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70" r:id="rId9"/>
    <p:sldId id="269" r:id="rId10"/>
    <p:sldId id="260" r:id="rId11"/>
    <p:sldId id="271" r:id="rId12"/>
    <p:sldId id="272" r:id="rId13"/>
    <p:sldId id="261" r:id="rId14"/>
    <p:sldId id="273" r:id="rId15"/>
    <p:sldId id="262" r:id="rId16"/>
    <p:sldId id="274" r:id="rId17"/>
    <p:sldId id="275" r:id="rId18"/>
    <p:sldId id="263" r:id="rId19"/>
    <p:sldId id="264" r:id="rId20"/>
    <p:sldId id="276" r:id="rId21"/>
    <p:sldId id="277" r:id="rId22"/>
    <p:sldId id="265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4" y="414338"/>
            <a:ext cx="7772400" cy="202882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smtClean="0"/>
              <a:t>Comprehensive</a:t>
            </a:r>
            <a:r>
              <a:rPr lang="en-US" dirty="0" smtClean="0"/>
              <a:t> Amazon</a:t>
            </a:r>
            <a:r>
              <a:rPr smtClean="0"/>
              <a:t> </a:t>
            </a:r>
            <a:r>
              <a:t>Sales and Business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t>A Deep Dive into Sales Performance, Customer Behavior, and </a:t>
            </a:r>
            <a:r>
              <a:rPr/>
              <a:t>Strategic </a:t>
            </a:r>
            <a:r>
              <a:rPr smtClean="0"/>
              <a:t>Insights</a:t>
            </a:r>
            <a:endParaRPr lang="en-US" dirty="0" smtClean="0"/>
          </a:p>
          <a:p>
            <a:endParaRPr/>
          </a:p>
          <a:p>
            <a:r>
              <a:rPr lang="en-US" dirty="0" err="1" smtClean="0"/>
              <a:t>Simran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t>Fulfillment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542925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sz="7200"/>
              <a:t>Methods: Overview of fulfillment methods used (e.g., in-house, third-party)</a:t>
            </a:r>
          </a:p>
          <a:p>
            <a:endParaRPr/>
          </a:p>
          <a:p>
            <a:r>
              <a:rPr/>
              <a:t/>
            </a:r>
            <a:br>
              <a:rPr/>
            </a:br>
            <a:endParaRPr/>
          </a:p>
        </p:txBody>
      </p:sp>
      <p:pic>
        <p:nvPicPr>
          <p:cNvPr id="4" name="Picture 3" descr="fulfill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843088"/>
            <a:ext cx="7586662" cy="42833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" y="214313"/>
            <a:ext cx="855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Comparing fulfillment methods</a:t>
            </a:r>
          </a:p>
        </p:txBody>
      </p:sp>
      <p:pic>
        <p:nvPicPr>
          <p:cNvPr id="3" name="Picture 2" descr="fulfillment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9" y="860644"/>
            <a:ext cx="6144781" cy="42976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5"/>
            <a:ext cx="8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Metrics on delivery time and customer satisfaction</a:t>
            </a:r>
            <a:endParaRPr lang="en-US" dirty="0"/>
          </a:p>
        </p:txBody>
      </p:sp>
      <p:pic>
        <p:nvPicPr>
          <p:cNvPr id="5" name="Picture 4" descr="Screenshot 2024-07-21 1459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34" y="748124"/>
            <a:ext cx="4582165" cy="3915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638" y="4914900"/>
            <a:ext cx="815816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Fulfillment Analysis Insight: Different fulfillment methods vary in their effectiveness in delivering orders.</a:t>
            </a:r>
          </a:p>
          <a:p>
            <a:endParaRPr lang="en-US" sz="1400" dirty="0" smtClean="0"/>
          </a:p>
          <a:p>
            <a:r>
              <a:rPr lang="en-US" sz="1400" dirty="0" smtClean="0"/>
              <a:t>Recommendations:</a:t>
            </a:r>
          </a:p>
          <a:p>
            <a:r>
              <a:rPr lang="en-US" sz="1400" dirty="0" smtClean="0"/>
              <a:t>Optimize Fulfillment Processes: Streamline fulfillment processes to enhance delivery speed and reliability. Adopt best practices from the most effective fulfillment methods. Partner with Reliable Couriers: Establish partnerships with reliable courier services to improve delivery performance. Monitor Performance: Continuously monitor fulfillment performance metrics to identify and address issues promptly.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4" y="1600201"/>
            <a:ext cx="6843713" cy="1200150"/>
          </a:xfrm>
        </p:spPr>
        <p:txBody>
          <a:bodyPr/>
          <a:lstStyle/>
          <a:p>
            <a:pPr>
              <a:buNone/>
            </a:pPr>
            <a:r>
              <a:rPr smtClean="0"/>
              <a:t>Segmentation Factors: Buying </a:t>
            </a:r>
            <a:r>
              <a:t>behavior, location, and demographics</a:t>
            </a:r>
          </a:p>
          <a:p>
            <a:pPr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09675" y="2800351"/>
          <a:ext cx="609600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2" y="200025"/>
            <a:ext cx="871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Cluster analysis or scatter plot of customer segments</a:t>
            </a:r>
          </a:p>
        </p:txBody>
      </p:sp>
      <p:pic>
        <p:nvPicPr>
          <p:cNvPr id="3" name="Picture 2" descr="clusterseg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46356"/>
            <a:ext cx="7429500" cy="3797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525" y="4666898"/>
            <a:ext cx="81581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smtClean="0"/>
              <a:t>Insight: Customers can be segmented based on their buying behavior, location, and other relevant factors.</a:t>
            </a:r>
          </a:p>
          <a:p>
            <a:endParaRPr lang="en-US" sz="1400" dirty="0" smtClean="0"/>
          </a:p>
          <a:p>
            <a:r>
              <a:rPr lang="en-US" sz="1400" dirty="0" smtClean="0"/>
              <a:t>Recommendations: Targeted Marketing: Develop targeted marketing campaigns for different customer segments to increase engagement and conversion rates.</a:t>
            </a:r>
          </a:p>
          <a:p>
            <a:r>
              <a:rPr lang="en-US" sz="1400" dirty="0" smtClean="0"/>
              <a:t>Personalized Offers: Offer personalized promotions and discounts to different customer segments based on their buying behavior.</a:t>
            </a:r>
          </a:p>
          <a:p>
            <a:r>
              <a:rPr lang="en-US" sz="1400" dirty="0" smtClean="0"/>
              <a:t>Location-Based Strategies: Implement location-based strategies such as localized marketing campaigns and region-specific promotions.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t>Geographical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785813"/>
          </a:xfrm>
        </p:spPr>
        <p:txBody>
          <a:bodyPr/>
          <a:lstStyle/>
          <a:p>
            <a:pPr algn="ctr">
              <a:buNone/>
            </a:pPr>
            <a:r>
              <a:rPr smtClean="0"/>
              <a:t>Sales </a:t>
            </a:r>
            <a:r>
              <a:t>distribution </a:t>
            </a:r>
            <a:r>
              <a:rPr/>
              <a:t>across </a:t>
            </a:r>
            <a:r>
              <a:rPr smtClean="0"/>
              <a:t>states</a:t>
            </a:r>
            <a:endParaRPr/>
          </a:p>
          <a:p>
            <a:endParaRPr/>
          </a:p>
        </p:txBody>
      </p:sp>
      <p:pic>
        <p:nvPicPr>
          <p:cNvPr id="5" name="Picture 4" descr="sales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7349"/>
            <a:ext cx="7958138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714" y="242888"/>
            <a:ext cx="8593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Sales distribution across cities </a:t>
            </a:r>
            <a:endParaRPr lang="en-US" sz="3200" dirty="0"/>
          </a:p>
        </p:txBody>
      </p:sp>
      <p:pic>
        <p:nvPicPr>
          <p:cNvPr id="4" name="Picture 3" descr="salescity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4" y="1160303"/>
            <a:ext cx="8593111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9" y="5129212"/>
            <a:ext cx="842556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Geographical Analysis Insight: Sales distribution varies significantly across different states and cities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Recommendations:</a:t>
            </a:r>
          </a:p>
          <a:p>
            <a:r>
              <a:rPr lang="en-US" sz="1400" dirty="0" smtClean="0"/>
              <a:t>Regional Focus: Concentrate marketing efforts and resources on regions with high sales potential. New Markets: Explore opportunities in underperforming regions by understanding local preferences and adapting offerings accordingly. Logistics Optimization: Enhance logistics and distribution networks in high-demand regions to improve delivery times and customer satisfaction.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370" y="242888"/>
            <a:ext cx="871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Heatmap</a:t>
            </a:r>
            <a:r>
              <a:rPr lang="en-US" sz="2400" dirty="0" smtClean="0"/>
              <a:t> </a:t>
            </a:r>
            <a:r>
              <a:rPr lang="en-US" sz="2400" dirty="0" smtClean="0"/>
              <a:t>of geographical sales</a:t>
            </a:r>
            <a:endParaRPr lang="en-US" sz="2400" dirty="0"/>
          </a:p>
        </p:txBody>
      </p:sp>
      <p:pic>
        <p:nvPicPr>
          <p:cNvPr id="4" name="Picture 3" descr="heatmapg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942975"/>
            <a:ext cx="8043863" cy="41862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 Summary of key insights from the analysis</a:t>
            </a:r>
          </a:p>
          <a:p>
            <a:endParaRPr/>
          </a:p>
          <a:p>
            <a:r>
              <a:t>Visualization: Highlight significant data points and trends</a:t>
            </a:r>
            <a:br/>
            <a:endParaRPr/>
          </a:p>
          <a:p>
            <a:r>
              <a:t>Actionable Insights: Recommendations for optimizing sales strategies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Customer Satisfaction and Service Insight: </a:t>
            </a:r>
            <a:r>
              <a:rPr lang="en-US" sz="2400" dirty="0" smtClean="0"/>
              <a:t>Customer satisfaction is crucial for retaining customers and driving repeat </a:t>
            </a:r>
            <a:r>
              <a:rPr lang="en-US" sz="2400" dirty="0" smtClean="0"/>
              <a:t>purchases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Customer </a:t>
            </a:r>
            <a:r>
              <a:rPr lang="en-US" dirty="0" smtClean="0"/>
              <a:t>Feedback</a:t>
            </a:r>
            <a:r>
              <a:rPr lang="en-US" sz="2400" dirty="0" smtClean="0"/>
              <a:t>: Regularly collect and analyze customer feedback to identify pain points and areas for improvement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3500" dirty="0" smtClean="0"/>
              <a:t>Proactive Support: </a:t>
            </a:r>
            <a:r>
              <a:rPr lang="en-US" sz="2400" dirty="0" smtClean="0"/>
              <a:t>Provide proactive customer support to resolve issues quickly and effectively. </a:t>
            </a:r>
            <a:endParaRPr lang="en-US" sz="2400" dirty="0" smtClean="0"/>
          </a:p>
          <a:p>
            <a:pPr>
              <a:buNone/>
            </a:pPr>
            <a:r>
              <a:rPr lang="en-US" sz="3500" dirty="0" smtClean="0"/>
              <a:t>Enhance User Experience: </a:t>
            </a:r>
            <a:r>
              <a:rPr lang="en-US" sz="2400" dirty="0" smtClean="0"/>
              <a:t>Continuously improve the user experience across all customer </a:t>
            </a:r>
            <a:r>
              <a:rPr lang="en-US" sz="2400" dirty="0" err="1" smtClean="0"/>
              <a:t>touchpoints</a:t>
            </a:r>
            <a:r>
              <a:rPr lang="en-US" sz="2400" dirty="0" smtClean="0"/>
              <a:t>, from browsing to post-purchase support.</a:t>
            </a:r>
            <a:endParaRPr sz="2400"/>
          </a:p>
          <a:p>
            <a:pPr>
              <a:buNone/>
            </a:pPr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Sales Overview</a:t>
            </a:r>
          </a:p>
          <a:p>
            <a:r>
              <a:t>Product Analysis</a:t>
            </a:r>
          </a:p>
          <a:p>
            <a:r>
              <a:t>Fulfillment Analysis</a:t>
            </a:r>
          </a:p>
          <a:p>
            <a:r>
              <a:t>Customer Segmentation</a:t>
            </a:r>
          </a:p>
          <a:p>
            <a:r>
              <a:t>Geographical Analysis</a:t>
            </a:r>
          </a:p>
          <a:p>
            <a:r>
              <a:t>Business Insights</a:t>
            </a:r>
          </a:p>
          <a:p>
            <a:r>
              <a:t>Conclusion and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" y="328613"/>
            <a:ext cx="858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Inventory Management: Recommendations for better inventory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462" y="885825"/>
            <a:ext cx="8586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Data-Driven Decision Making Insight: </a:t>
            </a:r>
            <a:r>
              <a:rPr lang="en-US" dirty="0" smtClean="0"/>
              <a:t>Data analytics provides valuable insights for informed decision-making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3200" dirty="0" smtClean="0"/>
              <a:t>Recommendations:</a:t>
            </a:r>
          </a:p>
          <a:p>
            <a:r>
              <a:rPr lang="en-US" sz="2800" dirty="0" smtClean="0"/>
              <a:t>Invest in Analytics: </a:t>
            </a:r>
            <a:r>
              <a:rPr lang="en-US" dirty="0" smtClean="0"/>
              <a:t>Invest in advanced analytics tools and talent to gain deeper insights into customer behavior, sales trends, and operational efficiency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800" dirty="0" smtClean="0"/>
              <a:t>Predictive Analytics: </a:t>
            </a:r>
            <a:r>
              <a:rPr lang="en-US" dirty="0" smtClean="0"/>
              <a:t>Use predictive analytics to forecast demand, identify emerging trends, and make proactive business </a:t>
            </a:r>
            <a:r>
              <a:rPr lang="en-US" dirty="0" smtClean="0"/>
              <a:t>decisions.</a:t>
            </a:r>
            <a:br>
              <a:rPr lang="en-US" dirty="0" smtClean="0"/>
            </a:br>
            <a:r>
              <a:rPr lang="en-US" sz="2800" dirty="0" smtClean="0"/>
              <a:t>Performance Monitoring: </a:t>
            </a:r>
            <a:r>
              <a:rPr lang="en-US" dirty="0" smtClean="0"/>
              <a:t> </a:t>
            </a:r>
            <a:r>
              <a:rPr lang="en-US" dirty="0" smtClean="0"/>
              <a:t>Establish </a:t>
            </a:r>
            <a:r>
              <a:rPr lang="en-US" dirty="0" smtClean="0"/>
              <a:t>key performance indicators (KPIs) and dashboards to monitor business performance in real-time.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2" y="228600"/>
            <a:ext cx="8586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Customer Service: Suggestions to enhance customer satisfaction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088" y="1014413"/>
            <a:ext cx="77581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Employee Training and Development Insight: </a:t>
            </a:r>
            <a:r>
              <a:rPr lang="en-US" dirty="0" smtClean="0"/>
              <a:t>Skilled and knowledgeable employees contribute to better customer service and operational efficiency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3200" dirty="0" smtClean="0"/>
              <a:t>Recommendations:</a:t>
            </a:r>
          </a:p>
          <a:p>
            <a:r>
              <a:rPr lang="en-US" sz="2400" dirty="0" smtClean="0"/>
              <a:t>Ongoing Training: </a:t>
            </a:r>
            <a:r>
              <a:rPr lang="en-US" dirty="0" smtClean="0"/>
              <a:t>Provide ongoing training and development opportunities for employees to enhance their skills and knowledge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>Employee Empowerment: </a:t>
            </a:r>
            <a:r>
              <a:rPr lang="en-US" dirty="0" smtClean="0"/>
              <a:t>Empower employees with the tools and information they need to perform their roles effectively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>Feedback Loop: </a:t>
            </a:r>
            <a:r>
              <a:rPr lang="en-US" dirty="0" smtClean="0"/>
              <a:t>Create a feedback loop to capture insights and suggestions from employees to drive continuous improvement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Summary: Recap of key findings </a:t>
            </a:r>
            <a:r>
              <a:rPr/>
              <a:t>and </a:t>
            </a:r>
            <a:r>
              <a:rPr smtClean="0"/>
              <a:t>recommendations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By implementing these insights and recommendations, your business can optimize sales strategies, improve customer satisfaction, and enhance overall business performance. Regularly reviewing and adapting strategies based on data-driven insights will help maintain a competitive edge and achieve sustainable </a:t>
            </a:r>
            <a:r>
              <a:rPr lang="en-US" sz="2400" dirty="0" smtClean="0"/>
              <a:t>growth.</a:t>
            </a:r>
            <a:endParaRPr sz="2400"/>
          </a:p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8" y="314324"/>
            <a:ext cx="8629650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Thank you </a:t>
            </a:r>
            <a:r>
              <a:rPr lang="en-US" sz="5400" dirty="0" smtClean="0"/>
              <a:t>for your time</a:t>
            </a:r>
            <a:br>
              <a:rPr lang="en-US" sz="5400" dirty="0" smtClean="0"/>
            </a:br>
            <a:endParaRPr lang="en-US" sz="5400" dirty="0" smtClean="0"/>
          </a:p>
          <a:p>
            <a:pPr algn="ctr"/>
            <a:r>
              <a:rPr lang="en-US" sz="3600" dirty="0" smtClean="0"/>
              <a:t>Q&amp;A: Open the floor for any questions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Metrics: Total sales, growth rate, seasonal trends</a:t>
            </a:r>
          </a:p>
          <a:p>
            <a:r>
              <a:rPr lang="en-US" dirty="0" smtClean="0"/>
              <a:t>Total Units Sold: 116616</a:t>
            </a:r>
          </a:p>
          <a:p>
            <a:r>
              <a:rPr lang="en-US" dirty="0" smtClean="0"/>
              <a:t>Number of Orders: 120201</a:t>
            </a:r>
          </a:p>
          <a:p>
            <a:r>
              <a:rPr lang="en-US" dirty="0" smtClean="0"/>
              <a:t>Average Order Value: $649.75 </a:t>
            </a:r>
          </a:p>
          <a:p>
            <a:r>
              <a:rPr lang="en-US" dirty="0" smtClean="0"/>
              <a:t>Total Sales: $83628150.71 </a:t>
            </a:r>
          </a:p>
          <a:p>
            <a:r>
              <a:rPr lang="en-US" dirty="0" smtClean="0"/>
              <a:t>Growth Rate: 23059.44%</a:t>
            </a:r>
            <a:br>
              <a:rPr lang="en-US" dirty="0" smtClean="0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9" y="200025"/>
            <a:ext cx="8786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Sales performance over time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ales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31514"/>
            <a:ext cx="8229601" cy="53949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0" y="230743"/>
            <a:ext cx="578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Seasonal sales</a:t>
            </a:r>
            <a:endParaRPr lang="en-US" dirty="0"/>
          </a:p>
        </p:txBody>
      </p:sp>
      <p:pic>
        <p:nvPicPr>
          <p:cNvPr id="4" name="Picture 3" descr="seasonal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600075"/>
            <a:ext cx="7686675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825" y="4486275"/>
            <a:ext cx="73009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Sales Overview and Trends Insight: The analysis revealed patterns in sales over time, highlighting peak sales periods and low seasons.</a:t>
            </a:r>
          </a:p>
          <a:p>
            <a:endParaRPr lang="en-US" sz="1400" dirty="0" smtClean="0"/>
          </a:p>
          <a:p>
            <a:r>
              <a:rPr lang="en-US" sz="1400" dirty="0" smtClean="0"/>
              <a:t>Recommendations:</a:t>
            </a:r>
          </a:p>
          <a:p>
            <a:r>
              <a:rPr lang="en-US" sz="1400" dirty="0" smtClean="0"/>
              <a:t>Inventory Management: Increase stock levels during peak periods to meet demand and avoid </a:t>
            </a:r>
            <a:r>
              <a:rPr lang="en-US" sz="1400" dirty="0" err="1" smtClean="0"/>
              <a:t>stockouts</a:t>
            </a:r>
            <a:r>
              <a:rPr lang="en-US" sz="1400" dirty="0" smtClean="0"/>
              <a:t>. Reduce inventory during low seasons to minimize holding costs. Marketing Campaigns: Plan and execute marketing campaigns ahead of peak seasons to capitalize on increased demand. Offer promotions or discounts during low seasons to stimulate sales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787"/>
          </a:xfrm>
        </p:spPr>
        <p:txBody>
          <a:bodyPr/>
          <a:lstStyle/>
          <a:p>
            <a:r>
              <a:t>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471488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sz="8000" smtClean="0"/>
              <a:t>Distribution </a:t>
            </a:r>
            <a:r>
              <a:rPr sz="8000"/>
              <a:t>of product categories</a:t>
            </a:r>
          </a:p>
          <a:p>
            <a:pPr>
              <a:buNone/>
            </a:pPr>
            <a:r>
              <a:rPr/>
              <a:t/>
            </a:r>
            <a:br>
              <a:rPr/>
            </a:br>
            <a:endParaRPr/>
          </a:p>
        </p:txBody>
      </p:sp>
      <p:pic>
        <p:nvPicPr>
          <p:cNvPr id="4" name="Picture 3" descr="producc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585913"/>
            <a:ext cx="7186612" cy="4526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8" y="171450"/>
            <a:ext cx="878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Pie chart of product categories</a:t>
            </a:r>
          </a:p>
        </p:txBody>
      </p:sp>
      <p:pic>
        <p:nvPicPr>
          <p:cNvPr id="3" name="Picture 2" descr="piepr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0" y="1162991"/>
            <a:ext cx="6675134" cy="5394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899" y="257175"/>
            <a:ext cx="84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Sizes &amp; Quantities: Popular sizes and quantities sold</a:t>
            </a:r>
            <a:endParaRPr lang="en-US" dirty="0"/>
          </a:p>
        </p:txBody>
      </p:sp>
      <p:pic>
        <p:nvPicPr>
          <p:cNvPr id="3" name="Picture 2" descr="sizespr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2" y="731514"/>
            <a:ext cx="9043435" cy="53949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0002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Bar chart of top-selling products</a:t>
            </a:r>
          </a:p>
        </p:txBody>
      </p:sp>
      <p:pic>
        <p:nvPicPr>
          <p:cNvPr id="3" name="Picture 2" descr="prodsoldc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69357"/>
            <a:ext cx="8101014" cy="4102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925" y="5014912"/>
            <a:ext cx="810101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Identification of popular products : Certain product categories, sizes, and quantities are more popular among customers.</a:t>
            </a:r>
          </a:p>
          <a:p>
            <a:endParaRPr lang="en-US" sz="1400" dirty="0" smtClean="0"/>
          </a:p>
          <a:p>
            <a:r>
              <a:rPr lang="en-US" sz="1400" dirty="0" smtClean="0"/>
              <a:t>Recommendations:</a:t>
            </a:r>
          </a:p>
          <a:p>
            <a:r>
              <a:rPr lang="en-US" sz="1400" dirty="0" smtClean="0"/>
              <a:t>Focus on Popular Products: Prioritize the promotion and availability of popular products to maximize sales. Bundle Offers: Create bundle offers combining popular and less popular products to increase the overall sales volume. Product Expansion: Consider expanding the range of high-demand product categories and sizes.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672</Words>
  <Application>Microsoft Macintosh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Comprehensive Amazon Sales and Business Analysis</vt:lpstr>
      <vt:lpstr>Agenda</vt:lpstr>
      <vt:lpstr>Sales Overview</vt:lpstr>
      <vt:lpstr>Slide 4</vt:lpstr>
      <vt:lpstr>Slide 5</vt:lpstr>
      <vt:lpstr>Product Analysis</vt:lpstr>
      <vt:lpstr>Slide 7</vt:lpstr>
      <vt:lpstr>Slide 8</vt:lpstr>
      <vt:lpstr>Slide 9</vt:lpstr>
      <vt:lpstr>Fulfillment Analysis</vt:lpstr>
      <vt:lpstr>Slide 11</vt:lpstr>
      <vt:lpstr>Slide 12</vt:lpstr>
      <vt:lpstr>Customer Segmentation</vt:lpstr>
      <vt:lpstr>Slide 14</vt:lpstr>
      <vt:lpstr>Geographical Analysis</vt:lpstr>
      <vt:lpstr>Slide 16</vt:lpstr>
      <vt:lpstr>Slide 17</vt:lpstr>
      <vt:lpstr>Business Insights</vt:lpstr>
      <vt:lpstr>Recommendations</vt:lpstr>
      <vt:lpstr>Slide 20</vt:lpstr>
      <vt:lpstr>Slide 21</vt:lpstr>
      <vt:lpstr>Conclusion</vt:lpstr>
      <vt:lpstr>Slide 23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Amazon Sales and Business Analysis</dc:title>
  <dc:subject/>
  <dc:creator/>
  <cp:keywords/>
  <dc:description>generated using python-pptx</dc:description>
  <cp:lastModifiedBy>Asus</cp:lastModifiedBy>
  <cp:revision>34</cp:revision>
  <dcterms:created xsi:type="dcterms:W3CDTF">2013-01-27T09:14:16Z</dcterms:created>
  <dcterms:modified xsi:type="dcterms:W3CDTF">2024-07-22T09:16:02Z</dcterms:modified>
  <cp:category/>
</cp:coreProperties>
</file>