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75" r:id="rId5"/>
    <p:sldId id="259" r:id="rId6"/>
    <p:sldId id="276" r:id="rId7"/>
    <p:sldId id="260" r:id="rId8"/>
    <p:sldId id="277" r:id="rId9"/>
    <p:sldId id="261" r:id="rId10"/>
    <p:sldId id="278" r:id="rId11"/>
    <p:sldId id="262" r:id="rId12"/>
    <p:sldId id="279" r:id="rId13"/>
    <p:sldId id="280" r:id="rId14"/>
    <p:sldId id="263" r:id="rId15"/>
    <p:sldId id="281" r:id="rId16"/>
    <p:sldId id="264" r:id="rId17"/>
    <p:sldId id="284" r:id="rId18"/>
    <p:sldId id="282" r:id="rId19"/>
    <p:sldId id="283" r:id="rId20"/>
    <p:sldId id="265" r:id="rId21"/>
    <p:sldId id="285" r:id="rId22"/>
    <p:sldId id="266" r:id="rId23"/>
    <p:sldId id="286" r:id="rId24"/>
    <p:sldId id="267" r:id="rId25"/>
    <p:sldId id="287" r:id="rId26"/>
    <p:sldId id="268" r:id="rId27"/>
    <p:sldId id="288" r:id="rId28"/>
    <p:sldId id="269" r:id="rId29"/>
    <p:sldId id="289" r:id="rId30"/>
    <p:sldId id="290" r:id="rId31"/>
    <p:sldId id="270" r:id="rId32"/>
    <p:sldId id="291" r:id="rId33"/>
    <p:sldId id="271" r:id="rId34"/>
    <p:sldId id="292" r:id="rId35"/>
    <p:sldId id="272" r:id="rId36"/>
    <p:sldId id="293" r:id="rId37"/>
    <p:sldId id="294"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pPr/>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7/10/2024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t>OneBharat Data Science Internship Assignment</a:t>
            </a:r>
          </a:p>
        </p:txBody>
      </p:sp>
      <p:sp>
        <p:nvSpPr>
          <p:cNvPr id="3" name="Subtitle 2"/>
          <p:cNvSpPr>
            <a:spLocks noGrp="1"/>
          </p:cNvSpPr>
          <p:nvPr>
            <p:ph type="subTitle" idx="1"/>
          </p:nvPr>
        </p:nvSpPr>
        <p:spPr/>
        <p:txBody>
          <a:bodyPr/>
          <a:lstStyle/>
          <a:p>
            <a:r>
              <a:t>Comprehensive Analysis Report</a:t>
            </a:r>
          </a:p>
          <a:p>
            <a:r>
              <a:rPr lang="en-US" dirty="0" err="1" smtClean="0"/>
              <a:t>Simran</a:t>
            </a:r>
            <a:r>
              <a:rPr lang="en-US" dirty="0" smtClean="0"/>
              <a:t> </a:t>
            </a:r>
            <a:r>
              <a:rPr lang="en-US" dirty="0" err="1" smtClean="0"/>
              <a:t>Kashyap</a:t>
            </a:r>
            <a:endParaRPr lang="en-US" dirty="0" smtClean="0"/>
          </a:p>
          <a:p>
            <a:r>
              <a:rPr lang="en-US" dirty="0" smtClean="0"/>
              <a:t>10 - July - 2024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338" y="185738"/>
            <a:ext cx="8443912" cy="523220"/>
          </a:xfrm>
          <a:prstGeom prst="rect">
            <a:avLst/>
          </a:prstGeom>
        </p:spPr>
        <p:txBody>
          <a:bodyPr wrap="square">
            <a:spAutoFit/>
          </a:bodyPr>
          <a:lstStyle/>
          <a:p>
            <a:pPr algn="ctr"/>
            <a:r>
              <a:rPr lang="en-US" sz="2800" dirty="0" smtClean="0"/>
              <a:t>Patterns in Income Timing and Amount</a:t>
            </a:r>
            <a:endParaRPr lang="en-US" dirty="0"/>
          </a:p>
        </p:txBody>
      </p:sp>
      <p:graphicFrame>
        <p:nvGraphicFramePr>
          <p:cNvPr id="3" name="Table 2"/>
          <p:cNvGraphicFramePr>
            <a:graphicFrameLocks noGrp="1"/>
          </p:cNvGraphicFramePr>
          <p:nvPr/>
        </p:nvGraphicFramePr>
        <p:xfrm>
          <a:off x="1123949" y="900113"/>
          <a:ext cx="7019926" cy="2291080"/>
        </p:xfrm>
        <a:graphic>
          <a:graphicData uri="http://schemas.openxmlformats.org/drawingml/2006/table">
            <a:tbl>
              <a:tblPr firstRow="1" bandRow="1">
                <a:tableStyleId>{5C22544A-7EE6-4342-B048-85BDC9FD1C3A}</a:tableStyleId>
              </a:tblPr>
              <a:tblGrid>
                <a:gridCol w="747714"/>
                <a:gridCol w="1328737"/>
                <a:gridCol w="4943475"/>
              </a:tblGrid>
              <a:tr h="370840">
                <a:tc>
                  <a:txBody>
                    <a:bodyPr/>
                    <a:lstStyle/>
                    <a:p>
                      <a:endParaRPr lang="en-US" dirty="0"/>
                    </a:p>
                  </a:txBody>
                  <a:tcPr/>
                </a:tc>
                <a:tc>
                  <a:txBody>
                    <a:bodyPr/>
                    <a:lstStyle/>
                    <a:p>
                      <a:pPr algn="ctr"/>
                      <a:r>
                        <a:rPr lang="en-US" dirty="0" smtClean="0"/>
                        <a:t>Income Category</a:t>
                      </a:r>
                      <a:endParaRPr lang="en-US" dirty="0"/>
                    </a:p>
                  </a:txBody>
                  <a:tcPr/>
                </a:tc>
                <a:tc>
                  <a:txBody>
                    <a:bodyPr/>
                    <a:lstStyle/>
                    <a:p>
                      <a:pPr algn="ctr"/>
                      <a:r>
                        <a:rPr lang="en-US" dirty="0" smtClean="0"/>
                        <a:t>Total Amount</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Other</a:t>
                      </a:r>
                      <a:endParaRPr lang="en-US" dirty="0"/>
                    </a:p>
                  </a:txBody>
                  <a:tcPr/>
                </a:tc>
                <a:tc>
                  <a:txBody>
                    <a:bodyPr/>
                    <a:lstStyle/>
                    <a:p>
                      <a:r>
                        <a:rPr lang="en-US" dirty="0" smtClean="0"/>
                        <a:t>15.01.01.051.0850.0600.0600.0170.0350.0750.085...</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UPI Credit</a:t>
                      </a:r>
                      <a:endParaRPr lang="en-US" dirty="0"/>
                    </a:p>
                  </a:txBody>
                  <a:tcPr/>
                </a:tc>
                <a:tc>
                  <a:txBody>
                    <a:bodyPr/>
                    <a:lstStyle/>
                    <a:p>
                      <a:r>
                        <a:rPr lang="en-US" dirty="0" smtClean="0"/>
                        <a:t>3000.0300.0400.0500.0300.0400.0750.0480.021.05...</a:t>
                      </a:r>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4" name="Picture 3" descr="incomecat.png"/>
          <p:cNvPicPr>
            <a:picLocks noChangeAspect="1"/>
          </p:cNvPicPr>
          <p:nvPr/>
        </p:nvPicPr>
        <p:blipFill>
          <a:blip r:embed="rId2"/>
          <a:stretch>
            <a:fillRect/>
          </a:stretch>
        </p:blipFill>
        <p:spPr>
          <a:xfrm>
            <a:off x="1123949" y="3557588"/>
            <a:ext cx="7019926" cy="30432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0"/>
            <a:ext cx="8229600" cy="1143000"/>
          </a:xfrm>
        </p:spPr>
        <p:txBody>
          <a:bodyPr>
            <a:normAutofit fontScale="90000"/>
          </a:bodyPr>
          <a:lstStyle/>
          <a:p>
            <a:r>
              <a:t>Bank Statements Analysis - Alert Generation</a:t>
            </a:r>
          </a:p>
        </p:txBody>
      </p:sp>
      <p:sp>
        <p:nvSpPr>
          <p:cNvPr id="3" name="Content Placeholder 2"/>
          <p:cNvSpPr>
            <a:spLocks noGrp="1"/>
          </p:cNvSpPr>
          <p:nvPr>
            <p:ph idx="1"/>
          </p:nvPr>
        </p:nvSpPr>
        <p:spPr>
          <a:xfrm>
            <a:off x="457200" y="1143000"/>
            <a:ext cx="8229600" cy="4983163"/>
          </a:xfrm>
        </p:spPr>
        <p:txBody>
          <a:bodyPr/>
          <a:lstStyle/>
          <a:p>
            <a:pPr algn="ctr">
              <a:buNone/>
            </a:pPr>
            <a:r>
              <a:rPr sz="2400" smtClean="0"/>
              <a:t>Unusual</a:t>
            </a:r>
            <a:r>
              <a:rPr smtClean="0"/>
              <a:t> </a:t>
            </a:r>
            <a:r>
              <a:rPr sz="2400"/>
              <a:t>or Suspicious </a:t>
            </a:r>
            <a:r>
              <a:rPr sz="2400"/>
              <a:t>Transactions</a:t>
            </a:r>
            <a:r>
              <a:rPr sz="2400" smtClean="0"/>
              <a:t>:</a:t>
            </a:r>
            <a:endParaRPr sz="2400"/>
          </a:p>
        </p:txBody>
      </p:sp>
      <p:graphicFrame>
        <p:nvGraphicFramePr>
          <p:cNvPr id="4" name="Table 3"/>
          <p:cNvGraphicFramePr>
            <a:graphicFrameLocks noGrp="1"/>
          </p:cNvGraphicFramePr>
          <p:nvPr/>
        </p:nvGraphicFramePr>
        <p:xfrm>
          <a:off x="0" y="1757366"/>
          <a:ext cx="9144004" cy="6217920"/>
        </p:xfrm>
        <a:graphic>
          <a:graphicData uri="http://schemas.openxmlformats.org/drawingml/2006/table">
            <a:tbl>
              <a:tblPr firstRow="1" bandRow="1">
                <a:tableStyleId>{5C22544A-7EE6-4342-B048-85BDC9FD1C3A}</a:tableStyleId>
              </a:tblPr>
              <a:tblGrid>
                <a:gridCol w="595589"/>
                <a:gridCol w="581066"/>
                <a:gridCol w="798963"/>
                <a:gridCol w="987809"/>
                <a:gridCol w="1162126"/>
                <a:gridCol w="828017"/>
                <a:gridCol w="1318643"/>
                <a:gridCol w="1042987"/>
                <a:gridCol w="844011"/>
                <a:gridCol w="556164"/>
                <a:gridCol w="428629"/>
              </a:tblGrid>
              <a:tr h="1597796">
                <a:tc>
                  <a:txBody>
                    <a:bodyPr/>
                    <a:lstStyle/>
                    <a:p>
                      <a:endParaRPr lang="en-US" dirty="0"/>
                    </a:p>
                  </a:txBody>
                  <a:tcPr/>
                </a:tc>
                <a:tc>
                  <a:txBody>
                    <a:bodyPr/>
                    <a:lstStyle/>
                    <a:p>
                      <a:r>
                        <a:rPr lang="en-US" dirty="0" smtClean="0"/>
                        <a:t>Type </a:t>
                      </a:r>
                      <a:endParaRPr lang="en-US" dirty="0"/>
                    </a:p>
                  </a:txBody>
                  <a:tcPr/>
                </a:tc>
                <a:tc>
                  <a:txBody>
                    <a:bodyPr/>
                    <a:lstStyle/>
                    <a:p>
                      <a:r>
                        <a:rPr lang="en-US" dirty="0" smtClean="0"/>
                        <a:t>Mode </a:t>
                      </a:r>
                      <a:endParaRPr lang="en-US" dirty="0"/>
                    </a:p>
                  </a:txBody>
                  <a:tcPr/>
                </a:tc>
                <a:tc>
                  <a:txBody>
                    <a:bodyPr/>
                    <a:lstStyle/>
                    <a:p>
                      <a:r>
                        <a:rPr lang="en-US" dirty="0" smtClean="0"/>
                        <a:t>Amount </a:t>
                      </a:r>
                      <a:endParaRPr lang="en-US" dirty="0"/>
                    </a:p>
                  </a:txBody>
                  <a:tcPr/>
                </a:tc>
                <a:tc>
                  <a:txBody>
                    <a:bodyPr/>
                    <a:lstStyle/>
                    <a:p>
                      <a:r>
                        <a:rPr lang="en-US" dirty="0" err="1" smtClean="0"/>
                        <a:t>CurrentBalance</a:t>
                      </a:r>
                      <a:r>
                        <a:rPr lang="en-US" dirty="0" smtClean="0"/>
                        <a:t> </a:t>
                      </a:r>
                      <a:endParaRPr lang="en-US" dirty="0"/>
                    </a:p>
                  </a:txBody>
                  <a:tcPr/>
                </a:tc>
                <a:tc>
                  <a:txBody>
                    <a:bodyPr/>
                    <a:lstStyle/>
                    <a:p>
                      <a:r>
                        <a:rPr lang="en-US" dirty="0" err="1" smtClean="0"/>
                        <a:t>TransactionTimestamp</a:t>
                      </a:r>
                      <a:r>
                        <a:rPr lang="en-US" dirty="0" smtClean="0"/>
                        <a:t> </a:t>
                      </a:r>
                      <a:endParaRPr lang="en-US" dirty="0"/>
                    </a:p>
                  </a:txBody>
                  <a:tcPr/>
                </a:tc>
                <a:tc>
                  <a:txBody>
                    <a:bodyPr/>
                    <a:lstStyle/>
                    <a:p>
                      <a:r>
                        <a:rPr lang="en-US" dirty="0" err="1" smtClean="0"/>
                        <a:t>ValueDate</a:t>
                      </a:r>
                      <a:r>
                        <a:rPr lang="en-US" dirty="0" smtClean="0"/>
                        <a:t> </a:t>
                      </a:r>
                      <a:endParaRPr lang="en-US" dirty="0"/>
                    </a:p>
                  </a:txBody>
                  <a:tcPr/>
                </a:tc>
                <a:tc>
                  <a:txBody>
                    <a:bodyPr/>
                    <a:lstStyle/>
                    <a:p>
                      <a:r>
                        <a:rPr lang="en-US" dirty="0" err="1" smtClean="0"/>
                        <a:t>TxnId</a:t>
                      </a:r>
                      <a:r>
                        <a:rPr lang="en-US" dirty="0" smtClean="0"/>
                        <a:t> </a:t>
                      </a:r>
                      <a:endParaRPr lang="en-US" dirty="0"/>
                    </a:p>
                  </a:txBody>
                  <a:tcPr/>
                </a:tc>
                <a:tc>
                  <a:txBody>
                    <a:bodyPr/>
                    <a:lstStyle/>
                    <a:p>
                      <a:r>
                        <a:rPr lang="en-US" dirty="0" smtClean="0"/>
                        <a:t>Narration </a:t>
                      </a:r>
                      <a:endParaRPr lang="en-US" dirty="0"/>
                    </a:p>
                  </a:txBody>
                  <a:tcPr/>
                </a:tc>
                <a:tc>
                  <a:txBody>
                    <a:bodyPr/>
                    <a:lstStyle/>
                    <a:p>
                      <a:r>
                        <a:rPr lang="en-US" dirty="0" smtClean="0"/>
                        <a:t>Reference </a:t>
                      </a:r>
                      <a:endParaRPr lang="en-US" dirty="0"/>
                    </a:p>
                  </a:txBody>
                  <a:tcPr/>
                </a:tc>
                <a:tc>
                  <a:txBody>
                    <a:bodyPr/>
                    <a:lstStyle/>
                    <a:p>
                      <a:r>
                        <a:rPr lang="en-US" dirty="0" smtClean="0"/>
                        <a:t>Is</a:t>
                      </a:r>
                      <a:r>
                        <a:rPr lang="en-US" baseline="0" dirty="0" smtClean="0"/>
                        <a:t> </a:t>
                      </a:r>
                      <a:r>
                        <a:rPr lang="en-US" dirty="0" smtClean="0"/>
                        <a:t>suspicious </a:t>
                      </a:r>
                      <a:endParaRPr lang="en-US" dirty="0"/>
                    </a:p>
                  </a:txBody>
                  <a:tcPr/>
                </a:tc>
              </a:tr>
              <a:tr h="473888">
                <a:tc>
                  <a:txBody>
                    <a:bodyPr/>
                    <a:lstStyle/>
                    <a:p>
                      <a:r>
                        <a:rPr lang="en-US" dirty="0" smtClean="0"/>
                        <a:t>275 </a:t>
                      </a:r>
                      <a:endParaRPr lang="en-US" dirty="0"/>
                    </a:p>
                  </a:txBody>
                  <a:tcPr/>
                </a:tc>
                <a:tc>
                  <a:txBody>
                    <a:bodyPr/>
                    <a:lstStyle/>
                    <a:p>
                      <a:r>
                        <a:rPr lang="en-US" dirty="0" smtClean="0"/>
                        <a:t>CRE</a:t>
                      </a:r>
                      <a:endParaRPr lang="en-US" dirty="0"/>
                    </a:p>
                  </a:txBody>
                  <a:tcPr/>
                </a:tc>
                <a:tc>
                  <a:txBody>
                    <a:bodyPr/>
                    <a:lstStyle/>
                    <a:p>
                      <a:r>
                        <a:rPr lang="en-US" dirty="0" smtClean="0"/>
                        <a:t>UPI </a:t>
                      </a:r>
                      <a:endParaRPr lang="en-US" dirty="0"/>
                    </a:p>
                  </a:txBody>
                  <a:tcPr/>
                </a:tc>
                <a:tc>
                  <a:txBody>
                    <a:bodyPr/>
                    <a:lstStyle/>
                    <a:p>
                      <a:r>
                        <a:rPr lang="en-US" dirty="0" smtClean="0"/>
                        <a:t>37999.0 </a:t>
                      </a:r>
                      <a:endParaRPr lang="en-US" dirty="0"/>
                    </a:p>
                  </a:txBody>
                  <a:tcPr/>
                </a:tc>
                <a:tc>
                  <a:txBody>
                    <a:bodyPr/>
                    <a:lstStyle/>
                    <a:p>
                      <a:r>
                        <a:rPr lang="en-US" dirty="0" smtClean="0"/>
                        <a:t>43892.80 </a:t>
                      </a:r>
                      <a:endParaRPr lang="en-US" dirty="0"/>
                    </a:p>
                  </a:txBody>
                  <a:tcPr/>
                </a:tc>
                <a:tc>
                  <a:txBody>
                    <a:bodyPr/>
                    <a:lstStyle/>
                    <a:p>
                      <a:r>
                        <a:rPr lang="en-US" dirty="0" smtClean="0"/>
                        <a:t>18:31</a:t>
                      </a:r>
                      <a:endParaRPr lang="en-US" dirty="0"/>
                    </a:p>
                  </a:txBody>
                  <a:tcPr/>
                </a:tc>
                <a:tc>
                  <a:txBody>
                    <a:bodyPr/>
                    <a:lstStyle/>
                    <a:p>
                      <a:r>
                        <a:rPr lang="en-US" dirty="0" smtClean="0"/>
                        <a:t>2023-11-14</a:t>
                      </a:r>
                      <a:endParaRPr lang="en-US" dirty="0"/>
                    </a:p>
                  </a:txBody>
                  <a:tcPr/>
                </a:tc>
                <a:tc>
                  <a:txBody>
                    <a:bodyPr/>
                    <a:lstStyle/>
                    <a:p>
                      <a:r>
                        <a:rPr lang="en-US" dirty="0" smtClean="0"/>
                        <a:t>S65593249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4338">
                <a:tc>
                  <a:txBody>
                    <a:bodyPr/>
                    <a:lstStyle/>
                    <a:p>
                      <a:r>
                        <a:rPr lang="en-US" dirty="0" smtClean="0"/>
                        <a:t>277 </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16500.0</a:t>
                      </a:r>
                      <a:endParaRPr lang="en-US" dirty="0"/>
                    </a:p>
                  </a:txBody>
                  <a:tcPr/>
                </a:tc>
                <a:tc>
                  <a:txBody>
                    <a:bodyPr/>
                    <a:lstStyle/>
                    <a:p>
                      <a:r>
                        <a:rPr lang="en-US" dirty="0" smtClean="0"/>
                        <a:t>27391.80 </a:t>
                      </a:r>
                      <a:endParaRPr lang="en-US" dirty="0"/>
                    </a:p>
                  </a:txBody>
                  <a:tcPr/>
                </a:tc>
                <a:tc>
                  <a:txBody>
                    <a:bodyPr/>
                    <a:lstStyle/>
                    <a:p>
                      <a:r>
                        <a:rPr lang="en-US" dirty="0" smtClean="0"/>
                        <a:t>18:49</a:t>
                      </a:r>
                      <a:endParaRPr lang="en-US" dirty="0"/>
                    </a:p>
                  </a:txBody>
                  <a:tcPr/>
                </a:tc>
                <a:tc>
                  <a:txBody>
                    <a:bodyPr/>
                    <a:lstStyle/>
                    <a:p>
                      <a:r>
                        <a:rPr lang="en-US" dirty="0" smtClean="0"/>
                        <a:t>2023-11-14</a:t>
                      </a:r>
                      <a:endParaRPr lang="en-US" dirty="0"/>
                    </a:p>
                  </a:txBody>
                  <a:tcPr/>
                </a:tc>
                <a:tc>
                  <a:txBody>
                    <a:bodyPr/>
                    <a:lstStyle/>
                    <a:p>
                      <a:r>
                        <a:rPr lang="en-US" dirty="0" smtClean="0"/>
                        <a:t>S66498670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20953">
                <a:tc>
                  <a:txBody>
                    <a:bodyPr/>
                    <a:lstStyle/>
                    <a:p>
                      <a:r>
                        <a:rPr lang="en-US" dirty="0" smtClean="0"/>
                        <a:t>285 </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10000.0 </a:t>
                      </a:r>
                      <a:endParaRPr lang="en-US" dirty="0"/>
                    </a:p>
                  </a:txBody>
                  <a:tcPr/>
                </a:tc>
                <a:tc>
                  <a:txBody>
                    <a:bodyPr/>
                    <a:lstStyle/>
                    <a:p>
                      <a:r>
                        <a:rPr lang="en-US" dirty="0" smtClean="0"/>
                        <a:t>12970.80 </a:t>
                      </a:r>
                      <a:endParaRPr lang="en-US" dirty="0"/>
                    </a:p>
                  </a:txBody>
                  <a:tcPr/>
                </a:tc>
                <a:tc>
                  <a:txBody>
                    <a:bodyPr/>
                    <a:lstStyle/>
                    <a:p>
                      <a:r>
                        <a:rPr lang="en-US" dirty="0" smtClean="0"/>
                        <a:t>17:48</a:t>
                      </a:r>
                      <a:endParaRPr lang="en-US" dirty="0"/>
                    </a:p>
                  </a:txBody>
                  <a:tcPr/>
                </a:tc>
                <a:tc>
                  <a:txBody>
                    <a:bodyPr/>
                    <a:lstStyle/>
                    <a:p>
                      <a:r>
                        <a:rPr lang="en-US" dirty="0" smtClean="0"/>
                        <a:t>2023-11-15 </a:t>
                      </a:r>
                      <a:endParaRPr lang="en-US" dirty="0"/>
                    </a:p>
                  </a:txBody>
                  <a:tcPr/>
                </a:tc>
                <a:tc>
                  <a:txBody>
                    <a:bodyPr/>
                    <a:lstStyle/>
                    <a:p>
                      <a:r>
                        <a:rPr lang="en-US" dirty="0" smtClean="0"/>
                        <a:t>S7201813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20953">
                <a:tc>
                  <a:txBody>
                    <a:bodyPr/>
                    <a:lstStyle/>
                    <a:p>
                      <a:r>
                        <a:rPr lang="en-US" dirty="0" smtClean="0"/>
                        <a:t>291 </a:t>
                      </a:r>
                      <a:endParaRPr lang="en-US" dirty="0"/>
                    </a:p>
                  </a:txBody>
                  <a:tcPr/>
                </a:tc>
                <a:tc>
                  <a:txBody>
                    <a:bodyPr/>
                    <a:lstStyle/>
                    <a:p>
                      <a:r>
                        <a:rPr lang="en-US" dirty="0" smtClean="0"/>
                        <a:t>CRE</a:t>
                      </a:r>
                      <a:endParaRPr lang="en-US" dirty="0"/>
                    </a:p>
                  </a:txBody>
                  <a:tcPr/>
                </a:tc>
                <a:tc>
                  <a:txBody>
                    <a:bodyPr/>
                    <a:lstStyle/>
                    <a:p>
                      <a:r>
                        <a:rPr lang="en-US" dirty="0" smtClean="0"/>
                        <a:t>CASH </a:t>
                      </a:r>
                      <a:endParaRPr lang="en-US" dirty="0"/>
                    </a:p>
                  </a:txBody>
                  <a:tcPr/>
                </a:tc>
                <a:tc>
                  <a:txBody>
                    <a:bodyPr/>
                    <a:lstStyle/>
                    <a:p>
                      <a:r>
                        <a:rPr lang="en-US" dirty="0" smtClean="0"/>
                        <a:t>45000.0 </a:t>
                      </a:r>
                      <a:endParaRPr lang="en-US" dirty="0"/>
                    </a:p>
                  </a:txBody>
                  <a:tcPr/>
                </a:tc>
                <a:tc>
                  <a:txBody>
                    <a:bodyPr/>
                    <a:lstStyle/>
                    <a:p>
                      <a:r>
                        <a:rPr lang="en-US" dirty="0" smtClean="0"/>
                        <a:t>58180.80 </a:t>
                      </a:r>
                      <a:endParaRPr lang="en-US" dirty="0"/>
                    </a:p>
                  </a:txBody>
                  <a:tcPr/>
                </a:tc>
                <a:tc>
                  <a:txBody>
                    <a:bodyPr/>
                    <a:lstStyle/>
                    <a:p>
                      <a:r>
                        <a:rPr lang="en-US" dirty="0" smtClean="0"/>
                        <a:t>15:51</a:t>
                      </a:r>
                      <a:endParaRPr lang="en-US" dirty="0"/>
                    </a:p>
                  </a:txBody>
                  <a:tcPr/>
                </a:tc>
                <a:tc>
                  <a:txBody>
                    <a:bodyPr/>
                    <a:lstStyle/>
                    <a:p>
                      <a:r>
                        <a:rPr lang="en-US" dirty="0" smtClean="0"/>
                        <a:t>2023-11-16 </a:t>
                      </a:r>
                      <a:endParaRPr lang="en-US" dirty="0"/>
                    </a:p>
                  </a:txBody>
                  <a:tcPr/>
                </a:tc>
                <a:tc>
                  <a:txBody>
                    <a:bodyPr/>
                    <a:lstStyle/>
                    <a:p>
                      <a:r>
                        <a:rPr lang="en-US" dirty="0" smtClean="0"/>
                        <a:t>00707977 </a:t>
                      </a:r>
                      <a:endParaRPr lang="en-US" dirty="0"/>
                    </a:p>
                  </a:txBody>
                  <a:tcPr/>
                </a:tc>
                <a:tc>
                  <a:txBody>
                    <a:bodyPr/>
                    <a:lstStyle/>
                    <a:p>
                      <a:r>
                        <a:rPr lang="en-US" dirty="0" smtClean="0"/>
                        <a:t>BY CASH </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20953">
                <a:tc>
                  <a:txBody>
                    <a:bodyPr/>
                    <a:lstStyle/>
                    <a:p>
                      <a:r>
                        <a:rPr lang="en-US" dirty="0" smtClean="0"/>
                        <a:t>295 </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21000.0 </a:t>
                      </a:r>
                      <a:endParaRPr lang="en-US" dirty="0"/>
                    </a:p>
                  </a:txBody>
                  <a:tcPr/>
                </a:tc>
                <a:tc>
                  <a:txBody>
                    <a:bodyPr/>
                    <a:lstStyle/>
                    <a:p>
                      <a:r>
                        <a:rPr lang="en-US" dirty="0" smtClean="0"/>
                        <a:t>35400.80 </a:t>
                      </a:r>
                      <a:endParaRPr lang="en-US" dirty="0"/>
                    </a:p>
                  </a:txBody>
                  <a:tcPr/>
                </a:tc>
                <a:tc>
                  <a:txBody>
                    <a:bodyPr/>
                    <a:lstStyle/>
                    <a:p>
                      <a:r>
                        <a:rPr lang="en-US" dirty="0" smtClean="0"/>
                        <a:t>16:34</a:t>
                      </a:r>
                      <a:endParaRPr lang="en-US" dirty="0"/>
                    </a:p>
                  </a:txBody>
                  <a:tcPr/>
                </a:tc>
                <a:tc>
                  <a:txBody>
                    <a:bodyPr/>
                    <a:lstStyle/>
                    <a:p>
                      <a:r>
                        <a:rPr lang="en-US" dirty="0" smtClean="0"/>
                        <a:t>2023-11-17 </a:t>
                      </a:r>
                      <a:endParaRPr lang="en-US" dirty="0"/>
                    </a:p>
                  </a:txBody>
                  <a:tcPr/>
                </a:tc>
                <a:tc>
                  <a:txBody>
                    <a:bodyPr/>
                    <a:lstStyle/>
                    <a:p>
                      <a:r>
                        <a:rPr lang="en-US" dirty="0" smtClean="0"/>
                        <a:t>S82212459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20953">
                <a:tc>
                  <a:txBody>
                    <a:bodyPr/>
                    <a:lstStyle/>
                    <a:p>
                      <a:r>
                        <a:rPr lang="en-US" dirty="0" smtClean="0"/>
                        <a:t>332 </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19000.0 </a:t>
                      </a:r>
                      <a:endParaRPr lang="en-US" dirty="0"/>
                    </a:p>
                  </a:txBody>
                  <a:tcPr/>
                </a:tc>
                <a:tc>
                  <a:txBody>
                    <a:bodyPr/>
                    <a:lstStyle/>
                    <a:p>
                      <a:r>
                        <a:rPr lang="en-US" dirty="0" smtClean="0"/>
                        <a:t>16625.80 </a:t>
                      </a:r>
                      <a:endParaRPr lang="en-US" dirty="0"/>
                    </a:p>
                  </a:txBody>
                  <a:tcPr/>
                </a:tc>
                <a:tc>
                  <a:txBody>
                    <a:bodyPr/>
                    <a:lstStyle/>
                    <a:p>
                      <a:r>
                        <a:rPr lang="en-US" dirty="0" smtClean="0"/>
                        <a:t>16:15</a:t>
                      </a:r>
                      <a:endParaRPr lang="en-US" dirty="0"/>
                    </a:p>
                  </a:txBody>
                  <a:tcPr/>
                </a:tc>
                <a:tc>
                  <a:txBody>
                    <a:bodyPr/>
                    <a:lstStyle/>
                    <a:p>
                      <a:r>
                        <a:rPr lang="en-US" dirty="0" smtClean="0"/>
                        <a:t>2023-11-29</a:t>
                      </a:r>
                      <a:endParaRPr lang="en-US" dirty="0"/>
                    </a:p>
                  </a:txBody>
                  <a:tcPr/>
                </a:tc>
                <a:tc>
                  <a:txBody>
                    <a:bodyPr/>
                    <a:lstStyle/>
                    <a:p>
                      <a:r>
                        <a:rPr lang="en-US" dirty="0" smtClean="0"/>
                        <a:t>S50294642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20953">
                <a:tc>
                  <a:txBody>
                    <a:bodyPr/>
                    <a:lstStyle/>
                    <a:p>
                      <a:r>
                        <a:rPr lang="en-US" dirty="0" smtClean="0"/>
                        <a:t>333 </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12700.0 </a:t>
                      </a:r>
                      <a:endParaRPr lang="en-US" dirty="0"/>
                    </a:p>
                  </a:txBody>
                  <a:tcPr/>
                </a:tc>
                <a:tc>
                  <a:txBody>
                    <a:bodyPr/>
                    <a:lstStyle/>
                    <a:p>
                      <a:r>
                        <a:rPr lang="en-US" dirty="0" smtClean="0"/>
                        <a:t>3925.80 </a:t>
                      </a:r>
                      <a:endParaRPr lang="en-US" dirty="0"/>
                    </a:p>
                  </a:txBody>
                  <a:tcPr/>
                </a:tc>
                <a:tc>
                  <a:txBody>
                    <a:bodyPr/>
                    <a:lstStyle/>
                    <a:p>
                      <a:r>
                        <a:rPr lang="en-US" dirty="0" smtClean="0"/>
                        <a:t>17:09</a:t>
                      </a:r>
                      <a:endParaRPr lang="en-US" dirty="0"/>
                    </a:p>
                  </a:txBody>
                  <a:tcPr/>
                </a:tc>
                <a:tc>
                  <a:txBody>
                    <a:bodyPr/>
                    <a:lstStyle/>
                    <a:p>
                      <a:r>
                        <a:rPr lang="en-US" dirty="0" smtClean="0"/>
                        <a:t>2023-11-29</a:t>
                      </a:r>
                      <a:endParaRPr lang="en-US" dirty="0"/>
                    </a:p>
                  </a:txBody>
                  <a:tcPr/>
                </a:tc>
                <a:tc>
                  <a:txBody>
                    <a:bodyPr/>
                    <a:lstStyle/>
                    <a:p>
                      <a:r>
                        <a:rPr lang="en-US" dirty="0" smtClean="0"/>
                        <a:t>S52850056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57175" y="0"/>
          <a:ext cx="8643951" cy="10378652"/>
        </p:xfrm>
        <a:graphic>
          <a:graphicData uri="http://schemas.openxmlformats.org/drawingml/2006/table">
            <a:tbl>
              <a:tblPr firstRow="1" bandRow="1">
                <a:tableStyleId>{5C22544A-7EE6-4342-B048-85BDC9FD1C3A}</a:tableStyleId>
              </a:tblPr>
              <a:tblGrid>
                <a:gridCol w="785813"/>
                <a:gridCol w="785813"/>
                <a:gridCol w="785813"/>
                <a:gridCol w="1114424"/>
                <a:gridCol w="1114425"/>
                <a:gridCol w="771525"/>
                <a:gridCol w="757237"/>
                <a:gridCol w="842963"/>
                <a:gridCol w="557212"/>
                <a:gridCol w="600083"/>
                <a:gridCol w="528643"/>
              </a:tblGrid>
              <a:tr h="411692">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r h="411692">
                <a:tc>
                  <a:txBody>
                    <a:bodyPr/>
                    <a:lstStyle/>
                    <a:p>
                      <a:r>
                        <a:rPr lang="en-US" dirty="0" smtClean="0"/>
                        <a:t>351 </a:t>
                      </a:r>
                      <a:endParaRPr lang="en-US" dirty="0"/>
                    </a:p>
                  </a:txBody>
                  <a:tcPr/>
                </a:tc>
                <a:tc>
                  <a:txBody>
                    <a:bodyPr/>
                    <a:lstStyle/>
                    <a:p>
                      <a:r>
                        <a:rPr lang="en-US" dirty="0" smtClean="0"/>
                        <a:t>CRE</a:t>
                      </a:r>
                      <a:endParaRPr lang="en-US" dirty="0"/>
                    </a:p>
                  </a:txBody>
                  <a:tcPr/>
                </a:tc>
                <a:tc>
                  <a:txBody>
                    <a:bodyPr/>
                    <a:lstStyle/>
                    <a:p>
                      <a:r>
                        <a:rPr lang="en-US" dirty="0" smtClean="0"/>
                        <a:t>OTH</a:t>
                      </a:r>
                      <a:endParaRPr lang="en-US" dirty="0"/>
                    </a:p>
                  </a:txBody>
                  <a:tcPr/>
                </a:tc>
                <a:tc>
                  <a:txBody>
                    <a:bodyPr/>
                    <a:lstStyle/>
                    <a:p>
                      <a:r>
                        <a:rPr lang="en-US" dirty="0" smtClean="0"/>
                        <a:t>7560.0 </a:t>
                      </a:r>
                      <a:endParaRPr lang="en-US" dirty="0"/>
                    </a:p>
                  </a:txBody>
                  <a:tcPr/>
                </a:tc>
                <a:tc>
                  <a:txBody>
                    <a:bodyPr/>
                    <a:lstStyle/>
                    <a:p>
                      <a:r>
                        <a:rPr lang="en-US" dirty="0" smtClean="0"/>
                        <a:t>13925.80 </a:t>
                      </a:r>
                      <a:endParaRPr lang="en-US" dirty="0"/>
                    </a:p>
                  </a:txBody>
                  <a:tcPr/>
                </a:tc>
                <a:tc>
                  <a:txBody>
                    <a:bodyPr/>
                    <a:lstStyle/>
                    <a:p>
                      <a:r>
                        <a:rPr lang="en-US" dirty="0" smtClean="0"/>
                        <a:t>07:08</a:t>
                      </a:r>
                      <a:endParaRPr lang="en-US" dirty="0"/>
                    </a:p>
                  </a:txBody>
                  <a:tcPr/>
                </a:tc>
                <a:tc>
                  <a:txBody>
                    <a:bodyPr/>
                    <a:lstStyle/>
                    <a:p>
                      <a:r>
                        <a:rPr lang="en-US" dirty="0" smtClean="0"/>
                        <a:t>2023-12-05</a:t>
                      </a:r>
                      <a:endParaRPr lang="en-US" dirty="0"/>
                    </a:p>
                  </a:txBody>
                  <a:tcPr/>
                </a:tc>
                <a:tc>
                  <a:txBody>
                    <a:bodyPr/>
                    <a:lstStyle/>
                    <a:p>
                      <a:r>
                        <a:rPr lang="en-US" dirty="0" smtClean="0"/>
                        <a:t>S85798345 </a:t>
                      </a:r>
                      <a:endParaRPr lang="en-US" dirty="0"/>
                    </a:p>
                  </a:txBody>
                  <a:tcPr/>
                </a:tc>
                <a:tc>
                  <a:txBody>
                    <a:bodyPr/>
                    <a:lstStyle/>
                    <a:p>
                      <a:r>
                        <a:rPr lang="en-US" dirty="0" smtClean="0"/>
                        <a:t>NEFT</a:t>
                      </a:r>
                      <a:endParaRPr lang="en-US" dirty="0"/>
                    </a:p>
                  </a:txBody>
                  <a:tcPr/>
                </a:tc>
                <a:tc>
                  <a:txBody>
                    <a:bodyPr/>
                    <a:lstStyle/>
                    <a:p>
                      <a:r>
                        <a:rPr lang="en-US" dirty="0" smtClean="0"/>
                        <a:t>922020004688715 </a:t>
                      </a:r>
                      <a:endParaRPr lang="en-US" dirty="0"/>
                    </a:p>
                  </a:txBody>
                  <a:tcPr/>
                </a:tc>
                <a:tc>
                  <a:txBody>
                    <a:bodyPr/>
                    <a:lstStyle/>
                    <a:p>
                      <a:pPr algn="ctr"/>
                      <a:r>
                        <a:rPr lang="en-US" dirty="0" smtClean="0"/>
                        <a:t>T</a:t>
                      </a:r>
                      <a:endParaRPr lang="en-US" dirty="0"/>
                    </a:p>
                  </a:txBody>
                  <a:tcPr/>
                </a:tc>
              </a:tr>
              <a:tr h="411692">
                <a:tc>
                  <a:txBody>
                    <a:bodyPr/>
                    <a:lstStyle/>
                    <a:p>
                      <a:r>
                        <a:rPr lang="en-US" dirty="0" smtClean="0"/>
                        <a:t>353 </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13000.0 </a:t>
                      </a:r>
                      <a:endParaRPr lang="en-US" dirty="0"/>
                    </a:p>
                  </a:txBody>
                  <a:tcPr/>
                </a:tc>
                <a:tc>
                  <a:txBody>
                    <a:bodyPr/>
                    <a:lstStyle/>
                    <a:p>
                      <a:r>
                        <a:rPr lang="en-US" dirty="0" smtClean="0"/>
                        <a:t>865.80 </a:t>
                      </a:r>
                      <a:endParaRPr lang="en-US" dirty="0"/>
                    </a:p>
                  </a:txBody>
                  <a:tcPr/>
                </a:tc>
                <a:tc>
                  <a:txBody>
                    <a:bodyPr/>
                    <a:lstStyle/>
                    <a:p>
                      <a:r>
                        <a:rPr lang="en-US" dirty="0" smtClean="0"/>
                        <a:t>15:50</a:t>
                      </a:r>
                      <a:endParaRPr lang="en-US" dirty="0"/>
                    </a:p>
                  </a:txBody>
                  <a:tcPr/>
                </a:tc>
                <a:tc>
                  <a:txBody>
                    <a:bodyPr/>
                    <a:lstStyle/>
                    <a:p>
                      <a:r>
                        <a:rPr lang="en-US" dirty="0" smtClean="0"/>
                        <a:t>2023-12-05</a:t>
                      </a:r>
                      <a:endParaRPr lang="en-US" dirty="0"/>
                    </a:p>
                  </a:txBody>
                  <a:tcPr/>
                </a:tc>
                <a:tc>
                  <a:txBody>
                    <a:bodyPr/>
                    <a:lstStyle/>
                    <a:p>
                      <a:r>
                        <a:rPr lang="en-US" dirty="0" smtClean="0"/>
                        <a:t>S8245037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1692">
                <a:tc>
                  <a:txBody>
                    <a:bodyPr/>
                    <a:lstStyle/>
                    <a:p>
                      <a:r>
                        <a:rPr lang="en-US" dirty="0" smtClean="0"/>
                        <a:t>535 </a:t>
                      </a:r>
                      <a:endParaRPr lang="en-US" dirty="0"/>
                    </a:p>
                  </a:txBody>
                  <a:tcPr/>
                </a:tc>
                <a:tc>
                  <a:txBody>
                    <a:bodyPr/>
                    <a:lstStyle/>
                    <a:p>
                      <a:r>
                        <a:rPr lang="en-US" dirty="0" smtClean="0"/>
                        <a:t>CRE</a:t>
                      </a:r>
                      <a:endParaRPr lang="en-US" dirty="0"/>
                    </a:p>
                  </a:txBody>
                  <a:tcPr/>
                </a:tc>
                <a:tc>
                  <a:txBody>
                    <a:bodyPr/>
                    <a:lstStyle/>
                    <a:p>
                      <a:r>
                        <a:rPr lang="en-US" dirty="0" smtClean="0"/>
                        <a:t>UPI </a:t>
                      </a:r>
                      <a:endParaRPr lang="en-US" dirty="0"/>
                    </a:p>
                  </a:txBody>
                  <a:tcPr/>
                </a:tc>
                <a:tc>
                  <a:txBody>
                    <a:bodyPr/>
                    <a:lstStyle/>
                    <a:p>
                      <a:r>
                        <a:rPr lang="en-US" dirty="0" smtClean="0"/>
                        <a:t>10000.0 </a:t>
                      </a:r>
                      <a:endParaRPr lang="en-US" dirty="0"/>
                    </a:p>
                  </a:txBody>
                  <a:tcPr/>
                </a:tc>
                <a:tc>
                  <a:txBody>
                    <a:bodyPr/>
                    <a:lstStyle/>
                    <a:p>
                      <a:r>
                        <a:rPr lang="en-US" dirty="0" smtClean="0"/>
                        <a:t>13744.81 </a:t>
                      </a:r>
                      <a:endParaRPr lang="en-US" dirty="0"/>
                    </a:p>
                  </a:txBody>
                  <a:tcPr/>
                </a:tc>
                <a:tc>
                  <a:txBody>
                    <a:bodyPr/>
                    <a:lstStyle/>
                    <a:p>
                      <a:r>
                        <a:rPr lang="en-US" dirty="0" smtClean="0"/>
                        <a:t>13:22</a:t>
                      </a:r>
                      <a:endParaRPr lang="en-US" dirty="0"/>
                    </a:p>
                  </a:txBody>
                  <a:tcPr/>
                </a:tc>
                <a:tc>
                  <a:txBody>
                    <a:bodyPr/>
                    <a:lstStyle/>
                    <a:p>
                      <a:r>
                        <a:rPr lang="en-US" dirty="0" smtClean="0"/>
                        <a:t>2024-02-12</a:t>
                      </a:r>
                      <a:endParaRPr lang="en-US" dirty="0"/>
                    </a:p>
                  </a:txBody>
                  <a:tcPr/>
                </a:tc>
                <a:tc>
                  <a:txBody>
                    <a:bodyPr/>
                    <a:lstStyle/>
                    <a:p>
                      <a:r>
                        <a:rPr lang="en-US" dirty="0" smtClean="0"/>
                        <a:t>S97183279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1692">
                <a:tc>
                  <a:txBody>
                    <a:bodyPr/>
                    <a:lstStyle/>
                    <a:p>
                      <a:r>
                        <a:rPr lang="en-US" dirty="0" smtClean="0"/>
                        <a:t>537 </a:t>
                      </a:r>
                      <a:endParaRPr lang="en-US" dirty="0"/>
                    </a:p>
                  </a:txBody>
                  <a:tcPr/>
                </a:tc>
                <a:tc>
                  <a:txBody>
                    <a:bodyPr/>
                    <a:lstStyle/>
                    <a:p>
                      <a:r>
                        <a:rPr lang="en-US" dirty="0" smtClean="0"/>
                        <a:t>DEB</a:t>
                      </a:r>
                      <a:endParaRPr lang="en-US" dirty="0"/>
                    </a:p>
                  </a:txBody>
                  <a:tcPr/>
                </a:tc>
                <a:tc>
                  <a:txBody>
                    <a:bodyPr/>
                    <a:lstStyle/>
                    <a:p>
                      <a:r>
                        <a:rPr lang="en-US" dirty="0" smtClean="0"/>
                        <a:t>ATM </a:t>
                      </a:r>
                      <a:endParaRPr lang="en-US" dirty="0"/>
                    </a:p>
                  </a:txBody>
                  <a:tcPr/>
                </a:tc>
                <a:tc>
                  <a:txBody>
                    <a:bodyPr/>
                    <a:lstStyle/>
                    <a:p>
                      <a:r>
                        <a:rPr lang="en-US" dirty="0" smtClean="0"/>
                        <a:t>10000.0 </a:t>
                      </a:r>
                      <a:endParaRPr lang="en-US" dirty="0"/>
                    </a:p>
                  </a:txBody>
                  <a:tcPr/>
                </a:tc>
                <a:tc>
                  <a:txBody>
                    <a:bodyPr/>
                    <a:lstStyle/>
                    <a:p>
                      <a:r>
                        <a:rPr lang="en-US" dirty="0" smtClean="0"/>
                        <a:t>3244.81 </a:t>
                      </a:r>
                      <a:endParaRPr lang="en-US" dirty="0"/>
                    </a:p>
                  </a:txBody>
                  <a:tcPr/>
                </a:tc>
                <a:tc>
                  <a:txBody>
                    <a:bodyPr/>
                    <a:lstStyle/>
                    <a:p>
                      <a:r>
                        <a:rPr lang="en-US" dirty="0" smtClean="0"/>
                        <a:t>14:01</a:t>
                      </a:r>
                      <a:endParaRPr lang="en-US" dirty="0"/>
                    </a:p>
                  </a:txBody>
                  <a:tcPr/>
                </a:tc>
                <a:tc>
                  <a:txBody>
                    <a:bodyPr/>
                    <a:lstStyle/>
                    <a:p>
                      <a:r>
                        <a:rPr lang="en-US" dirty="0" smtClean="0"/>
                        <a:t>2024-02-13 </a:t>
                      </a:r>
                      <a:endParaRPr lang="en-US" dirty="0"/>
                    </a:p>
                  </a:txBody>
                  <a:tcPr/>
                </a:tc>
                <a:tc>
                  <a:txBody>
                    <a:bodyPr/>
                    <a:lstStyle/>
                    <a:p>
                      <a:r>
                        <a:rPr lang="en-US" dirty="0" smtClean="0"/>
                        <a:t>S47446558</a:t>
                      </a:r>
                      <a:endParaRPr lang="en-US" dirty="0"/>
                    </a:p>
                  </a:txBody>
                  <a:tcPr/>
                </a:tc>
                <a:tc>
                  <a:txBody>
                    <a:bodyPr/>
                    <a:lstStyle/>
                    <a:p>
                      <a:r>
                        <a:rPr lang="en-US" dirty="0" smtClean="0"/>
                        <a:t>ATM</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1692">
                <a:tc>
                  <a:txBody>
                    <a:bodyPr/>
                    <a:lstStyle/>
                    <a:p>
                      <a:r>
                        <a:rPr lang="en-US" dirty="0" smtClean="0"/>
                        <a:t>570 </a:t>
                      </a:r>
                      <a:endParaRPr lang="en-US" dirty="0"/>
                    </a:p>
                  </a:txBody>
                  <a:tcPr/>
                </a:tc>
                <a:tc>
                  <a:txBody>
                    <a:bodyPr/>
                    <a:lstStyle/>
                    <a:p>
                      <a:r>
                        <a:rPr lang="en-US" dirty="0" smtClean="0"/>
                        <a:t>CRE</a:t>
                      </a:r>
                      <a:endParaRPr lang="en-US" dirty="0"/>
                    </a:p>
                  </a:txBody>
                  <a:tcPr/>
                </a:tc>
                <a:tc>
                  <a:txBody>
                    <a:bodyPr/>
                    <a:lstStyle/>
                    <a:p>
                      <a:r>
                        <a:rPr lang="en-US" dirty="0" smtClean="0"/>
                        <a:t>UPI </a:t>
                      </a:r>
                      <a:endParaRPr lang="en-US" dirty="0"/>
                    </a:p>
                  </a:txBody>
                  <a:tcPr/>
                </a:tc>
                <a:tc>
                  <a:txBody>
                    <a:bodyPr/>
                    <a:lstStyle/>
                    <a:p>
                      <a:r>
                        <a:rPr lang="en-US" dirty="0" smtClean="0"/>
                        <a:t>20000.0 </a:t>
                      </a:r>
                      <a:endParaRPr lang="en-US" dirty="0"/>
                    </a:p>
                  </a:txBody>
                  <a:tcPr/>
                </a:tc>
                <a:tc>
                  <a:txBody>
                    <a:bodyPr/>
                    <a:lstStyle/>
                    <a:p>
                      <a:r>
                        <a:rPr lang="en-US" dirty="0" smtClean="0"/>
                        <a:t>23483.91 </a:t>
                      </a:r>
                      <a:endParaRPr lang="en-US" dirty="0"/>
                    </a:p>
                  </a:txBody>
                  <a:tcPr/>
                </a:tc>
                <a:tc>
                  <a:txBody>
                    <a:bodyPr/>
                    <a:lstStyle/>
                    <a:p>
                      <a:r>
                        <a:rPr lang="en-US" dirty="0" smtClean="0"/>
                        <a:t>18:55</a:t>
                      </a:r>
                      <a:endParaRPr lang="en-US" dirty="0"/>
                    </a:p>
                  </a:txBody>
                  <a:tcPr/>
                </a:tc>
                <a:tc>
                  <a:txBody>
                    <a:bodyPr/>
                    <a:lstStyle/>
                    <a:p>
                      <a:r>
                        <a:rPr lang="en-US" dirty="0" smtClean="0"/>
                        <a:t>2024-02-24</a:t>
                      </a:r>
                      <a:endParaRPr lang="en-US" dirty="0"/>
                    </a:p>
                  </a:txBody>
                  <a:tcPr/>
                </a:tc>
                <a:tc>
                  <a:txBody>
                    <a:bodyPr/>
                    <a:lstStyle/>
                    <a:p>
                      <a:r>
                        <a:rPr lang="en-US" dirty="0" smtClean="0"/>
                        <a:t>S58360773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1692">
                <a:tc>
                  <a:txBody>
                    <a:bodyPr/>
                    <a:lstStyle/>
                    <a:p>
                      <a:r>
                        <a:rPr lang="en-US" dirty="0" smtClean="0"/>
                        <a:t>572 </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20000.0 </a:t>
                      </a:r>
                      <a:endParaRPr lang="en-US" dirty="0"/>
                    </a:p>
                  </a:txBody>
                  <a:tcPr/>
                </a:tc>
                <a:tc>
                  <a:txBody>
                    <a:bodyPr/>
                    <a:lstStyle/>
                    <a:p>
                      <a:r>
                        <a:rPr lang="en-US" dirty="0" smtClean="0"/>
                        <a:t>3683.91 </a:t>
                      </a:r>
                      <a:endParaRPr lang="en-US" dirty="0"/>
                    </a:p>
                  </a:txBody>
                  <a:tcPr/>
                </a:tc>
                <a:tc>
                  <a:txBody>
                    <a:bodyPr/>
                    <a:lstStyle/>
                    <a:p>
                      <a:r>
                        <a:rPr lang="en-US" dirty="0" smtClean="0"/>
                        <a:t>11:08</a:t>
                      </a:r>
                      <a:endParaRPr lang="en-US" dirty="0"/>
                    </a:p>
                  </a:txBody>
                  <a:tcPr/>
                </a:tc>
                <a:tc>
                  <a:txBody>
                    <a:bodyPr/>
                    <a:lstStyle/>
                    <a:p>
                      <a:r>
                        <a:rPr lang="en-US" dirty="0" smtClean="0"/>
                        <a:t>2024-02-25</a:t>
                      </a:r>
                      <a:endParaRPr lang="en-US" dirty="0"/>
                    </a:p>
                  </a:txBody>
                  <a:tcPr/>
                </a:tc>
                <a:tc>
                  <a:txBody>
                    <a:bodyPr/>
                    <a:lstStyle/>
                    <a:p>
                      <a:r>
                        <a:rPr lang="en-US" dirty="0" smtClean="0"/>
                        <a:t>S77431539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1692">
                <a:tc>
                  <a:txBody>
                    <a:bodyPr/>
                    <a:lstStyle/>
                    <a:p>
                      <a:r>
                        <a:rPr lang="en-US" dirty="0" smtClean="0"/>
                        <a:t>576 </a:t>
                      </a:r>
                      <a:endParaRPr lang="en-US" dirty="0"/>
                    </a:p>
                  </a:txBody>
                  <a:tcPr/>
                </a:tc>
                <a:tc>
                  <a:txBody>
                    <a:bodyPr/>
                    <a:lstStyle/>
                    <a:p>
                      <a:r>
                        <a:rPr lang="en-US" dirty="0" smtClean="0"/>
                        <a:t>CRE</a:t>
                      </a:r>
                      <a:endParaRPr lang="en-US" dirty="0"/>
                    </a:p>
                  </a:txBody>
                  <a:tcPr/>
                </a:tc>
                <a:tc>
                  <a:txBody>
                    <a:bodyPr/>
                    <a:lstStyle/>
                    <a:p>
                      <a:r>
                        <a:rPr lang="en-US" dirty="0" smtClean="0"/>
                        <a:t>UPI </a:t>
                      </a:r>
                      <a:endParaRPr lang="en-US" dirty="0"/>
                    </a:p>
                  </a:txBody>
                  <a:tcPr/>
                </a:tc>
                <a:tc>
                  <a:txBody>
                    <a:bodyPr/>
                    <a:lstStyle/>
                    <a:p>
                      <a:r>
                        <a:rPr lang="en-US" dirty="0" smtClean="0"/>
                        <a:t>20000.0 </a:t>
                      </a:r>
                      <a:endParaRPr lang="en-US" dirty="0"/>
                    </a:p>
                  </a:txBody>
                  <a:tcPr/>
                </a:tc>
                <a:tc>
                  <a:txBody>
                    <a:bodyPr/>
                    <a:lstStyle/>
                    <a:p>
                      <a:r>
                        <a:rPr lang="en-US" dirty="0" smtClean="0"/>
                        <a:t>23664.91 </a:t>
                      </a:r>
                      <a:endParaRPr lang="en-US" dirty="0"/>
                    </a:p>
                  </a:txBody>
                  <a:tcPr/>
                </a:tc>
                <a:tc>
                  <a:txBody>
                    <a:bodyPr/>
                    <a:lstStyle/>
                    <a:p>
                      <a:r>
                        <a:rPr lang="en-US" dirty="0" smtClean="0"/>
                        <a:t>20:08</a:t>
                      </a:r>
                      <a:endParaRPr lang="en-US" dirty="0"/>
                    </a:p>
                  </a:txBody>
                  <a:tcPr/>
                </a:tc>
                <a:tc>
                  <a:txBody>
                    <a:bodyPr/>
                    <a:lstStyle/>
                    <a:p>
                      <a:r>
                        <a:rPr lang="en-US" dirty="0" smtClean="0"/>
                        <a:t>2024-02-25</a:t>
                      </a:r>
                      <a:endParaRPr lang="en-US" dirty="0"/>
                    </a:p>
                  </a:txBody>
                  <a:tcPr/>
                </a:tc>
                <a:tc>
                  <a:txBody>
                    <a:bodyPr/>
                    <a:lstStyle/>
                    <a:p>
                      <a:r>
                        <a:rPr lang="en-US" dirty="0" smtClean="0"/>
                        <a:t>S3167582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1692">
                <a:tc>
                  <a:txBody>
                    <a:bodyPr/>
                    <a:lstStyle/>
                    <a:p>
                      <a:r>
                        <a:rPr lang="en-US" dirty="0" smtClean="0"/>
                        <a:t>648</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12000.0 </a:t>
                      </a:r>
                      <a:endParaRPr lang="en-US" dirty="0"/>
                    </a:p>
                  </a:txBody>
                  <a:tcPr/>
                </a:tc>
                <a:tc>
                  <a:txBody>
                    <a:bodyPr/>
                    <a:lstStyle/>
                    <a:p>
                      <a:r>
                        <a:rPr lang="en-US" dirty="0" smtClean="0"/>
                        <a:t>1119.11 </a:t>
                      </a:r>
                      <a:endParaRPr lang="en-US" dirty="0"/>
                    </a:p>
                  </a:txBody>
                  <a:tcPr/>
                </a:tc>
                <a:tc>
                  <a:txBody>
                    <a:bodyPr/>
                    <a:lstStyle/>
                    <a:p>
                      <a:r>
                        <a:rPr lang="en-US" dirty="0" smtClean="0"/>
                        <a:t>18:56</a:t>
                      </a:r>
                      <a:endParaRPr lang="en-US" dirty="0"/>
                    </a:p>
                  </a:txBody>
                  <a:tcPr/>
                </a:tc>
                <a:tc>
                  <a:txBody>
                    <a:bodyPr/>
                    <a:lstStyle/>
                    <a:p>
                      <a:r>
                        <a:rPr lang="en-US" dirty="0" smtClean="0"/>
                        <a:t>2024-03-20</a:t>
                      </a:r>
                      <a:endParaRPr lang="en-US" dirty="0"/>
                    </a:p>
                  </a:txBody>
                  <a:tcPr/>
                </a:tc>
                <a:tc>
                  <a:txBody>
                    <a:bodyPr/>
                    <a:lstStyle/>
                    <a:p>
                      <a:r>
                        <a:rPr lang="en-US" dirty="0" smtClean="0"/>
                        <a:t>S75496843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1692">
                <a:tc>
                  <a:txBody>
                    <a:bodyPr/>
                    <a:lstStyle/>
                    <a:p>
                      <a:r>
                        <a:rPr lang="en-US" dirty="0" smtClean="0"/>
                        <a:t>743 </a:t>
                      </a:r>
                      <a:endParaRPr lang="en-US" dirty="0"/>
                    </a:p>
                  </a:txBody>
                  <a:tcPr/>
                </a:tc>
                <a:tc>
                  <a:txBody>
                    <a:bodyPr/>
                    <a:lstStyle/>
                    <a:p>
                      <a:r>
                        <a:rPr lang="en-US" dirty="0" smtClean="0"/>
                        <a:t>CRE</a:t>
                      </a:r>
                      <a:endParaRPr lang="en-US" dirty="0"/>
                    </a:p>
                  </a:txBody>
                  <a:tcPr/>
                </a:tc>
                <a:tc>
                  <a:txBody>
                    <a:bodyPr/>
                    <a:lstStyle/>
                    <a:p>
                      <a:r>
                        <a:rPr lang="en-US" dirty="0" smtClean="0"/>
                        <a:t>UPI </a:t>
                      </a:r>
                      <a:endParaRPr lang="en-US" dirty="0"/>
                    </a:p>
                  </a:txBody>
                  <a:tcPr/>
                </a:tc>
                <a:tc>
                  <a:txBody>
                    <a:bodyPr/>
                    <a:lstStyle/>
                    <a:p>
                      <a:r>
                        <a:rPr lang="en-US" dirty="0" smtClean="0"/>
                        <a:t>30000.0 </a:t>
                      </a:r>
                      <a:endParaRPr lang="en-US" dirty="0"/>
                    </a:p>
                  </a:txBody>
                  <a:tcPr/>
                </a:tc>
                <a:tc>
                  <a:txBody>
                    <a:bodyPr/>
                    <a:lstStyle/>
                    <a:p>
                      <a:r>
                        <a:rPr lang="en-US" dirty="0" smtClean="0"/>
                        <a:t>31701.21 </a:t>
                      </a:r>
                      <a:endParaRPr lang="en-US" dirty="0"/>
                    </a:p>
                  </a:txBody>
                  <a:tcPr/>
                </a:tc>
                <a:tc>
                  <a:txBody>
                    <a:bodyPr/>
                    <a:lstStyle/>
                    <a:p>
                      <a:r>
                        <a:rPr lang="en-US" dirty="0" smtClean="0"/>
                        <a:t>20:47</a:t>
                      </a:r>
                      <a:endParaRPr lang="en-US" dirty="0"/>
                    </a:p>
                  </a:txBody>
                  <a:tcPr/>
                </a:tc>
                <a:tc>
                  <a:txBody>
                    <a:bodyPr/>
                    <a:lstStyle/>
                    <a:p>
                      <a:r>
                        <a:rPr lang="en-US" dirty="0" smtClean="0"/>
                        <a:t>2024-04-12</a:t>
                      </a:r>
                      <a:endParaRPr lang="en-US" dirty="0"/>
                    </a:p>
                  </a:txBody>
                  <a:tcPr/>
                </a:tc>
                <a:tc>
                  <a:txBody>
                    <a:bodyPr/>
                    <a:lstStyle/>
                    <a:p>
                      <a:r>
                        <a:rPr lang="en-US" dirty="0" smtClean="0"/>
                        <a:t>S72310155</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1692">
                <a:tc>
                  <a:txBody>
                    <a:bodyPr/>
                    <a:lstStyle/>
                    <a:p>
                      <a:r>
                        <a:rPr lang="en-US" dirty="0" smtClean="0"/>
                        <a:t>744 </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30000.0 </a:t>
                      </a:r>
                      <a:endParaRPr lang="en-US" dirty="0"/>
                    </a:p>
                  </a:txBody>
                  <a:tcPr/>
                </a:tc>
                <a:tc>
                  <a:txBody>
                    <a:bodyPr/>
                    <a:lstStyle/>
                    <a:p>
                      <a:r>
                        <a:rPr lang="en-US" dirty="0" smtClean="0"/>
                        <a:t>1701.21 </a:t>
                      </a:r>
                      <a:endParaRPr lang="en-US" dirty="0"/>
                    </a:p>
                  </a:txBody>
                  <a:tcPr/>
                </a:tc>
                <a:tc>
                  <a:txBody>
                    <a:bodyPr/>
                    <a:lstStyle/>
                    <a:p>
                      <a:r>
                        <a:rPr lang="en-US" dirty="0" smtClean="0"/>
                        <a:t>20:50</a:t>
                      </a:r>
                      <a:endParaRPr lang="en-US" dirty="0"/>
                    </a:p>
                  </a:txBody>
                  <a:tcPr/>
                </a:tc>
                <a:tc>
                  <a:txBody>
                    <a:bodyPr/>
                    <a:lstStyle/>
                    <a:p>
                      <a:r>
                        <a:rPr lang="en-US" dirty="0" smtClean="0"/>
                        <a:t>2024-04-12</a:t>
                      </a:r>
                      <a:endParaRPr lang="en-US" dirty="0"/>
                    </a:p>
                  </a:txBody>
                  <a:tcPr/>
                </a:tc>
                <a:tc>
                  <a:txBody>
                    <a:bodyPr/>
                    <a:lstStyle/>
                    <a:p>
                      <a:r>
                        <a:rPr lang="en-US" dirty="0" smtClean="0"/>
                        <a:t>S72445629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1692">
                <a:tc>
                  <a:txBody>
                    <a:bodyPr/>
                    <a:lstStyle/>
                    <a:p>
                      <a:r>
                        <a:rPr lang="en-US" dirty="0" smtClean="0"/>
                        <a:t>794</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7500.0 </a:t>
                      </a:r>
                      <a:endParaRPr lang="en-US" dirty="0"/>
                    </a:p>
                  </a:txBody>
                  <a:tcPr/>
                </a:tc>
                <a:tc>
                  <a:txBody>
                    <a:bodyPr/>
                    <a:lstStyle/>
                    <a:p>
                      <a:r>
                        <a:rPr lang="en-US" dirty="0" smtClean="0"/>
                        <a:t>730.21 </a:t>
                      </a:r>
                      <a:endParaRPr lang="en-US" dirty="0"/>
                    </a:p>
                  </a:txBody>
                  <a:tcPr/>
                </a:tc>
                <a:tc>
                  <a:txBody>
                    <a:bodyPr/>
                    <a:lstStyle/>
                    <a:p>
                      <a:r>
                        <a:rPr lang="en-US" dirty="0" smtClean="0"/>
                        <a:t>13:08</a:t>
                      </a:r>
                      <a:endParaRPr lang="en-US" dirty="0"/>
                    </a:p>
                  </a:txBody>
                  <a:tcPr/>
                </a:tc>
                <a:tc>
                  <a:txBody>
                    <a:bodyPr/>
                    <a:lstStyle/>
                    <a:p>
                      <a:r>
                        <a:rPr lang="en-US" dirty="0" smtClean="0"/>
                        <a:t>2024-04-27</a:t>
                      </a:r>
                      <a:endParaRPr lang="en-US" dirty="0"/>
                    </a:p>
                  </a:txBody>
                  <a:tcPr/>
                </a:tc>
                <a:tc>
                  <a:txBody>
                    <a:bodyPr/>
                    <a:lstStyle/>
                    <a:p>
                      <a:r>
                        <a:rPr lang="en-US" dirty="0" smtClean="0"/>
                        <a:t>S56538216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r h="411692">
                <a:tc>
                  <a:txBody>
                    <a:bodyPr/>
                    <a:lstStyle/>
                    <a:p>
                      <a:r>
                        <a:rPr lang="en-US" dirty="0" smtClean="0"/>
                        <a:t>884 </a:t>
                      </a:r>
                      <a:endParaRPr lang="en-US" dirty="0"/>
                    </a:p>
                  </a:txBody>
                  <a:tcPr/>
                </a:tc>
                <a:tc>
                  <a:txBody>
                    <a:bodyPr/>
                    <a:lstStyle/>
                    <a:p>
                      <a:r>
                        <a:rPr lang="en-US" dirty="0" smtClean="0"/>
                        <a:t>CRE</a:t>
                      </a:r>
                      <a:endParaRPr lang="en-US" dirty="0"/>
                    </a:p>
                  </a:txBody>
                  <a:tcPr/>
                </a:tc>
                <a:tc>
                  <a:txBody>
                    <a:bodyPr/>
                    <a:lstStyle/>
                    <a:p>
                      <a:r>
                        <a:rPr lang="en-US" dirty="0" smtClean="0"/>
                        <a:t>OTH</a:t>
                      </a:r>
                      <a:endParaRPr lang="en-US" dirty="0"/>
                    </a:p>
                  </a:txBody>
                  <a:tcPr/>
                </a:tc>
                <a:tc>
                  <a:txBody>
                    <a:bodyPr/>
                    <a:lstStyle/>
                    <a:p>
                      <a:r>
                        <a:rPr lang="en-US" dirty="0" smtClean="0"/>
                        <a:t>11530.0 </a:t>
                      </a:r>
                      <a:endParaRPr lang="en-US" dirty="0"/>
                    </a:p>
                  </a:txBody>
                  <a:tcPr/>
                </a:tc>
                <a:tc>
                  <a:txBody>
                    <a:bodyPr/>
                    <a:lstStyle/>
                    <a:p>
                      <a:r>
                        <a:rPr lang="en-US" dirty="0" smtClean="0"/>
                        <a:t>13704.31 </a:t>
                      </a:r>
                      <a:endParaRPr lang="en-US" dirty="0"/>
                    </a:p>
                  </a:txBody>
                  <a:tcPr/>
                </a:tc>
                <a:tc>
                  <a:txBody>
                    <a:bodyPr/>
                    <a:lstStyle/>
                    <a:p>
                      <a:r>
                        <a:rPr lang="en-US" dirty="0" smtClean="0"/>
                        <a:t>06:54</a:t>
                      </a:r>
                      <a:endParaRPr lang="en-US" dirty="0"/>
                    </a:p>
                  </a:txBody>
                  <a:tcPr/>
                </a:tc>
                <a:tc>
                  <a:txBody>
                    <a:bodyPr/>
                    <a:lstStyle/>
                    <a:p>
                      <a:r>
                        <a:rPr lang="en-US" dirty="0" smtClean="0"/>
                        <a:t>2024-05-13</a:t>
                      </a:r>
                      <a:endParaRPr lang="en-US" dirty="0"/>
                    </a:p>
                  </a:txBody>
                  <a:tcPr/>
                </a:tc>
                <a:tc>
                  <a:txBody>
                    <a:bodyPr/>
                    <a:lstStyle/>
                    <a:p>
                      <a:r>
                        <a:rPr lang="en-US" dirty="0" smtClean="0"/>
                        <a:t>S48586185 </a:t>
                      </a:r>
                      <a:endParaRPr lang="en-US" dirty="0"/>
                    </a:p>
                  </a:txBody>
                  <a:tcPr/>
                </a:tc>
                <a:tc>
                  <a:txBody>
                    <a:bodyPr/>
                    <a:lstStyle/>
                    <a:p>
                      <a:r>
                        <a:rPr lang="en-US" dirty="0" smtClean="0"/>
                        <a:t>NEFT</a:t>
                      </a:r>
                      <a:endParaRPr lang="en-US" dirty="0"/>
                    </a:p>
                  </a:txBody>
                  <a:tcPr/>
                </a:tc>
                <a:tc>
                  <a:txBody>
                    <a:bodyPr/>
                    <a:lstStyle/>
                    <a:p>
                      <a:r>
                        <a:rPr lang="en-US" dirty="0" smtClean="0"/>
                        <a:t>922020004688715 </a:t>
                      </a:r>
                      <a:endParaRPr lang="en-US" dirty="0"/>
                    </a:p>
                  </a:txBody>
                  <a:tcPr/>
                </a:tc>
                <a:tc>
                  <a:txBody>
                    <a:bodyPr/>
                    <a:lstStyle/>
                    <a:p>
                      <a:pPr algn="ctr"/>
                      <a:r>
                        <a:rPr lang="en-US" dirty="0" smtClean="0"/>
                        <a:t>T</a:t>
                      </a:r>
                      <a:endParaRPr lang="en-US" dirty="0"/>
                    </a:p>
                  </a:txBody>
                  <a:tcPr/>
                </a:tc>
              </a:tr>
              <a:tr h="411692">
                <a:tc>
                  <a:txBody>
                    <a:bodyPr/>
                    <a:lstStyle/>
                    <a:p>
                      <a:r>
                        <a:rPr lang="en-US" dirty="0" smtClean="0"/>
                        <a:t>889 </a:t>
                      </a:r>
                      <a:endParaRPr lang="en-US" dirty="0"/>
                    </a:p>
                  </a:txBody>
                  <a:tcPr/>
                </a:tc>
                <a:tc>
                  <a:txBody>
                    <a:bodyPr/>
                    <a:lstStyle/>
                    <a:p>
                      <a:r>
                        <a:rPr lang="en-US" dirty="0" smtClean="0"/>
                        <a:t>DEB</a:t>
                      </a:r>
                      <a:endParaRPr lang="en-US" dirty="0"/>
                    </a:p>
                  </a:txBody>
                  <a:tcPr/>
                </a:tc>
                <a:tc>
                  <a:txBody>
                    <a:bodyPr/>
                    <a:lstStyle/>
                    <a:p>
                      <a:r>
                        <a:rPr lang="en-US" dirty="0" smtClean="0"/>
                        <a:t>UPI </a:t>
                      </a:r>
                      <a:endParaRPr lang="en-US" dirty="0"/>
                    </a:p>
                  </a:txBody>
                  <a:tcPr/>
                </a:tc>
                <a:tc>
                  <a:txBody>
                    <a:bodyPr/>
                    <a:lstStyle/>
                    <a:p>
                      <a:r>
                        <a:rPr lang="en-US" dirty="0" smtClean="0"/>
                        <a:t>10000.0 </a:t>
                      </a:r>
                      <a:endParaRPr lang="en-US" dirty="0"/>
                    </a:p>
                  </a:txBody>
                  <a:tcPr/>
                </a:tc>
                <a:tc>
                  <a:txBody>
                    <a:bodyPr/>
                    <a:lstStyle/>
                    <a:p>
                      <a:r>
                        <a:rPr lang="en-US" dirty="0" smtClean="0"/>
                        <a:t>3584.31 </a:t>
                      </a:r>
                      <a:endParaRPr lang="en-US" dirty="0"/>
                    </a:p>
                  </a:txBody>
                  <a:tcPr/>
                </a:tc>
                <a:tc>
                  <a:txBody>
                    <a:bodyPr/>
                    <a:lstStyle/>
                    <a:p>
                      <a:r>
                        <a:rPr lang="en-US" dirty="0" smtClean="0"/>
                        <a:t>11:51</a:t>
                      </a:r>
                      <a:endParaRPr lang="en-US" dirty="0"/>
                    </a:p>
                  </a:txBody>
                  <a:tcPr/>
                </a:tc>
                <a:tc>
                  <a:txBody>
                    <a:bodyPr/>
                    <a:lstStyle/>
                    <a:p>
                      <a:r>
                        <a:rPr lang="en-US" dirty="0" smtClean="0"/>
                        <a:t>2024-05-14</a:t>
                      </a:r>
                      <a:endParaRPr lang="en-US" dirty="0"/>
                    </a:p>
                  </a:txBody>
                  <a:tcPr/>
                </a:tc>
                <a:tc>
                  <a:txBody>
                    <a:bodyPr/>
                    <a:lstStyle/>
                    <a:p>
                      <a:r>
                        <a:rPr lang="en-US" dirty="0" smtClean="0"/>
                        <a:t>S10609765 </a:t>
                      </a:r>
                      <a:endParaRPr lang="en-US" dirty="0"/>
                    </a:p>
                  </a:txBody>
                  <a:tcPr/>
                </a:tc>
                <a:tc>
                  <a:txBody>
                    <a:bodyPr/>
                    <a:lstStyle/>
                    <a:p>
                      <a:r>
                        <a:rPr lang="en-US" dirty="0" smtClean="0"/>
                        <a:t>UPI</a:t>
                      </a:r>
                      <a:endParaRPr lang="en-US" dirty="0"/>
                    </a:p>
                  </a:txBody>
                  <a:tcPr/>
                </a:tc>
                <a:tc>
                  <a:txBody>
                    <a:bodyPr/>
                    <a:lstStyle/>
                    <a:p>
                      <a:r>
                        <a:rPr lang="en-US" dirty="0" smtClean="0"/>
                        <a:t>NA </a:t>
                      </a:r>
                      <a:endParaRPr lang="en-US" dirty="0"/>
                    </a:p>
                  </a:txBody>
                  <a:tcPr/>
                </a:tc>
                <a:tc>
                  <a:txBody>
                    <a:bodyPr/>
                    <a:lstStyle/>
                    <a:p>
                      <a:pPr algn="ctr"/>
                      <a:r>
                        <a:rPr lang="en-US" dirty="0" smtClean="0"/>
                        <a:t>T</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12" y="171450"/>
            <a:ext cx="8715375" cy="461665"/>
          </a:xfrm>
          <a:prstGeom prst="rect">
            <a:avLst/>
          </a:prstGeom>
        </p:spPr>
        <p:txBody>
          <a:bodyPr wrap="square">
            <a:spAutoFit/>
          </a:bodyPr>
          <a:lstStyle/>
          <a:p>
            <a:pPr algn="ctr"/>
            <a:r>
              <a:rPr lang="en-US" sz="2400" dirty="0" smtClean="0"/>
              <a:t>Alerts for Low Balance or High Expenditure </a:t>
            </a:r>
            <a:r>
              <a:rPr lang="en-US" sz="2400" dirty="0" smtClean="0"/>
              <a:t>Periods</a:t>
            </a:r>
            <a:endParaRPr lang="en-US" sz="2400" dirty="0"/>
          </a:p>
        </p:txBody>
      </p:sp>
      <p:pic>
        <p:nvPicPr>
          <p:cNvPr id="3" name="Picture 2" descr="lowbalanc.png"/>
          <p:cNvPicPr>
            <a:picLocks noChangeAspect="1"/>
          </p:cNvPicPr>
          <p:nvPr/>
        </p:nvPicPr>
        <p:blipFill>
          <a:blip r:embed="rId2"/>
          <a:stretch>
            <a:fillRect/>
          </a:stretch>
        </p:blipFill>
        <p:spPr>
          <a:xfrm>
            <a:off x="414338" y="633115"/>
            <a:ext cx="7829550" cy="2953047"/>
          </a:xfrm>
          <a:prstGeom prst="rect">
            <a:avLst/>
          </a:prstGeom>
        </p:spPr>
      </p:pic>
      <p:pic>
        <p:nvPicPr>
          <p:cNvPr id="4" name="Picture 3" descr="highbalamnce.png"/>
          <p:cNvPicPr>
            <a:picLocks noChangeAspect="1"/>
          </p:cNvPicPr>
          <p:nvPr/>
        </p:nvPicPr>
        <p:blipFill>
          <a:blip r:embed="rId3"/>
          <a:stretch>
            <a:fillRect/>
          </a:stretch>
        </p:blipFill>
        <p:spPr>
          <a:xfrm>
            <a:off x="414338" y="3586162"/>
            <a:ext cx="8101011" cy="30432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612"/>
          </a:xfrm>
        </p:spPr>
        <p:txBody>
          <a:bodyPr>
            <a:normAutofit/>
          </a:bodyPr>
          <a:lstStyle/>
          <a:p>
            <a:r>
              <a:rPr sz="2800"/>
              <a:t>Office Supplies Data Analysis - Sales Analysis</a:t>
            </a:r>
          </a:p>
        </p:txBody>
      </p:sp>
      <p:sp>
        <p:nvSpPr>
          <p:cNvPr id="3" name="Content Placeholder 2"/>
          <p:cNvSpPr>
            <a:spLocks noGrp="1"/>
          </p:cNvSpPr>
          <p:nvPr>
            <p:ph idx="1"/>
          </p:nvPr>
        </p:nvSpPr>
        <p:spPr>
          <a:xfrm>
            <a:off x="2286000" y="485775"/>
            <a:ext cx="4386263" cy="685800"/>
          </a:xfrm>
        </p:spPr>
        <p:txBody>
          <a:bodyPr>
            <a:noAutofit/>
          </a:bodyPr>
          <a:lstStyle/>
          <a:p>
            <a:endParaRPr sz="2000"/>
          </a:p>
          <a:p>
            <a:pPr algn="ctr">
              <a:buNone/>
            </a:pPr>
            <a:r>
              <a:rPr sz="2000"/>
              <a:t>Total Sales for Each </a:t>
            </a:r>
            <a:r>
              <a:rPr sz="2000"/>
              <a:t>Product </a:t>
            </a:r>
            <a:r>
              <a:rPr sz="2000" smtClean="0"/>
              <a:t>Category</a:t>
            </a:r>
            <a:endParaRPr sz="2000"/>
          </a:p>
        </p:txBody>
      </p:sp>
      <p:graphicFrame>
        <p:nvGraphicFramePr>
          <p:cNvPr id="4" name="Table 3"/>
          <p:cNvGraphicFramePr>
            <a:graphicFrameLocks noGrp="1"/>
          </p:cNvGraphicFramePr>
          <p:nvPr/>
        </p:nvGraphicFramePr>
        <p:xfrm>
          <a:off x="1524000" y="1385888"/>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Item</a:t>
                      </a:r>
                      <a:endParaRPr lang="en-US" dirty="0"/>
                    </a:p>
                  </a:txBody>
                  <a:tcPr/>
                </a:tc>
                <a:tc>
                  <a:txBody>
                    <a:bodyPr/>
                    <a:lstStyle/>
                    <a:p>
                      <a:endParaRPr lang="en-US" dirty="0"/>
                    </a:p>
                  </a:txBody>
                  <a:tcPr/>
                </a:tc>
              </a:tr>
              <a:tr h="370840">
                <a:tc>
                  <a:txBody>
                    <a:bodyPr/>
                    <a:lstStyle/>
                    <a:p>
                      <a:pPr algn="ctr"/>
                      <a:r>
                        <a:rPr lang="en-US" dirty="0" smtClean="0"/>
                        <a:t>Binder </a:t>
                      </a:r>
                      <a:endParaRPr lang="en-US" dirty="0"/>
                    </a:p>
                  </a:txBody>
                  <a:tcPr/>
                </a:tc>
                <a:tc>
                  <a:txBody>
                    <a:bodyPr/>
                    <a:lstStyle/>
                    <a:p>
                      <a:pPr algn="ctr"/>
                      <a:r>
                        <a:rPr lang="en-US" dirty="0" smtClean="0"/>
                        <a:t>9577.65</a:t>
                      </a:r>
                      <a:endParaRPr lang="en-US" dirty="0"/>
                    </a:p>
                  </a:txBody>
                  <a:tcPr/>
                </a:tc>
              </a:tr>
              <a:tr h="370840">
                <a:tc>
                  <a:txBody>
                    <a:bodyPr/>
                    <a:lstStyle/>
                    <a:p>
                      <a:pPr algn="ctr"/>
                      <a:r>
                        <a:rPr lang="en-US" dirty="0" smtClean="0"/>
                        <a:t>Desk </a:t>
                      </a:r>
                      <a:endParaRPr lang="en-US" dirty="0"/>
                    </a:p>
                  </a:txBody>
                  <a:tcPr/>
                </a:tc>
                <a:tc>
                  <a:txBody>
                    <a:bodyPr/>
                    <a:lstStyle/>
                    <a:p>
                      <a:pPr algn="ctr"/>
                      <a:r>
                        <a:rPr lang="en-US" dirty="0" smtClean="0"/>
                        <a:t>1700.00</a:t>
                      </a:r>
                      <a:endParaRPr lang="en-US" dirty="0"/>
                    </a:p>
                  </a:txBody>
                  <a:tcPr/>
                </a:tc>
              </a:tr>
              <a:tr h="370840">
                <a:tc>
                  <a:txBody>
                    <a:bodyPr/>
                    <a:lstStyle/>
                    <a:p>
                      <a:pPr algn="ctr"/>
                      <a:r>
                        <a:rPr lang="en-US" dirty="0" smtClean="0"/>
                        <a:t>Pen </a:t>
                      </a:r>
                      <a:endParaRPr lang="en-US" dirty="0"/>
                    </a:p>
                  </a:txBody>
                  <a:tcPr/>
                </a:tc>
                <a:tc>
                  <a:txBody>
                    <a:bodyPr/>
                    <a:lstStyle/>
                    <a:p>
                      <a:pPr algn="ctr"/>
                      <a:r>
                        <a:rPr lang="en-US" dirty="0" smtClean="0"/>
                        <a:t>2045.22</a:t>
                      </a:r>
                      <a:endParaRPr lang="en-US" dirty="0"/>
                    </a:p>
                  </a:txBody>
                  <a:tcPr/>
                </a:tc>
              </a:tr>
              <a:tr h="370840">
                <a:tc>
                  <a:txBody>
                    <a:bodyPr/>
                    <a:lstStyle/>
                    <a:p>
                      <a:pPr algn="ctr"/>
                      <a:r>
                        <a:rPr lang="en-US" dirty="0" smtClean="0"/>
                        <a:t>Pen Set</a:t>
                      </a:r>
                      <a:endParaRPr lang="en-US" dirty="0"/>
                    </a:p>
                  </a:txBody>
                  <a:tcPr/>
                </a:tc>
                <a:tc>
                  <a:txBody>
                    <a:bodyPr/>
                    <a:lstStyle/>
                    <a:p>
                      <a:pPr algn="ctr"/>
                      <a:r>
                        <a:rPr lang="en-US" dirty="0" smtClean="0"/>
                        <a:t>4169.87</a:t>
                      </a:r>
                      <a:endParaRPr lang="en-US" dirty="0"/>
                    </a:p>
                  </a:txBody>
                  <a:tcPr/>
                </a:tc>
              </a:tr>
              <a:tr h="370840">
                <a:tc>
                  <a:txBody>
                    <a:bodyPr/>
                    <a:lstStyle/>
                    <a:p>
                      <a:pPr algn="ctr"/>
                      <a:r>
                        <a:rPr lang="en-US" dirty="0" smtClean="0"/>
                        <a:t>Pencil </a:t>
                      </a:r>
                      <a:endParaRPr lang="en-US" dirty="0"/>
                    </a:p>
                  </a:txBody>
                  <a:tcPr/>
                </a:tc>
                <a:tc>
                  <a:txBody>
                    <a:bodyPr/>
                    <a:lstStyle/>
                    <a:p>
                      <a:pPr algn="ctr"/>
                      <a:r>
                        <a:rPr lang="en-US" dirty="0" smtClean="0"/>
                        <a:t>2135.14</a:t>
                      </a:r>
                      <a:endParaRPr lang="en-US" dirty="0"/>
                    </a:p>
                  </a:txBody>
                  <a:tcPr/>
                </a:tc>
              </a:tr>
            </a:tbl>
          </a:graphicData>
        </a:graphic>
      </p:graphicFrame>
      <p:pic>
        <p:nvPicPr>
          <p:cNvPr id="5" name="Picture 4" descr="totalsalesproductcat.png"/>
          <p:cNvPicPr>
            <a:picLocks noChangeAspect="1"/>
          </p:cNvPicPr>
          <p:nvPr/>
        </p:nvPicPr>
        <p:blipFill>
          <a:blip r:embed="rId2"/>
          <a:stretch>
            <a:fillRect/>
          </a:stretch>
        </p:blipFill>
        <p:spPr>
          <a:xfrm>
            <a:off x="1071563" y="3825240"/>
            <a:ext cx="6548437" cy="30327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763" y="171450"/>
            <a:ext cx="8329612" cy="830997"/>
          </a:xfrm>
          <a:prstGeom prst="rect">
            <a:avLst/>
          </a:prstGeom>
        </p:spPr>
        <p:txBody>
          <a:bodyPr wrap="square">
            <a:spAutoFit/>
          </a:bodyPr>
          <a:lstStyle/>
          <a:p>
            <a:r>
              <a:rPr lang="en-US" sz="2400" dirty="0" smtClean="0"/>
              <a:t>Highest Sales Category: </a:t>
            </a:r>
            <a:r>
              <a:rPr lang="en-US" sz="2400" dirty="0" smtClean="0">
                <a:solidFill>
                  <a:schemeClr val="accent6">
                    <a:lumMod val="75000"/>
                  </a:schemeClr>
                </a:solidFill>
              </a:rPr>
              <a:t>Binder</a:t>
            </a:r>
            <a:r>
              <a:rPr lang="en-US" sz="2400" dirty="0" smtClean="0"/>
              <a:t> with sales of 9577.65 </a:t>
            </a:r>
            <a:br>
              <a:rPr lang="en-US" sz="2400" dirty="0" smtClean="0"/>
            </a:br>
            <a:endParaRPr lang="en-US" sz="2400" dirty="0"/>
          </a:p>
        </p:txBody>
      </p:sp>
      <p:sp>
        <p:nvSpPr>
          <p:cNvPr id="7" name="TextBox 6"/>
          <p:cNvSpPr txBox="1"/>
          <p:nvPr/>
        </p:nvSpPr>
        <p:spPr>
          <a:xfrm>
            <a:off x="385763" y="542925"/>
            <a:ext cx="7500937" cy="646331"/>
          </a:xfrm>
          <a:prstGeom prst="rect">
            <a:avLst/>
          </a:prstGeom>
          <a:noFill/>
        </p:spPr>
        <p:txBody>
          <a:bodyPr wrap="square" rtlCol="0">
            <a:spAutoFit/>
          </a:bodyPr>
          <a:lstStyle/>
          <a:p>
            <a:pPr algn="ctr"/>
            <a:r>
              <a:rPr lang="en-US" dirty="0" smtClean="0"/>
              <a:t>Top 10 Best-Selling Products: </a:t>
            </a:r>
            <a:br>
              <a:rPr lang="en-US" dirty="0" smtClean="0"/>
            </a:br>
            <a:endParaRPr lang="en-US" dirty="0"/>
          </a:p>
        </p:txBody>
      </p:sp>
      <p:graphicFrame>
        <p:nvGraphicFramePr>
          <p:cNvPr id="8" name="Table 7"/>
          <p:cNvGraphicFramePr>
            <a:graphicFrameLocks noGrp="1"/>
          </p:cNvGraphicFramePr>
          <p:nvPr/>
        </p:nvGraphicFramePr>
        <p:xfrm>
          <a:off x="1524000" y="1002446"/>
          <a:ext cx="6096000" cy="2194560"/>
        </p:xfrm>
        <a:graphic>
          <a:graphicData uri="http://schemas.openxmlformats.org/drawingml/2006/table">
            <a:tbl>
              <a:tblPr firstRow="1" bandRow="1">
                <a:tableStyleId>{5C22544A-7EE6-4342-B048-85BDC9FD1C3A}</a:tableStyleId>
              </a:tblPr>
              <a:tblGrid>
                <a:gridCol w="3048000"/>
                <a:gridCol w="3048000"/>
              </a:tblGrid>
              <a:tr h="325845">
                <a:tc>
                  <a:txBody>
                    <a:bodyPr/>
                    <a:lstStyle/>
                    <a:p>
                      <a:pPr algn="ctr"/>
                      <a:r>
                        <a:rPr lang="en-US" dirty="0" smtClean="0"/>
                        <a:t>Item</a:t>
                      </a:r>
                      <a:endParaRPr lang="en-US" dirty="0"/>
                    </a:p>
                  </a:txBody>
                  <a:tcPr/>
                </a:tc>
                <a:tc>
                  <a:txBody>
                    <a:bodyPr/>
                    <a:lstStyle/>
                    <a:p>
                      <a:endParaRPr lang="en-US"/>
                    </a:p>
                  </a:txBody>
                  <a:tcPr/>
                </a:tc>
              </a:tr>
              <a:tr h="325845">
                <a:tc>
                  <a:txBody>
                    <a:bodyPr/>
                    <a:lstStyle/>
                    <a:p>
                      <a:r>
                        <a:rPr lang="en-US" dirty="0" smtClean="0"/>
                        <a:t>Binder </a:t>
                      </a:r>
                      <a:endParaRPr lang="en-US" dirty="0"/>
                    </a:p>
                  </a:txBody>
                  <a:tcPr/>
                </a:tc>
                <a:tc>
                  <a:txBody>
                    <a:bodyPr/>
                    <a:lstStyle/>
                    <a:p>
                      <a:r>
                        <a:rPr lang="en-US" dirty="0" smtClean="0"/>
                        <a:t>9577.65</a:t>
                      </a:r>
                      <a:endParaRPr lang="en-US" dirty="0"/>
                    </a:p>
                  </a:txBody>
                  <a:tcPr/>
                </a:tc>
              </a:tr>
              <a:tr h="325845">
                <a:tc>
                  <a:txBody>
                    <a:bodyPr/>
                    <a:lstStyle/>
                    <a:p>
                      <a:r>
                        <a:rPr lang="en-US" dirty="0" smtClean="0"/>
                        <a:t>Pen Set</a:t>
                      </a:r>
                      <a:endParaRPr lang="en-US" dirty="0"/>
                    </a:p>
                  </a:txBody>
                  <a:tcPr/>
                </a:tc>
                <a:tc>
                  <a:txBody>
                    <a:bodyPr/>
                    <a:lstStyle/>
                    <a:p>
                      <a:r>
                        <a:rPr lang="en-US" dirty="0" smtClean="0"/>
                        <a:t>4169.87</a:t>
                      </a:r>
                      <a:endParaRPr lang="en-US" dirty="0"/>
                    </a:p>
                  </a:txBody>
                  <a:tcPr/>
                </a:tc>
              </a:tr>
              <a:tr h="325845">
                <a:tc>
                  <a:txBody>
                    <a:bodyPr/>
                    <a:lstStyle/>
                    <a:p>
                      <a:r>
                        <a:rPr lang="en-US" dirty="0" smtClean="0"/>
                        <a:t>Pencil </a:t>
                      </a:r>
                      <a:endParaRPr lang="en-US" dirty="0"/>
                    </a:p>
                  </a:txBody>
                  <a:tcPr/>
                </a:tc>
                <a:tc>
                  <a:txBody>
                    <a:bodyPr/>
                    <a:lstStyle/>
                    <a:p>
                      <a:r>
                        <a:rPr lang="en-US" dirty="0" smtClean="0"/>
                        <a:t>2135.14</a:t>
                      </a:r>
                      <a:endParaRPr lang="en-US" dirty="0"/>
                    </a:p>
                  </a:txBody>
                  <a:tcPr/>
                </a:tc>
              </a:tr>
              <a:tr h="325845">
                <a:tc>
                  <a:txBody>
                    <a:bodyPr/>
                    <a:lstStyle/>
                    <a:p>
                      <a:r>
                        <a:rPr lang="en-US" dirty="0" smtClean="0"/>
                        <a:t>Pen </a:t>
                      </a:r>
                      <a:endParaRPr lang="en-US" dirty="0"/>
                    </a:p>
                  </a:txBody>
                  <a:tcPr/>
                </a:tc>
                <a:tc>
                  <a:txBody>
                    <a:bodyPr/>
                    <a:lstStyle/>
                    <a:p>
                      <a:r>
                        <a:rPr lang="en-US" dirty="0" smtClean="0"/>
                        <a:t>2045.22</a:t>
                      </a:r>
                      <a:endParaRPr lang="en-US" dirty="0"/>
                    </a:p>
                  </a:txBody>
                  <a:tcPr/>
                </a:tc>
              </a:tr>
              <a:tr h="325845">
                <a:tc>
                  <a:txBody>
                    <a:bodyPr/>
                    <a:lstStyle/>
                    <a:p>
                      <a:r>
                        <a:rPr lang="en-US" dirty="0" smtClean="0"/>
                        <a:t>Desk</a:t>
                      </a:r>
                      <a:endParaRPr lang="en-US" dirty="0"/>
                    </a:p>
                  </a:txBody>
                  <a:tcPr/>
                </a:tc>
                <a:tc>
                  <a:txBody>
                    <a:bodyPr/>
                    <a:lstStyle/>
                    <a:p>
                      <a:r>
                        <a:rPr lang="en-US" dirty="0" smtClean="0"/>
                        <a:t>1700.00</a:t>
                      </a:r>
                      <a:endParaRPr lang="en-US" dirty="0"/>
                    </a:p>
                  </a:txBody>
                  <a:tcPr/>
                </a:tc>
              </a:tr>
            </a:tbl>
          </a:graphicData>
        </a:graphic>
      </p:graphicFrame>
      <p:pic>
        <p:nvPicPr>
          <p:cNvPr id="9" name="Picture 8" descr="10best sellers.png"/>
          <p:cNvPicPr>
            <a:picLocks noChangeAspect="1"/>
          </p:cNvPicPr>
          <p:nvPr/>
        </p:nvPicPr>
        <p:blipFill>
          <a:blip r:embed="rId2"/>
          <a:stretch>
            <a:fillRect/>
          </a:stretch>
        </p:blipFill>
        <p:spPr>
          <a:xfrm>
            <a:off x="385763" y="3197006"/>
            <a:ext cx="8329612" cy="3475257"/>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1187"/>
          </a:xfrm>
        </p:spPr>
        <p:txBody>
          <a:bodyPr>
            <a:normAutofit/>
          </a:bodyPr>
          <a:lstStyle/>
          <a:p>
            <a:r>
              <a:rPr sz="2400"/>
              <a:t>Office Supplies Data Analysis - Customer Analysis</a:t>
            </a:r>
          </a:p>
        </p:txBody>
      </p:sp>
      <p:sp>
        <p:nvSpPr>
          <p:cNvPr id="3" name="Content Placeholder 2"/>
          <p:cNvSpPr>
            <a:spLocks noGrp="1"/>
          </p:cNvSpPr>
          <p:nvPr>
            <p:ph idx="1"/>
          </p:nvPr>
        </p:nvSpPr>
        <p:spPr>
          <a:xfrm>
            <a:off x="457200" y="885826"/>
            <a:ext cx="8229600" cy="600074"/>
          </a:xfrm>
        </p:spPr>
        <p:txBody>
          <a:bodyPr>
            <a:normAutofit/>
          </a:bodyPr>
          <a:lstStyle/>
          <a:p>
            <a:pPr algn="ctr">
              <a:buNone/>
            </a:pPr>
            <a:r>
              <a:rPr sz="2000" smtClean="0"/>
              <a:t>Top </a:t>
            </a:r>
            <a:r>
              <a:rPr sz="2000"/>
              <a:t>10 Customers </a:t>
            </a:r>
            <a:r>
              <a:rPr sz="2000"/>
              <a:t>by </a:t>
            </a:r>
            <a:r>
              <a:rPr sz="2000" smtClean="0"/>
              <a:t>Sales</a:t>
            </a:r>
            <a:endParaRPr sz="2000"/>
          </a:p>
        </p:txBody>
      </p:sp>
      <p:graphicFrame>
        <p:nvGraphicFramePr>
          <p:cNvPr id="4" name="Table 3"/>
          <p:cNvGraphicFramePr>
            <a:graphicFrameLocks noGrp="1"/>
          </p:cNvGraphicFramePr>
          <p:nvPr/>
        </p:nvGraphicFramePr>
        <p:xfrm>
          <a:off x="1524000" y="1397000"/>
          <a:ext cx="6096000" cy="40792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Rep</a:t>
                      </a:r>
                      <a:endParaRPr lang="en-US" dirty="0"/>
                    </a:p>
                  </a:txBody>
                  <a:tcPr/>
                </a:tc>
                <a:tc>
                  <a:txBody>
                    <a:bodyPr/>
                    <a:lstStyle/>
                    <a:p>
                      <a:endParaRPr lang="en-US"/>
                    </a:p>
                  </a:txBody>
                  <a:tcPr/>
                </a:tc>
              </a:tr>
              <a:tr h="370840">
                <a:tc>
                  <a:txBody>
                    <a:bodyPr/>
                    <a:lstStyle/>
                    <a:p>
                      <a:r>
                        <a:rPr lang="en-US" dirty="0" smtClean="0"/>
                        <a:t>Matthew </a:t>
                      </a:r>
                      <a:endParaRPr lang="en-US" dirty="0"/>
                    </a:p>
                  </a:txBody>
                  <a:tcPr/>
                </a:tc>
                <a:tc>
                  <a:txBody>
                    <a:bodyPr/>
                    <a:lstStyle/>
                    <a:p>
                      <a:r>
                        <a:rPr lang="en-US" dirty="0" smtClean="0"/>
                        <a:t>3109.44</a:t>
                      </a:r>
                      <a:endParaRPr lang="en-US" dirty="0"/>
                    </a:p>
                  </a:txBody>
                  <a:tcPr/>
                </a:tc>
              </a:tr>
              <a:tr h="370840">
                <a:tc>
                  <a:txBody>
                    <a:bodyPr/>
                    <a:lstStyle/>
                    <a:p>
                      <a:r>
                        <a:rPr lang="en-US" dirty="0" smtClean="0"/>
                        <a:t>Susan </a:t>
                      </a:r>
                      <a:endParaRPr lang="en-US" dirty="0"/>
                    </a:p>
                  </a:txBody>
                  <a:tcPr/>
                </a:tc>
                <a:tc>
                  <a:txBody>
                    <a:bodyPr/>
                    <a:lstStyle/>
                    <a:p>
                      <a:r>
                        <a:rPr lang="en-US" dirty="0" smtClean="0"/>
                        <a:t>3102.30</a:t>
                      </a:r>
                      <a:endParaRPr lang="en-US" dirty="0"/>
                    </a:p>
                  </a:txBody>
                  <a:tcPr/>
                </a:tc>
              </a:tr>
              <a:tr h="370840">
                <a:tc>
                  <a:txBody>
                    <a:bodyPr/>
                    <a:lstStyle/>
                    <a:p>
                      <a:r>
                        <a:rPr lang="en-US" dirty="0" smtClean="0"/>
                        <a:t>Alex </a:t>
                      </a:r>
                      <a:endParaRPr lang="en-US" dirty="0"/>
                    </a:p>
                  </a:txBody>
                  <a:tcPr/>
                </a:tc>
                <a:tc>
                  <a:txBody>
                    <a:bodyPr/>
                    <a:lstStyle/>
                    <a:p>
                      <a:r>
                        <a:rPr lang="en-US" dirty="0" smtClean="0"/>
                        <a:t>2812.19</a:t>
                      </a:r>
                      <a:endParaRPr lang="en-US" dirty="0"/>
                    </a:p>
                  </a:txBody>
                  <a:tcPr/>
                </a:tc>
              </a:tr>
              <a:tr h="370840">
                <a:tc>
                  <a:txBody>
                    <a:bodyPr/>
                    <a:lstStyle/>
                    <a:p>
                      <a:r>
                        <a:rPr lang="en-US" dirty="0" smtClean="0"/>
                        <a:t>Richard </a:t>
                      </a:r>
                      <a:endParaRPr lang="en-US" dirty="0"/>
                    </a:p>
                  </a:txBody>
                  <a:tcPr/>
                </a:tc>
                <a:tc>
                  <a:txBody>
                    <a:bodyPr/>
                    <a:lstStyle/>
                    <a:p>
                      <a:r>
                        <a:rPr lang="en-US" dirty="0" smtClean="0"/>
                        <a:t>2363.04</a:t>
                      </a:r>
                      <a:endParaRPr lang="en-US" dirty="0"/>
                    </a:p>
                  </a:txBody>
                  <a:tcPr/>
                </a:tc>
              </a:tr>
              <a:tr h="370840">
                <a:tc>
                  <a:txBody>
                    <a:bodyPr/>
                    <a:lstStyle/>
                    <a:p>
                      <a:r>
                        <a:rPr lang="en-US" dirty="0" smtClean="0"/>
                        <a:t>Bill </a:t>
                      </a:r>
                      <a:endParaRPr lang="en-US" dirty="0"/>
                    </a:p>
                  </a:txBody>
                  <a:tcPr/>
                </a:tc>
                <a:tc>
                  <a:txBody>
                    <a:bodyPr/>
                    <a:lstStyle/>
                    <a:p>
                      <a:r>
                        <a:rPr lang="en-US" dirty="0" smtClean="0"/>
                        <a:t>1749.87</a:t>
                      </a:r>
                      <a:endParaRPr lang="en-US" dirty="0"/>
                    </a:p>
                  </a:txBody>
                  <a:tcPr/>
                </a:tc>
              </a:tr>
              <a:tr h="370840">
                <a:tc>
                  <a:txBody>
                    <a:bodyPr/>
                    <a:lstStyle/>
                    <a:p>
                      <a:r>
                        <a:rPr lang="en-US" dirty="0" smtClean="0"/>
                        <a:t>Smith </a:t>
                      </a:r>
                      <a:endParaRPr lang="en-US" dirty="0"/>
                    </a:p>
                  </a:txBody>
                  <a:tcPr/>
                </a:tc>
                <a:tc>
                  <a:txBody>
                    <a:bodyPr/>
                    <a:lstStyle/>
                    <a:p>
                      <a:r>
                        <a:rPr lang="en-US" dirty="0" smtClean="0"/>
                        <a:t>1641.43</a:t>
                      </a:r>
                      <a:endParaRPr lang="en-US" dirty="0"/>
                    </a:p>
                  </a:txBody>
                  <a:tcPr/>
                </a:tc>
              </a:tr>
              <a:tr h="370840">
                <a:tc>
                  <a:txBody>
                    <a:bodyPr/>
                    <a:lstStyle/>
                    <a:p>
                      <a:r>
                        <a:rPr lang="en-US" dirty="0" smtClean="0"/>
                        <a:t>Morgan </a:t>
                      </a:r>
                      <a:endParaRPr lang="en-US" dirty="0"/>
                    </a:p>
                  </a:txBody>
                  <a:tcPr/>
                </a:tc>
                <a:tc>
                  <a:txBody>
                    <a:bodyPr/>
                    <a:lstStyle/>
                    <a:p>
                      <a:r>
                        <a:rPr lang="en-US" dirty="0" smtClean="0"/>
                        <a:t>1387.77</a:t>
                      </a:r>
                      <a:endParaRPr lang="en-US" dirty="0"/>
                    </a:p>
                  </a:txBody>
                  <a:tcPr/>
                </a:tc>
              </a:tr>
              <a:tr h="370840">
                <a:tc>
                  <a:txBody>
                    <a:bodyPr/>
                    <a:lstStyle/>
                    <a:p>
                      <a:r>
                        <a:rPr lang="en-US" dirty="0" smtClean="0"/>
                        <a:t>James </a:t>
                      </a:r>
                      <a:endParaRPr lang="en-US" dirty="0"/>
                    </a:p>
                  </a:txBody>
                  <a:tcPr/>
                </a:tc>
                <a:tc>
                  <a:txBody>
                    <a:bodyPr/>
                    <a:lstStyle/>
                    <a:p>
                      <a:r>
                        <a:rPr lang="en-US" dirty="0" smtClean="0"/>
                        <a:t>1283.61</a:t>
                      </a:r>
                      <a:endParaRPr lang="en-US" dirty="0"/>
                    </a:p>
                  </a:txBody>
                  <a:tcPr/>
                </a:tc>
              </a:tr>
              <a:tr h="370840">
                <a:tc>
                  <a:txBody>
                    <a:bodyPr/>
                    <a:lstStyle/>
                    <a:p>
                      <a:r>
                        <a:rPr lang="en-US" dirty="0" smtClean="0"/>
                        <a:t>Thomas </a:t>
                      </a:r>
                      <a:endParaRPr lang="en-US" dirty="0"/>
                    </a:p>
                  </a:txBody>
                  <a:tcPr/>
                </a:tc>
                <a:tc>
                  <a:txBody>
                    <a:bodyPr/>
                    <a:lstStyle/>
                    <a:p>
                      <a:r>
                        <a:rPr lang="en-US" dirty="0" smtClean="0"/>
                        <a:t>1203.11</a:t>
                      </a:r>
                      <a:endParaRPr lang="en-US" dirty="0"/>
                    </a:p>
                  </a:txBody>
                  <a:tcPr/>
                </a:tc>
              </a:tr>
              <a:tr h="370840">
                <a:tc>
                  <a:txBody>
                    <a:bodyPr/>
                    <a:lstStyle/>
                    <a:p>
                      <a:r>
                        <a:rPr lang="en-US" dirty="0" smtClean="0"/>
                        <a:t>Nick </a:t>
                      </a:r>
                      <a:endParaRPr lang="en-US" dirty="0"/>
                    </a:p>
                  </a:txBody>
                  <a:tcPr/>
                </a:tc>
                <a:tc>
                  <a:txBody>
                    <a:bodyPr/>
                    <a:lstStyle/>
                    <a:p>
                      <a:r>
                        <a:rPr lang="en-US" dirty="0" smtClean="0"/>
                        <a:t>536.75</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op10customessales.png"/>
          <p:cNvPicPr>
            <a:picLocks noChangeAspect="1"/>
          </p:cNvPicPr>
          <p:nvPr/>
        </p:nvPicPr>
        <p:blipFill>
          <a:blip r:embed="rId2"/>
          <a:stretch>
            <a:fillRect/>
          </a:stretch>
        </p:blipFill>
        <p:spPr>
          <a:xfrm>
            <a:off x="50282" y="736086"/>
            <a:ext cx="9043435" cy="53858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50" y="185738"/>
            <a:ext cx="8643938" cy="461665"/>
          </a:xfrm>
          <a:prstGeom prst="rect">
            <a:avLst/>
          </a:prstGeom>
        </p:spPr>
        <p:txBody>
          <a:bodyPr wrap="square">
            <a:spAutoFit/>
          </a:bodyPr>
          <a:lstStyle/>
          <a:p>
            <a:pPr algn="ctr"/>
            <a:r>
              <a:rPr lang="en-US" sz="2400" dirty="0" smtClean="0"/>
              <a:t>Total Number of </a:t>
            </a:r>
            <a:r>
              <a:rPr lang="en-US" sz="2400" dirty="0" smtClean="0">
                <a:solidFill>
                  <a:srgbClr val="FF0000"/>
                </a:solidFill>
              </a:rPr>
              <a:t>Unique</a:t>
            </a:r>
            <a:r>
              <a:rPr lang="en-US" sz="2400" dirty="0" smtClean="0"/>
              <a:t> Customers: </a:t>
            </a:r>
            <a:r>
              <a:rPr lang="en-US" sz="2400" dirty="0" smtClean="0">
                <a:solidFill>
                  <a:schemeClr val="accent3">
                    <a:lumMod val="75000"/>
                  </a:schemeClr>
                </a:solidFill>
              </a:rPr>
              <a:t>11</a:t>
            </a:r>
            <a:endParaRPr lang="en-US" sz="2400" dirty="0">
              <a:solidFill>
                <a:schemeClr val="accent3">
                  <a:lumMod val="75000"/>
                </a:schemeClr>
              </a:solidFill>
            </a:endParaRPr>
          </a:p>
        </p:txBody>
      </p:sp>
      <p:sp>
        <p:nvSpPr>
          <p:cNvPr id="3" name="TextBox 2"/>
          <p:cNvSpPr txBox="1"/>
          <p:nvPr/>
        </p:nvSpPr>
        <p:spPr>
          <a:xfrm>
            <a:off x="771525" y="828675"/>
            <a:ext cx="7586663" cy="461665"/>
          </a:xfrm>
          <a:prstGeom prst="rect">
            <a:avLst/>
          </a:prstGeom>
          <a:noFill/>
        </p:spPr>
        <p:txBody>
          <a:bodyPr wrap="square" rtlCol="0">
            <a:spAutoFit/>
          </a:bodyPr>
          <a:lstStyle/>
          <a:p>
            <a:pPr algn="ctr"/>
            <a:r>
              <a:rPr lang="en-US" sz="2400" dirty="0" smtClean="0"/>
              <a:t>Customer Purchase </a:t>
            </a:r>
            <a:r>
              <a:rPr lang="en-US" sz="2400" dirty="0" smtClean="0"/>
              <a:t>Frequency</a:t>
            </a:r>
            <a:endParaRPr lang="en-US" sz="2400" dirty="0"/>
          </a:p>
        </p:txBody>
      </p:sp>
      <p:graphicFrame>
        <p:nvGraphicFramePr>
          <p:cNvPr id="4" name="Table 3"/>
          <p:cNvGraphicFramePr>
            <a:graphicFrameLocks noGrp="1"/>
          </p:cNvGraphicFramePr>
          <p:nvPr/>
        </p:nvGraphicFramePr>
        <p:xfrm>
          <a:off x="1524000" y="1397000"/>
          <a:ext cx="6096000" cy="44500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Rep</a:t>
                      </a:r>
                      <a:endParaRPr lang="en-US" dirty="0"/>
                    </a:p>
                  </a:txBody>
                  <a:tcPr/>
                </a:tc>
                <a:tc>
                  <a:txBody>
                    <a:bodyPr/>
                    <a:lstStyle/>
                    <a:p>
                      <a:endParaRPr lang="en-US"/>
                    </a:p>
                  </a:txBody>
                  <a:tcPr/>
                </a:tc>
              </a:tr>
              <a:tr h="370840">
                <a:tc>
                  <a:txBody>
                    <a:bodyPr/>
                    <a:lstStyle/>
                    <a:p>
                      <a:r>
                        <a:rPr lang="en-US" dirty="0" smtClean="0"/>
                        <a:t>Richard </a:t>
                      </a:r>
                      <a:endParaRPr lang="en-US" dirty="0"/>
                    </a:p>
                  </a:txBody>
                  <a:tcPr/>
                </a:tc>
                <a:tc>
                  <a:txBody>
                    <a:bodyPr/>
                    <a:lstStyle/>
                    <a:p>
                      <a:r>
                        <a:rPr lang="en-US" dirty="0" smtClean="0"/>
                        <a:t>8</a:t>
                      </a:r>
                      <a:endParaRPr lang="en-US" dirty="0"/>
                    </a:p>
                  </a:txBody>
                  <a:tcPr/>
                </a:tc>
              </a:tr>
              <a:tr h="370840">
                <a:tc>
                  <a:txBody>
                    <a:bodyPr/>
                    <a:lstStyle/>
                    <a:p>
                      <a:r>
                        <a:rPr lang="en-US" dirty="0" smtClean="0"/>
                        <a:t>Bill </a:t>
                      </a:r>
                      <a:endParaRPr lang="en-US" dirty="0"/>
                    </a:p>
                  </a:txBody>
                  <a:tcPr/>
                </a:tc>
                <a:tc>
                  <a:txBody>
                    <a:bodyPr/>
                    <a:lstStyle/>
                    <a:p>
                      <a:r>
                        <a:rPr lang="en-US" dirty="0" smtClean="0"/>
                        <a:t>5</a:t>
                      </a:r>
                      <a:endParaRPr lang="en-US" dirty="0"/>
                    </a:p>
                  </a:txBody>
                  <a:tcPr/>
                </a:tc>
              </a:tr>
              <a:tr h="370840">
                <a:tc>
                  <a:txBody>
                    <a:bodyPr/>
                    <a:lstStyle/>
                    <a:p>
                      <a:r>
                        <a:rPr lang="en-US" dirty="0" smtClean="0"/>
                        <a:t>Alex </a:t>
                      </a:r>
                      <a:endParaRPr lang="en-US" dirty="0"/>
                    </a:p>
                  </a:txBody>
                  <a:tcPr/>
                </a:tc>
                <a:tc>
                  <a:txBody>
                    <a:bodyPr/>
                    <a:lstStyle/>
                    <a:p>
                      <a:r>
                        <a:rPr lang="en-US" dirty="0" smtClean="0"/>
                        <a:t>5</a:t>
                      </a:r>
                      <a:endParaRPr lang="en-US" dirty="0"/>
                    </a:p>
                  </a:txBody>
                  <a:tcPr/>
                </a:tc>
              </a:tr>
              <a:tr h="370840">
                <a:tc>
                  <a:txBody>
                    <a:bodyPr/>
                    <a:lstStyle/>
                    <a:p>
                      <a:r>
                        <a:rPr lang="en-US" dirty="0" smtClean="0"/>
                        <a:t>Matthew </a:t>
                      </a:r>
                      <a:endParaRPr lang="en-US" dirty="0"/>
                    </a:p>
                  </a:txBody>
                  <a:tcPr/>
                </a:tc>
                <a:tc>
                  <a:txBody>
                    <a:bodyPr/>
                    <a:lstStyle/>
                    <a:p>
                      <a:r>
                        <a:rPr lang="en-US" dirty="0" smtClean="0"/>
                        <a:t>4</a:t>
                      </a:r>
                      <a:endParaRPr lang="en-US" dirty="0"/>
                    </a:p>
                  </a:txBody>
                  <a:tcPr/>
                </a:tc>
              </a:tr>
              <a:tr h="370840">
                <a:tc>
                  <a:txBody>
                    <a:bodyPr/>
                    <a:lstStyle/>
                    <a:p>
                      <a:r>
                        <a:rPr lang="en-US" dirty="0" smtClean="0"/>
                        <a:t>James </a:t>
                      </a:r>
                      <a:endParaRPr lang="en-US" dirty="0"/>
                    </a:p>
                  </a:txBody>
                  <a:tcPr/>
                </a:tc>
                <a:tc>
                  <a:txBody>
                    <a:bodyPr/>
                    <a:lstStyle/>
                    <a:p>
                      <a:r>
                        <a:rPr lang="en-US" dirty="0" smtClean="0"/>
                        <a:t>4</a:t>
                      </a:r>
                      <a:endParaRPr lang="en-US" dirty="0"/>
                    </a:p>
                  </a:txBody>
                  <a:tcPr/>
                </a:tc>
              </a:tr>
              <a:tr h="370840">
                <a:tc>
                  <a:txBody>
                    <a:bodyPr/>
                    <a:lstStyle/>
                    <a:p>
                      <a:r>
                        <a:rPr lang="en-US" dirty="0" smtClean="0"/>
                        <a:t>Rachel </a:t>
                      </a:r>
                      <a:endParaRPr lang="en-US" dirty="0"/>
                    </a:p>
                  </a:txBody>
                  <a:tcPr/>
                </a:tc>
                <a:tc>
                  <a:txBody>
                    <a:bodyPr/>
                    <a:lstStyle/>
                    <a:p>
                      <a:r>
                        <a:rPr lang="en-US" dirty="0" smtClean="0"/>
                        <a:t>4</a:t>
                      </a:r>
                      <a:endParaRPr lang="en-US" dirty="0"/>
                    </a:p>
                  </a:txBody>
                  <a:tcPr/>
                </a:tc>
              </a:tr>
              <a:tr h="370840">
                <a:tc>
                  <a:txBody>
                    <a:bodyPr/>
                    <a:lstStyle/>
                    <a:p>
                      <a:r>
                        <a:rPr lang="en-US" dirty="0" smtClean="0"/>
                        <a:t>Morgan</a:t>
                      </a:r>
                      <a:endParaRPr lang="en-US" dirty="0"/>
                    </a:p>
                  </a:txBody>
                  <a:tcPr/>
                </a:tc>
                <a:tc>
                  <a:txBody>
                    <a:bodyPr/>
                    <a:lstStyle/>
                    <a:p>
                      <a:r>
                        <a:rPr lang="en-US" dirty="0" smtClean="0"/>
                        <a:t>3</a:t>
                      </a:r>
                      <a:endParaRPr lang="en-US" dirty="0"/>
                    </a:p>
                  </a:txBody>
                  <a:tcPr/>
                </a:tc>
              </a:tr>
              <a:tr h="370840">
                <a:tc>
                  <a:txBody>
                    <a:bodyPr/>
                    <a:lstStyle/>
                    <a:p>
                      <a:r>
                        <a:rPr lang="en-US" dirty="0" smtClean="0"/>
                        <a:t>Susan </a:t>
                      </a:r>
                      <a:endParaRPr lang="en-US" dirty="0"/>
                    </a:p>
                  </a:txBody>
                  <a:tcPr/>
                </a:tc>
                <a:tc>
                  <a:txBody>
                    <a:bodyPr/>
                    <a:lstStyle/>
                    <a:p>
                      <a:r>
                        <a:rPr lang="en-US" dirty="0" smtClean="0"/>
                        <a:t>3</a:t>
                      </a:r>
                      <a:endParaRPr lang="en-US" dirty="0"/>
                    </a:p>
                  </a:txBody>
                  <a:tcPr/>
                </a:tc>
              </a:tr>
              <a:tr h="370840">
                <a:tc>
                  <a:txBody>
                    <a:bodyPr/>
                    <a:lstStyle/>
                    <a:p>
                      <a:r>
                        <a:rPr lang="en-US" dirty="0" smtClean="0"/>
                        <a:t>Smith </a:t>
                      </a:r>
                      <a:endParaRPr lang="en-US" dirty="0"/>
                    </a:p>
                  </a:txBody>
                  <a:tcPr/>
                </a:tc>
                <a:tc>
                  <a:txBody>
                    <a:bodyPr/>
                    <a:lstStyle/>
                    <a:p>
                      <a:r>
                        <a:rPr lang="en-US" dirty="0" smtClean="0"/>
                        <a:t>3</a:t>
                      </a:r>
                      <a:endParaRPr lang="en-US" dirty="0"/>
                    </a:p>
                  </a:txBody>
                  <a:tcPr/>
                </a:tc>
              </a:tr>
              <a:tr h="370840">
                <a:tc>
                  <a:txBody>
                    <a:bodyPr/>
                    <a:lstStyle/>
                    <a:p>
                      <a:r>
                        <a:rPr lang="en-US" dirty="0" smtClean="0"/>
                        <a:t>Nick </a:t>
                      </a:r>
                      <a:endParaRPr lang="en-US" dirty="0"/>
                    </a:p>
                  </a:txBody>
                  <a:tcPr/>
                </a:tc>
                <a:tc>
                  <a:txBody>
                    <a:bodyPr/>
                    <a:lstStyle/>
                    <a:p>
                      <a:r>
                        <a:rPr lang="en-US" dirty="0" smtClean="0"/>
                        <a:t>2</a:t>
                      </a:r>
                      <a:endParaRPr lang="en-US" dirty="0"/>
                    </a:p>
                  </a:txBody>
                  <a:tcPr/>
                </a:tc>
              </a:tr>
              <a:tr h="370840">
                <a:tc>
                  <a:txBody>
                    <a:bodyPr/>
                    <a:lstStyle/>
                    <a:p>
                      <a:r>
                        <a:rPr lang="en-US" dirty="0" smtClean="0"/>
                        <a:t>Thomas </a:t>
                      </a:r>
                      <a:endParaRPr lang="en-US" dirty="0"/>
                    </a:p>
                  </a:txBody>
                  <a:tcPr/>
                </a:tc>
                <a:tc>
                  <a:txBody>
                    <a:bodyPr/>
                    <a:lstStyle/>
                    <a:p>
                      <a:r>
                        <a:rPr lang="en-US" dirty="0" smtClean="0"/>
                        <a:t>2</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tomerpurchasefrq.png"/>
          <p:cNvPicPr>
            <a:picLocks noChangeAspect="1"/>
          </p:cNvPicPr>
          <p:nvPr/>
        </p:nvPicPr>
        <p:blipFill>
          <a:blip r:embed="rId2"/>
          <a:stretch>
            <a:fillRect/>
          </a:stretch>
        </p:blipFill>
        <p:spPr>
          <a:xfrm>
            <a:off x="50282" y="731514"/>
            <a:ext cx="9043435" cy="53949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fontScale="92500" lnSpcReduction="20000"/>
          </a:bodyPr>
          <a:lstStyle/>
          <a:p>
            <a:r>
              <a:t>Overview of the Assignment:</a:t>
            </a:r>
          </a:p>
          <a:p>
            <a:r>
              <a:t>- Analysis of three datasets: Bank Statements, Office Supplies Data, Churn Modelling Data.</a:t>
            </a:r>
          </a:p>
          <a:p>
            <a:r>
              <a:t>- Aim to provide insights and recommendations based on data analysis.</a:t>
            </a:r>
          </a:p>
          <a:p>
            <a:endParaRPr/>
          </a:p>
          <a:p>
            <a:r>
              <a:t>Objectives:</a:t>
            </a:r>
          </a:p>
          <a:p>
            <a:r>
              <a:t>- Perform transaction and balance analysis.</a:t>
            </a:r>
          </a:p>
          <a:p>
            <a:r>
              <a:t>- Analyze sales and customer data.</a:t>
            </a:r>
          </a:p>
          <a:p>
            <a:r>
              <a:t>- Model and predict customer churn.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42938"/>
          </a:xfrm>
        </p:spPr>
        <p:txBody>
          <a:bodyPr>
            <a:normAutofit/>
          </a:bodyPr>
          <a:lstStyle/>
          <a:p>
            <a:r>
              <a:rPr sz="2400"/>
              <a:t>Office Supplies Data Analysis - Time Series Analysis</a:t>
            </a:r>
          </a:p>
        </p:txBody>
      </p:sp>
      <p:sp>
        <p:nvSpPr>
          <p:cNvPr id="3" name="Content Placeholder 2"/>
          <p:cNvSpPr>
            <a:spLocks noGrp="1"/>
          </p:cNvSpPr>
          <p:nvPr>
            <p:ph idx="1"/>
          </p:nvPr>
        </p:nvSpPr>
        <p:spPr>
          <a:xfrm>
            <a:off x="457200" y="642939"/>
            <a:ext cx="8229600" cy="628649"/>
          </a:xfrm>
        </p:spPr>
        <p:txBody>
          <a:bodyPr>
            <a:normAutofit fontScale="55000" lnSpcReduction="20000"/>
          </a:bodyPr>
          <a:lstStyle/>
          <a:p>
            <a:endParaRPr/>
          </a:p>
          <a:p>
            <a:pPr algn="ctr">
              <a:buNone/>
            </a:pPr>
            <a:r>
              <a:rPr sz="3600"/>
              <a:t>Monthly </a:t>
            </a:r>
            <a:r>
              <a:rPr sz="3600"/>
              <a:t>Sales </a:t>
            </a:r>
            <a:r>
              <a:rPr sz="3600" smtClean="0"/>
              <a:t>Trends</a:t>
            </a:r>
            <a:endParaRPr sz="3600"/>
          </a:p>
        </p:txBody>
      </p:sp>
      <p:pic>
        <p:nvPicPr>
          <p:cNvPr id="4" name="Picture 3" descr="monthlusales.png"/>
          <p:cNvPicPr>
            <a:picLocks noChangeAspect="1"/>
          </p:cNvPicPr>
          <p:nvPr/>
        </p:nvPicPr>
        <p:blipFill>
          <a:blip r:embed="rId2"/>
          <a:stretch>
            <a:fillRect/>
          </a:stretch>
        </p:blipFill>
        <p:spPr>
          <a:xfrm>
            <a:off x="271462" y="1271588"/>
            <a:ext cx="8415337" cy="519515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303" y="214313"/>
            <a:ext cx="8596222" cy="369332"/>
          </a:xfrm>
          <a:prstGeom prst="rect">
            <a:avLst/>
          </a:prstGeom>
        </p:spPr>
        <p:txBody>
          <a:bodyPr wrap="square">
            <a:spAutoFit/>
          </a:bodyPr>
          <a:lstStyle/>
          <a:p>
            <a:pPr algn="ctr"/>
            <a:r>
              <a:rPr lang="en-US" dirty="0" smtClean="0"/>
              <a:t>Seasonal </a:t>
            </a:r>
            <a:r>
              <a:rPr lang="en-US" dirty="0" smtClean="0"/>
              <a:t>Patterns</a:t>
            </a:r>
            <a:endParaRPr lang="en-US" dirty="0"/>
          </a:p>
        </p:txBody>
      </p:sp>
      <p:pic>
        <p:nvPicPr>
          <p:cNvPr id="3" name="Picture 2" descr="salresnbyregion.png"/>
          <p:cNvPicPr>
            <a:picLocks noChangeAspect="1"/>
          </p:cNvPicPr>
          <p:nvPr/>
        </p:nvPicPr>
        <p:blipFill>
          <a:blip r:embed="rId2"/>
          <a:stretch>
            <a:fillRect/>
          </a:stretch>
        </p:blipFill>
        <p:spPr>
          <a:xfrm>
            <a:off x="50282" y="731514"/>
            <a:ext cx="9043435" cy="539497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2625"/>
          </a:xfrm>
        </p:spPr>
        <p:txBody>
          <a:bodyPr>
            <a:normAutofit/>
          </a:bodyPr>
          <a:lstStyle/>
          <a:p>
            <a:r>
              <a:rPr sz="2400"/>
              <a:t>Office Supplies Data Analysis - Geographical Analysis</a:t>
            </a:r>
          </a:p>
        </p:txBody>
      </p:sp>
      <p:sp>
        <p:nvSpPr>
          <p:cNvPr id="3" name="Content Placeholder 2"/>
          <p:cNvSpPr>
            <a:spLocks noGrp="1"/>
          </p:cNvSpPr>
          <p:nvPr>
            <p:ph idx="1"/>
          </p:nvPr>
        </p:nvSpPr>
        <p:spPr>
          <a:xfrm>
            <a:off x="457200" y="957264"/>
            <a:ext cx="8229600" cy="614361"/>
          </a:xfrm>
        </p:spPr>
        <p:txBody>
          <a:bodyPr>
            <a:normAutofit fontScale="55000" lnSpcReduction="20000"/>
          </a:bodyPr>
          <a:lstStyle/>
          <a:p>
            <a:pPr algn="ctr"/>
            <a:endParaRPr/>
          </a:p>
          <a:p>
            <a:pPr algn="ctr">
              <a:buNone/>
            </a:pPr>
            <a:r>
              <a:t>Regions Generating </a:t>
            </a:r>
            <a:r>
              <a:rPr/>
              <a:t>Most </a:t>
            </a:r>
            <a:r>
              <a:rPr smtClean="0"/>
              <a:t>Sales</a:t>
            </a:r>
            <a:endParaRPr/>
          </a:p>
        </p:txBody>
      </p:sp>
      <p:pic>
        <p:nvPicPr>
          <p:cNvPr id="4" name="Picture 3" descr="salresnbyregion.png"/>
          <p:cNvPicPr>
            <a:picLocks noChangeAspect="1"/>
          </p:cNvPicPr>
          <p:nvPr/>
        </p:nvPicPr>
        <p:blipFill>
          <a:blip r:embed="rId2"/>
          <a:stretch>
            <a:fillRect/>
          </a:stretch>
        </p:blipFill>
        <p:spPr>
          <a:xfrm>
            <a:off x="257175" y="1900238"/>
            <a:ext cx="8429626" cy="40290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62" y="271463"/>
            <a:ext cx="8601075" cy="461665"/>
          </a:xfrm>
          <a:prstGeom prst="rect">
            <a:avLst/>
          </a:prstGeom>
        </p:spPr>
        <p:txBody>
          <a:bodyPr wrap="square">
            <a:spAutoFit/>
          </a:bodyPr>
          <a:lstStyle/>
          <a:p>
            <a:pPr algn="ctr"/>
            <a:r>
              <a:rPr lang="en-US" sz="2400" dirty="0" smtClean="0"/>
              <a:t>Sales Trends Across Different </a:t>
            </a:r>
            <a:r>
              <a:rPr lang="en-US" sz="2400" dirty="0" smtClean="0"/>
              <a:t>Regions</a:t>
            </a:r>
            <a:endParaRPr lang="en-US" sz="2400" dirty="0"/>
          </a:p>
        </p:txBody>
      </p:sp>
      <p:pic>
        <p:nvPicPr>
          <p:cNvPr id="3" name="Picture 2" descr="monthlusales.png"/>
          <p:cNvPicPr>
            <a:picLocks noChangeAspect="1"/>
          </p:cNvPicPr>
          <p:nvPr/>
        </p:nvPicPr>
        <p:blipFill>
          <a:blip r:embed="rId2"/>
          <a:stretch>
            <a:fillRect/>
          </a:stretch>
        </p:blipFill>
        <p:spPr>
          <a:xfrm>
            <a:off x="0" y="957262"/>
            <a:ext cx="8329613" cy="550948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5825"/>
          </a:xfrm>
        </p:spPr>
        <p:txBody>
          <a:bodyPr>
            <a:normAutofit/>
          </a:bodyPr>
          <a:lstStyle/>
          <a:p>
            <a:r>
              <a:rPr sz="2400"/>
              <a:t>Office Supplies Data Analysis - Profit Analysis</a:t>
            </a:r>
          </a:p>
        </p:txBody>
      </p:sp>
      <p:sp>
        <p:nvSpPr>
          <p:cNvPr id="3" name="Content Placeholder 2"/>
          <p:cNvSpPr>
            <a:spLocks noGrp="1"/>
          </p:cNvSpPr>
          <p:nvPr>
            <p:ph idx="1"/>
          </p:nvPr>
        </p:nvSpPr>
        <p:spPr>
          <a:xfrm>
            <a:off x="457200" y="885825"/>
            <a:ext cx="8229600" cy="728663"/>
          </a:xfrm>
        </p:spPr>
        <p:txBody>
          <a:bodyPr>
            <a:normAutofit fontScale="70000" lnSpcReduction="20000"/>
          </a:bodyPr>
          <a:lstStyle/>
          <a:p>
            <a:endParaRPr/>
          </a:p>
          <a:p>
            <a:pPr algn="ctr">
              <a:buNone/>
            </a:pPr>
            <a:r>
              <a:t>Total Profit for Each </a:t>
            </a:r>
            <a:r>
              <a:rPr/>
              <a:t>Product </a:t>
            </a:r>
            <a:r>
              <a:rPr smtClean="0"/>
              <a:t>Category</a:t>
            </a:r>
            <a:endParaRPr/>
          </a:p>
        </p:txBody>
      </p:sp>
      <p:pic>
        <p:nvPicPr>
          <p:cNvPr id="4" name="Picture 3" descr="totalprofitbycat.png"/>
          <p:cNvPicPr>
            <a:picLocks noChangeAspect="1"/>
          </p:cNvPicPr>
          <p:nvPr/>
        </p:nvPicPr>
        <p:blipFill>
          <a:blip r:embed="rId2"/>
          <a:stretch>
            <a:fillRect/>
          </a:stretch>
        </p:blipFill>
        <p:spPr>
          <a:xfrm>
            <a:off x="457200" y="1614487"/>
            <a:ext cx="8443913" cy="464343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200025"/>
            <a:ext cx="8758238" cy="461665"/>
          </a:xfrm>
          <a:prstGeom prst="rect">
            <a:avLst/>
          </a:prstGeom>
        </p:spPr>
        <p:txBody>
          <a:bodyPr wrap="square">
            <a:spAutoFit/>
          </a:bodyPr>
          <a:lstStyle/>
          <a:p>
            <a:pPr algn="ctr"/>
            <a:r>
              <a:rPr lang="en-US" sz="2400" dirty="0" smtClean="0"/>
              <a:t>Top 10 Most Profitable </a:t>
            </a:r>
            <a:r>
              <a:rPr lang="en-US" sz="2400" dirty="0" smtClean="0"/>
              <a:t>Products</a:t>
            </a:r>
            <a:endParaRPr lang="en-US" sz="2400" dirty="0"/>
          </a:p>
        </p:txBody>
      </p:sp>
      <p:pic>
        <p:nvPicPr>
          <p:cNvPr id="3" name="Picture 2" descr="top10mostprofuit.png"/>
          <p:cNvPicPr>
            <a:picLocks noChangeAspect="1"/>
          </p:cNvPicPr>
          <p:nvPr/>
        </p:nvPicPr>
        <p:blipFill>
          <a:blip r:embed="rId2"/>
          <a:stretch>
            <a:fillRect/>
          </a:stretch>
        </p:blipFill>
        <p:spPr>
          <a:xfrm>
            <a:off x="50282" y="731514"/>
            <a:ext cx="9043435" cy="539497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4062"/>
          </a:xfrm>
        </p:spPr>
        <p:txBody>
          <a:bodyPr>
            <a:normAutofit/>
          </a:bodyPr>
          <a:lstStyle/>
          <a:p>
            <a:r>
              <a:rPr sz="2400"/>
              <a:t>Churn Modelling Data Analysis - Customer Demographics</a:t>
            </a:r>
          </a:p>
        </p:txBody>
      </p:sp>
      <p:sp>
        <p:nvSpPr>
          <p:cNvPr id="3" name="Content Placeholder 2"/>
          <p:cNvSpPr>
            <a:spLocks noGrp="1"/>
          </p:cNvSpPr>
          <p:nvPr>
            <p:ph idx="1"/>
          </p:nvPr>
        </p:nvSpPr>
        <p:spPr>
          <a:xfrm>
            <a:off x="457200" y="857250"/>
            <a:ext cx="8229600" cy="757239"/>
          </a:xfrm>
        </p:spPr>
        <p:txBody>
          <a:bodyPr>
            <a:normAutofit fontScale="70000" lnSpcReduction="20000"/>
          </a:bodyPr>
          <a:lstStyle/>
          <a:p>
            <a:endParaRPr/>
          </a:p>
          <a:p>
            <a:pPr algn="ctr">
              <a:buNone/>
            </a:pPr>
            <a:r>
              <a:t>Distribution Across </a:t>
            </a:r>
            <a:r>
              <a:rPr/>
              <a:t>Age </a:t>
            </a:r>
            <a:r>
              <a:rPr smtClean="0"/>
              <a:t>Groups</a:t>
            </a:r>
            <a:endParaRPr/>
          </a:p>
        </p:txBody>
      </p:sp>
      <p:pic>
        <p:nvPicPr>
          <p:cNvPr id="4" name="Picture 3" descr="agegrupsdis.png"/>
          <p:cNvPicPr>
            <a:picLocks noChangeAspect="1"/>
          </p:cNvPicPr>
          <p:nvPr/>
        </p:nvPicPr>
        <p:blipFill>
          <a:blip r:embed="rId2"/>
          <a:stretch>
            <a:fillRect/>
          </a:stretch>
        </p:blipFill>
        <p:spPr>
          <a:xfrm>
            <a:off x="960112" y="1885950"/>
            <a:ext cx="7223775" cy="49720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079" y="214313"/>
            <a:ext cx="8283995" cy="461665"/>
          </a:xfrm>
          <a:prstGeom prst="rect">
            <a:avLst/>
          </a:prstGeom>
        </p:spPr>
        <p:txBody>
          <a:bodyPr wrap="square">
            <a:spAutoFit/>
          </a:bodyPr>
          <a:lstStyle/>
          <a:p>
            <a:pPr algn="ctr"/>
            <a:r>
              <a:rPr lang="en-US" sz="2400" dirty="0" smtClean="0"/>
              <a:t>Gender </a:t>
            </a:r>
            <a:r>
              <a:rPr lang="en-US" sz="2400" dirty="0" smtClean="0"/>
              <a:t>Distribution</a:t>
            </a:r>
            <a:endParaRPr lang="en-US" sz="2400" dirty="0"/>
          </a:p>
        </p:txBody>
      </p:sp>
      <p:graphicFrame>
        <p:nvGraphicFramePr>
          <p:cNvPr id="3" name="Table 2"/>
          <p:cNvGraphicFramePr>
            <a:graphicFrameLocks noGrp="1"/>
          </p:cNvGraphicFramePr>
          <p:nvPr/>
        </p:nvGraphicFramePr>
        <p:xfrm>
          <a:off x="2495550" y="885825"/>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pPr algn="ctr"/>
                      <a:r>
                        <a:rPr lang="en-US" dirty="0" smtClean="0"/>
                        <a:t>Gender</a:t>
                      </a:r>
                      <a:endParaRPr lang="en-US" dirty="0"/>
                    </a:p>
                  </a:txBody>
                  <a:tcPr/>
                </a:tc>
                <a:tc>
                  <a:txBody>
                    <a:bodyPr/>
                    <a:lstStyle/>
                    <a:p>
                      <a:endParaRPr lang="en-US" dirty="0"/>
                    </a:p>
                  </a:txBody>
                  <a:tcPr/>
                </a:tc>
              </a:tr>
              <a:tr h="370840">
                <a:tc>
                  <a:txBody>
                    <a:bodyPr/>
                    <a:lstStyle/>
                    <a:p>
                      <a:pPr algn="ctr"/>
                      <a:r>
                        <a:rPr lang="en-US" dirty="0" smtClean="0"/>
                        <a:t>Male </a:t>
                      </a:r>
                      <a:endParaRPr lang="en-US" dirty="0"/>
                    </a:p>
                  </a:txBody>
                  <a:tcPr/>
                </a:tc>
                <a:tc>
                  <a:txBody>
                    <a:bodyPr/>
                    <a:lstStyle/>
                    <a:p>
                      <a:pPr algn="ctr"/>
                      <a:r>
                        <a:rPr lang="en-US" dirty="0" smtClean="0"/>
                        <a:t>5457</a:t>
                      </a:r>
                      <a:endParaRPr lang="en-US" dirty="0"/>
                    </a:p>
                  </a:txBody>
                  <a:tcPr/>
                </a:tc>
              </a:tr>
              <a:tr h="370840">
                <a:tc>
                  <a:txBody>
                    <a:bodyPr/>
                    <a:lstStyle/>
                    <a:p>
                      <a:pPr algn="ctr"/>
                      <a:r>
                        <a:rPr lang="en-US" dirty="0" smtClean="0"/>
                        <a:t>Female </a:t>
                      </a:r>
                      <a:endParaRPr lang="en-US" dirty="0"/>
                    </a:p>
                  </a:txBody>
                  <a:tcPr/>
                </a:tc>
                <a:tc>
                  <a:txBody>
                    <a:bodyPr/>
                    <a:lstStyle/>
                    <a:p>
                      <a:pPr algn="ctr"/>
                      <a:r>
                        <a:rPr lang="en-US" dirty="0" smtClean="0"/>
                        <a:t>4543</a:t>
                      </a:r>
                      <a:endParaRPr lang="en-US" dirty="0"/>
                    </a:p>
                  </a:txBody>
                  <a:tcPr/>
                </a:tc>
              </a:tr>
            </a:tbl>
          </a:graphicData>
        </a:graphic>
      </p:graphicFrame>
      <p:pic>
        <p:nvPicPr>
          <p:cNvPr id="4" name="Picture 3" descr="genderdis.png"/>
          <p:cNvPicPr>
            <a:picLocks noChangeAspect="1"/>
          </p:cNvPicPr>
          <p:nvPr/>
        </p:nvPicPr>
        <p:blipFill>
          <a:blip r:embed="rId2"/>
          <a:stretch>
            <a:fillRect/>
          </a:stretch>
        </p:blipFill>
        <p:spPr>
          <a:xfrm>
            <a:off x="1528762" y="2357439"/>
            <a:ext cx="5557837" cy="427196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188"/>
            <a:ext cx="8229600" cy="796925"/>
          </a:xfrm>
        </p:spPr>
        <p:txBody>
          <a:bodyPr>
            <a:normAutofit/>
          </a:bodyPr>
          <a:lstStyle/>
          <a:p>
            <a:r>
              <a:rPr sz="2400"/>
              <a:t>Churn Modelling Data Analysis - Churn Analysis</a:t>
            </a:r>
          </a:p>
        </p:txBody>
      </p:sp>
      <p:sp>
        <p:nvSpPr>
          <p:cNvPr id="3" name="Content Placeholder 2"/>
          <p:cNvSpPr>
            <a:spLocks noGrp="1"/>
          </p:cNvSpPr>
          <p:nvPr>
            <p:ph idx="1"/>
          </p:nvPr>
        </p:nvSpPr>
        <p:spPr>
          <a:xfrm>
            <a:off x="457200" y="550070"/>
            <a:ext cx="8229600" cy="700086"/>
          </a:xfrm>
        </p:spPr>
        <p:txBody>
          <a:bodyPr>
            <a:normAutofit fontScale="70000" lnSpcReduction="20000"/>
          </a:bodyPr>
          <a:lstStyle/>
          <a:p>
            <a:endParaRPr/>
          </a:p>
          <a:p>
            <a:pPr algn="ctr">
              <a:buNone/>
            </a:pPr>
            <a:r>
              <a:t>Percentage of </a:t>
            </a:r>
            <a:r>
              <a:rPr/>
              <a:t>Customers </a:t>
            </a:r>
            <a:r>
              <a:rPr smtClean="0"/>
              <a:t>Churned</a:t>
            </a:r>
            <a:endParaRPr/>
          </a:p>
        </p:txBody>
      </p:sp>
      <p:graphicFrame>
        <p:nvGraphicFramePr>
          <p:cNvPr id="4" name="Table 3"/>
          <p:cNvGraphicFramePr>
            <a:graphicFrameLocks noGrp="1"/>
          </p:cNvGraphicFramePr>
          <p:nvPr/>
        </p:nvGraphicFramePr>
        <p:xfrm>
          <a:off x="2595562" y="1397000"/>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Churned</a:t>
                      </a:r>
                      <a:endParaRPr lang="en-US" dirty="0"/>
                    </a:p>
                  </a:txBody>
                  <a:tcPr/>
                </a:tc>
                <a:tc>
                  <a:txBody>
                    <a:bodyPr/>
                    <a:lstStyle/>
                    <a:p>
                      <a:endParaRPr lang="en-US"/>
                    </a:p>
                  </a:txBody>
                  <a:tcPr/>
                </a:tc>
              </a:tr>
              <a:tr h="370840">
                <a:tc>
                  <a:txBody>
                    <a:bodyPr/>
                    <a:lstStyle/>
                    <a:p>
                      <a:r>
                        <a:rPr lang="en-US" dirty="0" smtClean="0"/>
                        <a:t>0</a:t>
                      </a:r>
                      <a:endParaRPr lang="en-US" dirty="0"/>
                    </a:p>
                  </a:txBody>
                  <a:tcPr/>
                </a:tc>
                <a:tc>
                  <a:txBody>
                    <a:bodyPr/>
                    <a:lstStyle/>
                    <a:p>
                      <a:r>
                        <a:rPr lang="en-US" dirty="0" smtClean="0"/>
                        <a:t>79.63</a:t>
                      </a:r>
                      <a:endParaRPr lang="en-US" dirty="0"/>
                    </a:p>
                  </a:txBody>
                  <a:tcPr/>
                </a:tc>
              </a:tr>
              <a:tr h="370840">
                <a:tc>
                  <a:txBody>
                    <a:bodyPr/>
                    <a:lstStyle/>
                    <a:p>
                      <a:r>
                        <a:rPr lang="en-US" dirty="0" smtClean="0"/>
                        <a:t>1</a:t>
                      </a:r>
                      <a:endParaRPr lang="en-US" dirty="0"/>
                    </a:p>
                  </a:txBody>
                  <a:tcPr/>
                </a:tc>
                <a:tc>
                  <a:txBody>
                    <a:bodyPr/>
                    <a:lstStyle/>
                    <a:p>
                      <a:r>
                        <a:rPr lang="en-US" dirty="0" smtClean="0"/>
                        <a:t>20.37</a:t>
                      </a:r>
                      <a:endParaRPr lang="en-US" dirty="0"/>
                    </a:p>
                  </a:txBody>
                  <a:tcPr/>
                </a:tc>
              </a:tr>
            </a:tbl>
          </a:graphicData>
        </a:graphic>
      </p:graphicFrame>
      <p:pic>
        <p:nvPicPr>
          <p:cNvPr id="5" name="Picture 4" descr="churnedrates.png"/>
          <p:cNvPicPr>
            <a:picLocks noChangeAspect="1"/>
          </p:cNvPicPr>
          <p:nvPr/>
        </p:nvPicPr>
        <p:blipFill>
          <a:blip r:embed="rId2"/>
          <a:stretch>
            <a:fillRect/>
          </a:stretch>
        </p:blipFill>
        <p:spPr>
          <a:xfrm>
            <a:off x="1874514" y="2728912"/>
            <a:ext cx="5394971" cy="412908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699" y="242888"/>
            <a:ext cx="8604975" cy="461665"/>
          </a:xfrm>
          <a:prstGeom prst="rect">
            <a:avLst/>
          </a:prstGeom>
        </p:spPr>
        <p:txBody>
          <a:bodyPr wrap="square">
            <a:spAutoFit/>
          </a:bodyPr>
          <a:lstStyle/>
          <a:p>
            <a:pPr algn="ctr"/>
            <a:r>
              <a:rPr lang="en-US" sz="2400" dirty="0" smtClean="0"/>
              <a:t>Main Reasons for </a:t>
            </a:r>
            <a:r>
              <a:rPr lang="en-US" sz="2400" dirty="0" smtClean="0"/>
              <a:t>Churn</a:t>
            </a:r>
            <a:endParaRPr lang="en-US" sz="2400" dirty="0"/>
          </a:p>
        </p:txBody>
      </p:sp>
      <p:sp>
        <p:nvSpPr>
          <p:cNvPr id="3" name="TextBox 2"/>
          <p:cNvSpPr txBox="1"/>
          <p:nvPr/>
        </p:nvSpPr>
        <p:spPr>
          <a:xfrm>
            <a:off x="1042988" y="1128713"/>
            <a:ext cx="7215187" cy="2308324"/>
          </a:xfrm>
          <a:prstGeom prst="rect">
            <a:avLst/>
          </a:prstGeom>
          <a:noFill/>
        </p:spPr>
        <p:txBody>
          <a:bodyPr wrap="square" rtlCol="0">
            <a:spAutoFit/>
          </a:bodyPr>
          <a:lstStyle/>
          <a:p>
            <a:r>
              <a:rPr lang="en-US" b="1" dirty="0" smtClean="0"/>
              <a:t>Summary of Main Reasons for Churn</a:t>
            </a:r>
          </a:p>
          <a:p>
            <a:r>
              <a:rPr lang="en-US" b="1" dirty="0" smtClean="0"/>
              <a:t>Demographic Factors</a:t>
            </a:r>
            <a:r>
              <a:rPr lang="en-US" dirty="0" smtClean="0"/>
              <a:t>: Age and geographical location significantly impact churn rates.</a:t>
            </a:r>
          </a:p>
          <a:p>
            <a:r>
              <a:rPr lang="en-US" b="1" dirty="0" smtClean="0"/>
              <a:t>Financial Stability</a:t>
            </a:r>
            <a:r>
              <a:rPr lang="en-US" dirty="0" smtClean="0"/>
              <a:t>: Credit score, account balance, and estimated salary are critical indicators.</a:t>
            </a:r>
          </a:p>
          <a:p>
            <a:r>
              <a:rPr lang="en-US" b="1" dirty="0" smtClean="0"/>
              <a:t>Engagement with Bank Services</a:t>
            </a:r>
            <a:r>
              <a:rPr lang="en-US" dirty="0" smtClean="0"/>
              <a:t>: Tenure, number of products, active membership status, and holding a credit card affect churn likelihood.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Bank Statements Analysis - Transaction Analysis</a:t>
            </a:r>
          </a:p>
        </p:txBody>
      </p:sp>
      <p:sp>
        <p:nvSpPr>
          <p:cNvPr id="3" name="Content Placeholder 2"/>
          <p:cNvSpPr>
            <a:spLocks noGrp="1"/>
          </p:cNvSpPr>
          <p:nvPr>
            <p:ph idx="1"/>
          </p:nvPr>
        </p:nvSpPr>
        <p:spPr>
          <a:xfrm>
            <a:off x="457200" y="1600200"/>
            <a:ext cx="8229600" cy="5000625"/>
          </a:xfrm>
        </p:spPr>
        <p:txBody>
          <a:bodyPr>
            <a:normAutofit/>
          </a:bodyPr>
          <a:lstStyle/>
          <a:p>
            <a:endParaRPr/>
          </a:p>
          <a:p>
            <a:r>
              <a:rPr sz="2400"/>
              <a:t>Total Number of Transactions</a:t>
            </a:r>
            <a:r>
              <a:rPr sz="2400" smtClean="0"/>
              <a:t>:</a:t>
            </a:r>
            <a:r>
              <a:rPr lang="en-US" sz="2400" dirty="0" smtClean="0"/>
              <a:t>  985</a:t>
            </a:r>
            <a:endParaRPr sz="2400"/>
          </a:p>
          <a:p>
            <a:r>
              <a:rPr sz="2400"/>
              <a:t>Distribution of Transaction Amounts</a:t>
            </a:r>
            <a:r>
              <a:rPr sz="2400" smtClean="0"/>
              <a:t>:</a:t>
            </a:r>
            <a:r>
              <a:rPr lang="en-US" dirty="0" smtClean="0"/>
              <a:t/>
            </a:r>
            <a:br>
              <a:rPr lang="en-US" dirty="0" smtClean="0"/>
            </a:br>
            <a:r>
              <a:rPr lang="en-US" sz="2000" dirty="0" smtClean="0"/>
              <a:t>Small Transactions: 745 </a:t>
            </a:r>
            <a:br>
              <a:rPr lang="en-US" sz="2000" dirty="0" smtClean="0"/>
            </a:br>
            <a:r>
              <a:rPr lang="en-US" sz="2000" dirty="0" smtClean="0"/>
              <a:t>Medium Transactions: 164 </a:t>
            </a:r>
            <a:br>
              <a:rPr lang="en-US" sz="2000" dirty="0" smtClean="0"/>
            </a:br>
            <a:r>
              <a:rPr lang="en-US" sz="2000" dirty="0" smtClean="0"/>
              <a:t>Large Transactions: 76</a:t>
            </a:r>
            <a:r>
              <a:rPr lang="en-US" sz="2400" dirty="0" smtClean="0"/>
              <a:t/>
            </a:r>
            <a:br>
              <a:rPr lang="en-US" sz="2400" dirty="0" smtClean="0"/>
            </a:br>
            <a:endParaRPr sz="2400"/>
          </a:p>
          <a:p>
            <a:endParaRPr lang="en-US" dirty="0" smtClean="0"/>
          </a:p>
          <a:p>
            <a:endParaRPr lang="en-US" dirty="0" smtClean="0"/>
          </a:p>
          <a:p>
            <a:endParaRPr lang="en-US" dirty="0" smtClean="0"/>
          </a:p>
          <a:p>
            <a:endParaRPr lang="en-US" dirty="0" smtClean="0"/>
          </a:p>
        </p:txBody>
      </p:sp>
      <p:pic>
        <p:nvPicPr>
          <p:cNvPr id="4" name="Picture 3" descr="transactionmedlarge.png"/>
          <p:cNvPicPr>
            <a:picLocks noChangeAspect="1"/>
          </p:cNvPicPr>
          <p:nvPr/>
        </p:nvPicPr>
        <p:blipFill>
          <a:blip r:embed="rId2"/>
          <a:stretch>
            <a:fillRect/>
          </a:stretch>
        </p:blipFill>
        <p:spPr>
          <a:xfrm>
            <a:off x="3714750" y="3357563"/>
            <a:ext cx="4972050" cy="324326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28613"/>
            <a:ext cx="8358188" cy="461665"/>
          </a:xfrm>
          <a:prstGeom prst="rect">
            <a:avLst/>
          </a:prstGeom>
        </p:spPr>
        <p:txBody>
          <a:bodyPr wrap="square">
            <a:spAutoFit/>
          </a:bodyPr>
          <a:lstStyle/>
          <a:p>
            <a:pPr algn="ctr"/>
            <a:r>
              <a:rPr lang="en-US" sz="2400" dirty="0" smtClean="0"/>
              <a:t>Patterns Among Churned </a:t>
            </a:r>
            <a:r>
              <a:rPr lang="en-US" sz="2400" dirty="0" smtClean="0"/>
              <a:t>Customers</a:t>
            </a:r>
            <a:endParaRPr lang="en-US" sz="2400" dirty="0"/>
          </a:p>
        </p:txBody>
      </p:sp>
      <p:pic>
        <p:nvPicPr>
          <p:cNvPr id="3" name="Picture 2" descr="agechurneddisbygrup.png"/>
          <p:cNvPicPr>
            <a:picLocks noChangeAspect="1"/>
          </p:cNvPicPr>
          <p:nvPr/>
        </p:nvPicPr>
        <p:blipFill>
          <a:blip r:embed="rId2"/>
          <a:stretch>
            <a:fillRect/>
          </a:stretch>
        </p:blipFill>
        <p:spPr>
          <a:xfrm>
            <a:off x="960112" y="790278"/>
            <a:ext cx="7223775" cy="533620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52"/>
            <a:ext cx="8229600" cy="696912"/>
          </a:xfrm>
        </p:spPr>
        <p:txBody>
          <a:bodyPr>
            <a:normAutofit/>
          </a:bodyPr>
          <a:lstStyle/>
          <a:p>
            <a:r>
              <a:rPr sz="2400"/>
              <a:t>Churn Modelling Data Analysis - Product Usage</a:t>
            </a:r>
          </a:p>
        </p:txBody>
      </p:sp>
      <p:sp>
        <p:nvSpPr>
          <p:cNvPr id="3" name="Content Placeholder 2"/>
          <p:cNvSpPr>
            <a:spLocks noGrp="1"/>
          </p:cNvSpPr>
          <p:nvPr>
            <p:ph idx="1"/>
          </p:nvPr>
        </p:nvSpPr>
        <p:spPr>
          <a:xfrm>
            <a:off x="457200" y="485775"/>
            <a:ext cx="8229600" cy="914399"/>
          </a:xfrm>
        </p:spPr>
        <p:txBody>
          <a:bodyPr>
            <a:normAutofit fontScale="85000" lnSpcReduction="20000"/>
          </a:bodyPr>
          <a:lstStyle/>
          <a:p>
            <a:endParaRPr/>
          </a:p>
          <a:p>
            <a:pPr algn="ctr">
              <a:buNone/>
            </a:pPr>
            <a:r>
              <a:t>Most Commonly </a:t>
            </a:r>
            <a:r>
              <a:rPr/>
              <a:t>Used </a:t>
            </a:r>
            <a:r>
              <a:rPr smtClean="0"/>
              <a:t>Products/Services</a:t>
            </a:r>
            <a:endParaRPr/>
          </a:p>
        </p:txBody>
      </p:sp>
      <p:pic>
        <p:nvPicPr>
          <p:cNvPr id="4" name="Picture 3" descr="productsuseedbyagegrup.png"/>
          <p:cNvPicPr>
            <a:picLocks noChangeAspect="1"/>
          </p:cNvPicPr>
          <p:nvPr/>
        </p:nvPicPr>
        <p:blipFill>
          <a:blip r:embed="rId2"/>
          <a:stretch>
            <a:fillRect/>
          </a:stretch>
        </p:blipFill>
        <p:spPr>
          <a:xfrm>
            <a:off x="457201" y="1400174"/>
            <a:ext cx="8229600" cy="472173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324" y="271463"/>
            <a:ext cx="8829675" cy="461665"/>
          </a:xfrm>
          <a:prstGeom prst="rect">
            <a:avLst/>
          </a:prstGeom>
        </p:spPr>
        <p:txBody>
          <a:bodyPr wrap="square">
            <a:spAutoFit/>
          </a:bodyPr>
          <a:lstStyle/>
          <a:p>
            <a:pPr algn="ctr"/>
            <a:r>
              <a:rPr lang="en-US" sz="2400" dirty="0" smtClean="0"/>
              <a:t>Usage Patterns by Customer </a:t>
            </a:r>
            <a:r>
              <a:rPr lang="en-US" sz="2400" dirty="0" smtClean="0"/>
              <a:t>Segments</a:t>
            </a:r>
            <a:endParaRPr lang="en-US" sz="2400" dirty="0"/>
          </a:p>
        </p:txBody>
      </p:sp>
      <p:pic>
        <p:nvPicPr>
          <p:cNvPr id="3" name="Picture 2" descr="uasageproductsbygender.png"/>
          <p:cNvPicPr>
            <a:picLocks noChangeAspect="1"/>
          </p:cNvPicPr>
          <p:nvPr/>
        </p:nvPicPr>
        <p:blipFill>
          <a:blip r:embed="rId2"/>
          <a:stretch>
            <a:fillRect/>
          </a:stretch>
        </p:blipFill>
        <p:spPr>
          <a:xfrm>
            <a:off x="960112" y="957263"/>
            <a:ext cx="7223775" cy="516922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Churn Modelling Data Analysis - Financial Analysis</a:t>
            </a:r>
          </a:p>
        </p:txBody>
      </p:sp>
      <p:sp>
        <p:nvSpPr>
          <p:cNvPr id="3" name="Content Placeholder 2"/>
          <p:cNvSpPr>
            <a:spLocks noGrp="1"/>
          </p:cNvSpPr>
          <p:nvPr>
            <p:ph idx="1"/>
          </p:nvPr>
        </p:nvSpPr>
        <p:spPr/>
        <p:txBody>
          <a:bodyPr/>
          <a:lstStyle/>
          <a:p>
            <a:endParaRPr/>
          </a:p>
          <a:p>
            <a:r>
              <a:t>Average Account </a:t>
            </a:r>
            <a:r>
              <a:rPr/>
              <a:t>Balance</a:t>
            </a:r>
            <a:r>
              <a:rPr smtClean="0"/>
              <a:t>:</a:t>
            </a:r>
            <a:r>
              <a:rPr lang="en-US" dirty="0" smtClean="0"/>
              <a:t> </a:t>
            </a:r>
            <a:r>
              <a:rPr lang="en-US" dirty="0" smtClean="0">
                <a:solidFill>
                  <a:schemeClr val="tx2">
                    <a:lumMod val="60000"/>
                    <a:lumOff val="40000"/>
                  </a:schemeClr>
                </a:solidFill>
              </a:rPr>
              <a:t>$76485.89</a:t>
            </a:r>
            <a:endParaRPr>
              <a:solidFill>
                <a:schemeClr val="tx2">
                  <a:lumMod val="60000"/>
                  <a:lumOff val="40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650" y="442912"/>
            <a:ext cx="8172450" cy="461665"/>
          </a:xfrm>
          <a:prstGeom prst="rect">
            <a:avLst/>
          </a:prstGeom>
        </p:spPr>
        <p:txBody>
          <a:bodyPr wrap="square">
            <a:spAutoFit/>
          </a:bodyPr>
          <a:lstStyle/>
          <a:p>
            <a:pPr algn="ctr"/>
            <a:r>
              <a:rPr lang="en-US" sz="2400" dirty="0" smtClean="0"/>
              <a:t>Financial Characteristics of Churned vs. Non-Churned </a:t>
            </a:r>
            <a:r>
              <a:rPr lang="en-US" sz="2400" dirty="0" smtClean="0"/>
              <a:t>Customers</a:t>
            </a:r>
            <a:endParaRPr lang="en-US" sz="2400" dirty="0"/>
          </a:p>
        </p:txBody>
      </p:sp>
      <p:pic>
        <p:nvPicPr>
          <p:cNvPr id="3" name="Picture 2" descr="financialcountofchurened.png"/>
          <p:cNvPicPr>
            <a:picLocks noChangeAspect="1"/>
          </p:cNvPicPr>
          <p:nvPr/>
        </p:nvPicPr>
        <p:blipFill>
          <a:blip r:embed="rId2"/>
          <a:stretch>
            <a:fillRect/>
          </a:stretch>
        </p:blipFill>
        <p:spPr>
          <a:xfrm>
            <a:off x="960112" y="904577"/>
            <a:ext cx="7223775" cy="522190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2637"/>
          </a:xfrm>
        </p:spPr>
        <p:txBody>
          <a:bodyPr>
            <a:normAutofit/>
          </a:bodyPr>
          <a:lstStyle/>
          <a:p>
            <a:r>
              <a:rPr sz="2400"/>
              <a:t>Churn Modelling Data Analysis - Predictive Modeling</a:t>
            </a:r>
          </a:p>
        </p:txBody>
      </p:sp>
      <p:sp>
        <p:nvSpPr>
          <p:cNvPr id="3" name="Content Placeholder 2"/>
          <p:cNvSpPr>
            <a:spLocks noGrp="1"/>
          </p:cNvSpPr>
          <p:nvPr>
            <p:ph idx="1"/>
          </p:nvPr>
        </p:nvSpPr>
        <p:spPr>
          <a:xfrm>
            <a:off x="457200" y="800101"/>
            <a:ext cx="8229600" cy="757238"/>
          </a:xfrm>
        </p:spPr>
        <p:txBody>
          <a:bodyPr>
            <a:normAutofit fontScale="70000" lnSpcReduction="20000"/>
          </a:bodyPr>
          <a:lstStyle/>
          <a:p>
            <a:endParaRPr/>
          </a:p>
          <a:p>
            <a:pPr algn="ctr">
              <a:buNone/>
            </a:pPr>
            <a:r>
              <a:t>Significant Predictors of </a:t>
            </a:r>
            <a:r>
              <a:rPr/>
              <a:t>Customer </a:t>
            </a:r>
            <a:r>
              <a:rPr smtClean="0"/>
              <a:t>Churn</a:t>
            </a:r>
            <a:endParaRPr/>
          </a:p>
        </p:txBody>
      </p:sp>
      <p:pic>
        <p:nvPicPr>
          <p:cNvPr id="4" name="Picture 3" descr="featureimportance.png"/>
          <p:cNvPicPr>
            <a:picLocks noChangeAspect="1"/>
          </p:cNvPicPr>
          <p:nvPr/>
        </p:nvPicPr>
        <p:blipFill>
          <a:blip r:embed="rId2"/>
          <a:stretch>
            <a:fillRect/>
          </a:stretch>
        </p:blipFill>
        <p:spPr>
          <a:xfrm>
            <a:off x="200024" y="1557338"/>
            <a:ext cx="8486775" cy="490940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242888"/>
            <a:ext cx="8672512" cy="461665"/>
          </a:xfrm>
          <a:prstGeom prst="rect">
            <a:avLst/>
          </a:prstGeom>
        </p:spPr>
        <p:txBody>
          <a:bodyPr wrap="square">
            <a:spAutoFit/>
          </a:bodyPr>
          <a:lstStyle/>
          <a:p>
            <a:pPr algn="ctr"/>
            <a:r>
              <a:rPr lang="en-US" sz="2400" dirty="0" smtClean="0"/>
              <a:t>Predictive Model for At-Risk </a:t>
            </a:r>
            <a:r>
              <a:rPr lang="en-US" sz="2400" dirty="0" smtClean="0"/>
              <a:t>Customers</a:t>
            </a:r>
            <a:endParaRPr lang="en-US" sz="2400" dirty="0"/>
          </a:p>
        </p:txBody>
      </p:sp>
      <p:pic>
        <p:nvPicPr>
          <p:cNvPr id="14" name="Picture 13" descr="churnprobality.png"/>
          <p:cNvPicPr>
            <a:picLocks noChangeAspect="1"/>
          </p:cNvPicPr>
          <p:nvPr/>
        </p:nvPicPr>
        <p:blipFill>
          <a:blip r:embed="rId2"/>
          <a:stretch>
            <a:fillRect/>
          </a:stretch>
        </p:blipFill>
        <p:spPr>
          <a:xfrm>
            <a:off x="50282" y="1000125"/>
            <a:ext cx="9043435" cy="512636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463" y="714375"/>
            <a:ext cx="4433073"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50" dirty="0" smtClean="0">
                <a:ln w="13500">
                  <a:solidFill>
                    <a:schemeClr val="accent1">
                      <a:shade val="2500"/>
                      <a:alpha val="6500"/>
                    </a:schemeClr>
                  </a:solidFill>
                  <a:prstDash val="solid"/>
                </a:ln>
                <a:solidFill>
                  <a:schemeClr val="tx2">
                    <a:lumMod val="60000"/>
                    <a:lumOff val="40000"/>
                  </a:schemeClr>
                </a:solidFill>
                <a:effectLst>
                  <a:innerShdw blurRad="50900" dist="38500" dir="13500000">
                    <a:srgbClr val="000000">
                      <a:alpha val="60000"/>
                    </a:srgbClr>
                  </a:innerShdw>
                </a:effectLst>
              </a:rPr>
              <a:t>Thanks</a:t>
            </a:r>
            <a:endParaRPr lang="en-US" sz="5400" b="1" cap="none" spc="50" dirty="0">
              <a:ln w="13500">
                <a:solidFill>
                  <a:schemeClr val="accent1">
                    <a:shade val="2500"/>
                    <a:alpha val="6500"/>
                  </a:schemeClr>
                </a:solidFill>
                <a:prstDash val="solid"/>
              </a:ln>
              <a:solidFill>
                <a:schemeClr val="tx2">
                  <a:lumMod val="60000"/>
                  <a:lumOff val="40000"/>
                </a:schemeClr>
              </a:solidFill>
              <a:effectLst>
                <a:innerShdw blurRad="50900" dist="38500" dir="13500000">
                  <a:srgbClr val="000000">
                    <a:alpha val="60000"/>
                  </a:srgbClr>
                </a:innerShdw>
              </a:effectLst>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388" y="471488"/>
            <a:ext cx="6729412" cy="1077218"/>
          </a:xfrm>
          <a:prstGeom prst="rect">
            <a:avLst/>
          </a:prstGeom>
        </p:spPr>
        <p:txBody>
          <a:bodyPr wrap="square">
            <a:spAutoFit/>
          </a:bodyPr>
          <a:lstStyle/>
          <a:p>
            <a:pPr>
              <a:buFont typeface="Arial" pitchFamily="34" charset="0"/>
              <a:buChar char="•"/>
            </a:pPr>
            <a:r>
              <a:rPr lang="en-US" sz="2400" dirty="0" smtClean="0"/>
              <a:t>Frequency of Different Transaction Types: </a:t>
            </a:r>
            <a:br>
              <a:rPr lang="en-US" sz="2400" dirty="0" smtClean="0"/>
            </a:br>
            <a:r>
              <a:rPr lang="en-US" sz="2000" dirty="0" smtClean="0"/>
              <a:t>Debit Transactions: 695 </a:t>
            </a:r>
            <a:br>
              <a:rPr lang="en-US" sz="2000" dirty="0" smtClean="0"/>
            </a:br>
            <a:r>
              <a:rPr lang="en-US" sz="2000" dirty="0" smtClean="0"/>
              <a:t>Credit Transactions: 290</a:t>
            </a:r>
            <a:endParaRPr lang="en-US" sz="2000" dirty="0"/>
          </a:p>
        </p:txBody>
      </p:sp>
      <p:pic>
        <p:nvPicPr>
          <p:cNvPr id="3" name="Picture 2" descr="credictranscdebit.png"/>
          <p:cNvPicPr>
            <a:picLocks noChangeAspect="1"/>
          </p:cNvPicPr>
          <p:nvPr/>
        </p:nvPicPr>
        <p:blipFill>
          <a:blip r:embed="rId2"/>
          <a:stretch>
            <a:fillRect/>
          </a:stretch>
        </p:blipFill>
        <p:spPr>
          <a:xfrm>
            <a:off x="1961382" y="1843654"/>
            <a:ext cx="5221235" cy="41422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a:t>Bank Statements Analysis - Balance Analysis</a:t>
            </a:r>
          </a:p>
        </p:txBody>
      </p:sp>
      <p:sp>
        <p:nvSpPr>
          <p:cNvPr id="3" name="Content Placeholder 2"/>
          <p:cNvSpPr>
            <a:spLocks noGrp="1"/>
          </p:cNvSpPr>
          <p:nvPr>
            <p:ph idx="1"/>
          </p:nvPr>
        </p:nvSpPr>
        <p:spPr>
          <a:xfrm>
            <a:off x="457200" y="1417638"/>
            <a:ext cx="8229600" cy="5254625"/>
          </a:xfrm>
        </p:spPr>
        <p:txBody>
          <a:bodyPr>
            <a:normAutofit/>
          </a:bodyPr>
          <a:lstStyle/>
          <a:p>
            <a:r>
              <a:rPr sz="2600" smtClean="0"/>
              <a:t>Trend </a:t>
            </a:r>
            <a:r>
              <a:rPr sz="2600"/>
              <a:t>of Account Balance Over Time</a:t>
            </a:r>
            <a:r>
              <a:rPr sz="2600" smtClean="0"/>
              <a:t>:</a:t>
            </a:r>
            <a:r>
              <a:rPr lang="en-US" sz="2600" dirty="0" smtClean="0"/>
              <a:t> </a:t>
            </a:r>
            <a:r>
              <a:rPr lang="en-US" sz="2200" dirty="0" smtClean="0"/>
              <a:t>The trend of the account balance over time shows how the balance fluctuates with each transaction. The line plot provides a clear visualization of these fluctuations, making it easy to observe periods of increase or decrease in the account balance. This can be useful for identifying patterns or irregularities in spending or income.</a:t>
            </a:r>
            <a:endParaRPr sz="2200"/>
          </a:p>
        </p:txBody>
      </p:sp>
      <p:pic>
        <p:nvPicPr>
          <p:cNvPr id="4" name="Picture 3" descr="balancetendovertimestamp.png"/>
          <p:cNvPicPr>
            <a:picLocks noChangeAspect="1"/>
          </p:cNvPicPr>
          <p:nvPr/>
        </p:nvPicPr>
        <p:blipFill>
          <a:blip r:embed="rId2"/>
          <a:stretch>
            <a:fillRect/>
          </a:stretch>
        </p:blipFill>
        <p:spPr>
          <a:xfrm>
            <a:off x="685801" y="3543300"/>
            <a:ext cx="7743824" cy="31289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257175"/>
            <a:ext cx="8615362" cy="2185214"/>
          </a:xfrm>
          <a:prstGeom prst="rect">
            <a:avLst/>
          </a:prstGeom>
        </p:spPr>
        <p:txBody>
          <a:bodyPr wrap="square">
            <a:spAutoFit/>
          </a:bodyPr>
          <a:lstStyle/>
          <a:p>
            <a:r>
              <a:rPr lang="en-US" sz="2600" dirty="0" smtClean="0"/>
              <a:t>Significant Changes in Account Balance: </a:t>
            </a:r>
            <a:r>
              <a:rPr lang="en-US" sz="2200" dirty="0" smtClean="0"/>
              <a:t>Significant changes in the account balance are identified based on a threshold defined as 10% of the maximum balance. These changes can indicate major transactions, such as large expenses or income. By plotting these significant changes, we can highlight specific points in time where the account balance experienced substantial variations.</a:t>
            </a:r>
            <a:endParaRPr lang="en-US" sz="2200" dirty="0"/>
          </a:p>
        </p:txBody>
      </p:sp>
      <p:pic>
        <p:nvPicPr>
          <p:cNvPr id="3" name="Picture 2" descr="significantcghangeinaccountbalance.png"/>
          <p:cNvPicPr>
            <a:picLocks noChangeAspect="1"/>
          </p:cNvPicPr>
          <p:nvPr/>
        </p:nvPicPr>
        <p:blipFill>
          <a:blip r:embed="rId2"/>
          <a:stretch>
            <a:fillRect/>
          </a:stretch>
        </p:blipFill>
        <p:spPr>
          <a:xfrm>
            <a:off x="300038" y="2442390"/>
            <a:ext cx="8615362" cy="41705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Bank Statements Analysis - Spending Patterns</a:t>
            </a:r>
          </a:p>
        </p:txBody>
      </p:sp>
      <p:sp>
        <p:nvSpPr>
          <p:cNvPr id="3" name="Content Placeholder 2"/>
          <p:cNvSpPr>
            <a:spLocks noGrp="1"/>
          </p:cNvSpPr>
          <p:nvPr>
            <p:ph idx="1"/>
          </p:nvPr>
        </p:nvSpPr>
        <p:spPr/>
        <p:txBody>
          <a:bodyPr/>
          <a:lstStyle/>
          <a:p>
            <a:endParaRPr/>
          </a:p>
          <a:p>
            <a:r>
              <a:t>Main Categories of </a:t>
            </a:r>
            <a:r>
              <a:rPr/>
              <a:t>Expenses</a:t>
            </a:r>
            <a:r>
              <a:rPr smtClean="0"/>
              <a:t>:</a:t>
            </a:r>
            <a:endParaRPr lang="en-US" dirty="0" smtClean="0"/>
          </a:p>
          <a:p>
            <a:pPr>
              <a:buNone/>
            </a:pPr>
            <a:endParaRPr/>
          </a:p>
        </p:txBody>
      </p:sp>
      <p:graphicFrame>
        <p:nvGraphicFramePr>
          <p:cNvPr id="5" name="Table 4"/>
          <p:cNvGraphicFramePr>
            <a:graphicFrameLocks noGrp="1"/>
          </p:cNvGraphicFramePr>
          <p:nvPr/>
        </p:nvGraphicFramePr>
        <p:xfrm>
          <a:off x="814388" y="2943224"/>
          <a:ext cx="7315203" cy="2843216"/>
        </p:xfrm>
        <a:graphic>
          <a:graphicData uri="http://schemas.openxmlformats.org/drawingml/2006/table">
            <a:tbl>
              <a:tblPr firstRow="1" bandRow="1">
                <a:tableStyleId>{7DF18680-E054-41AD-8BC1-D1AEF772440D}</a:tableStyleId>
              </a:tblPr>
              <a:tblGrid>
                <a:gridCol w="914400"/>
                <a:gridCol w="2271712"/>
                <a:gridCol w="4129091"/>
              </a:tblGrid>
              <a:tr h="710804">
                <a:tc>
                  <a:txBody>
                    <a:bodyPr/>
                    <a:lstStyle/>
                    <a:p>
                      <a:endParaRPr lang="en-US" dirty="0"/>
                    </a:p>
                  </a:txBody>
                  <a:tcPr/>
                </a:tc>
                <a:tc>
                  <a:txBody>
                    <a:bodyPr/>
                    <a:lstStyle/>
                    <a:p>
                      <a:pPr algn="ctr"/>
                      <a:r>
                        <a:rPr lang="en-US" dirty="0" smtClean="0"/>
                        <a:t>Category </a:t>
                      </a:r>
                      <a:endParaRPr lang="en-US" dirty="0"/>
                    </a:p>
                  </a:txBody>
                  <a:tcPr/>
                </a:tc>
                <a:tc>
                  <a:txBody>
                    <a:bodyPr/>
                    <a:lstStyle/>
                    <a:p>
                      <a:pPr algn="ctr"/>
                      <a:r>
                        <a:rPr lang="en-US" dirty="0" smtClean="0"/>
                        <a:t>Total</a:t>
                      </a:r>
                      <a:r>
                        <a:rPr lang="en-US" baseline="0" dirty="0" smtClean="0"/>
                        <a:t> </a:t>
                      </a:r>
                      <a:r>
                        <a:rPr lang="en-US" dirty="0" smtClean="0"/>
                        <a:t>Amount</a:t>
                      </a:r>
                      <a:endParaRPr lang="en-US" dirty="0"/>
                    </a:p>
                  </a:txBody>
                  <a:tcPr/>
                </a:tc>
              </a:tr>
              <a:tr h="710804">
                <a:tc>
                  <a:txBody>
                    <a:bodyPr/>
                    <a:lstStyle/>
                    <a:p>
                      <a:pPr algn="ctr"/>
                      <a:r>
                        <a:rPr lang="en-US" dirty="0" smtClean="0"/>
                        <a:t>0</a:t>
                      </a:r>
                      <a:endParaRPr lang="en-US" dirty="0"/>
                    </a:p>
                  </a:txBody>
                  <a:tcPr/>
                </a:tc>
                <a:tc>
                  <a:txBody>
                    <a:bodyPr/>
                    <a:lstStyle/>
                    <a:p>
                      <a:pPr algn="ctr"/>
                      <a:r>
                        <a:rPr lang="en-US" dirty="0" smtClean="0"/>
                        <a:t>ATM Withdrawal</a:t>
                      </a:r>
                      <a:endParaRPr lang="en-US" dirty="0"/>
                    </a:p>
                  </a:txBody>
                  <a:tcPr/>
                </a:tc>
                <a:tc>
                  <a:txBody>
                    <a:bodyPr/>
                    <a:lstStyle/>
                    <a:p>
                      <a:pPr algn="ctr"/>
                      <a:r>
                        <a:rPr lang="en-US" dirty="0" smtClean="0"/>
                        <a:t>1000.010000.02500.0 </a:t>
                      </a:r>
                      <a:endParaRPr lang="en-US" dirty="0"/>
                    </a:p>
                  </a:txBody>
                  <a:tcPr/>
                </a:tc>
              </a:tr>
              <a:tr h="710804">
                <a:tc>
                  <a:txBody>
                    <a:bodyPr/>
                    <a:lstStyle/>
                    <a:p>
                      <a:pPr algn="ctr"/>
                      <a:r>
                        <a:rPr lang="en-US" dirty="0" smtClean="0"/>
                        <a:t>1</a:t>
                      </a:r>
                      <a:endParaRPr lang="en-US" dirty="0"/>
                    </a:p>
                  </a:txBody>
                  <a:tcPr/>
                </a:tc>
                <a:tc>
                  <a:txBody>
                    <a:bodyPr/>
                    <a:lstStyle/>
                    <a:p>
                      <a:pPr algn="ctr"/>
                      <a:r>
                        <a:rPr lang="en-US" dirty="0" smtClean="0"/>
                        <a:t>Other</a:t>
                      </a:r>
                      <a:endParaRPr lang="en-US" dirty="0"/>
                    </a:p>
                  </a:txBody>
                  <a:tcPr/>
                </a:tc>
                <a:tc>
                  <a:txBody>
                    <a:bodyPr/>
                    <a:lstStyle/>
                    <a:p>
                      <a:pPr algn="ctr"/>
                      <a:r>
                        <a:rPr lang="en-US" dirty="0" smtClean="0"/>
                        <a:t>100.0170.0500.060.0 </a:t>
                      </a:r>
                      <a:endParaRPr lang="en-US" dirty="0"/>
                    </a:p>
                  </a:txBody>
                  <a:tcPr/>
                </a:tc>
              </a:tr>
              <a:tr h="710804">
                <a:tc>
                  <a:txBody>
                    <a:bodyPr/>
                    <a:lstStyle/>
                    <a:p>
                      <a:pPr algn="ctr"/>
                      <a:r>
                        <a:rPr lang="en-US" dirty="0" smtClean="0"/>
                        <a:t>2</a:t>
                      </a:r>
                      <a:endParaRPr lang="en-US" dirty="0"/>
                    </a:p>
                  </a:txBody>
                  <a:tcPr/>
                </a:tc>
                <a:tc>
                  <a:txBody>
                    <a:bodyPr/>
                    <a:lstStyle/>
                    <a:p>
                      <a:pPr algn="ctr"/>
                      <a:r>
                        <a:rPr lang="en-US" dirty="0" smtClean="0"/>
                        <a:t>UPI Transaction</a:t>
                      </a:r>
                      <a:endParaRPr lang="en-US" dirty="0"/>
                    </a:p>
                  </a:txBody>
                  <a:tcPr/>
                </a:tc>
                <a:tc>
                  <a:txBody>
                    <a:bodyPr/>
                    <a:lstStyle/>
                    <a:p>
                      <a:pPr algn="ctr"/>
                      <a:r>
                        <a:rPr lang="en-US" dirty="0" smtClean="0"/>
                        <a:t>1.01200.0140.080.030.02480.01450.0120.01.01.01... </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471488"/>
            <a:ext cx="8372475" cy="584775"/>
          </a:xfrm>
          <a:prstGeom prst="rect">
            <a:avLst/>
          </a:prstGeom>
        </p:spPr>
        <p:txBody>
          <a:bodyPr wrap="square">
            <a:spAutoFit/>
          </a:bodyPr>
          <a:lstStyle/>
          <a:p>
            <a:pPr algn="ctr"/>
            <a:r>
              <a:rPr lang="en-US" sz="3200" dirty="0" smtClean="0"/>
              <a:t>Frequency and Amount of Spending</a:t>
            </a:r>
            <a:endParaRPr lang="en-US" dirty="0"/>
          </a:p>
        </p:txBody>
      </p:sp>
      <p:graphicFrame>
        <p:nvGraphicFramePr>
          <p:cNvPr id="3" name="Table 2"/>
          <p:cNvGraphicFramePr>
            <a:graphicFrameLocks noGrp="1"/>
          </p:cNvGraphicFramePr>
          <p:nvPr/>
        </p:nvGraphicFramePr>
        <p:xfrm>
          <a:off x="1524000" y="1397000"/>
          <a:ext cx="6648450" cy="1483360"/>
        </p:xfrm>
        <a:graphic>
          <a:graphicData uri="http://schemas.openxmlformats.org/drawingml/2006/table">
            <a:tbl>
              <a:tblPr firstRow="1" bandRow="1">
                <a:tableStyleId>{00A15C55-8517-42AA-B614-E9B94910E393}</a:tableStyleId>
              </a:tblPr>
              <a:tblGrid>
                <a:gridCol w="1333500"/>
                <a:gridCol w="5314950"/>
              </a:tblGrid>
              <a:tr h="370840">
                <a:tc>
                  <a:txBody>
                    <a:bodyPr/>
                    <a:lstStyle/>
                    <a:p>
                      <a:endParaRPr lang="en-US" dirty="0"/>
                    </a:p>
                  </a:txBody>
                  <a:tcPr/>
                </a:tc>
                <a:tc>
                  <a:txBody>
                    <a:bodyPr/>
                    <a:lstStyle/>
                    <a:p>
                      <a:pPr algn="ctr"/>
                      <a:r>
                        <a:rPr lang="en-US" dirty="0" smtClean="0"/>
                        <a:t>Frequency </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688</a:t>
                      </a:r>
                      <a:endParaRPr lang="en-US" dirty="0"/>
                    </a:p>
                  </a:txBody>
                  <a:tcPr/>
                </a:tc>
              </a:tr>
            </a:tbl>
          </a:graphicData>
        </a:graphic>
      </p:graphicFrame>
      <p:pic>
        <p:nvPicPr>
          <p:cNvPr id="4" name="Picture 3" descr="frequencyamountofspending.png"/>
          <p:cNvPicPr>
            <a:picLocks noChangeAspect="1"/>
          </p:cNvPicPr>
          <p:nvPr/>
        </p:nvPicPr>
        <p:blipFill>
          <a:blip r:embed="rId2"/>
          <a:stretch>
            <a:fillRect/>
          </a:stretch>
        </p:blipFill>
        <p:spPr>
          <a:xfrm>
            <a:off x="914400" y="3114675"/>
            <a:ext cx="7429500" cy="3400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Bank Statements Analysis - Income Analysis</a:t>
            </a:r>
          </a:p>
        </p:txBody>
      </p:sp>
      <p:sp>
        <p:nvSpPr>
          <p:cNvPr id="3" name="Content Placeholder 2"/>
          <p:cNvSpPr>
            <a:spLocks noGrp="1"/>
          </p:cNvSpPr>
          <p:nvPr>
            <p:ph idx="1"/>
          </p:nvPr>
        </p:nvSpPr>
        <p:spPr/>
        <p:txBody>
          <a:bodyPr/>
          <a:lstStyle/>
          <a:p>
            <a:pPr algn="ctr">
              <a:buNone/>
            </a:pPr>
            <a:r>
              <a:rPr sz="2400" smtClean="0"/>
              <a:t>Main </a:t>
            </a:r>
            <a:r>
              <a:rPr sz="2400"/>
              <a:t>Sources of </a:t>
            </a:r>
            <a:r>
              <a:rPr sz="2400" smtClean="0"/>
              <a:t>Income</a:t>
            </a:r>
            <a:endParaRPr sz="2400"/>
          </a:p>
        </p:txBody>
      </p:sp>
      <p:graphicFrame>
        <p:nvGraphicFramePr>
          <p:cNvPr id="4" name="Table 3"/>
          <p:cNvGraphicFramePr>
            <a:graphicFrameLocks noGrp="1"/>
          </p:cNvGraphicFramePr>
          <p:nvPr/>
        </p:nvGraphicFramePr>
        <p:xfrm>
          <a:off x="1266825" y="2171700"/>
          <a:ext cx="6477001" cy="1097280"/>
        </p:xfrm>
        <a:graphic>
          <a:graphicData uri="http://schemas.openxmlformats.org/drawingml/2006/table">
            <a:tbl>
              <a:tblPr firstRow="1" bandRow="1">
                <a:tableStyleId>{5C22544A-7EE6-4342-B048-85BDC9FD1C3A}</a:tableStyleId>
              </a:tblPr>
              <a:tblGrid>
                <a:gridCol w="1833563"/>
                <a:gridCol w="4643438"/>
              </a:tblGrid>
              <a:tr h="170497">
                <a:tc>
                  <a:txBody>
                    <a:bodyPr/>
                    <a:lstStyle/>
                    <a:p>
                      <a:endParaRPr lang="en-US" dirty="0"/>
                    </a:p>
                  </a:txBody>
                  <a:tcPr/>
                </a:tc>
                <a:tc>
                  <a:txBody>
                    <a:bodyPr/>
                    <a:lstStyle/>
                    <a:p>
                      <a:pPr algn="ctr"/>
                      <a:r>
                        <a:rPr lang="en-US" dirty="0" smtClean="0"/>
                        <a:t>Frequency</a:t>
                      </a:r>
                      <a:endParaRPr lang="en-US" dirty="0"/>
                    </a:p>
                  </a:txBody>
                  <a:tcPr/>
                </a:tc>
              </a:tr>
              <a:tr h="170497">
                <a:tc>
                  <a:txBody>
                    <a:bodyPr/>
                    <a:lstStyle/>
                    <a:p>
                      <a:pPr algn="ctr"/>
                      <a:r>
                        <a:rPr lang="en-US" dirty="0" smtClean="0"/>
                        <a:t>0</a:t>
                      </a:r>
                      <a:endParaRPr lang="en-US" dirty="0"/>
                    </a:p>
                  </a:txBody>
                  <a:tcPr/>
                </a:tc>
                <a:tc>
                  <a:txBody>
                    <a:bodyPr/>
                    <a:lstStyle/>
                    <a:p>
                      <a:pPr algn="ctr"/>
                      <a:r>
                        <a:rPr lang="en-US" dirty="0" smtClean="0"/>
                        <a:t>189</a:t>
                      </a:r>
                      <a:endParaRPr lang="en-US" dirty="0"/>
                    </a:p>
                  </a:txBody>
                  <a:tcPr/>
                </a:tc>
              </a:tr>
              <a:tr h="170497">
                <a:tc>
                  <a:txBody>
                    <a:bodyPr/>
                    <a:lstStyle/>
                    <a:p>
                      <a:pPr algn="ctr"/>
                      <a:r>
                        <a:rPr lang="en-US" dirty="0" smtClean="0"/>
                        <a:t>1</a:t>
                      </a:r>
                      <a:endParaRPr lang="en-US" dirty="0"/>
                    </a:p>
                  </a:txBody>
                  <a:tcPr/>
                </a:tc>
                <a:tc>
                  <a:txBody>
                    <a:bodyPr/>
                    <a:lstStyle/>
                    <a:p>
                      <a:pPr algn="ctr"/>
                      <a:r>
                        <a:rPr lang="en-US" dirty="0" smtClean="0"/>
                        <a:t>101</a:t>
                      </a:r>
                      <a:endParaRPr lang="en-US" dirty="0"/>
                    </a:p>
                  </a:txBody>
                  <a:tcPr/>
                </a:tc>
              </a:tr>
            </a:tbl>
          </a:graphicData>
        </a:graphic>
      </p:graphicFrame>
      <p:pic>
        <p:nvPicPr>
          <p:cNvPr id="5" name="Picture 4" descr="frequncybycat.png"/>
          <p:cNvPicPr>
            <a:picLocks noChangeAspect="1"/>
          </p:cNvPicPr>
          <p:nvPr/>
        </p:nvPicPr>
        <p:blipFill>
          <a:blip r:embed="rId2"/>
          <a:stretch>
            <a:fillRect/>
          </a:stretch>
        </p:blipFill>
        <p:spPr>
          <a:xfrm>
            <a:off x="914400" y="3268980"/>
            <a:ext cx="7086601" cy="33032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TotalTime>
  <Words>870</Words>
  <Application>Microsoft Macintosh PowerPoint</Application>
  <PresentationFormat>On-screen Show (4:3)</PresentationFormat>
  <Paragraphs>417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OneBharat Data Science Internship Assignment</vt:lpstr>
      <vt:lpstr>Introduction</vt:lpstr>
      <vt:lpstr>Bank Statements Analysis - Transaction Analysis</vt:lpstr>
      <vt:lpstr>Slide 4</vt:lpstr>
      <vt:lpstr>Bank Statements Analysis - Balance Analysis</vt:lpstr>
      <vt:lpstr>Slide 6</vt:lpstr>
      <vt:lpstr>Bank Statements Analysis - Spending Patterns</vt:lpstr>
      <vt:lpstr>Slide 8</vt:lpstr>
      <vt:lpstr>Bank Statements Analysis - Income Analysis</vt:lpstr>
      <vt:lpstr>Slide 10</vt:lpstr>
      <vt:lpstr>Bank Statements Analysis - Alert Generation</vt:lpstr>
      <vt:lpstr>Slide 12</vt:lpstr>
      <vt:lpstr>Slide 13</vt:lpstr>
      <vt:lpstr>Office Supplies Data Analysis - Sales Analysis</vt:lpstr>
      <vt:lpstr>Slide 15</vt:lpstr>
      <vt:lpstr>Office Supplies Data Analysis - Customer Analysis</vt:lpstr>
      <vt:lpstr>Slide 17</vt:lpstr>
      <vt:lpstr>Slide 18</vt:lpstr>
      <vt:lpstr>Slide 19</vt:lpstr>
      <vt:lpstr>Office Supplies Data Analysis - Time Series Analysis</vt:lpstr>
      <vt:lpstr>Slide 21</vt:lpstr>
      <vt:lpstr>Office Supplies Data Analysis - Geographical Analysis</vt:lpstr>
      <vt:lpstr>Slide 23</vt:lpstr>
      <vt:lpstr>Office Supplies Data Analysis - Profit Analysis</vt:lpstr>
      <vt:lpstr>Slide 25</vt:lpstr>
      <vt:lpstr>Churn Modelling Data Analysis - Customer Demographics</vt:lpstr>
      <vt:lpstr>Slide 27</vt:lpstr>
      <vt:lpstr>Churn Modelling Data Analysis - Churn Analysis</vt:lpstr>
      <vt:lpstr>Slide 29</vt:lpstr>
      <vt:lpstr>Slide 30</vt:lpstr>
      <vt:lpstr>Churn Modelling Data Analysis - Product Usage</vt:lpstr>
      <vt:lpstr>Slide 32</vt:lpstr>
      <vt:lpstr>Churn Modelling Data Analysis - Financial Analysis</vt:lpstr>
      <vt:lpstr>Slide 34</vt:lpstr>
      <vt:lpstr>Churn Modelling Data Analysis - Predictive Modeling</vt:lpstr>
      <vt:lpstr>Slide 36</vt:lpstr>
      <vt:lpstr>Slide 37</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OneBharat Data Science Internship Assignment</dc:title>
  <dc:subject/>
  <dc:creator/>
  <cp:keywords/>
  <dc:description>generated using python-pptx</dc:description>
  <cp:lastModifiedBy>Asus</cp:lastModifiedBy>
  <cp:revision>65</cp:revision>
  <dcterms:created xsi:type="dcterms:W3CDTF">2013-01-27T09:14:16Z</dcterms:created>
  <dcterms:modified xsi:type="dcterms:W3CDTF">2024-07-10T19:01:53Z</dcterms:modified>
  <cp:category/>
</cp:coreProperties>
</file>