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676" r:id="rId3"/>
  </p:sldMasterIdLst>
  <p:notesMasterIdLst>
    <p:notesMasterId r:id="rId20"/>
  </p:notesMasterIdLst>
  <p:sldIdLst>
    <p:sldId id="272" r:id="rId4"/>
    <p:sldId id="276" r:id="rId5"/>
    <p:sldId id="275" r:id="rId6"/>
    <p:sldId id="268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0" r:id="rId18"/>
    <p:sldId id="26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36B"/>
    <a:srgbClr val="3783C1"/>
    <a:srgbClr val="5E8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4ABD5-A39B-4C2A-9C3A-C1163A85FAED}" type="datetimeFigureOut">
              <a:rPr lang="fr-FR" smtClean="0"/>
              <a:pPr/>
              <a:t>28/04/2019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26398-1C20-4B8B-896B-E56FED6EEE7E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6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4400" y="836712"/>
            <a:ext cx="78994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85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735627" y="332656"/>
            <a:ext cx="7680853" cy="50405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the slide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703511" y="6381329"/>
            <a:ext cx="1808405" cy="365125"/>
          </a:xfrm>
        </p:spPr>
        <p:txBody>
          <a:bodyPr/>
          <a:lstStyle/>
          <a:p>
            <a:fld id="{B5D0AAAB-5A35-4104-B143-90BD140027BF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‹N›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183080" y="1484785"/>
            <a:ext cx="9614859" cy="445395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rgbClr val="00B0F0"/>
                </a:solidFill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2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342451" y="1628801"/>
            <a:ext cx="4320480" cy="4497363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rgbClr val="00B0F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867631" y="1628801"/>
            <a:ext cx="3854219" cy="4497363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rgbClr val="00B0F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703512" y="6354144"/>
            <a:ext cx="1792080" cy="365125"/>
          </a:xfrm>
        </p:spPr>
        <p:txBody>
          <a:bodyPr/>
          <a:lstStyle/>
          <a:p>
            <a:fld id="{EFC044A0-4CEC-4CDF-AC21-6E5BF98B570C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‹N›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1643" y="332656"/>
            <a:ext cx="7680853" cy="50405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the slide</a:t>
            </a:r>
          </a:p>
        </p:txBody>
      </p:sp>
    </p:spTree>
    <p:extLst>
      <p:ext uri="{BB962C8B-B14F-4D97-AF65-F5344CB8AC3E}">
        <p14:creationId xmlns:p14="http://schemas.microsoft.com/office/powerpoint/2010/main" val="100879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5F53-DCC0-4B1D-B235-7C57EDE13339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6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5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4"/>
          <a:srcRect r="11461"/>
          <a:stretch/>
        </p:blipFill>
        <p:spPr>
          <a:xfrm>
            <a:off x="-24679" y="1"/>
            <a:ext cx="12241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8640347" y="3306351"/>
            <a:ext cx="6858004" cy="245300"/>
          </a:xfrm>
          <a:prstGeom prst="rect">
            <a:avLst/>
          </a:prstGeom>
          <a:solidFill>
            <a:srgbClr val="378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3425-B7E0-46C9-8668-1D222311AF4A}" type="slidenum">
              <a:rPr lang="fr-FR" smtClean="0"/>
              <a:pPr/>
              <a:t>‹N›</a:t>
            </a:fld>
            <a:endParaRPr lang="fr-FR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1583500" y="19238"/>
            <a:ext cx="10363200" cy="10334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571282" y="-2"/>
            <a:ext cx="10375417" cy="260650"/>
          </a:xfrm>
          <a:prstGeom prst="rect">
            <a:avLst/>
          </a:prstGeom>
          <a:solidFill>
            <a:srgbClr val="378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03512" y="6356351"/>
            <a:ext cx="175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DE9D-3102-4FF8-BDA5-A3CFEFFBF532}" type="datetime1">
              <a:rPr lang="fr-FR" smtClean="0"/>
              <a:pPr/>
              <a:t>28/04/2019</a:t>
            </a:fld>
            <a:endParaRPr lang="fr-FR"/>
          </a:p>
        </p:txBody>
      </p:sp>
      <p:pic>
        <p:nvPicPr>
          <p:cNvPr id="2" name="Immagine 1" descr="logo-5G-positive_ia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944" y="260648"/>
            <a:ext cx="1316665" cy="6480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6"/>
          <a:srcRect t="25747" r="5289" b="30033"/>
          <a:stretch/>
        </p:blipFill>
        <p:spPr>
          <a:xfrm rot="16200000">
            <a:off x="-2655291" y="2630610"/>
            <a:ext cx="6855096" cy="15938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479376" y="5301208"/>
            <a:ext cx="43204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1" descr="logo-5G-positive_ia.jp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20000" r="7875" b="16000"/>
          <a:stretch/>
        </p:blipFill>
        <p:spPr>
          <a:xfrm>
            <a:off x="281354" y="5661248"/>
            <a:ext cx="846094" cy="3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 txBox="1">
            <a:spLocks/>
          </p:cNvSpPr>
          <p:nvPr userDrawn="1"/>
        </p:nvSpPr>
        <p:spPr>
          <a:xfrm>
            <a:off x="1583500" y="19238"/>
            <a:ext cx="10363200" cy="10334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63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emf"/><Relationship Id="rId10" Type="http://schemas.openxmlformats.org/officeDocument/2006/relationships/image" Target="../media/image58.png"/><Relationship Id="rId4" Type="http://schemas.openxmlformats.org/officeDocument/2006/relationships/image" Target="../media/image52.emf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Raffaele.depeppe@telecomitalia.i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4400" y="836712"/>
            <a:ext cx="7899400" cy="1325563"/>
          </a:xfrm>
        </p:spPr>
        <p:txBody>
          <a:bodyPr/>
          <a:lstStyle/>
          <a:p>
            <a:r>
              <a:rPr lang="en-US" dirty="0"/>
              <a:t>5G –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rete TLC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3575720" y="5013176"/>
            <a:ext cx="6400800" cy="12241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</a:rPr>
              <a:t>Ing. Raffaele DE PEPPE</a:t>
            </a:r>
          </a:p>
          <a:p>
            <a:r>
              <a:rPr lang="fr-FR" b="1" dirty="0">
                <a:solidFill>
                  <a:schemeClr val="bg1"/>
                </a:solidFill>
              </a:rPr>
              <a:t>TIM </a:t>
            </a:r>
            <a:r>
              <a:rPr lang="fr-FR" b="1" dirty="0" err="1">
                <a:solidFill>
                  <a:schemeClr val="bg1"/>
                </a:solidFill>
              </a:rPr>
              <a:t>Board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Member</a:t>
            </a:r>
            <a:r>
              <a:rPr lang="fr-FR" b="1" dirty="0">
                <a:solidFill>
                  <a:schemeClr val="bg1"/>
                </a:solidFill>
              </a:rPr>
              <a:t> 5G PPP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Università</a:t>
            </a:r>
            <a:r>
              <a:rPr lang="fr-FR" b="1" dirty="0">
                <a:solidFill>
                  <a:schemeClr val="bg1"/>
                </a:solidFill>
              </a:rPr>
              <a:t> «La </a:t>
            </a:r>
            <a:r>
              <a:rPr lang="fr-FR" b="1" dirty="0" err="1">
                <a:solidFill>
                  <a:schemeClr val="bg1"/>
                </a:solidFill>
              </a:rPr>
              <a:t>Sapienza</a:t>
            </a:r>
            <a:r>
              <a:rPr lang="fr-FR" b="1" dirty="0">
                <a:solidFill>
                  <a:schemeClr val="bg1"/>
                </a:solidFill>
              </a:rPr>
              <a:t>» – 30 </a:t>
            </a:r>
            <a:r>
              <a:rPr lang="fr-FR" b="1" dirty="0" err="1">
                <a:solidFill>
                  <a:schemeClr val="bg1"/>
                </a:solidFill>
              </a:rPr>
              <a:t>Aprile</a:t>
            </a:r>
            <a:r>
              <a:rPr lang="fr-FR" b="1" dirty="0">
                <a:solidFill>
                  <a:schemeClr val="bg1"/>
                </a:solidFill>
              </a:rPr>
              <a:t> 2019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24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5G – Mobile Edge Computing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FF593A7-08AB-43D9-80AC-D5591655ABA7}"/>
              </a:ext>
            </a:extLst>
          </p:cNvPr>
          <p:cNvSpPr/>
          <p:nvPr/>
        </p:nvSpPr>
        <p:spPr>
          <a:xfrm>
            <a:off x="2207568" y="4667652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Cambio fi Filosofia di rete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 - TBD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B7FC1E-E417-4A6A-AEF3-3EB40CA2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0" y="836245"/>
            <a:ext cx="9076982" cy="55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Killer Application </a:t>
            </a:r>
            <a:r>
              <a:rPr lang="en-US" dirty="0" err="1"/>
              <a:t>Industriale</a:t>
            </a:r>
            <a:r>
              <a:rPr lang="en-US" dirty="0"/>
              <a:t> - Automotive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FF593A7-08AB-43D9-80AC-D5591655ABA7}"/>
              </a:ext>
            </a:extLst>
          </p:cNvPr>
          <p:cNvSpPr/>
          <p:nvPr/>
        </p:nvSpPr>
        <p:spPr>
          <a:xfrm>
            <a:off x="2207568" y="4667652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Cambio fi Filosofia di rete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 - TBD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25FB604A-F3ED-4C5A-B5E8-80E56822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300" y="1052736"/>
            <a:ext cx="9840299" cy="486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418" tIns="29209" rIns="58418" bIns="2920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L’Automotive rappresenta il campo di applicazione 5G con maggior </a:t>
            </a:r>
            <a:r>
              <a:rPr lang="it-IT" sz="2400" dirty="0" err="1">
                <a:solidFill>
                  <a:srgbClr val="002060"/>
                </a:solidFill>
              </a:rPr>
              <a:t>hype</a:t>
            </a:r>
            <a:r>
              <a:rPr lang="it-IT" sz="2400" dirty="0">
                <a:solidFill>
                  <a:srgbClr val="002060"/>
                </a:solidFill>
              </a:rPr>
              <a:t> nel campo industriale – latenza e affidabilità 5G sono chiave per: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Automazione crescente  della guida («CAD»)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Servizi di mobilità intelligente («C-ITS»)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 delle soluzioni basate su </a:t>
            </a:r>
            <a:r>
              <a:rPr lang="it-IT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(«G5»)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Aumento della Sicurezza:  mortalità degli incidenti ha raggiunto un limite inferiore naturale per la guida umana</a:t>
            </a:r>
          </a:p>
          <a:p>
            <a:pPr lvl="1"/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002060"/>
                </a:solidFill>
              </a:rPr>
              <a:t>5G Action Plan (UE)</a:t>
            </a:r>
            <a:r>
              <a:rPr lang="it-IT" sz="2400" dirty="0">
                <a:solidFill>
                  <a:srgbClr val="002060"/>
                </a:solidFill>
              </a:rPr>
              <a:t>: prevede la copertura 5G di tutte le città e </a:t>
            </a:r>
            <a:r>
              <a:rPr lang="it-IT" sz="2400" u="sng" dirty="0">
                <a:solidFill>
                  <a:srgbClr val="002060"/>
                </a:solidFill>
              </a:rPr>
              <a:t>le vie di trasporto terrestri</a:t>
            </a:r>
            <a:r>
              <a:rPr lang="it-IT" sz="2400" dirty="0">
                <a:solidFill>
                  <a:srgbClr val="002060"/>
                </a:solidFill>
              </a:rPr>
              <a:t> al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Stanziati ingenti fondi strutturalo europei («CEF») per la copertura dei principali </a:t>
            </a:r>
            <a:r>
              <a:rPr lang="it-IT" sz="2400" dirty="0" err="1">
                <a:solidFill>
                  <a:srgbClr val="002060"/>
                </a:solidFill>
              </a:rPr>
              <a:t>corridors</a:t>
            </a:r>
            <a:r>
              <a:rPr lang="it-IT" sz="2400" dirty="0">
                <a:solidFill>
                  <a:srgbClr val="002060"/>
                </a:solidFill>
              </a:rPr>
              <a:t> europei di connettività 5G (tra cui il Brennero)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5GCAR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FF593A7-08AB-43D9-80AC-D5591655ABA7}"/>
              </a:ext>
            </a:extLst>
          </p:cNvPr>
          <p:cNvSpPr/>
          <p:nvPr/>
        </p:nvSpPr>
        <p:spPr>
          <a:xfrm>
            <a:off x="2207568" y="4667652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Cambio fi Filosofia di rete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 - TBD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25FB604A-F3ED-4C5A-B5E8-80E56822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300" y="1340768"/>
            <a:ext cx="9840299" cy="522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418" tIns="29209" rIns="58418" bIns="2920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Progetto Europeo </a:t>
            </a:r>
            <a:r>
              <a:rPr lang="it-IT" sz="2400" b="1" dirty="0">
                <a:solidFill>
                  <a:srgbClr val="002060"/>
                </a:solidFill>
              </a:rPr>
              <a:t>5G PPP </a:t>
            </a:r>
            <a:r>
              <a:rPr lang="it-IT" sz="2400" dirty="0">
                <a:solidFill>
                  <a:srgbClr val="002060"/>
                </a:solidFill>
              </a:rPr>
              <a:t>Fase 2 partecipato da </a:t>
            </a:r>
            <a:r>
              <a:rPr lang="it-IT" sz="2400" dirty="0" err="1">
                <a:solidFill>
                  <a:srgbClr val="002060"/>
                </a:solidFill>
              </a:rPr>
              <a:t>players</a:t>
            </a:r>
            <a:r>
              <a:rPr lang="it-IT" sz="2400" dirty="0">
                <a:solidFill>
                  <a:srgbClr val="002060"/>
                </a:solidFill>
              </a:rPr>
              <a:t> del mondo Automotive (PSA, Volvo, Bosch), </a:t>
            </a:r>
            <a:r>
              <a:rPr lang="it-IT" sz="2400" dirty="0" err="1">
                <a:solidFill>
                  <a:srgbClr val="002060"/>
                </a:solidFill>
              </a:rPr>
              <a:t>Telco</a:t>
            </a:r>
            <a:r>
              <a:rPr lang="it-IT" sz="2400" dirty="0">
                <a:solidFill>
                  <a:srgbClr val="002060"/>
                </a:solidFill>
              </a:rPr>
              <a:t> (Orange) e Manifatturiero (Ericsson, </a:t>
            </a:r>
            <a:r>
              <a:rPr lang="it-IT" sz="2400" dirty="0" err="1">
                <a:solidFill>
                  <a:srgbClr val="002060"/>
                </a:solidFill>
              </a:rPr>
              <a:t>Huawei</a:t>
            </a:r>
            <a:r>
              <a:rPr lang="it-IT" sz="2400" dirty="0">
                <a:solidFill>
                  <a:srgbClr val="002060"/>
                </a:solidFill>
              </a:rPr>
              <a:t>)</a:t>
            </a:r>
          </a:p>
          <a:p>
            <a:endParaRPr lang="it-IT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Definiti principali </a:t>
            </a: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 &amp;</a:t>
            </a:r>
            <a:r>
              <a:rPr lang="it-IT" sz="2400" dirty="0">
                <a:solidFill>
                  <a:srgbClr val="002060"/>
                </a:solidFill>
              </a:rPr>
              <a:t> </a:t>
            </a:r>
            <a:r>
              <a:rPr lang="it-IT" sz="2400" b="1" dirty="0">
                <a:solidFill>
                  <a:srgbClr val="002060"/>
                </a:solidFill>
              </a:rPr>
              <a:t>Use Cases </a:t>
            </a:r>
            <a:r>
              <a:rPr lang="it-IT" sz="2400" dirty="0">
                <a:solidFill>
                  <a:srgbClr val="002060"/>
                </a:solidFill>
              </a:rPr>
              <a:t>5G per il mondo </a:t>
            </a:r>
            <a:r>
              <a:rPr lang="it-IT" sz="2400" dirty="0" err="1">
                <a:solidFill>
                  <a:srgbClr val="002060"/>
                </a:solidFill>
              </a:rPr>
              <a:t>automotive</a:t>
            </a:r>
            <a:r>
              <a:rPr lang="it-IT" sz="2400" dirty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Manovre Collaborative: </a:t>
            </a:r>
            <a:r>
              <a:rPr lang="it-IT" sz="2400" dirty="0">
                <a:solidFill>
                  <a:srgbClr val="002060"/>
                </a:solidFill>
              </a:rPr>
              <a:t>cambio/inserimento in corsia coordinato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Percezione Collaborativa: </a:t>
            </a:r>
            <a:r>
              <a:rPr lang="it-IT" sz="2400" dirty="0">
                <a:solidFill>
                  <a:srgbClr val="002060"/>
                </a:solidFill>
              </a:rPr>
              <a:t>trasmissione visuale all’indietro</a:t>
            </a:r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Sicurezza Collaborativa: </a:t>
            </a:r>
            <a:r>
              <a:rPr lang="it-IT" sz="2400" dirty="0">
                <a:solidFill>
                  <a:srgbClr val="002060"/>
                </a:solidFill>
              </a:rPr>
              <a:t>protezioni utenti vulnerabili (pedoni)</a:t>
            </a:r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Guida Autonoma: </a:t>
            </a:r>
            <a:r>
              <a:rPr lang="it-IT" sz="2400" dirty="0">
                <a:solidFill>
                  <a:srgbClr val="002060"/>
                </a:solidFill>
              </a:rPr>
              <a:t>mappe ad alta definizione</a:t>
            </a:r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Guida </a:t>
            </a:r>
            <a:r>
              <a:rPr lang="it-IT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teleassistita</a:t>
            </a: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2400" dirty="0">
                <a:solidFill>
                  <a:srgbClr val="002060"/>
                </a:solidFill>
              </a:rPr>
              <a:t>parcheggio </a:t>
            </a:r>
            <a:r>
              <a:rPr lang="it-IT" sz="2400" dirty="0" err="1">
                <a:solidFill>
                  <a:srgbClr val="002060"/>
                </a:solidFill>
              </a:rPr>
              <a:t>automotico</a:t>
            </a:r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Definiti dei </a:t>
            </a:r>
            <a:r>
              <a:rPr lang="it-IT" sz="2400" b="1" dirty="0">
                <a:solidFill>
                  <a:srgbClr val="002060"/>
                </a:solidFill>
              </a:rPr>
              <a:t>KPI </a:t>
            </a:r>
            <a:r>
              <a:rPr lang="it-IT" sz="2400" b="1" dirty="0" err="1">
                <a:solidFill>
                  <a:srgbClr val="002060"/>
                </a:solidFill>
              </a:rPr>
              <a:t>automotivi</a:t>
            </a:r>
            <a:r>
              <a:rPr lang="it-IT" sz="2400" b="1" dirty="0">
                <a:solidFill>
                  <a:srgbClr val="002060"/>
                </a:solidFill>
              </a:rPr>
              <a:t> </a:t>
            </a:r>
            <a:r>
              <a:rPr lang="it-IT" sz="2400" dirty="0">
                <a:solidFill>
                  <a:srgbClr val="002060"/>
                </a:solidFill>
              </a:rPr>
              <a:t>per delineare i KPI di rete 5G necessari (es. latenza, banda, affidabilità </a:t>
            </a:r>
            <a:r>
              <a:rPr lang="it-IT" sz="2400" dirty="0" err="1">
                <a:solidFill>
                  <a:srgbClr val="002060"/>
                </a:solidFill>
              </a:rPr>
              <a:t>ecc</a:t>
            </a:r>
            <a:r>
              <a:rPr lang="it-IT" sz="2400" dirty="0">
                <a:solidFill>
                  <a:srgbClr val="002060"/>
                </a:solidFill>
              </a:rPr>
              <a:t>)</a:t>
            </a:r>
          </a:p>
          <a:p>
            <a:endParaRPr lang="it-IT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8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Use Cases 5G per Automotive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5FF71A-C250-403C-A113-21302681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8" y="980728"/>
            <a:ext cx="3466166" cy="19442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E4DECE6-A33D-4CF5-BA26-EB6B2AC4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980728"/>
            <a:ext cx="3531220" cy="19750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0D9C30-B335-4076-966F-D9E7476CE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38" y="3142126"/>
            <a:ext cx="4001206" cy="18258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3BCD99-AF3C-4F3A-9EB1-95FEFCE39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116" y="2955774"/>
            <a:ext cx="3216532" cy="22545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D21E2A-2B86-4667-BB2A-C62D1EAAE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997" y="4845772"/>
            <a:ext cx="3844315" cy="18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4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5G: Challenges </a:t>
            </a:r>
            <a:r>
              <a:rPr lang="en-US" dirty="0" err="1"/>
              <a:t>Tecnologiche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80C46644-7BE6-4728-BC8E-374CF153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300" y="865988"/>
            <a:ext cx="9840299" cy="20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418" tIns="29209" rIns="58418" bIns="2920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Le reti 5G presentano alcune </a:t>
            </a:r>
            <a:r>
              <a:rPr lang="it-IT" sz="2400" i="1" dirty="0" err="1">
                <a:solidFill>
                  <a:srgbClr val="002060"/>
                </a:solidFill>
              </a:rPr>
              <a:t>challenges</a:t>
            </a:r>
            <a:r>
              <a:rPr lang="it-IT" sz="2400" dirty="0">
                <a:solidFill>
                  <a:srgbClr val="002060"/>
                </a:solidFill>
              </a:rPr>
              <a:t> tecnologiche di forte interesse accademico – es. uso di schema a retroazione 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Automazione  &amp; Orchestrazione di rete attraverso uso di ML/AI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Network </a:t>
            </a:r>
            <a:r>
              <a:rPr lang="it-IT" sz="2000" dirty="0" err="1">
                <a:solidFill>
                  <a:srgbClr val="002060"/>
                </a:solidFill>
              </a:rPr>
              <a:t>Slicing</a:t>
            </a:r>
            <a:r>
              <a:rPr lang="it-IT" sz="2000" dirty="0">
                <a:solidFill>
                  <a:srgbClr val="002060"/>
                </a:solidFill>
              </a:rPr>
              <a:t> dinamico per ottimizzazione 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 …</a:t>
            </a:r>
          </a:p>
          <a:p>
            <a:endParaRPr lang="it-IT" sz="2400" dirty="0">
              <a:solidFill>
                <a:srgbClr val="002060"/>
              </a:solidFill>
            </a:endParaRPr>
          </a:p>
        </p:txBody>
      </p:sp>
      <p:sp>
        <p:nvSpPr>
          <p:cNvPr id="12" name="Rectangle 203">
            <a:extLst>
              <a:ext uri="{FF2B5EF4-FFF2-40B4-BE49-F238E27FC236}">
                <a16:creationId xmlns:a16="http://schemas.microsoft.com/office/drawing/2014/main" id="{64572706-AC7A-412D-AE50-AE64F553AF09}"/>
              </a:ext>
            </a:extLst>
          </p:cNvPr>
          <p:cNvSpPr/>
          <p:nvPr/>
        </p:nvSpPr>
        <p:spPr>
          <a:xfrm>
            <a:off x="5854968" y="6570668"/>
            <a:ext cx="1287293" cy="31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694C6BDC-7CF3-4BD4-9F16-CDA84C94A910}"/>
              </a:ext>
            </a:extLst>
          </p:cNvPr>
          <p:cNvSpPr txBox="1">
            <a:spLocks/>
          </p:cNvSpPr>
          <p:nvPr/>
        </p:nvSpPr>
        <p:spPr>
          <a:xfrm>
            <a:off x="2862401" y="6386212"/>
            <a:ext cx="5972175" cy="34647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 45 Light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BF2CBB2-D1A8-42AC-946C-5D4E2C2E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14" y="3265183"/>
            <a:ext cx="1352753" cy="78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E58BF1D0-E09C-4F74-9EDE-F74B5CE1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65" y="3061170"/>
            <a:ext cx="1497506" cy="7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apèze 99">
            <a:extLst>
              <a:ext uri="{FF2B5EF4-FFF2-40B4-BE49-F238E27FC236}">
                <a16:creationId xmlns:a16="http://schemas.microsoft.com/office/drawing/2014/main" id="{ABA6C591-3BDF-4CB7-882D-86821FBACF78}"/>
              </a:ext>
            </a:extLst>
          </p:cNvPr>
          <p:cNvSpPr/>
          <p:nvPr/>
        </p:nvSpPr>
        <p:spPr>
          <a:xfrm>
            <a:off x="3670946" y="3705291"/>
            <a:ext cx="4916629" cy="639649"/>
          </a:xfrm>
          <a:prstGeom prst="trapezoid">
            <a:avLst>
              <a:gd name="adj" fmla="val 68063"/>
            </a:avLst>
          </a:prstGeom>
          <a:noFill/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fr-FR" kern="0">
              <a:solidFill>
                <a:prstClr val="white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7" name="ZoneTexte 100">
            <a:extLst>
              <a:ext uri="{FF2B5EF4-FFF2-40B4-BE49-F238E27FC236}">
                <a16:creationId xmlns:a16="http://schemas.microsoft.com/office/drawing/2014/main" id="{DEBC4B9B-4B1A-45E4-AFD7-01CFE7A2F679}"/>
              </a:ext>
            </a:extLst>
          </p:cNvPr>
          <p:cNvSpPr txBox="1"/>
          <p:nvPr/>
        </p:nvSpPr>
        <p:spPr>
          <a:xfrm>
            <a:off x="4852704" y="3464740"/>
            <a:ext cx="2736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fr-FR" sz="11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Business, applications &amp; use-cases, </a:t>
            </a:r>
          </a:p>
        </p:txBody>
      </p:sp>
      <p:sp>
        <p:nvSpPr>
          <p:cNvPr id="18" name="Organigramme : Multidocument 101">
            <a:extLst>
              <a:ext uri="{FF2B5EF4-FFF2-40B4-BE49-F238E27FC236}">
                <a16:creationId xmlns:a16="http://schemas.microsoft.com/office/drawing/2014/main" id="{184BADE3-63F4-47C9-ABEC-CB5E965E69D0}"/>
              </a:ext>
            </a:extLst>
          </p:cNvPr>
          <p:cNvSpPr/>
          <p:nvPr/>
        </p:nvSpPr>
        <p:spPr>
          <a:xfrm>
            <a:off x="7084947" y="3805029"/>
            <a:ext cx="807634" cy="443381"/>
          </a:xfrm>
          <a:prstGeom prst="flowChartMultidocument">
            <a:avLst/>
          </a:prstGeom>
          <a:noFill/>
          <a:ln w="158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0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End-</a:t>
            </a:r>
            <a:r>
              <a:rPr lang="fr-FR" sz="1000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users</a:t>
            </a:r>
            <a:r>
              <a:rPr lang="fr-FR" sz="10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 /</a:t>
            </a:r>
            <a:r>
              <a:rPr lang="fr-FR" sz="1000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Devices</a:t>
            </a:r>
            <a:endParaRPr lang="en-US" sz="1000" kern="0" dirty="0">
              <a:solidFill>
                <a:prstClr val="white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19" name="Organigramme : Multidocument 102">
            <a:extLst>
              <a:ext uri="{FF2B5EF4-FFF2-40B4-BE49-F238E27FC236}">
                <a16:creationId xmlns:a16="http://schemas.microsoft.com/office/drawing/2014/main" id="{CC3C93A9-DB14-488C-993A-1C0E236944AD}"/>
              </a:ext>
            </a:extLst>
          </p:cNvPr>
          <p:cNvSpPr/>
          <p:nvPr/>
        </p:nvSpPr>
        <p:spPr>
          <a:xfrm>
            <a:off x="5212739" y="3816363"/>
            <a:ext cx="807634" cy="443381"/>
          </a:xfrm>
          <a:prstGeom prst="flowChartMultidocument">
            <a:avLst/>
          </a:prstGeom>
          <a:noFill/>
          <a:ln w="158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9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AI Analytics</a:t>
            </a:r>
            <a:endParaRPr lang="en-US" sz="900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0" name="Organigramme : Multidocument 103">
            <a:extLst>
              <a:ext uri="{FF2B5EF4-FFF2-40B4-BE49-F238E27FC236}">
                <a16:creationId xmlns:a16="http://schemas.microsoft.com/office/drawing/2014/main" id="{60036E1A-1697-4278-9296-B3850807F784}"/>
              </a:ext>
            </a:extLst>
          </p:cNvPr>
          <p:cNvSpPr/>
          <p:nvPr/>
        </p:nvSpPr>
        <p:spPr>
          <a:xfrm>
            <a:off x="6070993" y="3805029"/>
            <a:ext cx="941946" cy="443381"/>
          </a:xfrm>
          <a:prstGeom prst="flowChartMultidocument">
            <a:avLst/>
          </a:prstGeom>
          <a:noFill/>
          <a:ln w="158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9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App provider /</a:t>
            </a:r>
            <a:r>
              <a:rPr lang="fr-FR" sz="900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developer</a:t>
            </a:r>
            <a:endParaRPr lang="en-US" sz="900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1" name="Organigramme : Multidocument 104">
            <a:extLst>
              <a:ext uri="{FF2B5EF4-FFF2-40B4-BE49-F238E27FC236}">
                <a16:creationId xmlns:a16="http://schemas.microsoft.com/office/drawing/2014/main" id="{1DC3A56C-6704-4068-8CF5-0AE38BDBE1C5}"/>
              </a:ext>
            </a:extLst>
          </p:cNvPr>
          <p:cNvSpPr/>
          <p:nvPr/>
        </p:nvSpPr>
        <p:spPr>
          <a:xfrm>
            <a:off x="4333097" y="3816363"/>
            <a:ext cx="807634" cy="443381"/>
          </a:xfrm>
          <a:prstGeom prst="flowChartMultidocument">
            <a:avLst/>
          </a:prstGeom>
          <a:noFill/>
          <a:ln w="158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9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rPr>
              <a:t>AI as a Service</a:t>
            </a:r>
            <a:endParaRPr lang="en-US" sz="900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9B15EF09-4CB8-416D-AD89-520FEF9F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9" y="2718589"/>
            <a:ext cx="1440160" cy="78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A86F58FE-98C3-4DA3-9BD9-C4ED9EDB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336" y="2617229"/>
            <a:ext cx="1239535" cy="94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id="{6FAF66B3-3ED7-450E-9418-D6FFE4798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63" y="2956422"/>
            <a:ext cx="1069125" cy="48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C305197A-A469-4E0F-B2A5-BB4475E5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73" y="2628264"/>
            <a:ext cx="779647" cy="3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110">
            <a:extLst>
              <a:ext uri="{FF2B5EF4-FFF2-40B4-BE49-F238E27FC236}">
                <a16:creationId xmlns:a16="http://schemas.microsoft.com/office/drawing/2014/main" id="{289D6136-7F10-4C33-91ED-08D9DC2F4241}"/>
              </a:ext>
            </a:extLst>
          </p:cNvPr>
          <p:cNvCxnSpPr/>
          <p:nvPr/>
        </p:nvCxnSpPr>
        <p:spPr>
          <a:xfrm>
            <a:off x="4492659" y="4420811"/>
            <a:ext cx="3503708" cy="1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7" name="ZoneTexte 111">
            <a:extLst>
              <a:ext uri="{FF2B5EF4-FFF2-40B4-BE49-F238E27FC236}">
                <a16:creationId xmlns:a16="http://schemas.microsoft.com/office/drawing/2014/main" id="{E580B1DC-E61B-4BD2-ABF1-5233809C9A97}"/>
              </a:ext>
            </a:extLst>
          </p:cNvPr>
          <p:cNvSpPr txBox="1"/>
          <p:nvPr/>
        </p:nvSpPr>
        <p:spPr>
          <a:xfrm>
            <a:off x="5284747" y="4184820"/>
            <a:ext cx="1586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fr-FR" sz="11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Fog </a:t>
            </a:r>
            <a:r>
              <a:rPr lang="fr-FR" sz="1100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Capabilities</a:t>
            </a:r>
            <a:r>
              <a:rPr lang="fr-FR" sz="11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8" name="Groupe 112">
            <a:extLst>
              <a:ext uri="{FF2B5EF4-FFF2-40B4-BE49-F238E27FC236}">
                <a16:creationId xmlns:a16="http://schemas.microsoft.com/office/drawing/2014/main" id="{4E898C09-5DA6-4D54-BEA9-5D4652E4228B}"/>
              </a:ext>
            </a:extLst>
          </p:cNvPr>
          <p:cNvGrpSpPr/>
          <p:nvPr/>
        </p:nvGrpSpPr>
        <p:grpSpPr>
          <a:xfrm>
            <a:off x="3326310" y="5814583"/>
            <a:ext cx="5774662" cy="918101"/>
            <a:chOff x="885371" y="4941168"/>
            <a:chExt cx="5774662" cy="1296142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B44010C5-6E49-44D4-8AC0-CEC4460D7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145" y="5157189"/>
              <a:ext cx="3515951" cy="1080121"/>
            </a:xfrm>
            <a:prstGeom prst="rect">
              <a:avLst/>
            </a:prstGeom>
            <a:solidFill>
              <a:sysClr val="windowText" lastClr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rapèze 185">
              <a:extLst>
                <a:ext uri="{FF2B5EF4-FFF2-40B4-BE49-F238E27FC236}">
                  <a16:creationId xmlns:a16="http://schemas.microsoft.com/office/drawing/2014/main" id="{7C65BAFD-026C-4D3A-BF43-1612366E41BF}"/>
                </a:ext>
              </a:extLst>
            </p:cNvPr>
            <p:cNvSpPr/>
            <p:nvPr/>
          </p:nvSpPr>
          <p:spPr>
            <a:xfrm>
              <a:off x="885371" y="4941168"/>
              <a:ext cx="5774662" cy="1266409"/>
            </a:xfrm>
            <a:prstGeom prst="trapezoid">
              <a:avLst>
                <a:gd name="adj" fmla="val 43696"/>
              </a:avLst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fr-FR" kern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</p:grpSp>
      <p:cxnSp>
        <p:nvCxnSpPr>
          <p:cNvPr id="31" name="Connecteur droit avec flèche 113">
            <a:extLst>
              <a:ext uri="{FF2B5EF4-FFF2-40B4-BE49-F238E27FC236}">
                <a16:creationId xmlns:a16="http://schemas.microsoft.com/office/drawing/2014/main" id="{8C3E39CC-1C68-463D-B6CE-B3A0350FD7D9}"/>
              </a:ext>
            </a:extLst>
          </p:cNvPr>
          <p:cNvCxnSpPr/>
          <p:nvPr/>
        </p:nvCxnSpPr>
        <p:spPr>
          <a:xfrm>
            <a:off x="4584190" y="5778524"/>
            <a:ext cx="3503708" cy="1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grpSp>
        <p:nvGrpSpPr>
          <p:cNvPr id="32" name="Groupe 114">
            <a:extLst>
              <a:ext uri="{FF2B5EF4-FFF2-40B4-BE49-F238E27FC236}">
                <a16:creationId xmlns:a16="http://schemas.microsoft.com/office/drawing/2014/main" id="{74A0586F-C28D-4C17-A3C4-47F973893B4C}"/>
              </a:ext>
            </a:extLst>
          </p:cNvPr>
          <p:cNvGrpSpPr/>
          <p:nvPr/>
        </p:nvGrpSpPr>
        <p:grpSpPr>
          <a:xfrm>
            <a:off x="3354505" y="4420771"/>
            <a:ext cx="5588677" cy="722012"/>
            <a:chOff x="913565" y="1931070"/>
            <a:chExt cx="5588677" cy="993874"/>
          </a:xfrm>
        </p:grpSpPr>
        <p:sp>
          <p:nvSpPr>
            <p:cNvPr id="33" name="Trapèze 168">
              <a:extLst>
                <a:ext uri="{FF2B5EF4-FFF2-40B4-BE49-F238E27FC236}">
                  <a16:creationId xmlns:a16="http://schemas.microsoft.com/office/drawing/2014/main" id="{01A7AF2D-5315-473B-84D4-ACD7C7B7E956}"/>
                </a:ext>
              </a:extLst>
            </p:cNvPr>
            <p:cNvSpPr/>
            <p:nvPr/>
          </p:nvSpPr>
          <p:spPr>
            <a:xfrm>
              <a:off x="913565" y="1961036"/>
              <a:ext cx="5588677" cy="963908"/>
            </a:xfrm>
            <a:prstGeom prst="trapezoid">
              <a:avLst>
                <a:gd name="adj" fmla="val 70232"/>
              </a:avLst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fr-FR" kern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34" name="Cube 170">
              <a:extLst>
                <a:ext uri="{FF2B5EF4-FFF2-40B4-BE49-F238E27FC236}">
                  <a16:creationId xmlns:a16="http://schemas.microsoft.com/office/drawing/2014/main" id="{DE00CFE5-53AF-4E1E-A88D-FC3D44E934AB}"/>
                </a:ext>
              </a:extLst>
            </p:cNvPr>
            <p:cNvSpPr/>
            <p:nvPr/>
          </p:nvSpPr>
          <p:spPr>
            <a:xfrm>
              <a:off x="2165952" y="2297114"/>
              <a:ext cx="374163" cy="41180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35" name="Cube 171">
              <a:extLst>
                <a:ext uri="{FF2B5EF4-FFF2-40B4-BE49-F238E27FC236}">
                  <a16:creationId xmlns:a16="http://schemas.microsoft.com/office/drawing/2014/main" id="{ECE2D2C0-252A-4261-83D9-54CD548BE9E7}"/>
                </a:ext>
              </a:extLst>
            </p:cNvPr>
            <p:cNvSpPr/>
            <p:nvPr/>
          </p:nvSpPr>
          <p:spPr>
            <a:xfrm>
              <a:off x="2436615" y="2449514"/>
              <a:ext cx="374163" cy="411806"/>
            </a:xfrm>
            <a:prstGeom prst="cub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36" name="ZoneTexte 172">
              <a:extLst>
                <a:ext uri="{FF2B5EF4-FFF2-40B4-BE49-F238E27FC236}">
                  <a16:creationId xmlns:a16="http://schemas.microsoft.com/office/drawing/2014/main" id="{A2AC0870-5D2F-40C7-A7D1-8024D0D73F82}"/>
                </a:ext>
              </a:extLst>
            </p:cNvPr>
            <p:cNvSpPr txBox="1"/>
            <p:nvPr/>
          </p:nvSpPr>
          <p:spPr>
            <a:xfrm>
              <a:off x="4906733" y="1931070"/>
              <a:ext cx="1465466" cy="571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Service-</a:t>
              </a:r>
              <a:r>
                <a:rPr lang="fr-FR" sz="105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based</a:t>
              </a:r>
              <a:r>
                <a:rPr lang="fr-FR" sz="1050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 </a:t>
              </a:r>
              <a:r>
                <a:rPr lang="fr-FR" sz="105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modular</a:t>
              </a:r>
              <a:r>
                <a:rPr lang="fr-FR" sz="1050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 </a:t>
              </a:r>
            </a:p>
            <a:p>
              <a:pPr algn="ctr" defTabSz="45720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network </a:t>
              </a:r>
              <a:r>
                <a:rPr lang="fr-FR" sz="105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34" charset="-128"/>
                  <a:cs typeface="Times New Roman" panose="02020603050405020304" pitchFamily="18" charset="0"/>
                </a:rPr>
                <a:t>functions</a:t>
              </a:r>
              <a:endParaRPr lang="fr-FR" sz="105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7" name="Cube 173">
              <a:extLst>
                <a:ext uri="{FF2B5EF4-FFF2-40B4-BE49-F238E27FC236}">
                  <a16:creationId xmlns:a16="http://schemas.microsoft.com/office/drawing/2014/main" id="{2B1B33CB-E33A-456B-93C6-833E6CF87574}"/>
                </a:ext>
              </a:extLst>
            </p:cNvPr>
            <p:cNvSpPr/>
            <p:nvPr/>
          </p:nvSpPr>
          <p:spPr>
            <a:xfrm>
              <a:off x="2798146" y="2186380"/>
              <a:ext cx="374163" cy="411806"/>
            </a:xfrm>
            <a:prstGeom prst="cube">
              <a:avLst/>
            </a:prstGeom>
            <a:solidFill>
              <a:srgbClr val="EEECE1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38" name="Cube 174">
              <a:extLst>
                <a:ext uri="{FF2B5EF4-FFF2-40B4-BE49-F238E27FC236}">
                  <a16:creationId xmlns:a16="http://schemas.microsoft.com/office/drawing/2014/main" id="{9D88ABD7-5176-4688-A01D-EAC9F0F22F25}"/>
                </a:ext>
              </a:extLst>
            </p:cNvPr>
            <p:cNvSpPr/>
            <p:nvPr/>
          </p:nvSpPr>
          <p:spPr>
            <a:xfrm>
              <a:off x="2985227" y="2392283"/>
              <a:ext cx="374163" cy="41180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39" name="Cube 175">
              <a:extLst>
                <a:ext uri="{FF2B5EF4-FFF2-40B4-BE49-F238E27FC236}">
                  <a16:creationId xmlns:a16="http://schemas.microsoft.com/office/drawing/2014/main" id="{F8B71C5F-A737-435D-A8E3-040CA15B2624}"/>
                </a:ext>
              </a:extLst>
            </p:cNvPr>
            <p:cNvSpPr/>
            <p:nvPr/>
          </p:nvSpPr>
          <p:spPr>
            <a:xfrm>
              <a:off x="1530674" y="2091211"/>
              <a:ext cx="374163" cy="41180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0" name="Cube 176">
              <a:extLst>
                <a:ext uri="{FF2B5EF4-FFF2-40B4-BE49-F238E27FC236}">
                  <a16:creationId xmlns:a16="http://schemas.microsoft.com/office/drawing/2014/main" id="{44C5BCBD-62B9-4396-BC92-F4B32FF36221}"/>
                </a:ext>
              </a:extLst>
            </p:cNvPr>
            <p:cNvSpPr/>
            <p:nvPr/>
          </p:nvSpPr>
          <p:spPr>
            <a:xfrm>
              <a:off x="1655086" y="2331454"/>
              <a:ext cx="374163" cy="411806"/>
            </a:xfrm>
            <a:prstGeom prst="cube">
              <a:avLst/>
            </a:prstGeom>
            <a:solidFill>
              <a:srgbClr val="EEECE1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1" name="Cube 177">
              <a:extLst>
                <a:ext uri="{FF2B5EF4-FFF2-40B4-BE49-F238E27FC236}">
                  <a16:creationId xmlns:a16="http://schemas.microsoft.com/office/drawing/2014/main" id="{A01680D9-DDF8-4C76-886E-9519BE34F2D3}"/>
                </a:ext>
              </a:extLst>
            </p:cNvPr>
            <p:cNvSpPr/>
            <p:nvPr/>
          </p:nvSpPr>
          <p:spPr>
            <a:xfrm>
              <a:off x="4701322" y="2331454"/>
              <a:ext cx="374163" cy="411806"/>
            </a:xfrm>
            <a:prstGeom prst="cub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2" name="Cube 178">
              <a:extLst>
                <a:ext uri="{FF2B5EF4-FFF2-40B4-BE49-F238E27FC236}">
                  <a16:creationId xmlns:a16="http://schemas.microsoft.com/office/drawing/2014/main" id="{709BC09D-5241-4F9A-9A17-22BC48048BAC}"/>
                </a:ext>
              </a:extLst>
            </p:cNvPr>
            <p:cNvSpPr/>
            <p:nvPr/>
          </p:nvSpPr>
          <p:spPr>
            <a:xfrm>
              <a:off x="4971985" y="2483854"/>
              <a:ext cx="374163" cy="41180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3" name="Cube 179">
              <a:extLst>
                <a:ext uri="{FF2B5EF4-FFF2-40B4-BE49-F238E27FC236}">
                  <a16:creationId xmlns:a16="http://schemas.microsoft.com/office/drawing/2014/main" id="{1B8D6D21-3396-4621-A659-6258E2CB7635}"/>
                </a:ext>
              </a:extLst>
            </p:cNvPr>
            <p:cNvSpPr/>
            <p:nvPr/>
          </p:nvSpPr>
          <p:spPr>
            <a:xfrm>
              <a:off x="3927174" y="2177246"/>
              <a:ext cx="374163" cy="41180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4" name="Cube 180">
              <a:extLst>
                <a:ext uri="{FF2B5EF4-FFF2-40B4-BE49-F238E27FC236}">
                  <a16:creationId xmlns:a16="http://schemas.microsoft.com/office/drawing/2014/main" id="{212CA360-F11A-4E69-B85E-1ABC4163CE9E}"/>
                </a:ext>
              </a:extLst>
            </p:cNvPr>
            <p:cNvSpPr/>
            <p:nvPr/>
          </p:nvSpPr>
          <p:spPr>
            <a:xfrm>
              <a:off x="3442972" y="2225106"/>
              <a:ext cx="374163" cy="41180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5" name="Cube 181">
              <a:extLst>
                <a:ext uri="{FF2B5EF4-FFF2-40B4-BE49-F238E27FC236}">
                  <a16:creationId xmlns:a16="http://schemas.microsoft.com/office/drawing/2014/main" id="{A2945E12-E8C8-4F78-A6EC-1C440D6EC2EB}"/>
                </a:ext>
              </a:extLst>
            </p:cNvPr>
            <p:cNvSpPr/>
            <p:nvPr/>
          </p:nvSpPr>
          <p:spPr>
            <a:xfrm>
              <a:off x="4198310" y="2343505"/>
              <a:ext cx="374163" cy="411806"/>
            </a:xfrm>
            <a:prstGeom prst="cube">
              <a:avLst/>
            </a:prstGeom>
            <a:solidFill>
              <a:srgbClr val="EEECE1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6" name="Cube 182">
              <a:extLst>
                <a:ext uri="{FF2B5EF4-FFF2-40B4-BE49-F238E27FC236}">
                  <a16:creationId xmlns:a16="http://schemas.microsoft.com/office/drawing/2014/main" id="{BCB7962D-060F-4732-870F-6187E738FC0E}"/>
                </a:ext>
              </a:extLst>
            </p:cNvPr>
            <p:cNvSpPr/>
            <p:nvPr/>
          </p:nvSpPr>
          <p:spPr>
            <a:xfrm>
              <a:off x="3549765" y="2438683"/>
              <a:ext cx="374163" cy="411806"/>
            </a:xfrm>
            <a:prstGeom prst="cub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47" name="Groupe 115">
            <a:extLst>
              <a:ext uri="{FF2B5EF4-FFF2-40B4-BE49-F238E27FC236}">
                <a16:creationId xmlns:a16="http://schemas.microsoft.com/office/drawing/2014/main" id="{2A39FD7F-226E-43D5-91C2-CC6344BEEF30}"/>
              </a:ext>
            </a:extLst>
          </p:cNvPr>
          <p:cNvGrpSpPr/>
          <p:nvPr/>
        </p:nvGrpSpPr>
        <p:grpSpPr>
          <a:xfrm>
            <a:off x="3928707" y="5276331"/>
            <a:ext cx="4524392" cy="430241"/>
            <a:chOff x="1400604" y="2816701"/>
            <a:chExt cx="4524392" cy="573654"/>
          </a:xfrm>
        </p:grpSpPr>
        <p:sp>
          <p:nvSpPr>
            <p:cNvPr id="48" name="Cube 140">
              <a:extLst>
                <a:ext uri="{FF2B5EF4-FFF2-40B4-BE49-F238E27FC236}">
                  <a16:creationId xmlns:a16="http://schemas.microsoft.com/office/drawing/2014/main" id="{DB5C8D1D-3B04-4D84-A9D0-B4E4994E4F67}"/>
                </a:ext>
              </a:extLst>
            </p:cNvPr>
            <p:cNvSpPr/>
            <p:nvPr/>
          </p:nvSpPr>
          <p:spPr>
            <a:xfrm>
              <a:off x="1674947" y="2919653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49" name="Cube 141">
              <a:extLst>
                <a:ext uri="{FF2B5EF4-FFF2-40B4-BE49-F238E27FC236}">
                  <a16:creationId xmlns:a16="http://schemas.microsoft.com/office/drawing/2014/main" id="{80CFF980-7D89-4493-8BD9-E9BB5CB5B508}"/>
                </a:ext>
              </a:extLst>
            </p:cNvPr>
            <p:cNvSpPr/>
            <p:nvPr/>
          </p:nvSpPr>
          <p:spPr>
            <a:xfrm>
              <a:off x="1981173" y="3069747"/>
              <a:ext cx="174524" cy="205903"/>
            </a:xfrm>
            <a:prstGeom prst="cub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0" name="Cube 142">
              <a:extLst>
                <a:ext uri="{FF2B5EF4-FFF2-40B4-BE49-F238E27FC236}">
                  <a16:creationId xmlns:a16="http://schemas.microsoft.com/office/drawing/2014/main" id="{9923D652-ABA4-4A7E-B1F7-4CB43835D52F}"/>
                </a:ext>
              </a:extLst>
            </p:cNvPr>
            <p:cNvSpPr/>
            <p:nvPr/>
          </p:nvSpPr>
          <p:spPr>
            <a:xfrm>
              <a:off x="2457556" y="3184451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1" name="Cube 143">
              <a:extLst>
                <a:ext uri="{FF2B5EF4-FFF2-40B4-BE49-F238E27FC236}">
                  <a16:creationId xmlns:a16="http://schemas.microsoft.com/office/drawing/2014/main" id="{8EE1C14B-C198-4419-9D4B-6024452EF3EC}"/>
                </a:ext>
              </a:extLst>
            </p:cNvPr>
            <p:cNvSpPr/>
            <p:nvPr/>
          </p:nvSpPr>
          <p:spPr>
            <a:xfrm>
              <a:off x="2365591" y="2826363"/>
              <a:ext cx="174524" cy="205903"/>
            </a:xfrm>
            <a:prstGeom prst="cube">
              <a:avLst/>
            </a:prstGeom>
            <a:solidFill>
              <a:srgbClr val="EEECE1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2" name="Cube 144">
              <a:extLst>
                <a:ext uri="{FF2B5EF4-FFF2-40B4-BE49-F238E27FC236}">
                  <a16:creationId xmlns:a16="http://schemas.microsoft.com/office/drawing/2014/main" id="{10CFBDBF-252F-4DF4-A2DC-0120977ED97E}"/>
                </a:ext>
              </a:extLst>
            </p:cNvPr>
            <p:cNvSpPr/>
            <p:nvPr/>
          </p:nvSpPr>
          <p:spPr>
            <a:xfrm>
              <a:off x="1400604" y="3095542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3" name="Cube 145">
              <a:extLst>
                <a:ext uri="{FF2B5EF4-FFF2-40B4-BE49-F238E27FC236}">
                  <a16:creationId xmlns:a16="http://schemas.microsoft.com/office/drawing/2014/main" id="{E0160F06-3877-4CF8-98E7-7B553C219D3A}"/>
                </a:ext>
              </a:extLst>
            </p:cNvPr>
            <p:cNvSpPr/>
            <p:nvPr/>
          </p:nvSpPr>
          <p:spPr>
            <a:xfrm>
              <a:off x="3175617" y="3036892"/>
              <a:ext cx="174524" cy="205903"/>
            </a:xfrm>
            <a:prstGeom prst="cub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4" name="Cube 146">
              <a:extLst>
                <a:ext uri="{FF2B5EF4-FFF2-40B4-BE49-F238E27FC236}">
                  <a16:creationId xmlns:a16="http://schemas.microsoft.com/office/drawing/2014/main" id="{0E39ABEB-C44B-4A26-A6CF-E71D57D5527C}"/>
                </a:ext>
              </a:extLst>
            </p:cNvPr>
            <p:cNvSpPr/>
            <p:nvPr/>
          </p:nvSpPr>
          <p:spPr>
            <a:xfrm>
              <a:off x="3579434" y="2863844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5" name="Cube 147">
              <a:extLst>
                <a:ext uri="{FF2B5EF4-FFF2-40B4-BE49-F238E27FC236}">
                  <a16:creationId xmlns:a16="http://schemas.microsoft.com/office/drawing/2014/main" id="{22BA4B1A-1425-4D4F-BD49-9BEB90C0B113}"/>
                </a:ext>
              </a:extLst>
            </p:cNvPr>
            <p:cNvSpPr/>
            <p:nvPr/>
          </p:nvSpPr>
          <p:spPr>
            <a:xfrm>
              <a:off x="4719096" y="2816701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6" name="Cube 148">
              <a:extLst>
                <a:ext uri="{FF2B5EF4-FFF2-40B4-BE49-F238E27FC236}">
                  <a16:creationId xmlns:a16="http://schemas.microsoft.com/office/drawing/2014/main" id="{B3F43C52-F73C-4CF4-AAD4-42768B547111}"/>
                </a:ext>
              </a:extLst>
            </p:cNvPr>
            <p:cNvSpPr/>
            <p:nvPr/>
          </p:nvSpPr>
          <p:spPr>
            <a:xfrm>
              <a:off x="5117556" y="2907909"/>
              <a:ext cx="174524" cy="205903"/>
            </a:xfrm>
            <a:prstGeom prst="cub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7" name="Cube 149">
              <a:extLst>
                <a:ext uri="{FF2B5EF4-FFF2-40B4-BE49-F238E27FC236}">
                  <a16:creationId xmlns:a16="http://schemas.microsoft.com/office/drawing/2014/main" id="{82AEB032-5686-46DC-9D8E-DE86D507400A}"/>
                </a:ext>
              </a:extLst>
            </p:cNvPr>
            <p:cNvSpPr/>
            <p:nvPr/>
          </p:nvSpPr>
          <p:spPr>
            <a:xfrm>
              <a:off x="5750472" y="2966795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8" name="Cube 150">
              <a:extLst>
                <a:ext uri="{FF2B5EF4-FFF2-40B4-BE49-F238E27FC236}">
                  <a16:creationId xmlns:a16="http://schemas.microsoft.com/office/drawing/2014/main" id="{6247751F-DD25-463E-8D4C-9950FA7A7BBC}"/>
                </a:ext>
              </a:extLst>
            </p:cNvPr>
            <p:cNvSpPr/>
            <p:nvPr/>
          </p:nvSpPr>
          <p:spPr>
            <a:xfrm>
              <a:off x="4873301" y="3184452"/>
              <a:ext cx="174524" cy="205903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59" name="Cube 151">
              <a:extLst>
                <a:ext uri="{FF2B5EF4-FFF2-40B4-BE49-F238E27FC236}">
                  <a16:creationId xmlns:a16="http://schemas.microsoft.com/office/drawing/2014/main" id="{6959E89C-7A3E-4FD5-B2AC-AC1EE17D60EA}"/>
                </a:ext>
              </a:extLst>
            </p:cNvPr>
            <p:cNvSpPr/>
            <p:nvPr/>
          </p:nvSpPr>
          <p:spPr>
            <a:xfrm>
              <a:off x="5337522" y="3184452"/>
              <a:ext cx="174524" cy="205903"/>
            </a:xfrm>
            <a:prstGeom prst="cube">
              <a:avLst/>
            </a:prstGeom>
            <a:solidFill>
              <a:srgbClr val="EEECE1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60" name="Cube 152">
              <a:extLst>
                <a:ext uri="{FF2B5EF4-FFF2-40B4-BE49-F238E27FC236}">
                  <a16:creationId xmlns:a16="http://schemas.microsoft.com/office/drawing/2014/main" id="{992B1839-2A54-43E7-87F2-3AA853A2E86D}"/>
                </a:ext>
              </a:extLst>
            </p:cNvPr>
            <p:cNvSpPr/>
            <p:nvPr/>
          </p:nvSpPr>
          <p:spPr>
            <a:xfrm>
              <a:off x="3927174" y="3063222"/>
              <a:ext cx="174524" cy="205903"/>
            </a:xfrm>
            <a:prstGeom prst="cube">
              <a:avLst/>
            </a:prstGeom>
            <a:solidFill>
              <a:srgbClr val="EEECE1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cxnSp>
          <p:nvCxnSpPr>
            <p:cNvPr id="61" name="Connecteur droit avec flèche 153">
              <a:extLst>
                <a:ext uri="{FF2B5EF4-FFF2-40B4-BE49-F238E27FC236}">
                  <a16:creationId xmlns:a16="http://schemas.microsoft.com/office/drawing/2014/main" id="{509496FB-165F-4CE4-90FF-C8048D10B9F6}"/>
                </a:ext>
              </a:extLst>
            </p:cNvPr>
            <p:cNvCxnSpPr>
              <a:stCxn id="48" idx="5"/>
              <a:endCxn id="51" idx="2"/>
            </p:cNvCxnSpPr>
            <p:nvPr/>
          </p:nvCxnSpPr>
          <p:spPr>
            <a:xfrm flipV="1">
              <a:off x="1849471" y="2951130"/>
              <a:ext cx="516120" cy="49659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avec flèche 154">
              <a:extLst>
                <a:ext uri="{FF2B5EF4-FFF2-40B4-BE49-F238E27FC236}">
                  <a16:creationId xmlns:a16="http://schemas.microsoft.com/office/drawing/2014/main" id="{504C4685-9465-4182-99D2-8E550F809DC8}"/>
                </a:ext>
              </a:extLst>
            </p:cNvPr>
            <p:cNvCxnSpPr>
              <a:stCxn id="53" idx="2"/>
              <a:endCxn id="51" idx="4"/>
            </p:cNvCxnSpPr>
            <p:nvPr/>
          </p:nvCxnSpPr>
          <p:spPr>
            <a:xfrm flipH="1" flipV="1">
              <a:off x="2496484" y="2951130"/>
              <a:ext cx="679133" cy="210529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necteur droit avec flèche 155">
              <a:extLst>
                <a:ext uri="{FF2B5EF4-FFF2-40B4-BE49-F238E27FC236}">
                  <a16:creationId xmlns:a16="http://schemas.microsoft.com/office/drawing/2014/main" id="{89E49F99-13D9-4C20-A1C9-BB07E873F551}"/>
                </a:ext>
              </a:extLst>
            </p:cNvPr>
            <p:cNvCxnSpPr>
              <a:stCxn id="53" idx="2"/>
              <a:endCxn id="50" idx="5"/>
            </p:cNvCxnSpPr>
            <p:nvPr/>
          </p:nvCxnSpPr>
          <p:spPr>
            <a:xfrm flipH="1">
              <a:off x="2632080" y="3161659"/>
              <a:ext cx="543537" cy="103928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avec flèche 156">
              <a:extLst>
                <a:ext uri="{FF2B5EF4-FFF2-40B4-BE49-F238E27FC236}">
                  <a16:creationId xmlns:a16="http://schemas.microsoft.com/office/drawing/2014/main" id="{7E8F8C04-B10A-4B6B-BACD-5B8A42740E0D}"/>
                </a:ext>
              </a:extLst>
            </p:cNvPr>
            <p:cNvCxnSpPr>
              <a:stCxn id="49" idx="2"/>
              <a:endCxn id="52" idx="5"/>
            </p:cNvCxnSpPr>
            <p:nvPr/>
          </p:nvCxnSpPr>
          <p:spPr>
            <a:xfrm flipH="1" flipV="1">
              <a:off x="1575128" y="3176678"/>
              <a:ext cx="406045" cy="17836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Connecteur droit avec flèche 157">
              <a:extLst>
                <a:ext uri="{FF2B5EF4-FFF2-40B4-BE49-F238E27FC236}">
                  <a16:creationId xmlns:a16="http://schemas.microsoft.com/office/drawing/2014/main" id="{459CD920-89BF-4445-BA72-FC2404C5540F}"/>
                </a:ext>
              </a:extLst>
            </p:cNvPr>
            <p:cNvCxnSpPr>
              <a:stCxn id="52" idx="0"/>
              <a:endCxn id="48" idx="2"/>
            </p:cNvCxnSpPr>
            <p:nvPr/>
          </p:nvCxnSpPr>
          <p:spPr>
            <a:xfrm flipV="1">
              <a:off x="1509682" y="3044420"/>
              <a:ext cx="165265" cy="51122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Connecteur droit avec flèche 158">
              <a:extLst>
                <a:ext uri="{FF2B5EF4-FFF2-40B4-BE49-F238E27FC236}">
                  <a16:creationId xmlns:a16="http://schemas.microsoft.com/office/drawing/2014/main" id="{0457B9F3-DD13-481F-83AE-4A83299CA4CA}"/>
                </a:ext>
              </a:extLst>
            </p:cNvPr>
            <p:cNvCxnSpPr>
              <a:stCxn id="49" idx="4"/>
              <a:endCxn id="50" idx="2"/>
            </p:cNvCxnSpPr>
            <p:nvPr/>
          </p:nvCxnSpPr>
          <p:spPr>
            <a:xfrm>
              <a:off x="2112066" y="3194514"/>
              <a:ext cx="345490" cy="114704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necteur droit avec flèche 159">
              <a:extLst>
                <a:ext uri="{FF2B5EF4-FFF2-40B4-BE49-F238E27FC236}">
                  <a16:creationId xmlns:a16="http://schemas.microsoft.com/office/drawing/2014/main" id="{4FB6AA50-75E7-4187-AF82-A743F1BD29C0}"/>
                </a:ext>
              </a:extLst>
            </p:cNvPr>
            <p:cNvCxnSpPr>
              <a:stCxn id="55" idx="5"/>
              <a:endCxn id="56" idx="2"/>
            </p:cNvCxnSpPr>
            <p:nvPr/>
          </p:nvCxnSpPr>
          <p:spPr>
            <a:xfrm>
              <a:off x="4893620" y="2897837"/>
              <a:ext cx="223936" cy="134839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necteur droit avec flèche 160">
              <a:extLst>
                <a:ext uri="{FF2B5EF4-FFF2-40B4-BE49-F238E27FC236}">
                  <a16:creationId xmlns:a16="http://schemas.microsoft.com/office/drawing/2014/main" id="{12C857A6-160F-4EEB-A932-205F1EAFE110}"/>
                </a:ext>
              </a:extLst>
            </p:cNvPr>
            <p:cNvCxnSpPr>
              <a:stCxn id="56" idx="5"/>
              <a:endCxn id="57" idx="2"/>
            </p:cNvCxnSpPr>
            <p:nvPr/>
          </p:nvCxnSpPr>
          <p:spPr>
            <a:xfrm>
              <a:off x="5292080" y="2989045"/>
              <a:ext cx="458392" cy="102517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necteur droit avec flèche 161">
              <a:extLst>
                <a:ext uri="{FF2B5EF4-FFF2-40B4-BE49-F238E27FC236}">
                  <a16:creationId xmlns:a16="http://schemas.microsoft.com/office/drawing/2014/main" id="{C22A2DF3-D66F-49D8-98F4-A794B9805249}"/>
                </a:ext>
              </a:extLst>
            </p:cNvPr>
            <p:cNvCxnSpPr>
              <a:stCxn id="59" idx="5"/>
              <a:endCxn id="57" idx="3"/>
            </p:cNvCxnSpPr>
            <p:nvPr/>
          </p:nvCxnSpPr>
          <p:spPr>
            <a:xfrm flipV="1">
              <a:off x="5512046" y="3172698"/>
              <a:ext cx="303873" cy="92890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necteur droit avec flèche 162">
              <a:extLst>
                <a:ext uri="{FF2B5EF4-FFF2-40B4-BE49-F238E27FC236}">
                  <a16:creationId xmlns:a16="http://schemas.microsoft.com/office/drawing/2014/main" id="{DA962EE1-31FB-40DB-843C-8FD279CB5409}"/>
                </a:ext>
              </a:extLst>
            </p:cNvPr>
            <p:cNvCxnSpPr>
              <a:stCxn id="58" idx="5"/>
              <a:endCxn id="59" idx="2"/>
            </p:cNvCxnSpPr>
            <p:nvPr/>
          </p:nvCxnSpPr>
          <p:spPr>
            <a:xfrm>
              <a:off x="5047825" y="3265588"/>
              <a:ext cx="289697" cy="43631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necteur droit avec flèche 163">
              <a:extLst>
                <a:ext uri="{FF2B5EF4-FFF2-40B4-BE49-F238E27FC236}">
                  <a16:creationId xmlns:a16="http://schemas.microsoft.com/office/drawing/2014/main" id="{4E1A3D1B-BB72-4E0F-B55C-8428558D4C36}"/>
                </a:ext>
              </a:extLst>
            </p:cNvPr>
            <p:cNvCxnSpPr>
              <a:stCxn id="60" idx="5"/>
              <a:endCxn id="58" idx="2"/>
            </p:cNvCxnSpPr>
            <p:nvPr/>
          </p:nvCxnSpPr>
          <p:spPr>
            <a:xfrm>
              <a:off x="4101698" y="3144358"/>
              <a:ext cx="771603" cy="164861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necteur droit avec flèche 164">
              <a:extLst>
                <a:ext uri="{FF2B5EF4-FFF2-40B4-BE49-F238E27FC236}">
                  <a16:creationId xmlns:a16="http://schemas.microsoft.com/office/drawing/2014/main" id="{15FAF328-70B6-4888-8F72-1F50891BB243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flipV="1">
              <a:off x="3350141" y="2907475"/>
              <a:ext cx="294740" cy="210553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Connecteur droit avec flèche 165">
              <a:extLst>
                <a:ext uri="{FF2B5EF4-FFF2-40B4-BE49-F238E27FC236}">
                  <a16:creationId xmlns:a16="http://schemas.microsoft.com/office/drawing/2014/main" id="{D99A400D-DA73-4F4B-A2D8-9C5853ECF766}"/>
                </a:ext>
              </a:extLst>
            </p:cNvPr>
            <p:cNvCxnSpPr>
              <a:stCxn id="60" idx="0"/>
              <a:endCxn id="54" idx="5"/>
            </p:cNvCxnSpPr>
            <p:nvPr/>
          </p:nvCxnSpPr>
          <p:spPr>
            <a:xfrm flipH="1" flipV="1">
              <a:off x="3753958" y="2944980"/>
              <a:ext cx="282294" cy="118242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Connecteur droit avec flèche 166">
              <a:extLst>
                <a:ext uri="{FF2B5EF4-FFF2-40B4-BE49-F238E27FC236}">
                  <a16:creationId xmlns:a16="http://schemas.microsoft.com/office/drawing/2014/main" id="{17DA01FA-4D0B-4574-AF9B-2065687A172D}"/>
                </a:ext>
              </a:extLst>
            </p:cNvPr>
            <p:cNvCxnSpPr>
              <a:stCxn id="60" idx="2"/>
            </p:cNvCxnSpPr>
            <p:nvPr/>
          </p:nvCxnSpPr>
          <p:spPr>
            <a:xfrm flipH="1" flipV="1">
              <a:off x="3359390" y="3166174"/>
              <a:ext cx="567784" cy="21815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Connecteur droit avec flèche 167">
              <a:extLst>
                <a:ext uri="{FF2B5EF4-FFF2-40B4-BE49-F238E27FC236}">
                  <a16:creationId xmlns:a16="http://schemas.microsoft.com/office/drawing/2014/main" id="{7E1DB33A-7D2E-4393-A13D-0C70286532F9}"/>
                </a:ext>
              </a:extLst>
            </p:cNvPr>
            <p:cNvCxnSpPr>
              <a:stCxn id="55" idx="2"/>
              <a:endCxn id="60" idx="0"/>
            </p:cNvCxnSpPr>
            <p:nvPr/>
          </p:nvCxnSpPr>
          <p:spPr>
            <a:xfrm flipH="1">
              <a:off x="4036252" y="2941468"/>
              <a:ext cx="682844" cy="121754"/>
            </a:xfrm>
            <a:prstGeom prst="straightConnector1">
              <a:avLst/>
            </a:prstGeom>
            <a:noFill/>
            <a:ln w="6350" cap="flat" cmpd="sng" algn="ctr">
              <a:solidFill>
                <a:srgbClr val="FF6600"/>
              </a:solidFill>
              <a:prstDash val="sysDash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oupe 116">
            <a:extLst>
              <a:ext uri="{FF2B5EF4-FFF2-40B4-BE49-F238E27FC236}">
                <a16:creationId xmlns:a16="http://schemas.microsoft.com/office/drawing/2014/main" id="{E813F5C9-0178-4363-BEDE-B44E3EE85B17}"/>
              </a:ext>
            </a:extLst>
          </p:cNvPr>
          <p:cNvGrpSpPr/>
          <p:nvPr/>
        </p:nvGrpSpPr>
        <p:grpSpPr>
          <a:xfrm>
            <a:off x="3251820" y="5151042"/>
            <a:ext cx="5921364" cy="609532"/>
            <a:chOff x="718311" y="2792702"/>
            <a:chExt cx="5921364" cy="812710"/>
          </a:xfrm>
        </p:grpSpPr>
        <p:sp>
          <p:nvSpPr>
            <p:cNvPr id="77" name="Ellipse 137">
              <a:extLst>
                <a:ext uri="{FF2B5EF4-FFF2-40B4-BE49-F238E27FC236}">
                  <a16:creationId xmlns:a16="http://schemas.microsoft.com/office/drawing/2014/main" id="{5A78CBFD-37D4-45BB-82AC-41C678D2F2EA}"/>
                </a:ext>
              </a:extLst>
            </p:cNvPr>
            <p:cNvSpPr/>
            <p:nvPr/>
          </p:nvSpPr>
          <p:spPr>
            <a:xfrm rot="632879">
              <a:off x="2504325" y="2792702"/>
              <a:ext cx="4135350" cy="792088"/>
            </a:xfrm>
            <a:prstGeom prst="ellipse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isometricOffAxis1Right"/>
              <a:lightRig rig="threePt" dir="t"/>
            </a:scene3d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  <p:sp>
          <p:nvSpPr>
            <p:cNvPr id="78" name="Ellipse 138">
              <a:extLst>
                <a:ext uri="{FF2B5EF4-FFF2-40B4-BE49-F238E27FC236}">
                  <a16:creationId xmlns:a16="http://schemas.microsoft.com/office/drawing/2014/main" id="{E12A66A1-4C0E-44D0-AC7A-204A683BCDFC}"/>
                </a:ext>
              </a:extLst>
            </p:cNvPr>
            <p:cNvSpPr/>
            <p:nvPr/>
          </p:nvSpPr>
          <p:spPr>
            <a:xfrm rot="471847">
              <a:off x="718311" y="2813324"/>
              <a:ext cx="4135350" cy="792088"/>
            </a:xfrm>
            <a:prstGeom prst="ellipse">
              <a:avLst/>
            </a:prstGeom>
            <a:noFill/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isometricOffAxis1Right"/>
              <a:lightRig rig="threePt" dir="t"/>
            </a:scene3d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79" name="ZoneTexte 117">
            <a:extLst>
              <a:ext uri="{FF2B5EF4-FFF2-40B4-BE49-F238E27FC236}">
                <a16:creationId xmlns:a16="http://schemas.microsoft.com/office/drawing/2014/main" id="{0E6753FA-80AC-4EE6-8D48-19F33D73C74B}"/>
              </a:ext>
            </a:extLst>
          </p:cNvPr>
          <p:cNvSpPr txBox="1"/>
          <p:nvPr/>
        </p:nvSpPr>
        <p:spPr>
          <a:xfrm>
            <a:off x="7949043" y="5090438"/>
            <a:ext cx="115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fr-FR" sz="10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Composition  &amp; </a:t>
            </a:r>
          </a:p>
          <a:p>
            <a:pPr algn="ctr" defTabSz="457200">
              <a:defRPr/>
            </a:pPr>
            <a:r>
              <a:rPr lang="fr-FR" sz="100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 Service </a:t>
            </a:r>
            <a:r>
              <a:rPr lang="fr-FR" sz="1000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Chaining</a:t>
            </a:r>
            <a:endParaRPr lang="fr-FR" sz="1000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80" name="Connecteur droit avec flèche 118">
            <a:extLst>
              <a:ext uri="{FF2B5EF4-FFF2-40B4-BE49-F238E27FC236}">
                <a16:creationId xmlns:a16="http://schemas.microsoft.com/office/drawing/2014/main" id="{FD091289-C043-47E1-9346-936F1219132D}"/>
              </a:ext>
            </a:extLst>
          </p:cNvPr>
          <p:cNvCxnSpPr>
            <a:endCxn id="50" idx="3"/>
          </p:cNvCxnSpPr>
          <p:nvPr/>
        </p:nvCxnSpPr>
        <p:spPr>
          <a:xfrm flipH="1" flipV="1">
            <a:off x="5051106" y="5706569"/>
            <a:ext cx="6764" cy="131697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1" name="Connecteur droit avec flèche 119">
            <a:extLst>
              <a:ext uri="{FF2B5EF4-FFF2-40B4-BE49-F238E27FC236}">
                <a16:creationId xmlns:a16="http://schemas.microsoft.com/office/drawing/2014/main" id="{2B19A599-0DF0-45A4-AAA8-16FDB8571EEC}"/>
              </a:ext>
            </a:extLst>
          </p:cNvPr>
          <p:cNvCxnSpPr>
            <a:endCxn id="55" idx="3"/>
          </p:cNvCxnSpPr>
          <p:nvPr/>
        </p:nvCxnSpPr>
        <p:spPr>
          <a:xfrm flipV="1">
            <a:off x="7312646" y="5430757"/>
            <a:ext cx="0" cy="407510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2" name="Connecteur droit avec flèche 120">
            <a:extLst>
              <a:ext uri="{FF2B5EF4-FFF2-40B4-BE49-F238E27FC236}">
                <a16:creationId xmlns:a16="http://schemas.microsoft.com/office/drawing/2014/main" id="{AF3ADE2B-82F1-46B6-B67F-7BCFBCF6CC01}"/>
              </a:ext>
            </a:extLst>
          </p:cNvPr>
          <p:cNvCxnSpPr>
            <a:endCxn id="58" idx="3"/>
          </p:cNvCxnSpPr>
          <p:nvPr/>
        </p:nvCxnSpPr>
        <p:spPr>
          <a:xfrm flipV="1">
            <a:off x="7466851" y="5706571"/>
            <a:ext cx="0" cy="131696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avec flèche 121">
            <a:extLst>
              <a:ext uri="{FF2B5EF4-FFF2-40B4-BE49-F238E27FC236}">
                <a16:creationId xmlns:a16="http://schemas.microsoft.com/office/drawing/2014/main" id="{02673074-6C57-4C14-A336-3CED646FFAA5}"/>
              </a:ext>
            </a:extLst>
          </p:cNvPr>
          <p:cNvCxnSpPr/>
          <p:nvPr/>
        </p:nvCxnSpPr>
        <p:spPr>
          <a:xfrm flipV="1">
            <a:off x="7952887" y="5706572"/>
            <a:ext cx="0" cy="108011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B26BBA73-0FB1-4CDF-8979-868F717EEB94}"/>
              </a:ext>
            </a:extLst>
          </p:cNvPr>
          <p:cNvCxnSpPr/>
          <p:nvPr/>
        </p:nvCxnSpPr>
        <p:spPr>
          <a:xfrm flipV="1">
            <a:off x="4544707" y="5620541"/>
            <a:ext cx="0" cy="217725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123">
            <a:extLst>
              <a:ext uri="{FF2B5EF4-FFF2-40B4-BE49-F238E27FC236}">
                <a16:creationId xmlns:a16="http://schemas.microsoft.com/office/drawing/2014/main" id="{E99E52B6-BEB4-401F-BF28-D7B600AFE7B5}"/>
              </a:ext>
            </a:extLst>
          </p:cNvPr>
          <p:cNvCxnSpPr/>
          <p:nvPr/>
        </p:nvCxnSpPr>
        <p:spPr>
          <a:xfrm flipV="1">
            <a:off x="4272442" y="5497183"/>
            <a:ext cx="0" cy="341084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124">
            <a:extLst>
              <a:ext uri="{FF2B5EF4-FFF2-40B4-BE49-F238E27FC236}">
                <a16:creationId xmlns:a16="http://schemas.microsoft.com/office/drawing/2014/main" id="{E77221A9-7AAF-4993-9B0D-70ADA1463834}"/>
              </a:ext>
            </a:extLst>
          </p:cNvPr>
          <p:cNvCxnSpPr/>
          <p:nvPr/>
        </p:nvCxnSpPr>
        <p:spPr>
          <a:xfrm flipH="1" flipV="1">
            <a:off x="5790983" y="5596594"/>
            <a:ext cx="4672" cy="217988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126">
            <a:extLst>
              <a:ext uri="{FF2B5EF4-FFF2-40B4-BE49-F238E27FC236}">
                <a16:creationId xmlns:a16="http://schemas.microsoft.com/office/drawing/2014/main" id="{C34C952C-DDBC-4970-B7C9-C0C8890B00A8}"/>
              </a:ext>
            </a:extLst>
          </p:cNvPr>
          <p:cNvCxnSpPr/>
          <p:nvPr/>
        </p:nvCxnSpPr>
        <p:spPr>
          <a:xfrm flipH="1" flipV="1">
            <a:off x="6530015" y="5612996"/>
            <a:ext cx="12524" cy="201586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avec flèche 127">
            <a:extLst>
              <a:ext uri="{FF2B5EF4-FFF2-40B4-BE49-F238E27FC236}">
                <a16:creationId xmlns:a16="http://schemas.microsoft.com/office/drawing/2014/main" id="{2C576361-EA5E-4A0E-ABC5-2D4F8DED5B3A}"/>
              </a:ext>
            </a:extLst>
          </p:cNvPr>
          <p:cNvCxnSpPr/>
          <p:nvPr/>
        </p:nvCxnSpPr>
        <p:spPr>
          <a:xfrm flipV="1">
            <a:off x="7733019" y="5515086"/>
            <a:ext cx="0" cy="323182"/>
          </a:xfrm>
          <a:prstGeom prst="straightConnector1">
            <a:avLst/>
          </a:prstGeom>
          <a:noFill/>
          <a:ln w="63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9" name="Connecteur droit avec flèche 129">
            <a:extLst>
              <a:ext uri="{FF2B5EF4-FFF2-40B4-BE49-F238E27FC236}">
                <a16:creationId xmlns:a16="http://schemas.microsoft.com/office/drawing/2014/main" id="{90A5896A-61B0-4B50-BBF7-D03C565544D6}"/>
              </a:ext>
            </a:extLst>
          </p:cNvPr>
          <p:cNvCxnSpPr>
            <a:stCxn id="30" idx="3"/>
          </p:cNvCxnSpPr>
          <p:nvPr/>
        </p:nvCxnSpPr>
        <p:spPr>
          <a:xfrm>
            <a:off x="8904987" y="6263102"/>
            <a:ext cx="340199" cy="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90" name="Connecteur droit avec flèche 130">
            <a:extLst>
              <a:ext uri="{FF2B5EF4-FFF2-40B4-BE49-F238E27FC236}">
                <a16:creationId xmlns:a16="http://schemas.microsoft.com/office/drawing/2014/main" id="{27AAD587-A2E8-4C0E-B0AE-3712EE3FA858}"/>
              </a:ext>
            </a:extLst>
          </p:cNvPr>
          <p:cNvCxnSpPr>
            <a:stCxn id="33" idx="3"/>
          </p:cNvCxnSpPr>
          <p:nvPr/>
        </p:nvCxnSpPr>
        <p:spPr>
          <a:xfrm flipV="1">
            <a:off x="8697285" y="4789534"/>
            <a:ext cx="547901" cy="313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91" name="Connecteur droit avec flèche 131">
            <a:extLst>
              <a:ext uri="{FF2B5EF4-FFF2-40B4-BE49-F238E27FC236}">
                <a16:creationId xmlns:a16="http://schemas.microsoft.com/office/drawing/2014/main" id="{25D5904E-BF94-40E9-9B6A-C9BFCB6EF072}"/>
              </a:ext>
            </a:extLst>
          </p:cNvPr>
          <p:cNvCxnSpPr/>
          <p:nvPr/>
        </p:nvCxnSpPr>
        <p:spPr>
          <a:xfrm>
            <a:off x="8876281" y="5602705"/>
            <a:ext cx="368908" cy="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92" name="ZoneTexte 132">
            <a:extLst>
              <a:ext uri="{FF2B5EF4-FFF2-40B4-BE49-F238E27FC236}">
                <a16:creationId xmlns:a16="http://schemas.microsoft.com/office/drawing/2014/main" id="{7E06DCE0-1718-494C-9732-D5AF6E862844}"/>
              </a:ext>
            </a:extLst>
          </p:cNvPr>
          <p:cNvSpPr txBox="1"/>
          <p:nvPr/>
        </p:nvSpPr>
        <p:spPr>
          <a:xfrm>
            <a:off x="7792685" y="5976600"/>
            <a:ext cx="7970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Monitoring</a:t>
            </a:r>
          </a:p>
        </p:txBody>
      </p:sp>
      <p:sp>
        <p:nvSpPr>
          <p:cNvPr id="93" name="Flèche courbée vers le haut 133">
            <a:extLst>
              <a:ext uri="{FF2B5EF4-FFF2-40B4-BE49-F238E27FC236}">
                <a16:creationId xmlns:a16="http://schemas.microsoft.com/office/drawing/2014/main" id="{F6789571-5BB2-49AC-A0C1-40A9C20A077D}"/>
              </a:ext>
            </a:extLst>
          </p:cNvPr>
          <p:cNvSpPr/>
          <p:nvPr/>
        </p:nvSpPr>
        <p:spPr>
          <a:xfrm rot="16200000">
            <a:off x="7974435" y="5915210"/>
            <a:ext cx="918101" cy="392810"/>
          </a:xfrm>
          <a:prstGeom prst="curvedUpArrow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94" name="Flèche courbée vers le haut 134">
            <a:extLst>
              <a:ext uri="{FF2B5EF4-FFF2-40B4-BE49-F238E27FC236}">
                <a16:creationId xmlns:a16="http://schemas.microsoft.com/office/drawing/2014/main" id="{7F89A207-6633-4169-829A-C212B76CC317}"/>
              </a:ext>
            </a:extLst>
          </p:cNvPr>
          <p:cNvSpPr/>
          <p:nvPr/>
        </p:nvSpPr>
        <p:spPr>
          <a:xfrm rot="5400000">
            <a:off x="3653955" y="5939321"/>
            <a:ext cx="918101" cy="392810"/>
          </a:xfrm>
          <a:prstGeom prst="curvedUpArrow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95" name="ZoneTexte 135">
            <a:extLst>
              <a:ext uri="{FF2B5EF4-FFF2-40B4-BE49-F238E27FC236}">
                <a16:creationId xmlns:a16="http://schemas.microsoft.com/office/drawing/2014/main" id="{2106FB03-DA3B-4D34-B199-F2C558B341A7}"/>
              </a:ext>
            </a:extLst>
          </p:cNvPr>
          <p:cNvSpPr txBox="1"/>
          <p:nvPr/>
        </p:nvSpPr>
        <p:spPr>
          <a:xfrm>
            <a:off x="3959760" y="6110199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Placement</a:t>
            </a:r>
          </a:p>
        </p:txBody>
      </p:sp>
      <p:sp>
        <p:nvSpPr>
          <p:cNvPr id="96" name="ZoneTexte 136">
            <a:extLst>
              <a:ext uri="{FF2B5EF4-FFF2-40B4-BE49-F238E27FC236}">
                <a16:creationId xmlns:a16="http://schemas.microsoft.com/office/drawing/2014/main" id="{7C1378F4-0253-4A28-B0FF-35F468732E64}"/>
              </a:ext>
            </a:extLst>
          </p:cNvPr>
          <p:cNvSpPr txBox="1"/>
          <p:nvPr/>
        </p:nvSpPr>
        <p:spPr>
          <a:xfrm>
            <a:off x="7720997" y="6138618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fr-FR" sz="1050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QoS</a:t>
            </a:r>
            <a:r>
              <a:rPr lang="fr-FR" sz="1050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 management</a:t>
            </a:r>
          </a:p>
        </p:txBody>
      </p:sp>
      <p:sp>
        <p:nvSpPr>
          <p:cNvPr id="97" name="ZoneTexte 125">
            <a:extLst>
              <a:ext uri="{FF2B5EF4-FFF2-40B4-BE49-F238E27FC236}">
                <a16:creationId xmlns:a16="http://schemas.microsoft.com/office/drawing/2014/main" id="{91A3D24E-B6E5-4642-8672-C348774261F2}"/>
              </a:ext>
            </a:extLst>
          </p:cNvPr>
          <p:cNvSpPr txBox="1"/>
          <p:nvPr/>
        </p:nvSpPr>
        <p:spPr>
          <a:xfrm>
            <a:off x="9029163" y="326841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fr-FR" sz="1200" b="1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Knowledge</a:t>
            </a:r>
            <a:endParaRPr lang="fr-FR" sz="1200" b="1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algn="ctr" defTabSz="457200">
              <a:defRPr/>
            </a:pPr>
            <a:r>
              <a:rPr lang="fr-FR" sz="1200" b="1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Database</a:t>
            </a:r>
            <a:endParaRPr lang="fr-FR" sz="1200" b="1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98" name="Groupe 14">
            <a:extLst>
              <a:ext uri="{FF2B5EF4-FFF2-40B4-BE49-F238E27FC236}">
                <a16:creationId xmlns:a16="http://schemas.microsoft.com/office/drawing/2014/main" id="{43953DCC-F6C6-499D-B982-8A1BB0CA7713}"/>
              </a:ext>
            </a:extLst>
          </p:cNvPr>
          <p:cNvGrpSpPr/>
          <p:nvPr/>
        </p:nvGrpSpPr>
        <p:grpSpPr>
          <a:xfrm>
            <a:off x="9245187" y="3726350"/>
            <a:ext cx="854346" cy="1114615"/>
            <a:chOff x="8182150" y="1602844"/>
            <a:chExt cx="854346" cy="1114615"/>
          </a:xfrm>
        </p:grpSpPr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1486112E-68FF-4887-B7CB-E5B46B661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150" y="1602844"/>
              <a:ext cx="854346" cy="61255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</p:pic>
        <p:pic>
          <p:nvPicPr>
            <p:cNvPr id="100" name="Picture 3">
              <a:extLst>
                <a:ext uri="{FF2B5EF4-FFF2-40B4-BE49-F238E27FC236}">
                  <a16:creationId xmlns:a16="http://schemas.microsoft.com/office/drawing/2014/main" id="{3D3FA30B-EDAD-40B6-896F-73DE9886C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408" y="2051266"/>
              <a:ext cx="666193" cy="66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1" name="Picture 10">
            <a:extLst>
              <a:ext uri="{FF2B5EF4-FFF2-40B4-BE49-F238E27FC236}">
                <a16:creationId xmlns:a16="http://schemas.microsoft.com/office/drawing/2014/main" id="{14E31FB4-7933-48C3-A5D2-4B2C25D2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012" y="5813517"/>
            <a:ext cx="804449" cy="8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5">
            <a:extLst>
              <a:ext uri="{FF2B5EF4-FFF2-40B4-BE49-F238E27FC236}">
                <a16:creationId xmlns:a16="http://schemas.microsoft.com/office/drawing/2014/main" id="{B20A228E-6884-4FB3-B249-D354E93A6287}"/>
              </a:ext>
            </a:extLst>
          </p:cNvPr>
          <p:cNvSpPr/>
          <p:nvPr/>
        </p:nvSpPr>
        <p:spPr>
          <a:xfrm rot="5400000">
            <a:off x="8631559" y="4677733"/>
            <a:ext cx="362268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fr-FR" sz="1400" kern="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Control, Management and Orchestration</a:t>
            </a:r>
          </a:p>
          <a:p>
            <a:pPr algn="ctr" defTabSz="457200">
              <a:defRPr/>
            </a:pPr>
            <a:r>
              <a:rPr lang="fr-FR" sz="1400" kern="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On-</a:t>
            </a:r>
            <a:r>
              <a:rPr lang="fr-FR" sz="1400" kern="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fr-FR" sz="1400" kern="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Dynamic</a:t>
            </a:r>
            <a:r>
              <a:rPr lang="fr-FR" sz="1400" kern="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Rectangle à coins arrondis 105">
            <a:extLst>
              <a:ext uri="{FF2B5EF4-FFF2-40B4-BE49-F238E27FC236}">
                <a16:creationId xmlns:a16="http://schemas.microsoft.com/office/drawing/2014/main" id="{55FFA219-4B81-49ED-9EAF-E5FACB90B143}"/>
              </a:ext>
            </a:extLst>
          </p:cNvPr>
          <p:cNvSpPr/>
          <p:nvPr/>
        </p:nvSpPr>
        <p:spPr>
          <a:xfrm rot="5400000">
            <a:off x="7933731" y="4557130"/>
            <a:ext cx="3487012" cy="864096"/>
          </a:xfrm>
          <a:prstGeom prst="roundRect">
            <a:avLst/>
          </a:prstGeom>
          <a:noFill/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4" name="ZoneTexte 187">
            <a:extLst>
              <a:ext uri="{FF2B5EF4-FFF2-40B4-BE49-F238E27FC236}">
                <a16:creationId xmlns:a16="http://schemas.microsoft.com/office/drawing/2014/main" id="{A5AAA400-ACE8-482E-88D9-8DBF6CA2AFF7}"/>
              </a:ext>
            </a:extLst>
          </p:cNvPr>
          <p:cNvSpPr txBox="1"/>
          <p:nvPr/>
        </p:nvSpPr>
        <p:spPr>
          <a:xfrm>
            <a:off x="9245187" y="5132249"/>
            <a:ext cx="91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fr-FR" sz="12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AI-</a:t>
            </a:r>
            <a:r>
              <a:rPr lang="fr-FR" sz="1200" b="1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based</a:t>
            </a:r>
            <a:r>
              <a:rPr lang="fr-FR" sz="12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fr-FR" sz="1200" b="1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Algorithms</a:t>
            </a:r>
            <a:endParaRPr lang="fr-FR" sz="1200" b="1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05" name="Connecteur droit avec flèche 17">
            <a:extLst>
              <a:ext uri="{FF2B5EF4-FFF2-40B4-BE49-F238E27FC236}">
                <a16:creationId xmlns:a16="http://schemas.microsoft.com/office/drawing/2014/main" id="{97183F81-39C5-49C6-AF75-C6434279EBE4}"/>
              </a:ext>
            </a:extLst>
          </p:cNvPr>
          <p:cNvCxnSpPr/>
          <p:nvPr/>
        </p:nvCxnSpPr>
        <p:spPr>
          <a:xfrm>
            <a:off x="9640541" y="4795912"/>
            <a:ext cx="0" cy="334596"/>
          </a:xfrm>
          <a:prstGeom prst="straightConnector1">
            <a:avLst/>
          </a:prstGeom>
          <a:ln w="3175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89">
            <a:extLst>
              <a:ext uri="{FF2B5EF4-FFF2-40B4-BE49-F238E27FC236}">
                <a16:creationId xmlns:a16="http://schemas.microsoft.com/office/drawing/2014/main" id="{896B852F-94D8-40E6-9049-CE1164A44032}"/>
              </a:ext>
            </a:extLst>
          </p:cNvPr>
          <p:cNvSpPr/>
          <p:nvPr/>
        </p:nvSpPr>
        <p:spPr>
          <a:xfrm>
            <a:off x="9965267" y="3604069"/>
            <a:ext cx="288032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rgbClr val="FFFFFF"/>
                </a:solidFill>
              </a:rPr>
              <a:t>2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7" name="Ellipse 190">
            <a:extLst>
              <a:ext uri="{FF2B5EF4-FFF2-40B4-BE49-F238E27FC236}">
                <a16:creationId xmlns:a16="http://schemas.microsoft.com/office/drawing/2014/main" id="{A3A32825-354E-4E26-9F1A-758FB2147D04}"/>
              </a:ext>
            </a:extLst>
          </p:cNvPr>
          <p:cNvSpPr/>
          <p:nvPr/>
        </p:nvSpPr>
        <p:spPr>
          <a:xfrm>
            <a:off x="2224407" y="5375800"/>
            <a:ext cx="288032" cy="234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rgbClr val="FFFFFF"/>
                </a:solidFill>
              </a:rPr>
              <a:t>3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8" name="Ellipse 191">
            <a:extLst>
              <a:ext uri="{FF2B5EF4-FFF2-40B4-BE49-F238E27FC236}">
                <a16:creationId xmlns:a16="http://schemas.microsoft.com/office/drawing/2014/main" id="{BA9C8DDD-2E7F-4AA8-A5B1-4A31130F31BC}"/>
              </a:ext>
            </a:extLst>
          </p:cNvPr>
          <p:cNvSpPr/>
          <p:nvPr/>
        </p:nvSpPr>
        <p:spPr>
          <a:xfrm>
            <a:off x="9916280" y="5688570"/>
            <a:ext cx="288032" cy="234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rgbClr val="FFFFFF"/>
                </a:solidFill>
              </a:rPr>
              <a:t>4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9" name="Rectangle 196">
            <a:extLst>
              <a:ext uri="{FF2B5EF4-FFF2-40B4-BE49-F238E27FC236}">
                <a16:creationId xmlns:a16="http://schemas.microsoft.com/office/drawing/2014/main" id="{416F99A4-8632-4301-A441-B6535123B077}"/>
              </a:ext>
            </a:extLst>
          </p:cNvPr>
          <p:cNvSpPr/>
          <p:nvPr/>
        </p:nvSpPr>
        <p:spPr>
          <a:xfrm>
            <a:off x="2260411" y="6667462"/>
            <a:ext cx="216024" cy="17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110" name="Ellipse 192">
            <a:extLst>
              <a:ext uri="{FF2B5EF4-FFF2-40B4-BE49-F238E27FC236}">
                <a16:creationId xmlns:a16="http://schemas.microsoft.com/office/drawing/2014/main" id="{602E165E-67E7-44B9-9591-C756CC45D3BD}"/>
              </a:ext>
            </a:extLst>
          </p:cNvPr>
          <p:cNvSpPr/>
          <p:nvPr/>
        </p:nvSpPr>
        <p:spPr>
          <a:xfrm>
            <a:off x="2188403" y="4266412"/>
            <a:ext cx="288032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solidFill>
                  <a:srgbClr val="FFFFFF"/>
                </a:solidFill>
              </a:rPr>
              <a:t>1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1" name="ZoneTexte 201">
            <a:extLst>
              <a:ext uri="{FF2B5EF4-FFF2-40B4-BE49-F238E27FC236}">
                <a16:creationId xmlns:a16="http://schemas.microsoft.com/office/drawing/2014/main" id="{4340084D-89E7-4744-8502-B93355C9A133}"/>
              </a:ext>
            </a:extLst>
          </p:cNvPr>
          <p:cNvSpPr txBox="1"/>
          <p:nvPr/>
        </p:nvSpPr>
        <p:spPr>
          <a:xfrm>
            <a:off x="2425606" y="4097605"/>
            <a:ext cx="134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fr-FR" sz="12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Data &amp; Service Intelligence Layer</a:t>
            </a:r>
          </a:p>
        </p:txBody>
      </p:sp>
      <p:sp>
        <p:nvSpPr>
          <p:cNvPr id="112" name="ZoneTexte 202">
            <a:extLst>
              <a:ext uri="{FF2B5EF4-FFF2-40B4-BE49-F238E27FC236}">
                <a16:creationId xmlns:a16="http://schemas.microsoft.com/office/drawing/2014/main" id="{E898D605-98B2-4F38-8897-A3ACD787A238}"/>
              </a:ext>
            </a:extLst>
          </p:cNvPr>
          <p:cNvSpPr txBox="1"/>
          <p:nvPr/>
        </p:nvSpPr>
        <p:spPr>
          <a:xfrm>
            <a:off x="2420976" y="5269740"/>
            <a:ext cx="117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fr-FR" sz="12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Design of </a:t>
            </a:r>
            <a:r>
              <a:rPr lang="fr-FR" sz="1200" b="1" kern="0" dirty="0" err="1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Customized</a:t>
            </a:r>
            <a:r>
              <a:rPr lang="fr-FR" sz="12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 Network Slices</a:t>
            </a:r>
          </a:p>
        </p:txBody>
      </p:sp>
      <p:sp>
        <p:nvSpPr>
          <p:cNvPr id="113" name="ZoneTexte 188">
            <a:extLst>
              <a:ext uri="{FF2B5EF4-FFF2-40B4-BE49-F238E27FC236}">
                <a16:creationId xmlns:a16="http://schemas.microsoft.com/office/drawing/2014/main" id="{A193623C-6E4C-4199-AC94-17A6CB2596A4}"/>
              </a:ext>
            </a:extLst>
          </p:cNvPr>
          <p:cNvSpPr txBox="1"/>
          <p:nvPr/>
        </p:nvSpPr>
        <p:spPr>
          <a:xfrm>
            <a:off x="1972379" y="271823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fr-FR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For the network to </a:t>
            </a:r>
            <a:r>
              <a:rPr lang="fr-FR" sz="1200" b="1" kern="0" dirty="0" err="1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adapt</a:t>
            </a:r>
            <a:r>
              <a:rPr lang="fr-FR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34" charset="-128"/>
                <a:cs typeface="Times New Roman" panose="02020603050405020304" pitchFamily="18" charset="0"/>
              </a:rPr>
              <a:t> to all 5G applications and use-cases…</a:t>
            </a:r>
          </a:p>
        </p:txBody>
      </p:sp>
    </p:spTree>
    <p:extLst>
      <p:ext uri="{BB962C8B-B14F-4D97-AF65-F5344CB8AC3E}">
        <p14:creationId xmlns:p14="http://schemas.microsoft.com/office/powerpoint/2010/main" val="314519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07568" y="548680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err="1">
                <a:solidFill>
                  <a:schemeClr val="bg1"/>
                </a:solidFill>
              </a:rPr>
              <a:t>Grazie</a:t>
            </a:r>
            <a:r>
              <a:rPr lang="en-GB" sz="4800" b="1" dirty="0">
                <a:solidFill>
                  <a:schemeClr val="bg1"/>
                </a:solidFill>
              </a:rPr>
              <a:t> per </a:t>
            </a:r>
            <a:r>
              <a:rPr lang="en-GB" sz="4800" b="1" dirty="0" err="1">
                <a:solidFill>
                  <a:schemeClr val="bg1"/>
                </a:solidFill>
              </a:rPr>
              <a:t>l’Attenzione</a:t>
            </a:r>
            <a:endParaRPr lang="en-GB" sz="4800" b="1" dirty="0">
              <a:solidFill>
                <a:schemeClr val="bg1"/>
              </a:solidFill>
            </a:endParaRPr>
          </a:p>
          <a:p>
            <a:pPr algn="ctr"/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0035" y="5949280"/>
            <a:ext cx="6992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hlinkClick r:id="rId2"/>
              </a:rPr>
              <a:t>Raffaele.depeppe@telecomitalia.it</a:t>
            </a:r>
            <a:r>
              <a:rPr lang="fr-FR" sz="3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39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31704" y="5085184"/>
            <a:ext cx="7003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BACK-UP MATERIAL &amp; SLIDES</a:t>
            </a:r>
          </a:p>
        </p:txBody>
      </p:sp>
    </p:spTree>
    <p:extLst>
      <p:ext uri="{BB962C8B-B14F-4D97-AF65-F5344CB8AC3E}">
        <p14:creationId xmlns:p14="http://schemas.microsoft.com/office/powerpoint/2010/main" val="288662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pò</a:t>
            </a:r>
            <a:r>
              <a:rPr lang="en-US" dirty="0"/>
              <a:t> di Storia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2433D31-4230-4BC7-AAF2-6D295B63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908720"/>
            <a:ext cx="10530870" cy="36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53B7239-9A67-4484-A5BE-A7229FC4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5805264"/>
            <a:ext cx="1406078" cy="100813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17179CB-9B1F-452F-83A9-5AA88E907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22" y="4578318"/>
            <a:ext cx="1226946" cy="122694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7E4DCF-2ABE-47FE-9E0F-3BFABA5F6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536" y="4941168"/>
            <a:ext cx="2033786" cy="13657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E27E19-8882-44F4-B9D6-9334BE42E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945" y="4569876"/>
            <a:ext cx="1390079" cy="7425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EA8C431-7168-4F6B-8524-F3238358C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081" y="5555785"/>
            <a:ext cx="1382094" cy="10773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068AD9-0C7B-4A52-899C-A53B80EC6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3002" y="5364000"/>
            <a:ext cx="713772" cy="144939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494C78-0F60-4C5E-AA94-E5055C423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0456" y="4735101"/>
            <a:ext cx="1095945" cy="8206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F42DBD-94B3-4D9D-8F65-A3796463BA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623" y="5740629"/>
            <a:ext cx="1041219" cy="77990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81C0C03-DED3-4CA3-8A60-39E845504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9489" y="5666809"/>
            <a:ext cx="927547" cy="9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Arriva </a:t>
            </a:r>
            <a:r>
              <a:rPr lang="en-US" dirty="0" err="1"/>
              <a:t>il</a:t>
            </a:r>
            <a:r>
              <a:rPr lang="en-US" dirty="0"/>
              <a:t> 5G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2C501DE3-C2E6-E844-BE99-5D6C683D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5232347"/>
            <a:ext cx="3763135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418" tIns="29209" rIns="58418" bIns="29209">
            <a:spAutoFit/>
          </a:bodyPr>
          <a:lstStyle/>
          <a:p>
            <a:pPr marL="333375" indent="-333375"/>
            <a:r>
              <a:rPr lang="en-GB" sz="1000" dirty="0">
                <a:solidFill>
                  <a:srgbClr val="002060"/>
                </a:solidFill>
              </a:rPr>
              <a:t>Source: </a:t>
            </a:r>
            <a:r>
              <a:rPr lang="it-IT" sz="1000" dirty="0">
                <a:solidFill>
                  <a:srgbClr val="002060"/>
                </a:solidFill>
              </a:rPr>
              <a:t>GSMA</a:t>
            </a:r>
            <a:endParaRPr lang="en-GB" sz="1000" dirty="0">
              <a:solidFill>
                <a:srgbClr val="00206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189596-5915-4B95-9F1F-C329984F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980728"/>
            <a:ext cx="10323008" cy="43156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0F450E0-8A91-4F73-9FE1-ABDDD823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4437112"/>
            <a:ext cx="1335542" cy="597920"/>
          </a:xfrm>
          <a:prstGeom prst="rect">
            <a:avLst/>
          </a:prstGeom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E4682A81-804E-4502-9F4F-C239F75E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5592387"/>
            <a:ext cx="9433048" cy="79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418" tIns="29209" rIns="58418" bIns="2920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</a:rPr>
              <a:t>Le generazioni </a:t>
            </a:r>
            <a:r>
              <a:rPr lang="it-IT" sz="2400" dirty="0" err="1">
                <a:solidFill>
                  <a:srgbClr val="002060"/>
                </a:solidFill>
              </a:rPr>
              <a:t>pre</a:t>
            </a:r>
            <a:r>
              <a:rPr lang="it-IT" sz="2400" dirty="0">
                <a:solidFill>
                  <a:srgbClr val="002060"/>
                </a:solidFill>
              </a:rPr>
              <a:t> 5G sono nate </a:t>
            </a:r>
            <a:r>
              <a:rPr lang="it-I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</a:t>
            </a:r>
            <a:r>
              <a:rPr lang="it-IT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Centric</a:t>
            </a:r>
            <a:endParaRPr lang="it-IT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rgbClr val="002060"/>
                </a:solidFill>
              </a:rPr>
              <a:t>5G è la prima generazione di rete </a:t>
            </a:r>
            <a:r>
              <a:rPr lang="it-IT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it-IT" sz="2400" u="sng" dirty="0">
                <a:solidFill>
                  <a:srgbClr val="002060"/>
                </a:solidFill>
              </a:rPr>
              <a:t> </a:t>
            </a:r>
            <a:r>
              <a:rPr lang="it-IT" sz="2400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r>
              <a:rPr lang="it-IT" sz="2400" u="sng" dirty="0">
                <a:solidFill>
                  <a:srgbClr val="002060"/>
                </a:solidFill>
              </a:rPr>
              <a:t> </a:t>
            </a:r>
            <a:endParaRPr lang="en-GB" sz="24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5G – </a:t>
            </a:r>
            <a:r>
              <a:rPr lang="en-US" dirty="0" err="1"/>
              <a:t>scenari</a:t>
            </a:r>
            <a:r>
              <a:rPr lang="en-US" dirty="0"/>
              <a:t> di </a:t>
            </a:r>
            <a:r>
              <a:rPr lang="en-US" dirty="0" err="1"/>
              <a:t>servizio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8DC08E-D056-4722-AA85-0D303BD7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33" y="1412777"/>
            <a:ext cx="9989515" cy="496855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37767E-11B3-491C-BA5D-6FC4E8E29FCE}"/>
              </a:ext>
            </a:extLst>
          </p:cNvPr>
          <p:cNvSpPr txBox="1"/>
          <p:nvPr/>
        </p:nvSpPr>
        <p:spPr>
          <a:xfrm>
            <a:off x="1140177" y="5699412"/>
            <a:ext cx="384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EB2828"/>
                </a:solidFill>
                <a:latin typeface="+mj-lt"/>
              </a:rPr>
              <a:t>MASSIVE MACHINE TYPE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0044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5G –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tecniche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208E50-A85C-400E-8094-5E5F8377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897859"/>
            <a:ext cx="5741658" cy="5627485"/>
          </a:xfrm>
          <a:prstGeom prst="rect">
            <a:avLst/>
          </a:prstGeom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E89B7CF6-5F8A-4DC4-A404-F5D899E6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32" y="1426919"/>
            <a:ext cx="3398168" cy="55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8418" tIns="29209" rIns="58418" bIns="2920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Prestazioni migliorate per un fattore x (x=10,10,1000) rispetto al 4G</a:t>
            </a:r>
          </a:p>
          <a:p>
            <a:endParaRPr lang="it-IT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</a:rPr>
              <a:t>Per ottenere queste prestazioni bisogna usare </a:t>
            </a:r>
            <a:r>
              <a:rPr lang="it-I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nuove tecnologie ed architetture di rete</a:t>
            </a:r>
            <a:r>
              <a:rPr lang="it-IT" sz="2000" dirty="0">
                <a:solidFill>
                  <a:srgbClr val="002060"/>
                </a:solidFill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SDN/NFV</a:t>
            </a: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New Radio</a:t>
            </a: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MEC</a:t>
            </a: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Cloud RAN/Small </a:t>
            </a:r>
            <a:r>
              <a:rPr lang="it-IT" sz="2000" dirty="0" err="1">
                <a:solidFill>
                  <a:srgbClr val="002060"/>
                </a:solidFill>
              </a:rPr>
              <a:t>Cells</a:t>
            </a:r>
            <a:endParaRPr lang="it-IT" sz="2000" dirty="0">
              <a:solidFill>
                <a:srgbClr val="00206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Antenne intelligenti</a:t>
            </a: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Network </a:t>
            </a:r>
            <a:r>
              <a:rPr lang="it-IT" sz="2000" dirty="0" err="1">
                <a:solidFill>
                  <a:srgbClr val="002060"/>
                </a:solidFill>
              </a:rPr>
              <a:t>Slicing</a:t>
            </a:r>
            <a:endParaRPr lang="it-IT" sz="2000" dirty="0">
              <a:solidFill>
                <a:srgbClr val="00206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MANO</a:t>
            </a:r>
          </a:p>
          <a:p>
            <a:pPr marL="800100" lvl="1" indent="-342900">
              <a:buFontTx/>
              <a:buChar char="-"/>
            </a:pPr>
            <a:r>
              <a:rPr lang="it-IT" sz="2000" dirty="0">
                <a:solidFill>
                  <a:srgbClr val="002060"/>
                </a:solidFill>
              </a:rPr>
              <a:t>AI</a:t>
            </a:r>
          </a:p>
          <a:p>
            <a:pPr marL="800100" lvl="1" indent="-342900">
              <a:buFontTx/>
              <a:buChar char="-"/>
            </a:pPr>
            <a:endParaRPr lang="it-IT" sz="2000" dirty="0">
              <a:solidFill>
                <a:srgbClr val="002060"/>
              </a:solidFill>
            </a:endParaRP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7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5G – Cloud RAN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6922A13-45AA-4A6C-AA54-2BC605B2A6FD}"/>
              </a:ext>
            </a:extLst>
          </p:cNvPr>
          <p:cNvGrpSpPr/>
          <p:nvPr/>
        </p:nvGrpSpPr>
        <p:grpSpPr>
          <a:xfrm>
            <a:off x="1847528" y="1196752"/>
            <a:ext cx="9919258" cy="5184575"/>
            <a:chOff x="141134" y="857326"/>
            <a:chExt cx="11625652" cy="5528783"/>
          </a:xfrm>
        </p:grpSpPr>
        <p:sp>
          <p:nvSpPr>
            <p:cNvPr id="7" name="Freccia in giù 6">
              <a:extLst>
                <a:ext uri="{FF2B5EF4-FFF2-40B4-BE49-F238E27FC236}">
                  <a16:creationId xmlns:a16="http://schemas.microsoft.com/office/drawing/2014/main" id="{DEDDB2E6-9611-4439-905B-D47799EC4D24}"/>
                </a:ext>
              </a:extLst>
            </p:cNvPr>
            <p:cNvSpPr/>
            <p:nvPr/>
          </p:nvSpPr>
          <p:spPr>
            <a:xfrm rot="16200000">
              <a:off x="4245325" y="1823857"/>
              <a:ext cx="2082167" cy="2284137"/>
            </a:xfrm>
            <a:prstGeom prst="downArrow">
              <a:avLst>
                <a:gd name="adj1" fmla="val 57101"/>
                <a:gd name="adj2" fmla="val 56973"/>
              </a:avLst>
            </a:prstGeom>
            <a:solidFill>
              <a:srgbClr val="EB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lIns="0" tIns="432000" rIns="0" bIns="0" rtlCol="0" anchor="ctr" anchorCtr="1"/>
            <a:lstStyle/>
            <a:p>
              <a:pPr algn="r"/>
              <a:r>
                <a:rPr lang="it-IT" sz="1600" b="1" dirty="0" err="1"/>
                <a:t>Cloud</a:t>
              </a:r>
              <a:r>
                <a:rPr lang="it-IT" sz="1600" b="1" dirty="0"/>
                <a:t>/Virtual-RAN</a:t>
              </a: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4BBA677D-88AB-4042-9F06-DE3CCAB53D58}"/>
                </a:ext>
              </a:extLst>
            </p:cNvPr>
            <p:cNvGrpSpPr/>
            <p:nvPr/>
          </p:nvGrpSpPr>
          <p:grpSpPr>
            <a:xfrm>
              <a:off x="348034" y="1897850"/>
              <a:ext cx="3392890" cy="2270770"/>
              <a:chOff x="4755912" y="280153"/>
              <a:chExt cx="3392890" cy="2270770"/>
            </a:xfrm>
          </p:grpSpPr>
          <p:sp>
            <p:nvSpPr>
              <p:cNvPr id="10" name="Esagono 9">
                <a:extLst>
                  <a:ext uri="{FF2B5EF4-FFF2-40B4-BE49-F238E27FC236}">
                    <a16:creationId xmlns:a16="http://schemas.microsoft.com/office/drawing/2014/main" id="{32CFE942-512C-4FE0-B8FC-4F10011469AC}"/>
                  </a:ext>
                </a:extLst>
              </p:cNvPr>
              <p:cNvSpPr/>
              <p:nvPr/>
            </p:nvSpPr>
            <p:spPr>
              <a:xfrm>
                <a:off x="4755912" y="876758"/>
                <a:ext cx="1842616" cy="111611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E3DEC251-9667-4EFD-9BA4-F81F042FA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0312" y="1537491"/>
                <a:ext cx="187758" cy="326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>
                <a:extLst>
                  <a:ext uri="{FF2B5EF4-FFF2-40B4-BE49-F238E27FC236}">
                    <a16:creationId xmlns:a16="http://schemas.microsoft.com/office/drawing/2014/main" id="{E91BFA7B-F335-4F28-8D24-24FDE7C7A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779" y="766314"/>
                <a:ext cx="665480" cy="782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Esagono 12">
                <a:extLst>
                  <a:ext uri="{FF2B5EF4-FFF2-40B4-BE49-F238E27FC236}">
                    <a16:creationId xmlns:a16="http://schemas.microsoft.com/office/drawing/2014/main" id="{CF292C57-7AF8-4E55-99BB-FEECAA6A1A27}"/>
                  </a:ext>
                </a:extLst>
              </p:cNvPr>
              <p:cNvSpPr/>
              <p:nvPr/>
            </p:nvSpPr>
            <p:spPr>
              <a:xfrm>
                <a:off x="6306186" y="1434813"/>
                <a:ext cx="1842616" cy="111611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sagono 13">
                <a:extLst>
                  <a:ext uri="{FF2B5EF4-FFF2-40B4-BE49-F238E27FC236}">
                    <a16:creationId xmlns:a16="http://schemas.microsoft.com/office/drawing/2014/main" id="{D7318779-FBBA-44A3-802E-5F4D81C11F50}"/>
                  </a:ext>
                </a:extLst>
              </p:cNvPr>
              <p:cNvSpPr/>
              <p:nvPr/>
            </p:nvSpPr>
            <p:spPr>
              <a:xfrm>
                <a:off x="6306186" y="318360"/>
                <a:ext cx="1842616" cy="111611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7EB387A9-21E4-4098-BCE4-C2AF73223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5432" y="2249792"/>
                <a:ext cx="466725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5308B5DF-2DAC-4BE9-84B5-54482B106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4754" y="280153"/>
                <a:ext cx="665480" cy="782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7D8E57C2-4CDE-4B7F-BB88-3CF4A20897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14" y="1559164"/>
                <a:ext cx="665480" cy="782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2401FEDE-48B6-4B84-B8A9-49D057F5D8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9646" y="752525"/>
                <a:ext cx="187758" cy="326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9AAC7097-5D9C-41F7-B398-A1F806E4B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2928" y="2062871"/>
                <a:ext cx="187758" cy="326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0" name="Connettore 2 19">
                <a:extLst>
                  <a:ext uri="{FF2B5EF4-FFF2-40B4-BE49-F238E27FC236}">
                    <a16:creationId xmlns:a16="http://schemas.microsoft.com/office/drawing/2014/main" id="{1D01F15E-30FE-4850-BE23-EBD9AF4593A6}"/>
                  </a:ext>
                </a:extLst>
              </p:cNvPr>
              <p:cNvCxnSpPr/>
              <p:nvPr/>
            </p:nvCxnSpPr>
            <p:spPr>
              <a:xfrm>
                <a:off x="5667386" y="1049617"/>
                <a:ext cx="335605" cy="46793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A98F42E8-43C9-4209-B88F-42F7D8D778A6}"/>
                  </a:ext>
                </a:extLst>
              </p:cNvPr>
              <p:cNvCxnSpPr/>
              <p:nvPr/>
            </p:nvCxnSpPr>
            <p:spPr>
              <a:xfrm flipH="1" flipV="1">
                <a:off x="7560235" y="400288"/>
                <a:ext cx="272693" cy="352237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AD999962-47DA-414E-B0E3-C500AA39D70B}"/>
                  </a:ext>
                </a:extLst>
              </p:cNvPr>
              <p:cNvCxnSpPr/>
              <p:nvPr/>
            </p:nvCxnSpPr>
            <p:spPr>
              <a:xfrm flipH="1" flipV="1">
                <a:off x="7468795" y="1708209"/>
                <a:ext cx="364133" cy="284659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79DF566C-4F6E-442E-91C3-1133ACD1E9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8156" y="1559164"/>
                <a:ext cx="466725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3">
                <a:extLst>
                  <a:ext uri="{FF2B5EF4-FFF2-40B4-BE49-F238E27FC236}">
                    <a16:creationId xmlns:a16="http://schemas.microsoft.com/office/drawing/2014/main" id="{CC3A0D19-D081-4FB7-99B9-CD46305D4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4131" y="1091747"/>
                <a:ext cx="466725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F0F50215-6909-4DAD-93EA-C7D034ADFD26}"/>
                  </a:ext>
                </a:extLst>
              </p:cNvPr>
              <p:cNvSpPr/>
              <p:nvPr/>
            </p:nvSpPr>
            <p:spPr>
              <a:xfrm>
                <a:off x="4994157" y="1833801"/>
                <a:ext cx="882000" cy="1692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buClr>
                    <a:schemeClr val="accent5"/>
                  </a:buClr>
                  <a:buSzPct val="100000"/>
                </a:pPr>
                <a:r>
                  <a:rPr lang="it-IT" sz="1100" b="1" kern="0" dirty="0">
                    <a:solidFill>
                      <a:schemeClr val="accent5"/>
                    </a:solidFill>
                  </a:rPr>
                  <a:t>Base Station </a:t>
                </a:r>
                <a:endParaRPr lang="fr-FR" sz="1100" b="1" kern="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" name="Esagono 25">
              <a:extLst>
                <a:ext uri="{FF2B5EF4-FFF2-40B4-BE49-F238E27FC236}">
                  <a16:creationId xmlns:a16="http://schemas.microsoft.com/office/drawing/2014/main" id="{2DD59DA6-EC3B-4EEB-98DA-2107040D317A}"/>
                </a:ext>
              </a:extLst>
            </p:cNvPr>
            <p:cNvSpPr/>
            <p:nvPr/>
          </p:nvSpPr>
          <p:spPr>
            <a:xfrm>
              <a:off x="6428477" y="2315851"/>
              <a:ext cx="1842616" cy="111611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EC429201-7526-4817-B7DD-11BB15D7E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988" y="2820860"/>
              <a:ext cx="187758" cy="326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id="{64618404-63EB-4135-8989-4C7D9E4E3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411" y="2315508"/>
              <a:ext cx="665480" cy="78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Esagono 28">
              <a:extLst>
                <a:ext uri="{FF2B5EF4-FFF2-40B4-BE49-F238E27FC236}">
                  <a16:creationId xmlns:a16="http://schemas.microsoft.com/office/drawing/2014/main" id="{368AD3B3-8570-4B5F-9653-6C6CB99FE937}"/>
                </a:ext>
              </a:extLst>
            </p:cNvPr>
            <p:cNvSpPr/>
            <p:nvPr/>
          </p:nvSpPr>
          <p:spPr>
            <a:xfrm>
              <a:off x="7978751" y="2873906"/>
              <a:ext cx="1842616" cy="111611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sagono 29">
              <a:extLst>
                <a:ext uri="{FF2B5EF4-FFF2-40B4-BE49-F238E27FC236}">
                  <a16:creationId xmlns:a16="http://schemas.microsoft.com/office/drawing/2014/main" id="{16251017-5A2E-472E-9AFE-5489E0088AED}"/>
                </a:ext>
              </a:extLst>
            </p:cNvPr>
            <p:cNvSpPr/>
            <p:nvPr/>
          </p:nvSpPr>
          <p:spPr>
            <a:xfrm>
              <a:off x="7978751" y="1757453"/>
              <a:ext cx="1842616" cy="1116110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">
              <a:extLst>
                <a:ext uri="{FF2B5EF4-FFF2-40B4-BE49-F238E27FC236}">
                  <a16:creationId xmlns:a16="http://schemas.microsoft.com/office/drawing/2014/main" id="{042EB518-9654-4806-9AE5-912F21244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0402" y="1839381"/>
              <a:ext cx="665480" cy="78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id="{70AC7901-F50D-4319-BA99-7A248D948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5879" y="3119368"/>
              <a:ext cx="665480" cy="78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3BEAFD23-08F1-4A9B-BFFF-52B03A048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959" y="2526362"/>
              <a:ext cx="187758" cy="326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0A38C14F-D843-46CB-8826-992F980B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493" y="3501964"/>
              <a:ext cx="187758" cy="326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64A43304-55D0-40F0-AEB2-1643169A96CA}"/>
                </a:ext>
              </a:extLst>
            </p:cNvPr>
            <p:cNvCxnSpPr/>
            <p:nvPr/>
          </p:nvCxnSpPr>
          <p:spPr>
            <a:xfrm>
              <a:off x="7350113" y="2639937"/>
              <a:ext cx="335605" cy="46793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187D7036-5B11-405E-8DDA-B319DCD0291C}"/>
                </a:ext>
              </a:extLst>
            </p:cNvPr>
            <p:cNvCxnSpPr/>
            <p:nvPr/>
          </p:nvCxnSpPr>
          <p:spPr>
            <a:xfrm flipH="1" flipV="1">
              <a:off x="7978752" y="2993606"/>
              <a:ext cx="430538" cy="334084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4 44">
              <a:extLst>
                <a:ext uri="{FF2B5EF4-FFF2-40B4-BE49-F238E27FC236}">
                  <a16:creationId xmlns:a16="http://schemas.microsoft.com/office/drawing/2014/main" id="{5E631B9B-D471-4D20-B7B5-75C7C23BABD9}"/>
                </a:ext>
              </a:extLst>
            </p:cNvPr>
            <p:cNvCxnSpPr>
              <a:endCxn id="40" idx="3"/>
            </p:cNvCxnSpPr>
            <p:nvPr/>
          </p:nvCxnSpPr>
          <p:spPr>
            <a:xfrm rot="16200000" flipH="1">
              <a:off x="8832782" y="4091972"/>
              <a:ext cx="2983253" cy="42101"/>
            </a:xfrm>
            <a:prstGeom prst="bentConnector4">
              <a:avLst>
                <a:gd name="adj1" fmla="val 44083"/>
                <a:gd name="adj2" fmla="val 642980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45">
              <a:extLst>
                <a:ext uri="{FF2B5EF4-FFF2-40B4-BE49-F238E27FC236}">
                  <a16:creationId xmlns:a16="http://schemas.microsoft.com/office/drawing/2014/main" id="{5A5DADAC-5A43-428B-B866-2A56FDE0DFBD}"/>
                </a:ext>
              </a:extLst>
            </p:cNvPr>
            <p:cNvCxnSpPr>
              <a:stCxn id="32" idx="2"/>
              <a:endCxn id="40" idx="1"/>
            </p:cNvCxnSpPr>
            <p:nvPr/>
          </p:nvCxnSpPr>
          <p:spPr>
            <a:xfrm rot="16200000" flipH="1">
              <a:off x="8201313" y="4508689"/>
              <a:ext cx="1703266" cy="488655"/>
            </a:xfrm>
            <a:prstGeom prst="bentConnector2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DF9C97CF-4EC3-491D-A4BA-69AAF76FB831}"/>
                </a:ext>
              </a:extLst>
            </p:cNvPr>
            <p:cNvGrpSpPr/>
            <p:nvPr/>
          </p:nvGrpSpPr>
          <p:grpSpPr>
            <a:xfrm>
              <a:off x="9297274" y="5251602"/>
              <a:ext cx="1048185" cy="706096"/>
              <a:chOff x="7896225" y="5176242"/>
              <a:chExt cx="540000" cy="432000"/>
            </a:xfrm>
          </p:grpSpPr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56D66C2E-A805-434E-BD32-3223617BA34D}"/>
                  </a:ext>
                </a:extLst>
              </p:cNvPr>
              <p:cNvSpPr/>
              <p:nvPr/>
            </p:nvSpPr>
            <p:spPr>
              <a:xfrm>
                <a:off x="7896225" y="5176242"/>
                <a:ext cx="540000" cy="43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F88BA6BC-B463-4F82-B625-4C3E8A31B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2863" y="5254924"/>
                <a:ext cx="466725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FA1AFCF0-D9DC-4589-9AA8-52292E1AF715}"/>
                </a:ext>
              </a:extLst>
            </p:cNvPr>
            <p:cNvCxnSpPr/>
            <p:nvPr/>
          </p:nvCxnSpPr>
          <p:spPr>
            <a:xfrm flipH="1" flipV="1">
              <a:off x="9187079" y="2139389"/>
              <a:ext cx="272693" cy="352237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34C3B029-8892-431D-B096-90F8FFD30D42}"/>
                </a:ext>
              </a:extLst>
            </p:cNvPr>
            <p:cNvCxnSpPr/>
            <p:nvPr/>
          </p:nvCxnSpPr>
          <p:spPr>
            <a:xfrm flipH="1" flipV="1">
              <a:off x="9141360" y="3147302"/>
              <a:ext cx="364133" cy="284659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8F183CB-8692-4034-A397-21F7D9D4F2E3}"/>
                </a:ext>
              </a:extLst>
            </p:cNvPr>
            <p:cNvSpPr/>
            <p:nvPr/>
          </p:nvSpPr>
          <p:spPr>
            <a:xfrm>
              <a:off x="10002786" y="5957698"/>
              <a:ext cx="1764000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buClr>
                  <a:schemeClr val="accent5"/>
                </a:buClr>
                <a:buSzPct val="100000"/>
              </a:pPr>
              <a:r>
                <a:rPr lang="it-IT" sz="1100" b="1" kern="0" dirty="0">
                  <a:solidFill>
                    <a:schemeClr val="accent5"/>
                  </a:solidFill>
                </a:rPr>
                <a:t>Virtual Base Station Cluster</a:t>
              </a:r>
              <a:endParaRPr lang="fr-FR" sz="1100" b="1" kern="0" dirty="0">
                <a:solidFill>
                  <a:schemeClr val="accent5"/>
                </a:solidFill>
              </a:endParaRPr>
            </a:p>
          </p:txBody>
        </p:sp>
        <p:sp>
          <p:nvSpPr>
            <p:cNvPr id="45" name="Titolo 3">
              <a:extLst>
                <a:ext uri="{FF2B5EF4-FFF2-40B4-BE49-F238E27FC236}">
                  <a16:creationId xmlns:a16="http://schemas.microsoft.com/office/drawing/2014/main" id="{4C6903E6-9949-4974-A75C-CA91BB61B91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0931" y="1066798"/>
              <a:ext cx="944669" cy="54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200" b="0" kern="1200">
                  <a:solidFill>
                    <a:schemeClr val="accent2"/>
                  </a:solidFill>
                  <a:latin typeface="TIM Sans Medium" panose="02020503040602060503" pitchFamily="18" charset="0"/>
                  <a:ea typeface="+mj-ea"/>
                  <a:cs typeface="+mj-cs"/>
                </a:defRPr>
              </a:lvl1pPr>
            </a:lstStyle>
            <a:p>
              <a:r>
                <a:rPr lang="it-IT" sz="1800" b="1" dirty="0">
                  <a:solidFill>
                    <a:schemeClr val="accent1"/>
                  </a:solidFill>
                </a:rPr>
                <a:t>Macro Celle</a:t>
              </a:r>
            </a:p>
          </p:txBody>
        </p:sp>
        <p:sp>
          <p:nvSpPr>
            <p:cNvPr id="46" name="Titolo 3">
              <a:extLst>
                <a:ext uri="{FF2B5EF4-FFF2-40B4-BE49-F238E27FC236}">
                  <a16:creationId xmlns:a16="http://schemas.microsoft.com/office/drawing/2014/main" id="{042CB02B-5BBA-483D-A65A-823131B128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409289" y="910779"/>
              <a:ext cx="1132427" cy="623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200" b="0" kern="1200">
                  <a:solidFill>
                    <a:schemeClr val="accent2"/>
                  </a:solidFill>
                  <a:latin typeface="TIM Sans Medium" panose="02020503040602060503" pitchFamily="18" charset="0"/>
                  <a:ea typeface="+mj-ea"/>
                  <a:cs typeface="+mj-cs"/>
                </a:defRPr>
              </a:lvl1pPr>
            </a:lstStyle>
            <a:p>
              <a:r>
                <a:rPr lang="it-IT" sz="1800" b="1" dirty="0">
                  <a:solidFill>
                    <a:schemeClr val="accent1"/>
                  </a:solidFill>
                </a:rPr>
                <a:t>SMALL CELLS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AD2C45D7-7878-4751-920C-FD4852CDF18D}"/>
                </a:ext>
              </a:extLst>
            </p:cNvPr>
            <p:cNvSpPr/>
            <p:nvPr/>
          </p:nvSpPr>
          <p:spPr>
            <a:xfrm>
              <a:off x="3604445" y="4723524"/>
              <a:ext cx="2667576" cy="166258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0176038D-21E5-4249-82F8-DEDAC2CF41C6}"/>
                </a:ext>
              </a:extLst>
            </p:cNvPr>
            <p:cNvSpPr/>
            <p:nvPr/>
          </p:nvSpPr>
          <p:spPr>
            <a:xfrm>
              <a:off x="4128988" y="4788160"/>
              <a:ext cx="1635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b="1" dirty="0">
                  <a:solidFill>
                    <a:schemeClr val="bg1"/>
                  </a:solidFill>
                </a:rPr>
                <a:t>Centralizzare</a:t>
              </a:r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D52717B2-51F9-4B0D-A275-128D723673E8}"/>
                </a:ext>
              </a:extLst>
            </p:cNvPr>
            <p:cNvSpPr/>
            <p:nvPr/>
          </p:nvSpPr>
          <p:spPr>
            <a:xfrm>
              <a:off x="3528075" y="5123941"/>
              <a:ext cx="28328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b="1" dirty="0">
                  <a:solidFill>
                    <a:schemeClr val="bg1"/>
                  </a:solidFill>
                </a:rPr>
                <a:t>Coordinare</a:t>
              </a: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9B28C0F1-51A0-49F7-880A-711A2E089B8E}"/>
                </a:ext>
              </a:extLst>
            </p:cNvPr>
            <p:cNvSpPr/>
            <p:nvPr/>
          </p:nvSpPr>
          <p:spPr>
            <a:xfrm>
              <a:off x="4161048" y="5479258"/>
              <a:ext cx="15712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b="1" dirty="0">
                  <a:solidFill>
                    <a:schemeClr val="bg1"/>
                  </a:solidFill>
                </a:rPr>
                <a:t>Virtualizzare</a:t>
              </a: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B942E24-7E84-43DA-9E28-FF9317EF8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500" y="1193890"/>
              <a:ext cx="1865313" cy="1127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0DDBB99F-9B70-4675-850C-0C42FCD52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1717" y="1161733"/>
              <a:ext cx="1865313" cy="1127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Connettore 4 46">
              <a:extLst>
                <a:ext uri="{FF2B5EF4-FFF2-40B4-BE49-F238E27FC236}">
                  <a16:creationId xmlns:a16="http://schemas.microsoft.com/office/drawing/2014/main" id="{46B275CF-04F2-4AB6-A360-BD6F9856BB0D}"/>
                </a:ext>
              </a:extLst>
            </p:cNvPr>
            <p:cNvCxnSpPr>
              <a:stCxn id="26" idx="2"/>
              <a:endCxn id="40" idx="2"/>
            </p:cNvCxnSpPr>
            <p:nvPr/>
          </p:nvCxnSpPr>
          <p:spPr>
            <a:xfrm rot="16200000" flipH="1">
              <a:off x="7001568" y="3137898"/>
              <a:ext cx="2525737" cy="3113862"/>
            </a:xfrm>
            <a:prstGeom prst="bentConnector3">
              <a:avLst>
                <a:gd name="adj1" fmla="val 109051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">
              <a:extLst>
                <a:ext uri="{FF2B5EF4-FFF2-40B4-BE49-F238E27FC236}">
                  <a16:creationId xmlns:a16="http://schemas.microsoft.com/office/drawing/2014/main" id="{E60FACCB-25BD-4B83-8EA8-71AD6B948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411" y="1334770"/>
              <a:ext cx="665163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A4A41C37-C017-4195-A13E-91334B202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9474" y="1334770"/>
              <a:ext cx="665163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6B2BE7BC-715C-48C9-A26A-2CB277C87B89}"/>
                </a:ext>
              </a:extLst>
            </p:cNvPr>
            <p:cNvGrpSpPr/>
            <p:nvPr/>
          </p:nvGrpSpPr>
          <p:grpSpPr>
            <a:xfrm>
              <a:off x="6963331" y="3424485"/>
              <a:ext cx="1215234" cy="744135"/>
              <a:chOff x="6963331" y="3230092"/>
              <a:chExt cx="1215234" cy="744135"/>
            </a:xfrm>
          </p:grpSpPr>
          <p:pic>
            <p:nvPicPr>
              <p:cNvPr id="57" name="Picture 4">
                <a:extLst>
                  <a:ext uri="{FF2B5EF4-FFF2-40B4-BE49-F238E27FC236}">
                    <a16:creationId xmlns:a16="http://schemas.microsoft.com/office/drawing/2014/main" id="{B237C1B1-5544-460D-A55F-1B83145D51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3331" y="3230092"/>
                <a:ext cx="1215234" cy="744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7">
                <a:extLst>
                  <a:ext uri="{FF2B5EF4-FFF2-40B4-BE49-F238E27FC236}">
                    <a16:creationId xmlns:a16="http://schemas.microsoft.com/office/drawing/2014/main" id="{51E52218-5989-47ED-A395-0BD8C33143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8048" y="3447125"/>
                <a:ext cx="379867" cy="446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8">
                <a:extLst>
                  <a:ext uri="{FF2B5EF4-FFF2-40B4-BE49-F238E27FC236}">
                    <a16:creationId xmlns:a16="http://schemas.microsoft.com/office/drawing/2014/main" id="{728B990A-2AF5-4FD8-9A88-6A70F2E8F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7574" y="3447125"/>
                <a:ext cx="342606" cy="411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9">
                <a:extLst>
                  <a:ext uri="{FF2B5EF4-FFF2-40B4-BE49-F238E27FC236}">
                    <a16:creationId xmlns:a16="http://schemas.microsoft.com/office/drawing/2014/main" id="{C011B7A0-306F-487A-B282-011EBCAE5A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0002" y="3616156"/>
                <a:ext cx="188913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1" name="Picture 10">
              <a:extLst>
                <a:ext uri="{FF2B5EF4-FFF2-40B4-BE49-F238E27FC236}">
                  <a16:creationId xmlns:a16="http://schemas.microsoft.com/office/drawing/2014/main" id="{2C3B8EEB-F208-43EF-B06A-7BB78942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751" y="3270400"/>
              <a:ext cx="482782" cy="70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1">
              <a:extLst>
                <a:ext uri="{FF2B5EF4-FFF2-40B4-BE49-F238E27FC236}">
                  <a16:creationId xmlns:a16="http://schemas.microsoft.com/office/drawing/2014/main" id="{F2E59753-E520-4469-8E0C-65AF409FA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322" y="1772165"/>
              <a:ext cx="635733" cy="924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>
              <a:extLst>
                <a:ext uri="{FF2B5EF4-FFF2-40B4-BE49-F238E27FC236}">
                  <a16:creationId xmlns:a16="http://schemas.microsoft.com/office/drawing/2014/main" id="{B8E74BCF-4DCD-4470-8FFB-36D4E439B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0330" y="1815539"/>
              <a:ext cx="18891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id="{E895E9F4-6663-4FDB-BFE5-FF7E25A9D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9499" y="1474226"/>
              <a:ext cx="603250" cy="68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id="{72FC8C5B-4E7C-4A14-BEAF-55EECAAA6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43" y="1433195"/>
              <a:ext cx="603250" cy="68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>
              <a:extLst>
                <a:ext uri="{FF2B5EF4-FFF2-40B4-BE49-F238E27FC236}">
                  <a16:creationId xmlns:a16="http://schemas.microsoft.com/office/drawing/2014/main" id="{7C04DD19-1420-4CCF-B96C-E10D0923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001" y="1936057"/>
              <a:ext cx="18891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8">
              <a:extLst>
                <a:ext uri="{FF2B5EF4-FFF2-40B4-BE49-F238E27FC236}">
                  <a16:creationId xmlns:a16="http://schemas.microsoft.com/office/drawing/2014/main" id="{40E52BE8-EF73-45C6-BADC-58EA0F755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457" y="1757452"/>
              <a:ext cx="955203" cy="833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9">
              <a:extLst>
                <a:ext uri="{FF2B5EF4-FFF2-40B4-BE49-F238E27FC236}">
                  <a16:creationId xmlns:a16="http://schemas.microsoft.com/office/drawing/2014/main" id="{B33AC2D4-870D-4C59-82E3-86CBA47B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097" y="2288858"/>
              <a:ext cx="1219200" cy="74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0">
              <a:extLst>
                <a:ext uri="{FF2B5EF4-FFF2-40B4-BE49-F238E27FC236}">
                  <a16:creationId xmlns:a16="http://schemas.microsoft.com/office/drawing/2014/main" id="{6FBC608A-4B7F-4585-A679-A0C1A3F7C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365" y="4145221"/>
              <a:ext cx="1219200" cy="74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1">
              <a:extLst>
                <a:ext uri="{FF2B5EF4-FFF2-40B4-BE49-F238E27FC236}">
                  <a16:creationId xmlns:a16="http://schemas.microsoft.com/office/drawing/2014/main" id="{1739375A-37A2-4684-AA47-198D35EF9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873" y="857326"/>
              <a:ext cx="1219200" cy="74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3">
              <a:extLst>
                <a:ext uri="{FF2B5EF4-FFF2-40B4-BE49-F238E27FC236}">
                  <a16:creationId xmlns:a16="http://schemas.microsoft.com/office/drawing/2014/main" id="{4233D74E-B808-4242-8721-91FF4CFC1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1372" y="3033395"/>
              <a:ext cx="1219200" cy="74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4">
              <a:extLst>
                <a:ext uri="{FF2B5EF4-FFF2-40B4-BE49-F238E27FC236}">
                  <a16:creationId xmlns:a16="http://schemas.microsoft.com/office/drawing/2014/main" id="{8EBC897F-35F4-4988-9D8C-55A0D8E12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263" y="2979419"/>
              <a:ext cx="665163" cy="798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5">
              <a:extLst>
                <a:ext uri="{FF2B5EF4-FFF2-40B4-BE49-F238E27FC236}">
                  <a16:creationId xmlns:a16="http://schemas.microsoft.com/office/drawing/2014/main" id="{16F76388-A289-4F3F-89F4-F0E308F6F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713" y="3990016"/>
              <a:ext cx="450009" cy="540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6">
              <a:extLst>
                <a:ext uri="{FF2B5EF4-FFF2-40B4-BE49-F238E27FC236}">
                  <a16:creationId xmlns:a16="http://schemas.microsoft.com/office/drawing/2014/main" id="{9C3ED75F-276C-4013-A2A6-420131930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46" y="3715670"/>
              <a:ext cx="661656" cy="965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7">
              <a:extLst>
                <a:ext uri="{FF2B5EF4-FFF2-40B4-BE49-F238E27FC236}">
                  <a16:creationId xmlns:a16="http://schemas.microsoft.com/office/drawing/2014/main" id="{C8290B4C-A8BB-48FF-A4EF-A3ED55A91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923" y="3413598"/>
              <a:ext cx="334386" cy="4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8">
              <a:extLst>
                <a:ext uri="{FF2B5EF4-FFF2-40B4-BE49-F238E27FC236}">
                  <a16:creationId xmlns:a16="http://schemas.microsoft.com/office/drawing/2014/main" id="{BCDE9224-A615-41F2-862D-6E2715FB8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2660" y="1357823"/>
              <a:ext cx="603250" cy="682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>
              <a:extLst>
                <a:ext uri="{FF2B5EF4-FFF2-40B4-BE49-F238E27FC236}">
                  <a16:creationId xmlns:a16="http://schemas.microsoft.com/office/drawing/2014/main" id="{7944EF23-2332-4D7F-9117-F05EA5CDA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542" y="2464678"/>
              <a:ext cx="590767" cy="66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9">
              <a:extLst>
                <a:ext uri="{FF2B5EF4-FFF2-40B4-BE49-F238E27FC236}">
                  <a16:creationId xmlns:a16="http://schemas.microsoft.com/office/drawing/2014/main" id="{80EAC9BE-D08D-4339-A4FD-8D4F5F0F2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500" y="901084"/>
              <a:ext cx="301906" cy="437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0">
              <a:extLst>
                <a:ext uri="{FF2B5EF4-FFF2-40B4-BE49-F238E27FC236}">
                  <a16:creationId xmlns:a16="http://schemas.microsoft.com/office/drawing/2014/main" id="{49D92FE4-3BF0-42E6-9D80-8C75BA7E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575" y="2294772"/>
              <a:ext cx="515304" cy="746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0E1CC5E4-17FD-459A-AC39-E97B60A83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752" y="2897594"/>
              <a:ext cx="342606" cy="411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1" name="Connettore 4 83">
              <a:extLst>
                <a:ext uri="{FF2B5EF4-FFF2-40B4-BE49-F238E27FC236}">
                  <a16:creationId xmlns:a16="http://schemas.microsoft.com/office/drawing/2014/main" id="{57B9CAF6-A28F-4098-98DA-0FA481AACE30}"/>
                </a:ext>
              </a:extLst>
            </p:cNvPr>
            <p:cNvCxnSpPr>
              <a:stCxn id="57" idx="1"/>
              <a:endCxn id="40" idx="2"/>
            </p:cNvCxnSpPr>
            <p:nvPr/>
          </p:nvCxnSpPr>
          <p:spPr>
            <a:xfrm rot="10800000" flipH="1" flipV="1">
              <a:off x="6963331" y="3796552"/>
              <a:ext cx="2858036" cy="2161145"/>
            </a:xfrm>
            <a:prstGeom prst="bentConnector4">
              <a:avLst>
                <a:gd name="adj1" fmla="val -9217"/>
                <a:gd name="adj2" fmla="val 11057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4 86">
              <a:extLst>
                <a:ext uri="{FF2B5EF4-FFF2-40B4-BE49-F238E27FC236}">
                  <a16:creationId xmlns:a16="http://schemas.microsoft.com/office/drawing/2014/main" id="{CB2342C3-F9E8-4129-83E2-F17905AE8B10}"/>
                </a:ext>
              </a:extLst>
            </p:cNvPr>
            <p:cNvCxnSpPr>
              <a:stCxn id="69" idx="1"/>
              <a:endCxn id="40" idx="2"/>
            </p:cNvCxnSpPr>
            <p:nvPr/>
          </p:nvCxnSpPr>
          <p:spPr>
            <a:xfrm rot="10800000" flipH="1" flipV="1">
              <a:off x="6959365" y="4517490"/>
              <a:ext cx="2862002" cy="1440208"/>
            </a:xfrm>
            <a:prstGeom prst="bentConnector4">
              <a:avLst>
                <a:gd name="adj1" fmla="val -8900"/>
                <a:gd name="adj2" fmla="val 115873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4 100">
              <a:extLst>
                <a:ext uri="{FF2B5EF4-FFF2-40B4-BE49-F238E27FC236}">
                  <a16:creationId xmlns:a16="http://schemas.microsoft.com/office/drawing/2014/main" id="{390A1257-6A3E-4290-84A8-A7A03693013F}"/>
                </a:ext>
              </a:extLst>
            </p:cNvPr>
            <p:cNvCxnSpPr>
              <a:stCxn id="52" idx="3"/>
              <a:endCxn id="40" idx="3"/>
            </p:cNvCxnSpPr>
            <p:nvPr/>
          </p:nvCxnSpPr>
          <p:spPr>
            <a:xfrm flipH="1">
              <a:off x="10345459" y="1725296"/>
              <a:ext cx="1061571" cy="3879354"/>
            </a:xfrm>
            <a:prstGeom prst="bentConnector3">
              <a:avLst>
                <a:gd name="adj1" fmla="val -21534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4 104">
              <a:extLst>
                <a:ext uri="{FF2B5EF4-FFF2-40B4-BE49-F238E27FC236}">
                  <a16:creationId xmlns:a16="http://schemas.microsoft.com/office/drawing/2014/main" id="{3A2972F9-0BAD-4465-A2E9-FAE34187672C}"/>
                </a:ext>
              </a:extLst>
            </p:cNvPr>
            <p:cNvCxnSpPr>
              <a:stCxn id="68" idx="3"/>
              <a:endCxn id="40" idx="3"/>
            </p:cNvCxnSpPr>
            <p:nvPr/>
          </p:nvCxnSpPr>
          <p:spPr>
            <a:xfrm flipH="1">
              <a:off x="10345459" y="2661127"/>
              <a:ext cx="585838" cy="2943523"/>
            </a:xfrm>
            <a:prstGeom prst="bentConnector3">
              <a:avLst>
                <a:gd name="adj1" fmla="val -39021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EB152FF7-F34A-48C1-A760-4D427772EF5A}"/>
                </a:ext>
              </a:extLst>
            </p:cNvPr>
            <p:cNvSpPr/>
            <p:nvPr/>
          </p:nvSpPr>
          <p:spPr>
            <a:xfrm>
              <a:off x="8178565" y="5948991"/>
              <a:ext cx="213784" cy="236900"/>
            </a:xfrm>
            <a:prstGeom prst="ellipse">
              <a:avLst/>
            </a:prstGeom>
            <a:noFill/>
            <a:ln w="28575">
              <a:solidFill>
                <a:srgbClr val="E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9254631D-F53A-4CDD-8E73-040F363E3921}"/>
                </a:ext>
              </a:extLst>
            </p:cNvPr>
            <p:cNvSpPr/>
            <p:nvPr/>
          </p:nvSpPr>
          <p:spPr>
            <a:xfrm>
              <a:off x="8946054" y="5367750"/>
              <a:ext cx="213784" cy="236900"/>
            </a:xfrm>
            <a:prstGeom prst="ellipse">
              <a:avLst/>
            </a:prstGeom>
            <a:noFill/>
            <a:ln w="28575">
              <a:solidFill>
                <a:srgbClr val="E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64D84AC8-9898-48B3-9A0B-2E55DC0FFB36}"/>
                </a:ext>
              </a:extLst>
            </p:cNvPr>
            <p:cNvSpPr/>
            <p:nvPr/>
          </p:nvSpPr>
          <p:spPr>
            <a:xfrm>
              <a:off x="10769352" y="5359577"/>
              <a:ext cx="213784" cy="236900"/>
            </a:xfrm>
            <a:prstGeom prst="ellipse">
              <a:avLst/>
            </a:prstGeom>
            <a:noFill/>
            <a:ln w="28575">
              <a:solidFill>
                <a:srgbClr val="E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C283C05F-359D-4F40-B035-CB741878E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34" y="902596"/>
              <a:ext cx="1635516" cy="759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546EB6F3-95CF-436F-89A2-23F8A774643C}"/>
                </a:ext>
              </a:extLst>
            </p:cNvPr>
            <p:cNvSpPr txBox="1"/>
            <p:nvPr/>
          </p:nvSpPr>
          <p:spPr>
            <a:xfrm>
              <a:off x="269042" y="1066798"/>
              <a:ext cx="1476041" cy="44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50" b="1" dirty="0">
                  <a:solidFill>
                    <a:schemeClr val="accent1"/>
                  </a:solidFill>
                </a:rPr>
                <a:t>RADIO ACCESS NETWORK (RAN)</a:t>
              </a:r>
            </a:p>
          </p:txBody>
        </p:sp>
      </p:grpSp>
      <p:sp>
        <p:nvSpPr>
          <p:cNvPr id="90" name="Rettangolo 89">
            <a:extLst>
              <a:ext uri="{FF2B5EF4-FFF2-40B4-BE49-F238E27FC236}">
                <a16:creationId xmlns:a16="http://schemas.microsoft.com/office/drawing/2014/main" id="{5A76A191-23D0-47A6-AF99-F6C6734C89FF}"/>
              </a:ext>
            </a:extLst>
          </p:cNvPr>
          <p:cNvSpPr/>
          <p:nvPr/>
        </p:nvSpPr>
        <p:spPr>
          <a:xfrm>
            <a:off x="5349253" y="5890974"/>
            <a:ext cx="1249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Densificare</a:t>
            </a:r>
          </a:p>
        </p:txBody>
      </p:sp>
    </p:spTree>
    <p:extLst>
      <p:ext uri="{BB962C8B-B14F-4D97-AF65-F5344CB8AC3E}">
        <p14:creationId xmlns:p14="http://schemas.microsoft.com/office/powerpoint/2010/main" val="6100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5G – </a:t>
            </a:r>
            <a:r>
              <a:rPr lang="en-US" dirty="0" err="1"/>
              <a:t>Antenne</a:t>
            </a:r>
            <a:r>
              <a:rPr lang="en-US" dirty="0"/>
              <a:t> </a:t>
            </a:r>
            <a:r>
              <a:rPr lang="en-US" dirty="0" err="1"/>
              <a:t>Attive</a:t>
            </a:r>
            <a:r>
              <a:rPr lang="en-US" dirty="0"/>
              <a:t> 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97" name="Immagine 96">
            <a:extLst>
              <a:ext uri="{FF2B5EF4-FFF2-40B4-BE49-F238E27FC236}">
                <a16:creationId xmlns:a16="http://schemas.microsoft.com/office/drawing/2014/main" id="{16117CDF-8946-433A-8E5B-4EABEFC6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1" y="1108015"/>
            <a:ext cx="4623236" cy="5417329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3DAFFD0-69EA-46D3-ABF7-5B6BA39F7577}"/>
              </a:ext>
            </a:extLst>
          </p:cNvPr>
          <p:cNvSpPr txBox="1"/>
          <p:nvPr/>
        </p:nvSpPr>
        <p:spPr>
          <a:xfrm>
            <a:off x="7766352" y="1067156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/>
              <a:t>Elevation</a:t>
            </a:r>
            <a:r>
              <a:rPr lang="it-IT" sz="1200" b="1" dirty="0"/>
              <a:t> (Vertical)</a:t>
            </a:r>
          </a:p>
          <a:p>
            <a:pPr algn="ctr"/>
            <a:r>
              <a:rPr lang="it-IT" sz="1200" b="1" dirty="0" err="1"/>
              <a:t>Beamforming</a:t>
            </a:r>
            <a:endParaRPr lang="it-IT" sz="1200" b="1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CEED03E9-3D65-4445-B996-E511689F24F9}"/>
              </a:ext>
            </a:extLst>
          </p:cNvPr>
          <p:cNvSpPr txBox="1"/>
          <p:nvPr/>
        </p:nvSpPr>
        <p:spPr>
          <a:xfrm>
            <a:off x="5762409" y="3209369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/>
              <a:t>Azimuth</a:t>
            </a:r>
            <a:r>
              <a:rPr lang="it-IT" sz="1200" b="1" dirty="0"/>
              <a:t> (</a:t>
            </a:r>
            <a:r>
              <a:rPr lang="it-IT" sz="1200" b="1" dirty="0" err="1"/>
              <a:t>Horizontal</a:t>
            </a:r>
            <a:r>
              <a:rPr lang="it-IT" sz="1200" b="1" dirty="0"/>
              <a:t>)</a:t>
            </a:r>
          </a:p>
          <a:p>
            <a:pPr algn="ctr"/>
            <a:r>
              <a:rPr lang="it-IT" sz="1200" b="1" dirty="0" err="1"/>
              <a:t>Beamforming</a:t>
            </a:r>
            <a:endParaRPr lang="it-IT" sz="1200" b="1" dirty="0"/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0F290946-A1DC-44DA-8F39-95B7CCAFDE6C}"/>
              </a:ext>
            </a:extLst>
          </p:cNvPr>
          <p:cNvSpPr txBox="1"/>
          <p:nvPr/>
        </p:nvSpPr>
        <p:spPr>
          <a:xfrm>
            <a:off x="4617816" y="5677798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50" b="1" dirty="0" err="1"/>
              <a:t>Azimuth</a:t>
            </a:r>
            <a:endParaRPr lang="it-IT" sz="1050" b="1" dirty="0"/>
          </a:p>
          <a:p>
            <a:r>
              <a:rPr lang="it-IT" sz="1050" b="1" dirty="0" err="1"/>
              <a:t>Beamforming</a:t>
            </a:r>
            <a:endParaRPr lang="it-IT" sz="1050" b="1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770EB52A-81FA-4558-8739-C53F698AB73B}"/>
              </a:ext>
            </a:extLst>
          </p:cNvPr>
          <p:cNvSpPr txBox="1"/>
          <p:nvPr/>
        </p:nvSpPr>
        <p:spPr>
          <a:xfrm>
            <a:off x="5815572" y="4638207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 dirty="0" err="1"/>
              <a:t>Elevation</a:t>
            </a:r>
            <a:endParaRPr lang="it-IT" sz="1050" b="1" dirty="0"/>
          </a:p>
          <a:p>
            <a:r>
              <a:rPr lang="it-IT" sz="1050" b="1" dirty="0" err="1"/>
              <a:t>Beamforming</a:t>
            </a:r>
            <a:endParaRPr lang="it-IT" sz="1050" b="1" dirty="0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8AA7855F-E065-4C6E-9331-4CD150E5B5F9}"/>
              </a:ext>
            </a:extLst>
          </p:cNvPr>
          <p:cNvSpPr/>
          <p:nvPr/>
        </p:nvSpPr>
        <p:spPr>
          <a:xfrm>
            <a:off x="1703510" y="1877185"/>
            <a:ext cx="2636745" cy="18645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F6B04B6D-1FB2-4831-9BE9-A4BC78E5598D}"/>
              </a:ext>
            </a:extLst>
          </p:cNvPr>
          <p:cNvSpPr/>
          <p:nvPr/>
        </p:nvSpPr>
        <p:spPr>
          <a:xfrm>
            <a:off x="1847527" y="1987361"/>
            <a:ext cx="19019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Multi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Full </a:t>
            </a:r>
            <a:r>
              <a:rPr lang="it-IT" b="1" dirty="0" err="1">
                <a:solidFill>
                  <a:schemeClr val="bg1"/>
                </a:solidFill>
              </a:rPr>
              <a:t>Dimensional</a:t>
            </a:r>
            <a:r>
              <a:rPr lang="it-IT" b="1" dirty="0">
                <a:solidFill>
                  <a:schemeClr val="bg1"/>
                </a:solidFill>
              </a:rPr>
              <a:t>/3D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Massive MIMO</a:t>
            </a:r>
          </a:p>
        </p:txBody>
      </p:sp>
      <p:sp>
        <p:nvSpPr>
          <p:cNvPr id="104" name="Titolo 3">
            <a:extLst>
              <a:ext uri="{FF2B5EF4-FFF2-40B4-BE49-F238E27FC236}">
                <a16:creationId xmlns:a16="http://schemas.microsoft.com/office/drawing/2014/main" id="{61904A76-5D84-4FAF-AEBD-B497FB070EBB}"/>
              </a:ext>
            </a:extLst>
          </p:cNvPr>
          <p:cNvSpPr txBox="1">
            <a:spLocks/>
          </p:cNvSpPr>
          <p:nvPr/>
        </p:nvSpPr>
        <p:spPr bwMode="auto">
          <a:xfrm>
            <a:off x="1703511" y="1671713"/>
            <a:ext cx="2464184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kern="1200">
                <a:solidFill>
                  <a:schemeClr val="accent2"/>
                </a:solidFill>
                <a:latin typeface="TIM Sans Medium" panose="02020503040602060503" pitchFamily="18" charset="0"/>
                <a:ea typeface="+mj-ea"/>
                <a:cs typeface="+mj-cs"/>
              </a:defRPr>
            </a:lvl1pPr>
          </a:lstStyle>
          <a:p>
            <a:r>
              <a:rPr lang="it-IT" sz="1600" b="1" dirty="0"/>
              <a:t>Tecniche di </a:t>
            </a:r>
            <a:r>
              <a:rPr lang="it-IT" sz="1600" b="1" dirty="0" err="1"/>
              <a:t>beamforming</a:t>
            </a:r>
            <a:endParaRPr lang="it-IT" sz="1600" b="1" dirty="0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6C41AA9B-EB38-4377-9CA4-5950E4D16330}"/>
              </a:ext>
            </a:extLst>
          </p:cNvPr>
          <p:cNvSpPr/>
          <p:nvPr/>
        </p:nvSpPr>
        <p:spPr>
          <a:xfrm>
            <a:off x="1703510" y="5100520"/>
            <a:ext cx="2481812" cy="1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8ECA059-B901-4539-B0CF-B03E79D684E5}"/>
              </a:ext>
            </a:extLst>
          </p:cNvPr>
          <p:cNvSpPr/>
          <p:nvPr/>
        </p:nvSpPr>
        <p:spPr>
          <a:xfrm>
            <a:off x="1559496" y="5292583"/>
            <a:ext cx="2655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Alte frequenze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</a:rPr>
              <a:t>Elevate larghezze di banda</a:t>
            </a:r>
          </a:p>
        </p:txBody>
      </p:sp>
      <p:sp>
        <p:nvSpPr>
          <p:cNvPr id="107" name="Titolo 3">
            <a:extLst>
              <a:ext uri="{FF2B5EF4-FFF2-40B4-BE49-F238E27FC236}">
                <a16:creationId xmlns:a16="http://schemas.microsoft.com/office/drawing/2014/main" id="{2FFEEFA2-EF5A-49FD-99FE-B73294BE3B14}"/>
              </a:ext>
            </a:extLst>
          </p:cNvPr>
          <p:cNvSpPr txBox="1">
            <a:spLocks/>
          </p:cNvSpPr>
          <p:nvPr/>
        </p:nvSpPr>
        <p:spPr bwMode="auto">
          <a:xfrm>
            <a:off x="1703510" y="4653136"/>
            <a:ext cx="24818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kern="1200">
                <a:solidFill>
                  <a:schemeClr val="accent2"/>
                </a:solidFill>
                <a:latin typeface="TIM Sans Medium" panose="02020503040602060503" pitchFamily="18" charset="0"/>
                <a:ea typeface="+mj-ea"/>
                <a:cs typeface="+mj-cs"/>
              </a:defRPr>
            </a:lvl1pPr>
          </a:lstStyle>
          <a:p>
            <a:r>
              <a:rPr lang="it-IT" sz="1600" b="1" dirty="0"/>
              <a:t>Onde millimetriche (</a:t>
            </a:r>
            <a:r>
              <a:rPr lang="it-IT" sz="1600" b="1" dirty="0" err="1"/>
              <a:t>mmWaves</a:t>
            </a:r>
            <a:r>
              <a:rPr lang="it-IT" sz="1600" b="1" dirty="0"/>
              <a:t>)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3AA9733A-7101-439D-A40C-7172186FB03F}"/>
              </a:ext>
            </a:extLst>
          </p:cNvPr>
          <p:cNvSpPr/>
          <p:nvPr/>
        </p:nvSpPr>
        <p:spPr>
          <a:xfrm>
            <a:off x="8670603" y="3116163"/>
            <a:ext cx="3330053" cy="17369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0B364A91-B59A-4007-8FCA-6359FF77355F}"/>
              </a:ext>
            </a:extLst>
          </p:cNvPr>
          <p:cNvSpPr/>
          <p:nvPr/>
        </p:nvSpPr>
        <p:spPr>
          <a:xfrm>
            <a:off x="8652976" y="3226339"/>
            <a:ext cx="33009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Antenna a schiera con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centinaia di elementi radianti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e sistemi attivi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Crescono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Capacità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bg1"/>
                </a:solidFill>
              </a:rPr>
              <a:t>Efficienza spettrale</a:t>
            </a:r>
          </a:p>
        </p:txBody>
      </p:sp>
      <p:sp>
        <p:nvSpPr>
          <p:cNvPr id="110" name="Titolo 3">
            <a:extLst>
              <a:ext uri="{FF2B5EF4-FFF2-40B4-BE49-F238E27FC236}">
                <a16:creationId xmlns:a16="http://schemas.microsoft.com/office/drawing/2014/main" id="{0DE6BA3C-B731-4E74-9D32-1C844A9E7BC2}"/>
              </a:ext>
            </a:extLst>
          </p:cNvPr>
          <p:cNvSpPr txBox="1">
            <a:spLocks/>
          </p:cNvSpPr>
          <p:nvPr/>
        </p:nvSpPr>
        <p:spPr bwMode="auto">
          <a:xfrm>
            <a:off x="8670603" y="2910691"/>
            <a:ext cx="333005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kern="1200">
                <a:solidFill>
                  <a:schemeClr val="accent2"/>
                </a:solidFill>
                <a:latin typeface="TIM Sans Medium" panose="02020503040602060503" pitchFamily="18" charset="0"/>
                <a:ea typeface="+mj-ea"/>
                <a:cs typeface="+mj-cs"/>
              </a:defRPr>
            </a:lvl1pPr>
          </a:lstStyle>
          <a:p>
            <a:r>
              <a:rPr lang="it-IT" sz="1600" b="1" dirty="0"/>
              <a:t>Sistemi Smart Antenna</a:t>
            </a:r>
          </a:p>
        </p:txBody>
      </p:sp>
      <p:sp>
        <p:nvSpPr>
          <p:cNvPr id="111" name="Titolo 3">
            <a:extLst>
              <a:ext uri="{FF2B5EF4-FFF2-40B4-BE49-F238E27FC236}">
                <a16:creationId xmlns:a16="http://schemas.microsoft.com/office/drawing/2014/main" id="{710BD59C-D1E8-4C72-ABE0-7D0C86BDB029}"/>
              </a:ext>
            </a:extLst>
          </p:cNvPr>
          <p:cNvSpPr txBox="1">
            <a:spLocks/>
          </p:cNvSpPr>
          <p:nvPr/>
        </p:nvSpPr>
        <p:spPr bwMode="auto">
          <a:xfrm>
            <a:off x="4617816" y="834077"/>
            <a:ext cx="333005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0" kern="1200">
                <a:solidFill>
                  <a:schemeClr val="accent2"/>
                </a:solidFill>
                <a:latin typeface="TIM Sans Medium" panose="020205030406020605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it-IT" sz="1600" dirty="0"/>
              <a:t>Dettaglio antenna attiva</a:t>
            </a:r>
          </a:p>
        </p:txBody>
      </p:sp>
    </p:spTree>
    <p:extLst>
      <p:ext uri="{BB962C8B-B14F-4D97-AF65-F5344CB8AC3E}">
        <p14:creationId xmlns:p14="http://schemas.microsoft.com/office/powerpoint/2010/main" val="411245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5G – NFV/SDN (</a:t>
            </a:r>
            <a:r>
              <a:rPr lang="en-US" dirty="0" err="1"/>
              <a:t>Virtualizzazione</a:t>
            </a:r>
            <a:r>
              <a:rPr lang="en-US" dirty="0"/>
              <a:t>)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28/04/2019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D6BCDE-0871-4162-867C-8EC43F8C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870297"/>
            <a:ext cx="8183900" cy="3055642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0FF593A7-08AB-43D9-80AC-D5591655ABA7}"/>
              </a:ext>
            </a:extLst>
          </p:cNvPr>
          <p:cNvSpPr/>
          <p:nvPr/>
        </p:nvSpPr>
        <p:spPr>
          <a:xfrm>
            <a:off x="2207568" y="4667652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Cambio fi Filosofia di rete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 - TBD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688848-4585-433A-B2DE-C619F8A5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73" y="4023539"/>
            <a:ext cx="8280570" cy="2804499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2CE390EA-36F0-478C-932F-AC703271CCC9}"/>
              </a:ext>
            </a:extLst>
          </p:cNvPr>
          <p:cNvSpPr/>
          <p:nvPr/>
        </p:nvSpPr>
        <p:spPr>
          <a:xfrm>
            <a:off x="9984431" y="1655773"/>
            <a:ext cx="1944217" cy="39334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4CA2A68-D2E4-442E-9A90-BAE79B44CAC4}"/>
              </a:ext>
            </a:extLst>
          </p:cNvPr>
          <p:cNvSpPr/>
          <p:nvPr/>
        </p:nvSpPr>
        <p:spPr>
          <a:xfrm>
            <a:off x="10128448" y="1765949"/>
            <a:ext cx="1800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Cambi di paradigma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u="sng" dirty="0">
                <a:solidFill>
                  <a:schemeClr val="bg1"/>
                </a:solidFill>
              </a:rPr>
              <a:t>Funzioni di rete</a:t>
            </a:r>
            <a:r>
              <a:rPr lang="it-IT" sz="1400" b="1" dirty="0">
                <a:solidFill>
                  <a:schemeClr val="bg1"/>
                </a:solidFill>
              </a:rPr>
              <a:t>: da HW dedicato a SW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u="sng" dirty="0">
                <a:solidFill>
                  <a:schemeClr val="bg1"/>
                </a:solidFill>
              </a:rPr>
              <a:t>Architettura di Rete</a:t>
            </a:r>
            <a:r>
              <a:rPr lang="it-IT" sz="1400" b="1" dirty="0">
                <a:solidFill>
                  <a:schemeClr val="bg1"/>
                </a:solidFill>
              </a:rPr>
              <a:t>: da rete rigida monolitica  a «rete di reti» programmabili specializzate per servizi verticali, da rete a nodi a Cloud Network (Network Data Centres)</a:t>
            </a:r>
          </a:p>
        </p:txBody>
      </p:sp>
    </p:spTree>
    <p:extLst>
      <p:ext uri="{BB962C8B-B14F-4D97-AF65-F5344CB8AC3E}">
        <p14:creationId xmlns:p14="http://schemas.microsoft.com/office/powerpoint/2010/main" val="272024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4776" y="290320"/>
            <a:ext cx="7680853" cy="504056"/>
          </a:xfrm>
        </p:spPr>
        <p:txBody>
          <a:bodyPr/>
          <a:lstStyle/>
          <a:p>
            <a:r>
              <a:rPr lang="en-US" dirty="0"/>
              <a:t>5G – Network Slicing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AAAB-5A35-4104-B143-90BD140027BF}" type="datetime1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FF593A7-08AB-43D9-80AC-D5591655ABA7}"/>
              </a:ext>
            </a:extLst>
          </p:cNvPr>
          <p:cNvSpPr/>
          <p:nvPr/>
        </p:nvSpPr>
        <p:spPr>
          <a:xfrm>
            <a:off x="2207568" y="4667652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Cambio fi Filosofia di rete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 - TBD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0F4D73-0312-47A7-9C29-7FF9F97C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836712"/>
            <a:ext cx="8685055" cy="53287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EF447E3-9069-490D-81C3-84805C0E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37" y="4887331"/>
            <a:ext cx="2453721" cy="18341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34BE708-D409-4AA8-8981-2755F2A0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42" y="896199"/>
            <a:ext cx="2227119" cy="12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4240"/>
      </p:ext>
    </p:extLst>
  </p:cSld>
  <p:clrMapOvr>
    <a:masterClrMapping/>
  </p:clrMapOvr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lank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649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TIM Sans Medium</vt:lpstr>
      <vt:lpstr>Times New Roman</vt:lpstr>
      <vt:lpstr>Wingdings</vt:lpstr>
      <vt:lpstr>1_Conception personnalisée</vt:lpstr>
      <vt:lpstr>Thème Office</vt:lpstr>
      <vt:lpstr>2_Blank slide</vt:lpstr>
      <vt:lpstr>5G – Un nuovo concetto di rete TLC</vt:lpstr>
      <vt:lpstr>Un pò di Storia</vt:lpstr>
      <vt:lpstr>Arriva il 5G</vt:lpstr>
      <vt:lpstr>5G – scenari di servizio</vt:lpstr>
      <vt:lpstr>5G – Specifiche tecniche</vt:lpstr>
      <vt:lpstr>5G – Cloud RAN</vt:lpstr>
      <vt:lpstr>5G – Antenne Attive </vt:lpstr>
      <vt:lpstr>5G – NFV/SDN (Virtualizzazione)</vt:lpstr>
      <vt:lpstr>5G – Network Slicing</vt:lpstr>
      <vt:lpstr>5G – Mobile Edge Computing</vt:lpstr>
      <vt:lpstr>Killer Application Industriale - Automotive</vt:lpstr>
      <vt:lpstr>Progetto 5GCAR</vt:lpstr>
      <vt:lpstr>Use Cases 5G per Automotive</vt:lpstr>
      <vt:lpstr>5G: Challenges Tecnologiche</vt:lpstr>
      <vt:lpstr>Presentazione standard di PowerPoint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interinnov</dc:creator>
  <cp:lastModifiedBy>De Peppe Raffaele</cp:lastModifiedBy>
  <cp:revision>84</cp:revision>
  <dcterms:created xsi:type="dcterms:W3CDTF">2014-06-02T09:56:34Z</dcterms:created>
  <dcterms:modified xsi:type="dcterms:W3CDTF">2019-04-29T09:41:18Z</dcterms:modified>
</cp:coreProperties>
</file>