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4694"/>
  </p:normalViewPr>
  <p:slideViewPr>
    <p:cSldViewPr snapToGrid="0" snapToObjects="1">
      <p:cViewPr varScale="1">
        <p:scale>
          <a:sx n="147" d="100"/>
          <a:sy n="147" d="100"/>
        </p:scale>
        <p:origin x="116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6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00AF93-4F7F-4BD1-8CDB-5477C6DEAF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4979F-6423-48E3-8DCC-62954AB632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0003-9180-494C-AD88-FACDA9FCD983}" type="datetimeFigureOut">
              <a:rPr lang="en-US" smtClean="0"/>
              <a:t>2025-05-05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FA55E-4E67-426C-8CD5-84C0ED8C7F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771C6-9C43-431B-8E5D-C35B442D4F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A33E2-0F7D-4359-A57E-7CE9359B7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45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3EB6C-451F-4644-9BF5-5A2B3DB86AF1}" type="datetimeFigureOut">
              <a:rPr lang="en-US" smtClean="0"/>
              <a:t>2025-05-05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2ADB6-F432-4DF1-8D31-375338F1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4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07-03-2022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Basi di dati 2021/2022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D4AC-F11E-E54E-9B4A-80B0D68F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07-03-2022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Basi di dati 2021/2022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D4AC-F11E-E54E-9B4A-80B0D68F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2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07-03-2022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Basi di dati 2021/2022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D4AC-F11E-E54E-9B4A-80B0D68F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429904"/>
            <a:ext cx="10363200" cy="13144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56096"/>
            <a:ext cx="10363200" cy="4085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07-03-2022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Basi di dati 2021/2022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D4AC-F11E-E54E-9B4A-80B0D68F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07-03-2022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Basi di dati 2021/2022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D4AC-F11E-E54E-9B4A-80B0D68F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1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429905"/>
            <a:ext cx="10363200" cy="13144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4252"/>
            <a:ext cx="5105400" cy="42357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4252"/>
            <a:ext cx="5105400" cy="42357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07-03-2022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Basi di dati 2021/2022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D4AC-F11E-E54E-9B4A-80B0D68F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3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20" y="429903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1438228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2192741"/>
            <a:ext cx="5084947" cy="3996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47160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2741"/>
            <a:ext cx="5183188" cy="3996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07-03-2022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Basi di dati 2021/2022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D4AC-F11E-E54E-9B4A-80B0D68F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1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9904"/>
            <a:ext cx="10363200" cy="13144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07-03-2022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Basi di dati 2021/2022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D4AC-F11E-E54E-9B4A-80B0D68F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6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07-03-2022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Basi di dati 2021/2022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D4AC-F11E-E54E-9B4A-80B0D68F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1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07-03-2022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Basi di dati 2021/2022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D4AC-F11E-E54E-9B4A-80B0D68F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7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07-03-2022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Basi di dati 2021/2022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D4AC-F11E-E54E-9B4A-80B0D68F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4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1707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1787857"/>
            <a:ext cx="10363200" cy="4153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07-03-2022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226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Basi di dati 2021/2022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4212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BE92D4AC-F11E-E54E-9B4A-80B0D68FC7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172027"/>
            <a:ext cx="97886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56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6007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0579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206375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2782-402E-3544-AB7E-9E81C496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Basi di </a:t>
            </a:r>
            <a:r>
              <a:rPr lang="en-US" sz="4000" dirty="0" err="1"/>
              <a:t>Dati</a:t>
            </a:r>
            <a:br>
              <a:rPr lang="en-US" sz="4000" dirty="0"/>
            </a:br>
            <a:r>
              <a:rPr lang="en-US" sz="4000" dirty="0"/>
              <a:t>Modulo </a:t>
            </a:r>
            <a:r>
              <a:rPr lang="en-US" sz="4000" dirty="0" err="1"/>
              <a:t>Tecnologie</a:t>
            </a:r>
            <a:br>
              <a:rPr lang="en-US" dirty="0"/>
            </a:br>
            <a:br>
              <a:rPr lang="en-US" dirty="0"/>
            </a:br>
            <a:r>
              <a:rPr lang="it-IT" altLang="it-IT" dirty="0"/>
              <a:t>Esecuzione concorrente di transazioni (III parte)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187DA-40BE-B941-8B30-C519BD85C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Dr. Sara Migliorini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75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4CA9-5312-4BAE-8DFD-17B36EA4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/>
              <a:t>Esempio perdita di aggiornamento con 2PL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1932720-AF5E-4E1E-A083-D74C06FFA323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48980655"/>
              </p:ext>
            </p:extLst>
          </p:nvPr>
        </p:nvGraphicFramePr>
        <p:xfrm>
          <a:off x="1424664" y="1867768"/>
          <a:ext cx="9501051" cy="4087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573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2551">
                <a:tc row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0" dirty="0">
                          <a:effectLst/>
                          <a:latin typeface="Abadi Extra Light" panose="020B0204020104020204" pitchFamily="34" charset="0"/>
                        </a:rPr>
                        <a:t>t1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t-IT" sz="1600" b="0" dirty="0">
                          <a:effectLst/>
                          <a:latin typeface="Abadi Extra Light" panose="020B0204020104020204" pitchFamily="34" charset="0"/>
                        </a:rPr>
                        <a:t>M.C.</a:t>
                      </a:r>
                      <a:endParaRPr lang="en-US" sz="1600" b="0" dirty="0">
                        <a:effectLst/>
                        <a:latin typeface="Abadi Extra Light" panose="020B0204020104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sz="1600" b="0" dirty="0">
                          <a:effectLst/>
                          <a:latin typeface="Abadi Extra Light" panose="020B0204020104020204" pitchFamily="34" charset="0"/>
                        </a:rPr>
                        <a:t>Database</a:t>
                      </a:r>
                      <a:endParaRPr lang="en-US" sz="1600" b="0" dirty="0">
                        <a:effectLst/>
                        <a:latin typeface="Abadi Extra Light" panose="020B02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t-IT" sz="1600" b="0" dirty="0">
                          <a:effectLst/>
                          <a:latin typeface="Abadi Extra Light" panose="020B0204020104020204" pitchFamily="34" charset="0"/>
                        </a:rPr>
                        <a:t>M.C.</a:t>
                      </a:r>
                      <a:endParaRPr lang="en-US" sz="1600" b="0" dirty="0">
                        <a:effectLst/>
                        <a:latin typeface="Abadi Extra Light" panose="020B02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t-IT" sz="1600" b="0" dirty="0">
                          <a:effectLst/>
                          <a:latin typeface="Abadi Extra Light" panose="020B0204020104020204" pitchFamily="34" charset="0"/>
                        </a:rPr>
                        <a:t>t2</a:t>
                      </a:r>
                      <a:endParaRPr lang="en-US" sz="1600" b="0" dirty="0">
                        <a:effectLst/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7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it-IT" sz="1600" b="0" kern="1200" dirty="0">
                          <a:solidFill>
                            <a:schemeClr val="lt1"/>
                          </a:solidFill>
                          <a:effectLst/>
                          <a:latin typeface="Abadi Extra Light" panose="020B0204020104020204" pitchFamily="34" charset="0"/>
                          <a:ea typeface="+mn-ea"/>
                          <a:cs typeface="+mn-cs"/>
                        </a:rPr>
                        <a:t>c(x)</a:t>
                      </a:r>
                      <a:endParaRPr kumimoji="0" lang="en-US" sz="1600" b="0" kern="1200" dirty="0">
                        <a:solidFill>
                          <a:schemeClr val="lt1"/>
                        </a:solidFill>
                        <a:effectLst/>
                        <a:latin typeface="Abadi Extra Light" panose="020B02040201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600" b="0" kern="1200" dirty="0">
                          <a:solidFill>
                            <a:schemeClr val="lt1"/>
                          </a:solidFill>
                          <a:effectLst/>
                          <a:latin typeface="Abadi Extra Light" panose="020B0204020104020204" pitchFamily="34" charset="0"/>
                          <a:ea typeface="+mn-ea"/>
                          <a:cs typeface="+mn-cs"/>
                        </a:rPr>
                        <a:t>s(x)</a:t>
                      </a:r>
                      <a:endParaRPr kumimoji="0" lang="en-US" sz="1600" b="0" kern="1200" dirty="0">
                        <a:solidFill>
                          <a:schemeClr val="lt1"/>
                        </a:solidFill>
                        <a:effectLst/>
                        <a:latin typeface="Abadi Extra Light" panose="020B02040201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600" b="0" kern="1200" dirty="0">
                          <a:solidFill>
                            <a:schemeClr val="lt1"/>
                          </a:solidFill>
                          <a:effectLst/>
                          <a:latin typeface="Abadi Extra Light" panose="020B0204020104020204" pitchFamily="34" charset="0"/>
                          <a:ea typeface="+mn-ea"/>
                          <a:cs typeface="+mn-cs"/>
                        </a:rPr>
                        <a:t>Val</a:t>
                      </a:r>
                      <a:endParaRPr kumimoji="0" lang="en-US" sz="1600" b="0" kern="1200" dirty="0">
                        <a:solidFill>
                          <a:schemeClr val="lt1"/>
                        </a:solidFill>
                        <a:effectLst/>
                        <a:latin typeface="Abadi Extra Light" panose="020B02040201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51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bot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 </a:t>
                      </a:r>
                      <a:r>
                        <a:rPr lang="it-IT" sz="1600" dirty="0">
                          <a:latin typeface="Abadi Extra Light" panose="020B0204020104020204" pitchFamily="34" charset="0"/>
                          <a:sym typeface="Symbol"/>
                        </a:rPr>
                        <a:t>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L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2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51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r_lock</a:t>
                      </a:r>
                      <a:r>
                        <a:rPr lang="it-IT" sz="1600" baseline="-25000" dirty="0">
                          <a:latin typeface="Abadi Extra Light" panose="020B0204020104020204" pitchFamily="34" charset="0"/>
                        </a:rPr>
                        <a:t>1</a:t>
                      </a:r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(x)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{1}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RL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2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51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r</a:t>
                      </a:r>
                      <a:r>
                        <a:rPr lang="it-IT" sz="1600" baseline="-25000" dirty="0">
                          <a:latin typeface="Abadi Extra Light" panose="020B0204020104020204" pitchFamily="34" charset="0"/>
                        </a:rPr>
                        <a:t>1</a:t>
                      </a:r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(x)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2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{1}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RL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2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51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x = x +1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3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{1}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RL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2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551">
                <a:tc>
                  <a:txBody>
                    <a:bodyPr/>
                    <a:lstStyle/>
                    <a:p>
                      <a:endParaRPr lang="en-US" sz="160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3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{1}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RL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2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bot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551">
                <a:tc>
                  <a:txBody>
                    <a:bodyPr/>
                    <a:lstStyle/>
                    <a:p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3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{1,2}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RL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2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r_lock</a:t>
                      </a:r>
                      <a:r>
                        <a:rPr lang="it-IT" sz="1600" baseline="-25000" dirty="0">
                          <a:latin typeface="Abadi Extra Light" panose="020B0204020104020204" pitchFamily="34" charset="0"/>
                        </a:rPr>
                        <a:t>2</a:t>
                      </a:r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(x)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551">
                <a:tc>
                  <a:txBody>
                    <a:bodyPr/>
                    <a:lstStyle/>
                    <a:p>
                      <a:endParaRPr lang="en-US" sz="160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3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{1,2}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RL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2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2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r</a:t>
                      </a:r>
                      <a:r>
                        <a:rPr lang="it-IT" sz="1600" baseline="-25000" dirty="0">
                          <a:latin typeface="Abadi Extra Light" panose="020B0204020104020204" pitchFamily="34" charset="0"/>
                        </a:rPr>
                        <a:t>2</a:t>
                      </a:r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(x)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551">
                <a:tc>
                  <a:txBody>
                    <a:bodyPr/>
                    <a:lstStyle/>
                    <a:p>
                      <a:endParaRPr lang="en-US" sz="160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3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{1,2}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RL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2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3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x=x+1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636">
                <a:tc>
                  <a:txBody>
                    <a:bodyPr/>
                    <a:lstStyle/>
                    <a:p>
                      <a:endParaRPr lang="en-US" sz="160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3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{1,2}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RL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2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3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w_lock</a:t>
                      </a:r>
                      <a:r>
                        <a:rPr lang="it-IT" sz="1600" baseline="-25000" dirty="0">
                          <a:latin typeface="Abadi Extra Light" panose="020B0204020104020204" pitchFamily="34" charset="0"/>
                        </a:rPr>
                        <a:t>2</a:t>
                      </a:r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(x) </a:t>
                      </a:r>
                      <a:r>
                        <a:rPr lang="it-IT" sz="1600" dirty="0">
                          <a:latin typeface="Abadi Extra Light" panose="020B0204020104020204" pitchFamily="34" charset="0"/>
                          <a:sym typeface="Symbol"/>
                        </a:rPr>
                        <a:t> ATTESA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w_lock</a:t>
                      </a:r>
                      <a:r>
                        <a:rPr lang="it-IT" sz="1600" baseline="-25000" dirty="0">
                          <a:latin typeface="Abadi Extra Light" panose="020B0204020104020204" pitchFamily="34" charset="0"/>
                        </a:rPr>
                        <a:t>1</a:t>
                      </a:r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(x) </a:t>
                      </a:r>
                      <a:r>
                        <a:rPr lang="it-IT" sz="1600" dirty="0">
                          <a:latin typeface="Abadi Extra Light" panose="020B0204020104020204" pitchFamily="34" charset="0"/>
                          <a:sym typeface="Symbol"/>
                        </a:rPr>
                        <a:t> ATTESA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3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{1,2}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RL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2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badi Extra Light" panose="020B0204020104020204" pitchFamily="34" charset="0"/>
                        </a:rPr>
                        <a:t>3</a:t>
                      </a:r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CasellaDiTesto 11">
            <a:extLst>
              <a:ext uri="{FF2B5EF4-FFF2-40B4-BE49-F238E27FC236}">
                <a16:creationId xmlns:a16="http://schemas.microsoft.com/office/drawing/2014/main" id="{5CEE0883-E9E5-42E8-B0AE-9BB67344DCCC}"/>
              </a:ext>
            </a:extLst>
          </p:cNvPr>
          <p:cNvSpPr txBox="1"/>
          <p:nvPr/>
        </p:nvSpPr>
        <p:spPr>
          <a:xfrm>
            <a:off x="4955320" y="5908243"/>
            <a:ext cx="2952328" cy="400110"/>
          </a:xfrm>
          <a:prstGeom prst="rect">
            <a:avLst/>
          </a:prstGeom>
          <a:solidFill>
            <a:srgbClr val="FFFF99"/>
          </a:solidFill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0" dirty="0">
                <a:latin typeface="Abadi Extra Light" panose="020B0204020104020204" pitchFamily="34" charset="0"/>
              </a:rPr>
              <a:t>BLOCCO CRITICO</a:t>
            </a:r>
          </a:p>
        </p:txBody>
      </p:sp>
    </p:spTree>
    <p:extLst>
      <p:ext uri="{BB962C8B-B14F-4D97-AF65-F5344CB8AC3E}">
        <p14:creationId xmlns:p14="http://schemas.microsoft.com/office/powerpoint/2010/main" val="382004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1938-D86C-4674-95AC-1435E6BA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 rimuovere COMMIT-proiezione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CC22-8047-4D23-B740-CDD1D5620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it-IT" b="1" dirty="0"/>
              <a:t>Condizione aggiuntiva</a:t>
            </a:r>
            <a:r>
              <a:rPr lang="it-IT" dirty="0"/>
              <a:t> (2PL </a:t>
            </a:r>
            <a:r>
              <a:rPr lang="it-IT" dirty="0">
                <a:solidFill>
                  <a:srgbClr val="7030A0"/>
                </a:solidFill>
              </a:rPr>
              <a:t>stretto</a:t>
            </a:r>
            <a:r>
              <a:rPr lang="it-IT" dirty="0"/>
              <a:t>)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it-IT" dirty="0"/>
              <a:t>Una transazione può rilasciare i LOCK solo quando ha eseguito correttamente un COMMIT o un ROLLBACK.</a:t>
            </a:r>
          </a:p>
          <a:p>
            <a:endParaRPr lang="en-US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FC0DFA35-EE03-49DE-B94C-6F3198931BEC}"/>
              </a:ext>
            </a:extLst>
          </p:cNvPr>
          <p:cNvCxnSpPr/>
          <p:nvPr/>
        </p:nvCxnSpPr>
        <p:spPr>
          <a:xfrm rot="5400000" flipH="1" flipV="1">
            <a:off x="2145193" y="4940424"/>
            <a:ext cx="266429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8EE335B4-BC37-4DFA-AF3A-8AE31B35D366}"/>
              </a:ext>
            </a:extLst>
          </p:cNvPr>
          <p:cNvCxnSpPr/>
          <p:nvPr/>
        </p:nvCxnSpPr>
        <p:spPr>
          <a:xfrm>
            <a:off x="3189309" y="6055754"/>
            <a:ext cx="626469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12">
            <a:extLst>
              <a:ext uri="{FF2B5EF4-FFF2-40B4-BE49-F238E27FC236}">
                <a16:creationId xmlns:a16="http://schemas.microsoft.com/office/drawing/2014/main" id="{FB1C32BD-3908-4C0B-9680-4B6E2093856A}"/>
              </a:ext>
            </a:extLst>
          </p:cNvPr>
          <p:cNvCxnSpPr/>
          <p:nvPr/>
        </p:nvCxnSpPr>
        <p:spPr>
          <a:xfrm rot="5400000" flipH="1" flipV="1">
            <a:off x="3333325" y="4976428"/>
            <a:ext cx="1224136" cy="93610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Connettore 1 14">
            <a:extLst>
              <a:ext uri="{FF2B5EF4-FFF2-40B4-BE49-F238E27FC236}">
                <a16:creationId xmlns:a16="http://schemas.microsoft.com/office/drawing/2014/main" id="{15106C5E-ACB4-4EFA-B056-1A033E02726B}"/>
              </a:ext>
            </a:extLst>
          </p:cNvPr>
          <p:cNvCxnSpPr/>
          <p:nvPr/>
        </p:nvCxnSpPr>
        <p:spPr>
          <a:xfrm>
            <a:off x="4413445" y="4832412"/>
            <a:ext cx="259228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ttore 1 16">
            <a:extLst>
              <a:ext uri="{FF2B5EF4-FFF2-40B4-BE49-F238E27FC236}">
                <a16:creationId xmlns:a16="http://schemas.microsoft.com/office/drawing/2014/main" id="{A36C90A5-965D-4472-8941-2CD845EF6639}"/>
              </a:ext>
            </a:extLst>
          </p:cNvPr>
          <p:cNvCxnSpPr/>
          <p:nvPr/>
        </p:nvCxnSpPr>
        <p:spPr>
          <a:xfrm rot="16200000" flipH="1">
            <a:off x="6789709" y="5048436"/>
            <a:ext cx="1224136" cy="7920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CasellaDiTesto 17">
            <a:extLst>
              <a:ext uri="{FF2B5EF4-FFF2-40B4-BE49-F238E27FC236}">
                <a16:creationId xmlns:a16="http://schemas.microsoft.com/office/drawing/2014/main" id="{28EF1F5E-6C5B-4FC5-9A6F-43ECD0016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7936" y="4399992"/>
            <a:ext cx="20876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400" b="0" dirty="0">
                <a:latin typeface="Abadi Extra Light" panose="020B0204020104020204" pitchFamily="34" charset="0"/>
              </a:rPr>
              <a:t>I fase: acquisizione</a:t>
            </a:r>
          </a:p>
        </p:txBody>
      </p:sp>
      <p:cxnSp>
        <p:nvCxnSpPr>
          <p:cNvPr id="11" name="Connettore 2 19">
            <a:extLst>
              <a:ext uri="{FF2B5EF4-FFF2-40B4-BE49-F238E27FC236}">
                <a16:creationId xmlns:a16="http://schemas.microsoft.com/office/drawing/2014/main" id="{0A0DB11C-51DC-4680-9991-C16D2F2E28E9}"/>
              </a:ext>
            </a:extLst>
          </p:cNvPr>
          <p:cNvCxnSpPr/>
          <p:nvPr/>
        </p:nvCxnSpPr>
        <p:spPr>
          <a:xfrm rot="5400000">
            <a:off x="3944661" y="4868305"/>
            <a:ext cx="360363" cy="158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24">
            <a:extLst>
              <a:ext uri="{FF2B5EF4-FFF2-40B4-BE49-F238E27FC236}">
                <a16:creationId xmlns:a16="http://schemas.microsoft.com/office/drawing/2014/main" id="{38C6AFCD-EFF5-4A12-A6E2-38773F932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9824" y="4688917"/>
            <a:ext cx="18002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1400" b="0" dirty="0">
                <a:latin typeface="Abadi Extra Light" panose="020B0204020104020204" pitchFamily="34" charset="0"/>
              </a:rPr>
              <a:t>II fase: rilascio</a:t>
            </a:r>
          </a:p>
        </p:txBody>
      </p:sp>
      <p:cxnSp>
        <p:nvCxnSpPr>
          <p:cNvPr id="13" name="Connettore 2 25">
            <a:extLst>
              <a:ext uri="{FF2B5EF4-FFF2-40B4-BE49-F238E27FC236}">
                <a16:creationId xmlns:a16="http://schemas.microsoft.com/office/drawing/2014/main" id="{F948DC6C-1AF2-4F58-92AC-E9D7DAB5FBBA}"/>
              </a:ext>
            </a:extLst>
          </p:cNvPr>
          <p:cNvCxnSpPr/>
          <p:nvPr/>
        </p:nvCxnSpPr>
        <p:spPr>
          <a:xfrm rot="5400000">
            <a:off x="7257774" y="5155642"/>
            <a:ext cx="36036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532C2FB2-327F-4D16-982C-7F0A4FB0F354}"/>
              </a:ext>
            </a:extLst>
          </p:cNvPr>
          <p:cNvSpPr/>
          <p:nvPr/>
        </p:nvSpPr>
        <p:spPr>
          <a:xfrm>
            <a:off x="6933924" y="4760355"/>
            <a:ext cx="144462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>
              <a:latin typeface="Abadi Extra Light" panose="020B0204020104020204" pitchFamily="34" charset="0"/>
            </a:endParaRPr>
          </a:p>
        </p:txBody>
      </p:sp>
      <p:cxnSp>
        <p:nvCxnSpPr>
          <p:cNvPr id="15" name="Connettore 2 18">
            <a:extLst>
              <a:ext uri="{FF2B5EF4-FFF2-40B4-BE49-F238E27FC236}">
                <a16:creationId xmlns:a16="http://schemas.microsoft.com/office/drawing/2014/main" id="{4CC8886A-877B-41ED-ACC0-0A0DE8F0B794}"/>
              </a:ext>
            </a:extLst>
          </p:cNvPr>
          <p:cNvCxnSpPr>
            <a:endCxn id="14" idx="0"/>
          </p:cNvCxnSpPr>
          <p:nvPr/>
        </p:nvCxnSpPr>
        <p:spPr>
          <a:xfrm rot="5400000">
            <a:off x="6753742" y="4508736"/>
            <a:ext cx="5048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21">
            <a:extLst>
              <a:ext uri="{FF2B5EF4-FFF2-40B4-BE49-F238E27FC236}">
                <a16:creationId xmlns:a16="http://schemas.microsoft.com/office/drawing/2014/main" id="{3D85DE35-3D48-414D-8327-5C29DF37D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8024" y="3896755"/>
            <a:ext cx="25199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600" b="0" dirty="0">
                <a:latin typeface="Abadi Extra Light" panose="020B0204020104020204" pitchFamily="34" charset="0"/>
              </a:rPr>
              <a:t>COMMIT o ROLLBACK</a:t>
            </a:r>
          </a:p>
        </p:txBody>
      </p:sp>
      <p:sp>
        <p:nvSpPr>
          <p:cNvPr id="17" name="CasellaDiTesto 24">
            <a:extLst>
              <a:ext uri="{FF2B5EF4-FFF2-40B4-BE49-F238E27FC236}">
                <a16:creationId xmlns:a16="http://schemas.microsoft.com/office/drawing/2014/main" id="{EE38F73A-8EED-4931-B288-653D7FDBF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197" y="3661135"/>
            <a:ext cx="12241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it-IT" sz="1400" dirty="0">
                <a:latin typeface="Abadi Extra Light" panose="020B0204020104020204" pitchFamily="34" charset="0"/>
              </a:rPr>
              <a:t>LOCK acquisiti</a:t>
            </a:r>
          </a:p>
        </p:txBody>
      </p:sp>
    </p:spTree>
    <p:extLst>
      <p:ext uri="{BB962C8B-B14F-4D97-AF65-F5344CB8AC3E}">
        <p14:creationId xmlns:p14="http://schemas.microsoft.com/office/powerpoint/2010/main" val="185727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4D34-9330-4A24-A631-475FA5A7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2PL a confronto con le tecniche precedenti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861C5-4128-4732-B5B2-41BFCC14A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Relazione tra 2PL e CSR</a:t>
            </a:r>
          </a:p>
          <a:p>
            <a:endParaRPr lang="en-US" dirty="0"/>
          </a:p>
        </p:txBody>
      </p:sp>
      <p:sp>
        <p:nvSpPr>
          <p:cNvPr id="5" name="Ovale 3">
            <a:extLst>
              <a:ext uri="{FF2B5EF4-FFF2-40B4-BE49-F238E27FC236}">
                <a16:creationId xmlns:a16="http://schemas.microsoft.com/office/drawing/2014/main" id="{7FBDC60A-694D-47E7-8ACA-732AE19FE555}"/>
              </a:ext>
            </a:extLst>
          </p:cNvPr>
          <p:cNvSpPr/>
          <p:nvPr/>
        </p:nvSpPr>
        <p:spPr>
          <a:xfrm>
            <a:off x="3801382" y="3140869"/>
            <a:ext cx="4895850" cy="25923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it-IT">
              <a:latin typeface="Abadi Extra Light" panose="020B0204020104020204" pitchFamily="34" charset="0"/>
            </a:endParaRPr>
          </a:p>
        </p:txBody>
      </p:sp>
      <p:sp>
        <p:nvSpPr>
          <p:cNvPr id="6" name="Ovale 4">
            <a:extLst>
              <a:ext uri="{FF2B5EF4-FFF2-40B4-BE49-F238E27FC236}">
                <a16:creationId xmlns:a16="http://schemas.microsoft.com/office/drawing/2014/main" id="{D775478A-FB7E-4754-A865-D8C46ED47E86}"/>
              </a:ext>
            </a:extLst>
          </p:cNvPr>
          <p:cNvSpPr/>
          <p:nvPr/>
        </p:nvSpPr>
        <p:spPr>
          <a:xfrm>
            <a:off x="5385707" y="3790157"/>
            <a:ext cx="2663825" cy="15113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it-IT" dirty="0">
              <a:latin typeface="Abadi Extra Light" panose="020B0204020104020204" pitchFamily="34" charset="0"/>
            </a:endParaRPr>
          </a:p>
        </p:txBody>
      </p:sp>
      <p:sp>
        <p:nvSpPr>
          <p:cNvPr id="7" name="CasellaDiTesto 5">
            <a:extLst>
              <a:ext uri="{FF2B5EF4-FFF2-40B4-BE49-F238E27FC236}">
                <a16:creationId xmlns:a16="http://schemas.microsoft.com/office/drawing/2014/main" id="{A8C0736F-2D86-4B0F-8966-9BCC7BB81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3545" y="3645694"/>
            <a:ext cx="10798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b="0" dirty="0">
                <a:latin typeface="Abadi Extra Light" panose="020B0204020104020204" pitchFamily="34" charset="0"/>
              </a:rPr>
              <a:t>CSR</a:t>
            </a:r>
          </a:p>
        </p:txBody>
      </p: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A7421252-898D-401E-BCA0-4DDA401F6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7383" y="4149378"/>
            <a:ext cx="917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b="0" dirty="0">
                <a:latin typeface="Abadi Extra Light" panose="020B0204020104020204" pitchFamily="34" charset="0"/>
              </a:rPr>
              <a:t>2PL</a:t>
            </a:r>
          </a:p>
        </p:txBody>
      </p:sp>
    </p:spTree>
    <p:extLst>
      <p:ext uri="{BB962C8B-B14F-4D97-AF65-F5344CB8AC3E}">
        <p14:creationId xmlns:p14="http://schemas.microsoft.com/office/powerpoint/2010/main" val="408801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12A8-EF54-4F26-A33E-135970DE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2PL a confronto con le tecniche precedenti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95E0-156B-4EC7-A42D-462E78C31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it-IT" dirty="0"/>
              <a:t>Teorema: </a:t>
            </a:r>
            <a:r>
              <a:rPr lang="it-IT" dirty="0">
                <a:solidFill>
                  <a:srgbClr val="CC00CC"/>
                </a:solidFill>
              </a:rPr>
              <a:t>2PL </a:t>
            </a:r>
            <a:r>
              <a:rPr lang="it-IT" dirty="0">
                <a:solidFill>
                  <a:srgbClr val="CC00CC"/>
                </a:solidFill>
                <a:sym typeface="Symbol" pitchFamily="18" charset="2"/>
              </a:rPr>
              <a:t></a:t>
            </a:r>
            <a:r>
              <a:rPr lang="it-IT" dirty="0">
                <a:solidFill>
                  <a:srgbClr val="CC00CC"/>
                </a:solidFill>
              </a:rPr>
              <a:t> CSR</a:t>
            </a:r>
          </a:p>
          <a:p>
            <a:pPr>
              <a:buFont typeface="Wingdings 2" pitchFamily="18" charset="2"/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1. Se 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2PL 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sCSR</a:t>
            </a:r>
            <a:endParaRPr lang="it-IT" dirty="0">
              <a:solidFill>
                <a:schemeClr val="accent6">
                  <a:lumMod val="75000"/>
                </a:schemeClr>
              </a:solidFill>
              <a:sym typeface="Symbol" pitchFamily="18" charset="2"/>
            </a:endParaRPr>
          </a:p>
          <a:p>
            <a:pPr lvl="1">
              <a:buNone/>
            </a:pPr>
            <a:r>
              <a:rPr lang="it-IT" dirty="0">
                <a:sym typeface="Symbol" pitchFamily="18" charset="2"/>
              </a:rPr>
              <a:t>Per assurdo: s2PL e </a:t>
            </a:r>
            <a:r>
              <a:rPr lang="it-IT" dirty="0" err="1">
                <a:sym typeface="Symbol" pitchFamily="18" charset="2"/>
              </a:rPr>
              <a:t>sCSR</a:t>
            </a:r>
            <a:endParaRPr lang="it-IT" dirty="0">
              <a:sym typeface="Symbol" pitchFamily="18" charset="2"/>
            </a:endParaRPr>
          </a:p>
          <a:p>
            <a:pPr lvl="1">
              <a:buFont typeface="Wingdings" pitchFamily="2" charset="2"/>
              <a:buNone/>
            </a:pPr>
            <a:r>
              <a:rPr lang="it-IT" dirty="0">
                <a:sym typeface="Symbol" pitchFamily="18" charset="2"/>
              </a:rPr>
              <a:t>Se </a:t>
            </a:r>
            <a:r>
              <a:rPr lang="it-IT" dirty="0" err="1">
                <a:sym typeface="Symbol" pitchFamily="18" charset="2"/>
              </a:rPr>
              <a:t>sCSR</a:t>
            </a:r>
            <a:r>
              <a:rPr lang="it-IT" dirty="0">
                <a:sym typeface="Symbol" pitchFamily="18" charset="2"/>
              </a:rPr>
              <a:t> allora esiste una coppia (catena) di conflitti ciclici</a:t>
            </a:r>
          </a:p>
          <a:p>
            <a:endParaRPr lang="en-US" dirty="0"/>
          </a:p>
        </p:txBody>
      </p:sp>
      <p:grpSp>
        <p:nvGrpSpPr>
          <p:cNvPr id="5" name="Gruppo 6">
            <a:extLst>
              <a:ext uri="{FF2B5EF4-FFF2-40B4-BE49-F238E27FC236}">
                <a16:creationId xmlns:a16="http://schemas.microsoft.com/office/drawing/2014/main" id="{2140BF0A-1D50-4137-92B2-72F13053B13B}"/>
              </a:ext>
            </a:extLst>
          </p:cNvPr>
          <p:cNvGrpSpPr/>
          <p:nvPr/>
        </p:nvGrpSpPr>
        <p:grpSpPr>
          <a:xfrm>
            <a:off x="1953596" y="4997056"/>
            <a:ext cx="2879725" cy="503237"/>
            <a:chOff x="2555875" y="4005263"/>
            <a:chExt cx="2879725" cy="503237"/>
          </a:xfrm>
        </p:grpSpPr>
        <p:sp>
          <p:nvSpPr>
            <p:cNvPr id="6" name="Ovale 7">
              <a:extLst>
                <a:ext uri="{FF2B5EF4-FFF2-40B4-BE49-F238E27FC236}">
                  <a16:creationId xmlns:a16="http://schemas.microsoft.com/office/drawing/2014/main" id="{F619C9BB-5280-492E-84DB-6DDB201BA5C6}"/>
                </a:ext>
              </a:extLst>
            </p:cNvPr>
            <p:cNvSpPr/>
            <p:nvPr/>
          </p:nvSpPr>
          <p:spPr>
            <a:xfrm>
              <a:off x="2555875" y="4005263"/>
              <a:ext cx="576263" cy="5032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dirty="0">
                  <a:solidFill>
                    <a:schemeClr val="tx1"/>
                  </a:solidFill>
                  <a:latin typeface="Abadi Extra Light" panose="020B0204020104020204" pitchFamily="34" charset="0"/>
                </a:rPr>
                <a:t>t</a:t>
              </a:r>
              <a:r>
                <a:rPr lang="it-IT" sz="1400" baseline="-25000" dirty="0">
                  <a:solidFill>
                    <a:schemeClr val="tx1"/>
                  </a:solidFill>
                  <a:latin typeface="Abadi Extra Light" panose="020B0204020104020204" pitchFamily="34" charset="0"/>
                </a:rPr>
                <a:t>1</a:t>
              </a:r>
            </a:p>
          </p:txBody>
        </p:sp>
        <p:sp>
          <p:nvSpPr>
            <p:cNvPr id="7" name="Ovale 8">
              <a:extLst>
                <a:ext uri="{FF2B5EF4-FFF2-40B4-BE49-F238E27FC236}">
                  <a16:creationId xmlns:a16="http://schemas.microsoft.com/office/drawing/2014/main" id="{4575AFE4-6839-4E5C-908B-D495D7E8F669}"/>
                </a:ext>
              </a:extLst>
            </p:cNvPr>
            <p:cNvSpPr/>
            <p:nvPr/>
          </p:nvSpPr>
          <p:spPr>
            <a:xfrm>
              <a:off x="4859338" y="4005263"/>
              <a:ext cx="576262" cy="5032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dirty="0">
                  <a:solidFill>
                    <a:schemeClr val="tx1"/>
                  </a:solidFill>
                  <a:latin typeface="Abadi Extra Light" panose="020B0204020104020204" pitchFamily="34" charset="0"/>
                </a:rPr>
                <a:t>t</a:t>
              </a:r>
              <a:r>
                <a:rPr lang="it-IT" sz="1400" baseline="-25000" dirty="0">
                  <a:solidFill>
                    <a:schemeClr val="tx1"/>
                  </a:solidFill>
                  <a:latin typeface="Abadi Extra Light" panose="020B0204020104020204" pitchFamily="34" charset="0"/>
                </a:rPr>
                <a:t>2</a:t>
              </a:r>
            </a:p>
          </p:txBody>
        </p:sp>
        <p:cxnSp>
          <p:nvCxnSpPr>
            <p:cNvPr id="8" name="Connettore 2 10">
              <a:extLst>
                <a:ext uri="{FF2B5EF4-FFF2-40B4-BE49-F238E27FC236}">
                  <a16:creationId xmlns:a16="http://schemas.microsoft.com/office/drawing/2014/main" id="{BB552137-7DAA-4EF5-8A73-30249E71BEFD}"/>
                </a:ext>
              </a:extLst>
            </p:cNvPr>
            <p:cNvCxnSpPr>
              <a:stCxn id="6" idx="7"/>
              <a:endCxn id="7" idx="1"/>
            </p:cNvCxnSpPr>
            <p:nvPr/>
          </p:nvCxnSpPr>
          <p:spPr>
            <a:xfrm rot="5400000" flipH="1" flipV="1">
              <a:off x="3995936" y="3130422"/>
              <a:ext cx="1588" cy="189691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Connettore 2 12">
              <a:extLst>
                <a:ext uri="{FF2B5EF4-FFF2-40B4-BE49-F238E27FC236}">
                  <a16:creationId xmlns:a16="http://schemas.microsoft.com/office/drawing/2014/main" id="{F1DF2C22-1AA1-4C70-8A98-0F98E96AB1D1}"/>
                </a:ext>
              </a:extLst>
            </p:cNvPr>
            <p:cNvCxnSpPr>
              <a:stCxn id="7" idx="3"/>
              <a:endCxn id="6" idx="5"/>
            </p:cNvCxnSpPr>
            <p:nvPr/>
          </p:nvCxnSpPr>
          <p:spPr>
            <a:xfrm rot="5400000">
              <a:off x="3995936" y="3486844"/>
              <a:ext cx="1588" cy="189691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CasellaDiTesto 13">
            <a:extLst>
              <a:ext uri="{FF2B5EF4-FFF2-40B4-BE49-F238E27FC236}">
                <a16:creationId xmlns:a16="http://schemas.microsoft.com/office/drawing/2014/main" id="{984074B0-D563-4428-8747-15E7FA072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083" y="4411501"/>
            <a:ext cx="29527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1400" b="0" dirty="0">
                <a:latin typeface="Abadi Extra Light" panose="020B0204020104020204" pitchFamily="34" charset="0"/>
              </a:rPr>
              <a:t>t</a:t>
            </a:r>
            <a:r>
              <a:rPr lang="it-IT" sz="1400" b="0" baseline="-25000" dirty="0">
                <a:latin typeface="Abadi Extra Light" panose="020B0204020104020204" pitchFamily="34" charset="0"/>
              </a:rPr>
              <a:t>1</a:t>
            </a:r>
            <a:r>
              <a:rPr lang="it-IT" sz="1400" b="0" dirty="0">
                <a:latin typeface="Abadi Extra Light" panose="020B0204020104020204" pitchFamily="34" charset="0"/>
              </a:rPr>
              <a:t> cede </a:t>
            </a:r>
            <a:r>
              <a:rPr lang="it-IT" sz="1400" b="0" dirty="0" err="1">
                <a:latin typeface="Abadi Extra Light" panose="020B0204020104020204" pitchFamily="34" charset="0"/>
              </a:rPr>
              <a:t>lock</a:t>
            </a:r>
            <a:r>
              <a:rPr lang="it-IT" sz="1400" b="0" dirty="0">
                <a:latin typeface="Abadi Extra Light" panose="020B0204020104020204" pitchFamily="34" charset="0"/>
              </a:rPr>
              <a:t> su x a t</a:t>
            </a:r>
            <a:r>
              <a:rPr lang="it-IT" sz="1400" b="0" baseline="-25000" dirty="0">
                <a:latin typeface="Abadi Extra Light" panose="020B0204020104020204" pitchFamily="34" charset="0"/>
              </a:rPr>
              <a:t>2</a:t>
            </a:r>
          </a:p>
        </p:txBody>
      </p:sp>
      <p:cxnSp>
        <p:nvCxnSpPr>
          <p:cNvPr id="11" name="Connettore 2 15">
            <a:extLst>
              <a:ext uri="{FF2B5EF4-FFF2-40B4-BE49-F238E27FC236}">
                <a16:creationId xmlns:a16="http://schemas.microsoft.com/office/drawing/2014/main" id="{E73323FB-DEE1-4D6A-9D1D-604D71EBB65D}"/>
              </a:ext>
            </a:extLst>
          </p:cNvPr>
          <p:cNvCxnSpPr/>
          <p:nvPr/>
        </p:nvCxnSpPr>
        <p:spPr>
          <a:xfrm>
            <a:off x="3393657" y="4718688"/>
            <a:ext cx="1" cy="2781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6">
            <a:extLst>
              <a:ext uri="{FF2B5EF4-FFF2-40B4-BE49-F238E27FC236}">
                <a16:creationId xmlns:a16="http://schemas.microsoft.com/office/drawing/2014/main" id="{770F8DEA-3756-4D9C-8D24-52F3D3037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489" y="5716937"/>
            <a:ext cx="32400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1400" b="0" dirty="0">
                <a:latin typeface="Abadi Extra Light" panose="020B0204020104020204" pitchFamily="34" charset="0"/>
              </a:rPr>
              <a:t>t</a:t>
            </a:r>
            <a:r>
              <a:rPr lang="it-IT" sz="1400" b="0" baseline="-25000" dirty="0">
                <a:latin typeface="Abadi Extra Light" panose="020B0204020104020204" pitchFamily="34" charset="0"/>
              </a:rPr>
              <a:t>1</a:t>
            </a:r>
            <a:r>
              <a:rPr lang="it-IT" sz="1400" b="0" dirty="0">
                <a:latin typeface="Abadi Extra Light" panose="020B0204020104020204" pitchFamily="34" charset="0"/>
              </a:rPr>
              <a:t> acquisisce </a:t>
            </a:r>
            <a:r>
              <a:rPr lang="it-IT" sz="1400" b="0" dirty="0" err="1">
                <a:latin typeface="Abadi Extra Light" panose="020B0204020104020204" pitchFamily="34" charset="0"/>
              </a:rPr>
              <a:t>lock</a:t>
            </a:r>
            <a:r>
              <a:rPr lang="it-IT" sz="1400" b="0" dirty="0">
                <a:latin typeface="Abadi Extra Light" panose="020B0204020104020204" pitchFamily="34" charset="0"/>
              </a:rPr>
              <a:t> su y da t</a:t>
            </a:r>
            <a:r>
              <a:rPr lang="it-IT" sz="1400" b="0" baseline="-25000" dirty="0">
                <a:latin typeface="Abadi Extra Light" panose="020B0204020104020204" pitchFamily="34" charset="0"/>
              </a:rPr>
              <a:t>2</a:t>
            </a:r>
          </a:p>
        </p:txBody>
      </p:sp>
      <p:grpSp>
        <p:nvGrpSpPr>
          <p:cNvPr id="13" name="Gruppo 11">
            <a:extLst>
              <a:ext uri="{FF2B5EF4-FFF2-40B4-BE49-F238E27FC236}">
                <a16:creationId xmlns:a16="http://schemas.microsoft.com/office/drawing/2014/main" id="{F427E309-41CF-444C-88EF-D4FE4783E58C}"/>
              </a:ext>
            </a:extLst>
          </p:cNvPr>
          <p:cNvGrpSpPr/>
          <p:nvPr/>
        </p:nvGrpSpPr>
        <p:grpSpPr>
          <a:xfrm>
            <a:off x="5300046" y="5125737"/>
            <a:ext cx="2520950" cy="529648"/>
            <a:chOff x="1258888" y="5733256"/>
            <a:chExt cx="2520950" cy="529648"/>
          </a:xfrm>
        </p:grpSpPr>
        <p:cxnSp>
          <p:nvCxnSpPr>
            <p:cNvPr id="14" name="Connettore 1 27">
              <a:extLst>
                <a:ext uri="{FF2B5EF4-FFF2-40B4-BE49-F238E27FC236}">
                  <a16:creationId xmlns:a16="http://schemas.microsoft.com/office/drawing/2014/main" id="{968BCC7A-5DAE-44E8-A194-5DE1AC8CBE91}"/>
                </a:ext>
              </a:extLst>
            </p:cNvPr>
            <p:cNvCxnSpPr/>
            <p:nvPr/>
          </p:nvCxnSpPr>
          <p:spPr>
            <a:xfrm rot="5400000">
              <a:off x="2123728" y="5805264"/>
              <a:ext cx="14401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8">
              <a:extLst>
                <a:ext uri="{FF2B5EF4-FFF2-40B4-BE49-F238E27FC236}">
                  <a16:creationId xmlns:a16="http://schemas.microsoft.com/office/drawing/2014/main" id="{D40D55CB-D710-4479-95F7-B86655066121}"/>
                </a:ext>
              </a:extLst>
            </p:cNvPr>
            <p:cNvCxnSpPr/>
            <p:nvPr/>
          </p:nvCxnSpPr>
          <p:spPr>
            <a:xfrm rot="5400000">
              <a:off x="2771800" y="5805264"/>
              <a:ext cx="144016" cy="0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9">
              <a:extLst>
                <a:ext uri="{FF2B5EF4-FFF2-40B4-BE49-F238E27FC236}">
                  <a16:creationId xmlns:a16="http://schemas.microsoft.com/office/drawing/2014/main" id="{CE1C44A2-5629-43E5-97A4-8485F289444A}"/>
                </a:ext>
              </a:extLst>
            </p:cNvPr>
            <p:cNvCxnSpPr/>
            <p:nvPr/>
          </p:nvCxnSpPr>
          <p:spPr>
            <a:xfrm>
              <a:off x="2195736" y="5877272"/>
              <a:ext cx="64807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sellaDiTesto 32">
              <a:extLst>
                <a:ext uri="{FF2B5EF4-FFF2-40B4-BE49-F238E27FC236}">
                  <a16:creationId xmlns:a16="http://schemas.microsoft.com/office/drawing/2014/main" id="{60CDBD87-9B71-4460-8BC8-8BF45EE37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888" y="5955127"/>
              <a:ext cx="25209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it-IT" sz="1400" b="0" dirty="0">
                  <a:latin typeface="Abadi Extra Light" panose="020B0204020104020204" pitchFamily="34" charset="0"/>
                  <a:sym typeface="Symbol" pitchFamily="18" charset="2"/>
                </a:rPr>
                <a:t>t</a:t>
              </a:r>
              <a:r>
                <a:rPr lang="it-IT" sz="1400" b="0" baseline="-25000" dirty="0">
                  <a:latin typeface="Abadi Extra Light" panose="020B0204020104020204" pitchFamily="34" charset="0"/>
                  <a:sym typeface="Symbol" pitchFamily="18" charset="2"/>
                </a:rPr>
                <a:t>1</a:t>
              </a:r>
              <a:r>
                <a:rPr lang="it-IT" sz="1400" b="0" dirty="0">
                  <a:latin typeface="Abadi Extra Light" panose="020B0204020104020204" pitchFamily="34" charset="0"/>
                  <a:sym typeface="Symbol" pitchFamily="18" charset="2"/>
                </a:rPr>
                <a:t> rilascia </a:t>
              </a:r>
              <a:r>
                <a:rPr lang="it-IT" sz="1400" b="0" dirty="0" err="1">
                  <a:latin typeface="Abadi Extra Light" panose="020B0204020104020204" pitchFamily="34" charset="0"/>
                  <a:sym typeface="Symbol" pitchFamily="18" charset="2"/>
                </a:rPr>
                <a:t>lock</a:t>
              </a:r>
              <a:r>
                <a:rPr lang="it-IT" sz="1400" b="0" dirty="0">
                  <a:latin typeface="Abadi Extra Light" panose="020B0204020104020204" pitchFamily="34" charset="0"/>
                  <a:sym typeface="Symbol" pitchFamily="18" charset="2"/>
                </a:rPr>
                <a:t> su x</a:t>
              </a:r>
            </a:p>
          </p:txBody>
        </p:sp>
      </p:grpSp>
      <p:grpSp>
        <p:nvGrpSpPr>
          <p:cNvPr id="18" name="Gruppo 13">
            <a:extLst>
              <a:ext uri="{FF2B5EF4-FFF2-40B4-BE49-F238E27FC236}">
                <a16:creationId xmlns:a16="http://schemas.microsoft.com/office/drawing/2014/main" id="{89916259-91F2-4293-88CC-8FEE48167041}"/>
              </a:ext>
            </a:extLst>
          </p:cNvPr>
          <p:cNvGrpSpPr/>
          <p:nvPr/>
        </p:nvGrpSpPr>
        <p:grpSpPr>
          <a:xfrm>
            <a:off x="6782566" y="5150423"/>
            <a:ext cx="2664892" cy="537103"/>
            <a:chOff x="3779838" y="5733256"/>
            <a:chExt cx="2520950" cy="537103"/>
          </a:xfrm>
        </p:grpSpPr>
        <p:cxnSp>
          <p:nvCxnSpPr>
            <p:cNvPr id="19" name="Connettore 1 33">
              <a:extLst>
                <a:ext uri="{FF2B5EF4-FFF2-40B4-BE49-F238E27FC236}">
                  <a16:creationId xmlns:a16="http://schemas.microsoft.com/office/drawing/2014/main" id="{8D3A9714-4FE4-431F-A0ED-B4386974FBFD}"/>
                </a:ext>
              </a:extLst>
            </p:cNvPr>
            <p:cNvCxnSpPr/>
            <p:nvPr/>
          </p:nvCxnSpPr>
          <p:spPr>
            <a:xfrm rot="5400000">
              <a:off x="4499992" y="5805264"/>
              <a:ext cx="14401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34">
              <a:extLst>
                <a:ext uri="{FF2B5EF4-FFF2-40B4-BE49-F238E27FC236}">
                  <a16:creationId xmlns:a16="http://schemas.microsoft.com/office/drawing/2014/main" id="{7163C09B-BD73-4B99-BFAE-1B13E4E3F7F0}"/>
                </a:ext>
              </a:extLst>
            </p:cNvPr>
            <p:cNvCxnSpPr/>
            <p:nvPr/>
          </p:nvCxnSpPr>
          <p:spPr>
            <a:xfrm rot="5400000">
              <a:off x="5148064" y="5805264"/>
              <a:ext cx="144016" cy="0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35">
              <a:extLst>
                <a:ext uri="{FF2B5EF4-FFF2-40B4-BE49-F238E27FC236}">
                  <a16:creationId xmlns:a16="http://schemas.microsoft.com/office/drawing/2014/main" id="{C3036DC1-95D0-4923-9C24-D4FF57E173ED}"/>
                </a:ext>
              </a:extLst>
            </p:cNvPr>
            <p:cNvCxnSpPr/>
            <p:nvPr/>
          </p:nvCxnSpPr>
          <p:spPr>
            <a:xfrm>
              <a:off x="4572000" y="5877272"/>
              <a:ext cx="64807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sellaDiTesto 36">
              <a:extLst>
                <a:ext uri="{FF2B5EF4-FFF2-40B4-BE49-F238E27FC236}">
                  <a16:creationId xmlns:a16="http://schemas.microsoft.com/office/drawing/2014/main" id="{54095B1E-3D3B-40D9-ACBB-DB15E67AE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838" y="5962582"/>
              <a:ext cx="25209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it-IT" sz="1400" b="0" dirty="0">
                  <a:latin typeface="Abadi Extra Light" panose="020B0204020104020204" pitchFamily="34" charset="0"/>
                  <a:sym typeface="Symbol" pitchFamily="18" charset="2"/>
                </a:rPr>
                <a:t>t1 acquisisce </a:t>
              </a:r>
              <a:r>
                <a:rPr lang="it-IT" sz="1400" b="0" dirty="0" err="1">
                  <a:latin typeface="Abadi Extra Light" panose="020B0204020104020204" pitchFamily="34" charset="0"/>
                  <a:sym typeface="Symbol" pitchFamily="18" charset="2"/>
                </a:rPr>
                <a:t>lock</a:t>
              </a:r>
              <a:r>
                <a:rPr lang="it-IT" sz="1400" b="0" dirty="0">
                  <a:latin typeface="Abadi Extra Light" panose="020B0204020104020204" pitchFamily="34" charset="0"/>
                  <a:sym typeface="Symbol" pitchFamily="18" charset="2"/>
                </a:rPr>
                <a:t> su y</a:t>
              </a:r>
            </a:p>
          </p:txBody>
        </p:sp>
      </p:grpSp>
      <p:cxnSp>
        <p:nvCxnSpPr>
          <p:cNvPr id="23" name="Connettore 1 38">
            <a:extLst>
              <a:ext uri="{FF2B5EF4-FFF2-40B4-BE49-F238E27FC236}">
                <a16:creationId xmlns:a16="http://schemas.microsoft.com/office/drawing/2014/main" id="{66C67D14-C0B5-4469-9858-9091663C8578}"/>
              </a:ext>
            </a:extLst>
          </p:cNvPr>
          <p:cNvCxnSpPr/>
          <p:nvPr/>
        </p:nvCxnSpPr>
        <p:spPr>
          <a:xfrm rot="5400000">
            <a:off x="8820022" y="5343556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39">
            <a:extLst>
              <a:ext uri="{FF2B5EF4-FFF2-40B4-BE49-F238E27FC236}">
                <a16:creationId xmlns:a16="http://schemas.microsoft.com/office/drawing/2014/main" id="{5B468840-7DD8-45A2-A9CF-5A523F2A722D}"/>
              </a:ext>
            </a:extLst>
          </p:cNvPr>
          <p:cNvCxnSpPr/>
          <p:nvPr/>
        </p:nvCxnSpPr>
        <p:spPr>
          <a:xfrm rot="5400000">
            <a:off x="8725839" y="5331538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CasellaDiTesto 40">
            <a:extLst>
              <a:ext uri="{FF2B5EF4-FFF2-40B4-BE49-F238E27FC236}">
                <a16:creationId xmlns:a16="http://schemas.microsoft.com/office/drawing/2014/main" id="{662E261B-27E8-462E-A368-0F39F8BE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2341" y="5183206"/>
            <a:ext cx="20875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1400" dirty="0">
                <a:latin typeface="Abadi Extra Light" panose="020B0204020104020204" pitchFamily="34" charset="0"/>
                <a:sym typeface="Symbol" pitchFamily="18" charset="2"/>
              </a:rPr>
              <a:t>Quindi s non è 2PL</a:t>
            </a:r>
          </a:p>
        </p:txBody>
      </p:sp>
      <p:sp>
        <p:nvSpPr>
          <p:cNvPr id="27" name="CasellaDiTesto 4">
            <a:extLst>
              <a:ext uri="{FF2B5EF4-FFF2-40B4-BE49-F238E27FC236}">
                <a16:creationId xmlns:a16="http://schemas.microsoft.com/office/drawing/2014/main" id="{21139ED1-96B2-4D61-B624-39715E5703FF}"/>
              </a:ext>
            </a:extLst>
          </p:cNvPr>
          <p:cNvSpPr txBox="1"/>
          <p:nvPr/>
        </p:nvSpPr>
        <p:spPr>
          <a:xfrm>
            <a:off x="5377838" y="4857772"/>
            <a:ext cx="3708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>
                <a:latin typeface="Abadi Extra Light" panose="020B0204020104020204" pitchFamily="34" charset="0"/>
                <a:sym typeface="Symbol" pitchFamily="18" charset="2"/>
              </a:rPr>
              <a:t>Esempio: w1(x) r2(x) w2(x) w2(y) r1(y)</a:t>
            </a:r>
          </a:p>
        </p:txBody>
      </p:sp>
      <p:cxnSp>
        <p:nvCxnSpPr>
          <p:cNvPr id="28" name="Connettore 2 15">
            <a:extLst>
              <a:ext uri="{FF2B5EF4-FFF2-40B4-BE49-F238E27FC236}">
                <a16:creationId xmlns:a16="http://schemas.microsoft.com/office/drawing/2014/main" id="{01F52B1B-89AB-4A82-BBA1-7016D82AE3E2}"/>
              </a:ext>
            </a:extLst>
          </p:cNvPr>
          <p:cNvCxnSpPr/>
          <p:nvPr/>
        </p:nvCxnSpPr>
        <p:spPr>
          <a:xfrm flipV="1">
            <a:off x="3393657" y="5500914"/>
            <a:ext cx="1" cy="2880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55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EF93-3246-4327-916D-1088D0B5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2PL a confronto con le tecniche precedenti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7AB26-21B0-4659-B584-F10909BFE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it-IT" dirty="0"/>
              <a:t>Teorema: </a:t>
            </a:r>
            <a:r>
              <a:rPr lang="it-IT" dirty="0">
                <a:solidFill>
                  <a:srgbClr val="CC00CC"/>
                </a:solidFill>
              </a:rPr>
              <a:t>2PL </a:t>
            </a:r>
            <a:r>
              <a:rPr lang="it-IT" dirty="0">
                <a:solidFill>
                  <a:srgbClr val="CC00CC"/>
                </a:solidFill>
                <a:sym typeface="Symbol" pitchFamily="18" charset="2"/>
              </a:rPr>
              <a:t></a:t>
            </a:r>
            <a:r>
              <a:rPr lang="it-IT" dirty="0">
                <a:solidFill>
                  <a:srgbClr val="CC00CC"/>
                </a:solidFill>
              </a:rPr>
              <a:t> CSR</a:t>
            </a:r>
          </a:p>
          <a:p>
            <a:pPr>
              <a:buFont typeface="Wingdings 2" pitchFamily="18" charset="2"/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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sCSR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 e s2PL</a:t>
            </a:r>
          </a:p>
          <a:p>
            <a:pPr lvl="1">
              <a:buFont typeface="Wingdings" pitchFamily="2" charset="2"/>
              <a:buNone/>
            </a:pPr>
            <a:r>
              <a:rPr lang="it-IT" dirty="0">
                <a:sym typeface="Symbol" pitchFamily="18" charset="2"/>
              </a:rPr>
              <a:t>s: r1(x) w1(x) r2(x) w2(x) r3(y) w1(y)</a:t>
            </a:r>
          </a:p>
          <a:p>
            <a:endParaRPr lang="en-US" dirty="0"/>
          </a:p>
        </p:txBody>
      </p:sp>
      <p:cxnSp>
        <p:nvCxnSpPr>
          <p:cNvPr id="5" name="Connettore 1 27">
            <a:extLst>
              <a:ext uri="{FF2B5EF4-FFF2-40B4-BE49-F238E27FC236}">
                <a16:creationId xmlns:a16="http://schemas.microsoft.com/office/drawing/2014/main" id="{F19C3CCF-6DF7-46F0-A0EB-69790FB7A33C}"/>
              </a:ext>
            </a:extLst>
          </p:cNvPr>
          <p:cNvCxnSpPr/>
          <p:nvPr/>
        </p:nvCxnSpPr>
        <p:spPr>
          <a:xfrm rot="5400000">
            <a:off x="2094802" y="3208614"/>
            <a:ext cx="1440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28">
            <a:extLst>
              <a:ext uri="{FF2B5EF4-FFF2-40B4-BE49-F238E27FC236}">
                <a16:creationId xmlns:a16="http://schemas.microsoft.com/office/drawing/2014/main" id="{8A4641B1-2FB1-4915-88E6-D0D7E69F3480}"/>
              </a:ext>
            </a:extLst>
          </p:cNvPr>
          <p:cNvCxnSpPr/>
          <p:nvPr/>
        </p:nvCxnSpPr>
        <p:spPr>
          <a:xfrm rot="5400000">
            <a:off x="2742874" y="3208614"/>
            <a:ext cx="144016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29">
            <a:extLst>
              <a:ext uri="{FF2B5EF4-FFF2-40B4-BE49-F238E27FC236}">
                <a16:creationId xmlns:a16="http://schemas.microsoft.com/office/drawing/2014/main" id="{8DD2CC5C-2163-45F8-9943-FB5A8230E1E0}"/>
              </a:ext>
            </a:extLst>
          </p:cNvPr>
          <p:cNvCxnSpPr/>
          <p:nvPr/>
        </p:nvCxnSpPr>
        <p:spPr>
          <a:xfrm>
            <a:off x="2166810" y="3301508"/>
            <a:ext cx="6480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asellaDiTesto 32">
            <a:extLst>
              <a:ext uri="{FF2B5EF4-FFF2-40B4-BE49-F238E27FC236}">
                <a16:creationId xmlns:a16="http://schemas.microsoft.com/office/drawing/2014/main" id="{2BCA2DA9-A625-4AA6-B260-1946FE65D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532" y="3352308"/>
            <a:ext cx="25209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1600" b="0" dirty="0">
                <a:latin typeface="Abadi Extra Light" panose="020B0204020104020204" pitchFamily="34" charset="0"/>
                <a:sym typeface="Symbol" pitchFamily="18" charset="2"/>
              </a:rPr>
              <a:t>t</a:t>
            </a:r>
            <a:r>
              <a:rPr lang="it-IT" sz="1600" b="0" baseline="-25000" dirty="0">
                <a:latin typeface="Abadi Extra Light" panose="020B0204020104020204" pitchFamily="34" charset="0"/>
                <a:sym typeface="Symbol" pitchFamily="18" charset="2"/>
              </a:rPr>
              <a:t>1</a:t>
            </a:r>
            <a:r>
              <a:rPr lang="it-IT" sz="1600" b="0" dirty="0">
                <a:latin typeface="Abadi Extra Light" panose="020B0204020104020204" pitchFamily="34" charset="0"/>
                <a:sym typeface="Symbol" pitchFamily="18" charset="2"/>
              </a:rPr>
              <a:t> rilascia </a:t>
            </a:r>
            <a:r>
              <a:rPr lang="it-IT" sz="1600" b="0" dirty="0" err="1">
                <a:latin typeface="Abadi Extra Light" panose="020B0204020104020204" pitchFamily="34" charset="0"/>
                <a:sym typeface="Symbol" pitchFamily="18" charset="2"/>
              </a:rPr>
              <a:t>lock</a:t>
            </a:r>
            <a:r>
              <a:rPr lang="it-IT" sz="1600" b="0" dirty="0">
                <a:latin typeface="Abadi Extra Light" panose="020B0204020104020204" pitchFamily="34" charset="0"/>
                <a:sym typeface="Symbol" pitchFamily="18" charset="2"/>
              </a:rPr>
              <a:t> su x</a:t>
            </a:r>
          </a:p>
        </p:txBody>
      </p:sp>
      <p:cxnSp>
        <p:nvCxnSpPr>
          <p:cNvPr id="9" name="Connettore 1 33">
            <a:extLst>
              <a:ext uri="{FF2B5EF4-FFF2-40B4-BE49-F238E27FC236}">
                <a16:creationId xmlns:a16="http://schemas.microsoft.com/office/drawing/2014/main" id="{180B758E-90E4-4EBA-B4C2-43FCD114D45E}"/>
              </a:ext>
            </a:extLst>
          </p:cNvPr>
          <p:cNvCxnSpPr/>
          <p:nvPr/>
        </p:nvCxnSpPr>
        <p:spPr>
          <a:xfrm>
            <a:off x="4026813" y="3147297"/>
            <a:ext cx="0" cy="2098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34">
            <a:extLst>
              <a:ext uri="{FF2B5EF4-FFF2-40B4-BE49-F238E27FC236}">
                <a16:creationId xmlns:a16="http://schemas.microsoft.com/office/drawing/2014/main" id="{C10E7C92-45BE-4A4E-9370-9AFC3D081E52}"/>
              </a:ext>
            </a:extLst>
          </p:cNvPr>
          <p:cNvCxnSpPr/>
          <p:nvPr/>
        </p:nvCxnSpPr>
        <p:spPr>
          <a:xfrm>
            <a:off x="4746893" y="3147297"/>
            <a:ext cx="0" cy="209882"/>
          </a:xfrm>
          <a:prstGeom prst="line">
            <a:avLst/>
          </a:prstGeom>
          <a:ln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35">
            <a:extLst>
              <a:ext uri="{FF2B5EF4-FFF2-40B4-BE49-F238E27FC236}">
                <a16:creationId xmlns:a16="http://schemas.microsoft.com/office/drawing/2014/main" id="{DF000DCE-ABFE-4C04-9064-AC546F7FAAC7}"/>
              </a:ext>
            </a:extLst>
          </p:cNvPr>
          <p:cNvCxnSpPr/>
          <p:nvPr/>
        </p:nvCxnSpPr>
        <p:spPr>
          <a:xfrm>
            <a:off x="4026813" y="3389903"/>
            <a:ext cx="72194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asellaDiTesto 36">
            <a:extLst>
              <a:ext uri="{FF2B5EF4-FFF2-40B4-BE49-F238E27FC236}">
                <a16:creationId xmlns:a16="http://schemas.microsoft.com/office/drawing/2014/main" id="{0B88174D-548F-4F00-AFE3-9160A7759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6516" y="3362999"/>
            <a:ext cx="28083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it-IT" sz="1600" b="0" dirty="0">
                <a:latin typeface="Abadi Extra Light" panose="020B0204020104020204" pitchFamily="34" charset="0"/>
                <a:sym typeface="Symbol" pitchFamily="18" charset="2"/>
              </a:rPr>
              <a:t>t</a:t>
            </a:r>
            <a:r>
              <a:rPr lang="it-IT" sz="1600" b="0" baseline="-25000" dirty="0">
                <a:latin typeface="Abadi Extra Light" panose="020B0204020104020204" pitchFamily="34" charset="0"/>
                <a:sym typeface="Symbol" pitchFamily="18" charset="2"/>
              </a:rPr>
              <a:t>1</a:t>
            </a:r>
            <a:r>
              <a:rPr lang="it-IT" sz="1600" b="0" dirty="0">
                <a:latin typeface="Abadi Extra Light" panose="020B0204020104020204" pitchFamily="34" charset="0"/>
                <a:sym typeface="Symbol" pitchFamily="18" charset="2"/>
              </a:rPr>
              <a:t> acquisisce </a:t>
            </a:r>
            <a:r>
              <a:rPr lang="it-IT" sz="1600" b="0" dirty="0" err="1">
                <a:latin typeface="Abadi Extra Light" panose="020B0204020104020204" pitchFamily="34" charset="0"/>
                <a:sym typeface="Symbol" pitchFamily="18" charset="2"/>
              </a:rPr>
              <a:t>lock</a:t>
            </a:r>
            <a:r>
              <a:rPr lang="it-IT" sz="1600" b="0" dirty="0">
                <a:latin typeface="Abadi Extra Light" panose="020B0204020104020204" pitchFamily="34" charset="0"/>
                <a:sym typeface="Symbol" pitchFamily="18" charset="2"/>
              </a:rPr>
              <a:t> su y</a:t>
            </a:r>
          </a:p>
        </p:txBody>
      </p:sp>
      <p:grpSp>
        <p:nvGrpSpPr>
          <p:cNvPr id="13" name="Gruppo 9">
            <a:extLst>
              <a:ext uri="{FF2B5EF4-FFF2-40B4-BE49-F238E27FC236}">
                <a16:creationId xmlns:a16="http://schemas.microsoft.com/office/drawing/2014/main" id="{D7961980-4746-438B-A596-B19ECA779CD1}"/>
              </a:ext>
            </a:extLst>
          </p:cNvPr>
          <p:cNvGrpSpPr/>
          <p:nvPr/>
        </p:nvGrpSpPr>
        <p:grpSpPr>
          <a:xfrm>
            <a:off x="2491007" y="5086255"/>
            <a:ext cx="4681537" cy="1368425"/>
            <a:chOff x="1919288" y="4438650"/>
            <a:chExt cx="4681537" cy="1368425"/>
          </a:xfrm>
        </p:grpSpPr>
        <p:sp>
          <p:nvSpPr>
            <p:cNvPr id="14" name="Ovale 7">
              <a:extLst>
                <a:ext uri="{FF2B5EF4-FFF2-40B4-BE49-F238E27FC236}">
                  <a16:creationId xmlns:a16="http://schemas.microsoft.com/office/drawing/2014/main" id="{7F11DA22-CC60-43BE-A3D4-0A3D54584426}"/>
                </a:ext>
              </a:extLst>
            </p:cNvPr>
            <p:cNvSpPr/>
            <p:nvPr/>
          </p:nvSpPr>
          <p:spPr>
            <a:xfrm>
              <a:off x="1919288" y="5302250"/>
              <a:ext cx="576262" cy="504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600" b="0" dirty="0">
                  <a:solidFill>
                    <a:schemeClr val="tx1"/>
                  </a:solidFill>
                  <a:latin typeface="Abadi Extra Light" panose="020B0204020104020204" pitchFamily="34" charset="0"/>
                </a:rPr>
                <a:t>t1</a:t>
              </a:r>
            </a:p>
          </p:txBody>
        </p:sp>
        <p:sp>
          <p:nvSpPr>
            <p:cNvPr id="15" name="Ovale 8">
              <a:extLst>
                <a:ext uri="{FF2B5EF4-FFF2-40B4-BE49-F238E27FC236}">
                  <a16:creationId xmlns:a16="http://schemas.microsoft.com/office/drawing/2014/main" id="{7201771E-8E9A-4B5A-AB19-73B5E8349E2A}"/>
                </a:ext>
              </a:extLst>
            </p:cNvPr>
            <p:cNvSpPr/>
            <p:nvPr/>
          </p:nvSpPr>
          <p:spPr>
            <a:xfrm>
              <a:off x="3937000" y="4438650"/>
              <a:ext cx="574675" cy="504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600" b="0" dirty="0">
                  <a:solidFill>
                    <a:schemeClr val="tx1"/>
                  </a:solidFill>
                  <a:latin typeface="Abadi Extra Light" panose="020B0204020104020204" pitchFamily="34" charset="0"/>
                </a:rPr>
                <a:t>t2</a:t>
              </a:r>
            </a:p>
          </p:txBody>
        </p:sp>
        <p:cxnSp>
          <p:nvCxnSpPr>
            <p:cNvPr id="16" name="Connettore 2 10">
              <a:extLst>
                <a:ext uri="{FF2B5EF4-FFF2-40B4-BE49-F238E27FC236}">
                  <a16:creationId xmlns:a16="http://schemas.microsoft.com/office/drawing/2014/main" id="{3A320F06-401B-4FB1-A775-24CDDD28B3E4}"/>
                </a:ext>
              </a:extLst>
            </p:cNvPr>
            <p:cNvCxnSpPr>
              <a:stCxn id="14" idx="7"/>
              <a:endCxn id="15" idx="3"/>
            </p:cNvCxnSpPr>
            <p:nvPr/>
          </p:nvCxnSpPr>
          <p:spPr>
            <a:xfrm rot="5400000" flipH="1" flipV="1">
              <a:off x="2962366" y="4318554"/>
              <a:ext cx="507674" cy="160888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ttore 2 12">
              <a:extLst>
                <a:ext uri="{FF2B5EF4-FFF2-40B4-BE49-F238E27FC236}">
                  <a16:creationId xmlns:a16="http://schemas.microsoft.com/office/drawing/2014/main" id="{C775FE75-E87B-4107-AAE8-F6595F4030A9}"/>
                </a:ext>
              </a:extLst>
            </p:cNvPr>
            <p:cNvCxnSpPr>
              <a:stCxn id="18" idx="2"/>
              <a:endCxn id="14" idx="6"/>
            </p:cNvCxnSpPr>
            <p:nvPr/>
          </p:nvCxnSpPr>
          <p:spPr>
            <a:xfrm rot="10800000">
              <a:off x="2496123" y="5555045"/>
              <a:ext cx="352839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Ovale 23">
              <a:extLst>
                <a:ext uri="{FF2B5EF4-FFF2-40B4-BE49-F238E27FC236}">
                  <a16:creationId xmlns:a16="http://schemas.microsoft.com/office/drawing/2014/main" id="{81D40AB1-CBC1-4AD1-B933-364D3B2D03EB}"/>
                </a:ext>
              </a:extLst>
            </p:cNvPr>
            <p:cNvSpPr/>
            <p:nvPr/>
          </p:nvSpPr>
          <p:spPr>
            <a:xfrm>
              <a:off x="6024563" y="5302250"/>
              <a:ext cx="576262" cy="504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600" b="0" dirty="0">
                  <a:solidFill>
                    <a:schemeClr val="tx1"/>
                  </a:solidFill>
                  <a:latin typeface="Abadi Extra Light" panose="020B0204020104020204" pitchFamily="34" charset="0"/>
                </a:rPr>
                <a:t>t3</a:t>
              </a:r>
            </a:p>
          </p:txBody>
        </p:sp>
      </p:grpSp>
      <p:sp>
        <p:nvSpPr>
          <p:cNvPr id="19" name="CasellaDiTesto 4">
            <a:extLst>
              <a:ext uri="{FF2B5EF4-FFF2-40B4-BE49-F238E27FC236}">
                <a16:creationId xmlns:a16="http://schemas.microsoft.com/office/drawing/2014/main" id="{CDFC1FED-C844-46D2-BBBC-2DFAA25090D5}"/>
              </a:ext>
            </a:extLst>
          </p:cNvPr>
          <p:cNvSpPr txBox="1"/>
          <p:nvPr/>
        </p:nvSpPr>
        <p:spPr>
          <a:xfrm>
            <a:off x="1673536" y="4430853"/>
            <a:ext cx="8059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eaLnBrk="0" hangingPunct="0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it-IT" sz="1600" b="0" dirty="0">
                <a:solidFill>
                  <a:schemeClr val="tx2"/>
                </a:solidFill>
                <a:latin typeface="Abadi Extra Light" panose="020B0204020104020204" pitchFamily="34" charset="0"/>
                <a:sym typeface="Symbol" pitchFamily="18" charset="2"/>
              </a:rPr>
              <a:t>Conflitti(s) = {(r1(x),w2(x)),(w1(x),r2(x)),(w1(x),w2(x)),(r3(y),w1(y))}</a:t>
            </a:r>
          </a:p>
        </p:txBody>
      </p:sp>
      <p:cxnSp>
        <p:nvCxnSpPr>
          <p:cNvPr id="20" name="Connettore 1 38">
            <a:extLst>
              <a:ext uri="{FF2B5EF4-FFF2-40B4-BE49-F238E27FC236}">
                <a16:creationId xmlns:a16="http://schemas.microsoft.com/office/drawing/2014/main" id="{F3B5BA89-E811-4860-BB32-47B8032E10E3}"/>
              </a:ext>
            </a:extLst>
          </p:cNvPr>
          <p:cNvCxnSpPr/>
          <p:nvPr/>
        </p:nvCxnSpPr>
        <p:spPr>
          <a:xfrm rot="5400000">
            <a:off x="7370165" y="5800284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39">
            <a:extLst>
              <a:ext uri="{FF2B5EF4-FFF2-40B4-BE49-F238E27FC236}">
                <a16:creationId xmlns:a16="http://schemas.microsoft.com/office/drawing/2014/main" id="{E1615E18-F8C5-4FE3-A275-38563F32DC60}"/>
              </a:ext>
            </a:extLst>
          </p:cNvPr>
          <p:cNvCxnSpPr/>
          <p:nvPr/>
        </p:nvCxnSpPr>
        <p:spPr>
          <a:xfrm rot="5400000">
            <a:off x="7442173" y="5800284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CasellaDiTesto 40">
            <a:extLst>
              <a:ext uri="{FF2B5EF4-FFF2-40B4-BE49-F238E27FC236}">
                <a16:creationId xmlns:a16="http://schemas.microsoft.com/office/drawing/2014/main" id="{413A6680-99F6-4C25-B699-D2DDA02B1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6130" y="5368584"/>
            <a:ext cx="20875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1600" dirty="0">
                <a:latin typeface="Abadi Extra Light" panose="020B0204020104020204" pitchFamily="34" charset="0"/>
                <a:sym typeface="Symbol" pitchFamily="18" charset="2"/>
              </a:rPr>
              <a:t>Quindi s non è 2PL ma è CSR</a:t>
            </a:r>
          </a:p>
        </p:txBody>
      </p:sp>
    </p:spTree>
    <p:extLst>
      <p:ext uri="{BB962C8B-B14F-4D97-AF65-F5344CB8AC3E}">
        <p14:creationId xmlns:p14="http://schemas.microsoft.com/office/powerpoint/2010/main" val="60409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B82D-8263-43D8-B15D-53C9A2D0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Blocco critico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F69B-5884-4671-974C-EF88CFC9F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È una situazione di blocco che si verifica nell’esecuzione di transazioni concorrenti quando:</a:t>
            </a:r>
          </a:p>
          <a:p>
            <a:pPr lvl="1"/>
            <a:r>
              <a:rPr lang="it-IT" dirty="0"/>
              <a:t>Due transazioni hanno bloccato delle risorse: t1 ha bloccato r1 e t2 ha bloccato r2</a:t>
            </a:r>
          </a:p>
          <a:p>
            <a:pPr lvl="1"/>
            <a:r>
              <a:rPr lang="it-IT" dirty="0"/>
              <a:t>Inoltre t1 è in attesa sulla risorsa r2 e</a:t>
            </a:r>
          </a:p>
          <a:p>
            <a:pPr lvl="1"/>
            <a:r>
              <a:rPr lang="it-IT" dirty="0"/>
              <a:t>t2 è in attesa sulla risorsa r1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Quanto spesso si verifica?</a:t>
            </a:r>
          </a:p>
          <a:p>
            <a:r>
              <a:rPr lang="it-IT" dirty="0"/>
              <a:t>Se il numero medio di </a:t>
            </a:r>
            <a:r>
              <a:rPr lang="it-IT" dirty="0" err="1"/>
              <a:t>tuple</a:t>
            </a:r>
            <a:r>
              <a:rPr lang="it-IT" dirty="0"/>
              <a:t> per tabella è n e la granularità del lock è la </a:t>
            </a:r>
            <a:r>
              <a:rPr lang="it-IT" dirty="0" err="1"/>
              <a:t>tupla</a:t>
            </a:r>
            <a:r>
              <a:rPr lang="it-IT" dirty="0"/>
              <a:t>, la probabilità che si verifichi un lock tra due transazioni è pari a:</a:t>
            </a:r>
          </a:p>
          <a:p>
            <a:r>
              <a:rPr lang="it-IT" dirty="0"/>
              <a:t>P(deadlock di lunghezza 2) = 1/n</a:t>
            </a:r>
            <a:r>
              <a:rPr lang="it-IT" baseline="30000" dirty="0"/>
              <a:t>2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185135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9F4D-4CA1-4B38-87B9-08FB476C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Tecniche per risolvere il blocco critico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E070C-2B32-46A5-B0D7-E03567EB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/>
              <a:t>Timeout</a:t>
            </a:r>
            <a:r>
              <a:rPr lang="it-IT" b="1" dirty="0"/>
              <a:t>:</a:t>
            </a:r>
            <a:r>
              <a:rPr lang="it-IT" dirty="0"/>
              <a:t> una transazione in attesa su una risorsa trascorso il </a:t>
            </a:r>
            <a:r>
              <a:rPr lang="it-IT" dirty="0" err="1"/>
              <a:t>timeout</a:t>
            </a:r>
            <a:r>
              <a:rPr lang="it-IT" dirty="0"/>
              <a:t> viene abortita.</a:t>
            </a:r>
          </a:p>
          <a:p>
            <a:r>
              <a:rPr lang="it-IT" b="1" dirty="0"/>
              <a:t>Prevenzione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Una transazione blocca tutte le risorse a cui deve accedere in lettura o scrittura in una sola volta (o blocca tutto o non blocca nulla)</a:t>
            </a:r>
          </a:p>
          <a:p>
            <a:pPr lvl="1"/>
            <a:r>
              <a:rPr lang="it-IT" dirty="0"/>
              <a:t>Ogni transazione t</a:t>
            </a:r>
            <a:r>
              <a:rPr lang="it-IT" baseline="-25000" dirty="0"/>
              <a:t>i</a:t>
            </a:r>
            <a:r>
              <a:rPr lang="it-IT" dirty="0"/>
              <a:t> acquisisce un </a:t>
            </a:r>
            <a:r>
              <a:rPr lang="it-IT" dirty="0" err="1"/>
              <a:t>timestamp</a:t>
            </a:r>
            <a:r>
              <a:rPr lang="it-IT" dirty="0"/>
              <a:t> </a:t>
            </a:r>
            <a:r>
              <a:rPr lang="it-IT" dirty="0" err="1"/>
              <a:t>TS</a:t>
            </a:r>
            <a:r>
              <a:rPr lang="it-IT" baseline="-25000" dirty="0" err="1"/>
              <a:t>i</a:t>
            </a:r>
            <a:r>
              <a:rPr lang="it-IT" dirty="0"/>
              <a:t> all’inizio della sua esecuzione. La transazione t</a:t>
            </a:r>
            <a:r>
              <a:rPr lang="it-IT" baseline="-25000" dirty="0"/>
              <a:t>i</a:t>
            </a:r>
            <a:r>
              <a:rPr lang="it-IT" dirty="0"/>
              <a:t> può attendere una risorsa bloccata da </a:t>
            </a:r>
            <a:r>
              <a:rPr lang="it-IT" dirty="0" err="1"/>
              <a:t>t</a:t>
            </a:r>
            <a:r>
              <a:rPr lang="it-IT" baseline="-25000" dirty="0" err="1"/>
              <a:t>j</a:t>
            </a:r>
            <a:r>
              <a:rPr lang="it-IT" dirty="0"/>
              <a:t> solo se vale una certa condizione sui TS (</a:t>
            </a:r>
            <a:r>
              <a:rPr lang="it-IT" dirty="0" err="1"/>
              <a:t>TS</a:t>
            </a:r>
            <a:r>
              <a:rPr lang="it-IT" baseline="-25000" dirty="0" err="1"/>
              <a:t>i</a:t>
            </a:r>
            <a:r>
              <a:rPr lang="it-IT" dirty="0"/>
              <a:t>&lt; </a:t>
            </a:r>
            <a:r>
              <a:rPr lang="it-IT" dirty="0" err="1"/>
              <a:t>TS</a:t>
            </a:r>
            <a:r>
              <a:rPr lang="it-IT" baseline="-25000" dirty="0" err="1"/>
              <a:t>j</a:t>
            </a:r>
            <a:r>
              <a:rPr lang="it-IT" dirty="0"/>
              <a:t>) altrimenti viene abortita e fatta ripartire con lo stesso TS.</a:t>
            </a:r>
          </a:p>
          <a:p>
            <a:r>
              <a:rPr lang="it-IT" b="1" dirty="0"/>
              <a:t>Rilevamento</a:t>
            </a:r>
            <a:r>
              <a:rPr lang="it-IT" dirty="0"/>
              <a:t>: si esegue un’analisi periodica della tabella di LOCK per rilevare la presenza di un blocco critico (corrisponde ad un ciclo nel grafo delle relazioni di attesa). Questa tecnica è quella più frequentemente adottata dai sistemi reali.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14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322-2B90-4C12-A266-52BFD0A8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Blocco di una transazione (</a:t>
            </a:r>
            <a:r>
              <a:rPr lang="it-IT" dirty="0" err="1"/>
              <a:t>starvation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B7CB9-6668-4448-B131-2D8CF0F0B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scelta di gestire i lock in lettura come lock condivisi produce un ulteriore problema chiamato </a:t>
            </a:r>
            <a:r>
              <a:rPr lang="it-IT" dirty="0" err="1"/>
              <a:t>starvation</a:t>
            </a:r>
            <a:r>
              <a:rPr lang="it-IT" dirty="0"/>
              <a:t> che tuttavia nel contesto delle DBMS risulta poco probabile.</a:t>
            </a:r>
          </a:p>
          <a:p>
            <a:pPr lvl="8"/>
            <a:endParaRPr lang="it-IT" dirty="0"/>
          </a:p>
          <a:p>
            <a:r>
              <a:rPr lang="it-IT" dirty="0"/>
              <a:t>Se una risorsa x viene costantemente bloccata da una sequenza di transazioni che acquisiscono </a:t>
            </a:r>
            <a:r>
              <a:rPr lang="it-IT" dirty="0" err="1"/>
              <a:t>r_lock</a:t>
            </a:r>
            <a:r>
              <a:rPr lang="it-IT" dirty="0"/>
              <a:t> su x, un’eventuale transazione in attesa di scrivere su x viene bloccata per un lungo periodo fino alla fine della sequenza di letture.</a:t>
            </a:r>
          </a:p>
          <a:p>
            <a:endParaRPr lang="en-US" dirty="0"/>
          </a:p>
        </p:txBody>
      </p:sp>
      <p:grpSp>
        <p:nvGrpSpPr>
          <p:cNvPr id="5" name="Gruppo 5">
            <a:extLst>
              <a:ext uri="{FF2B5EF4-FFF2-40B4-BE49-F238E27FC236}">
                <a16:creationId xmlns:a16="http://schemas.microsoft.com/office/drawing/2014/main" id="{629CB407-F907-4C6F-876C-5A60510064ED}"/>
              </a:ext>
            </a:extLst>
          </p:cNvPr>
          <p:cNvGrpSpPr/>
          <p:nvPr/>
        </p:nvGrpSpPr>
        <p:grpSpPr>
          <a:xfrm>
            <a:off x="1915717" y="4638675"/>
            <a:ext cx="8064896" cy="1880919"/>
            <a:chOff x="683568" y="4365104"/>
            <a:chExt cx="8064896" cy="1880919"/>
          </a:xfrm>
        </p:grpSpPr>
        <p:cxnSp>
          <p:nvCxnSpPr>
            <p:cNvPr id="6" name="Connettore 2 6">
              <a:extLst>
                <a:ext uri="{FF2B5EF4-FFF2-40B4-BE49-F238E27FC236}">
                  <a16:creationId xmlns:a16="http://schemas.microsoft.com/office/drawing/2014/main" id="{D18414B7-3EA0-44BE-AFD4-4058CC6C7F36}"/>
                </a:ext>
              </a:extLst>
            </p:cNvPr>
            <p:cNvCxnSpPr/>
            <p:nvPr/>
          </p:nvCxnSpPr>
          <p:spPr>
            <a:xfrm>
              <a:off x="683568" y="5445224"/>
              <a:ext cx="77768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8">
              <a:extLst>
                <a:ext uri="{FF2B5EF4-FFF2-40B4-BE49-F238E27FC236}">
                  <a16:creationId xmlns:a16="http://schemas.microsoft.com/office/drawing/2014/main" id="{9EE91B58-FBA4-4281-BC45-025817E47259}"/>
                </a:ext>
              </a:extLst>
            </p:cNvPr>
            <p:cNvCxnSpPr/>
            <p:nvPr/>
          </p:nvCxnSpPr>
          <p:spPr>
            <a:xfrm>
              <a:off x="755576" y="5157192"/>
              <a:ext cx="12961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9">
              <a:extLst>
                <a:ext uri="{FF2B5EF4-FFF2-40B4-BE49-F238E27FC236}">
                  <a16:creationId xmlns:a16="http://schemas.microsoft.com/office/drawing/2014/main" id="{A97B376F-DD60-4E81-804A-9EB6ECB9A297}"/>
                </a:ext>
              </a:extLst>
            </p:cNvPr>
            <p:cNvCxnSpPr/>
            <p:nvPr/>
          </p:nvCxnSpPr>
          <p:spPr>
            <a:xfrm>
              <a:off x="1691680" y="4941168"/>
              <a:ext cx="12961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0">
              <a:extLst>
                <a:ext uri="{FF2B5EF4-FFF2-40B4-BE49-F238E27FC236}">
                  <a16:creationId xmlns:a16="http://schemas.microsoft.com/office/drawing/2014/main" id="{9F2E6760-21EB-420C-96CD-88CC430B4F63}"/>
                </a:ext>
              </a:extLst>
            </p:cNvPr>
            <p:cNvCxnSpPr/>
            <p:nvPr/>
          </p:nvCxnSpPr>
          <p:spPr>
            <a:xfrm>
              <a:off x="2771800" y="5157192"/>
              <a:ext cx="12961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1">
              <a:extLst>
                <a:ext uri="{FF2B5EF4-FFF2-40B4-BE49-F238E27FC236}">
                  <a16:creationId xmlns:a16="http://schemas.microsoft.com/office/drawing/2014/main" id="{45EAF605-74AC-4025-BF01-C374A88E5E94}"/>
                </a:ext>
              </a:extLst>
            </p:cNvPr>
            <p:cNvCxnSpPr/>
            <p:nvPr/>
          </p:nvCxnSpPr>
          <p:spPr>
            <a:xfrm>
              <a:off x="2915816" y="4725144"/>
              <a:ext cx="31683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sellaDiTesto 12">
              <a:extLst>
                <a:ext uri="{FF2B5EF4-FFF2-40B4-BE49-F238E27FC236}">
                  <a16:creationId xmlns:a16="http://schemas.microsoft.com/office/drawing/2014/main" id="{E7305234-1E12-4CA7-ACFC-CE0DDC0659D4}"/>
                </a:ext>
              </a:extLst>
            </p:cNvPr>
            <p:cNvSpPr txBox="1"/>
            <p:nvPr/>
          </p:nvSpPr>
          <p:spPr>
            <a:xfrm>
              <a:off x="7092280" y="4797152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0" dirty="0" err="1">
                  <a:latin typeface="Abadi Extra Light" panose="020B0204020104020204" pitchFamily="34" charset="0"/>
                </a:rPr>
                <a:t>r_lock</a:t>
              </a:r>
              <a:r>
                <a:rPr lang="en-GB" sz="1600" b="0" dirty="0">
                  <a:latin typeface="Abadi Extra Light" panose="020B0204020104020204" pitchFamily="34" charset="0"/>
                </a:rPr>
                <a:t> </a:t>
              </a:r>
              <a:r>
                <a:rPr lang="en-GB" sz="1600" b="0" dirty="0" err="1">
                  <a:latin typeface="Abadi Extra Light" panose="020B0204020104020204" pitchFamily="34" charset="0"/>
                </a:rPr>
                <a:t>su</a:t>
              </a:r>
              <a:r>
                <a:rPr lang="en-GB" sz="1600" b="0" dirty="0">
                  <a:latin typeface="Abadi Extra Light" panose="020B0204020104020204" pitchFamily="34" charset="0"/>
                </a:rPr>
                <a:t> x</a:t>
              </a:r>
            </a:p>
          </p:txBody>
        </p:sp>
        <p:sp>
          <p:nvSpPr>
            <p:cNvPr id="12" name="CasellaDiTesto 13">
              <a:extLst>
                <a:ext uri="{FF2B5EF4-FFF2-40B4-BE49-F238E27FC236}">
                  <a16:creationId xmlns:a16="http://schemas.microsoft.com/office/drawing/2014/main" id="{5229977C-2EA4-42A0-A523-28A9681CC79F}"/>
                </a:ext>
              </a:extLst>
            </p:cNvPr>
            <p:cNvSpPr txBox="1"/>
            <p:nvPr/>
          </p:nvSpPr>
          <p:spPr>
            <a:xfrm>
              <a:off x="899592" y="4725144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0" dirty="0">
                  <a:latin typeface="Abadi Extra Light" panose="020B0204020104020204" pitchFamily="34" charset="0"/>
                </a:rPr>
                <a:t>t</a:t>
              </a:r>
              <a:r>
                <a:rPr lang="en-GB" sz="1600" b="0" baseline="-25000" dirty="0">
                  <a:latin typeface="Abadi Extra Light" panose="020B0204020104020204" pitchFamily="34" charset="0"/>
                </a:rPr>
                <a:t>1</a:t>
              </a:r>
            </a:p>
          </p:txBody>
        </p:sp>
        <p:sp>
          <p:nvSpPr>
            <p:cNvPr id="13" name="CasellaDiTesto 14">
              <a:extLst>
                <a:ext uri="{FF2B5EF4-FFF2-40B4-BE49-F238E27FC236}">
                  <a16:creationId xmlns:a16="http://schemas.microsoft.com/office/drawing/2014/main" id="{00EA9A1B-153C-4306-BE39-9DF615A4853B}"/>
                </a:ext>
              </a:extLst>
            </p:cNvPr>
            <p:cNvSpPr txBox="1"/>
            <p:nvPr/>
          </p:nvSpPr>
          <p:spPr>
            <a:xfrm>
              <a:off x="2051720" y="4509120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0" dirty="0">
                  <a:latin typeface="Abadi Extra Light" panose="020B0204020104020204" pitchFamily="34" charset="0"/>
                </a:rPr>
                <a:t>t</a:t>
              </a:r>
              <a:r>
                <a:rPr lang="en-GB" sz="1600" b="0" baseline="-25000" dirty="0">
                  <a:latin typeface="Abadi Extra Light" panose="020B0204020104020204" pitchFamily="34" charset="0"/>
                </a:rPr>
                <a:t>2</a:t>
              </a:r>
            </a:p>
          </p:txBody>
        </p:sp>
        <p:sp>
          <p:nvSpPr>
            <p:cNvPr id="14" name="CasellaDiTesto 15">
              <a:extLst>
                <a:ext uri="{FF2B5EF4-FFF2-40B4-BE49-F238E27FC236}">
                  <a16:creationId xmlns:a16="http://schemas.microsoft.com/office/drawing/2014/main" id="{D9E63915-E706-494D-B0A9-3F5FFD9E5958}"/>
                </a:ext>
              </a:extLst>
            </p:cNvPr>
            <p:cNvSpPr txBox="1"/>
            <p:nvPr/>
          </p:nvSpPr>
          <p:spPr>
            <a:xfrm>
              <a:off x="3059832" y="4725144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0" dirty="0">
                  <a:latin typeface="Abadi Extra Light" panose="020B0204020104020204" pitchFamily="34" charset="0"/>
                </a:rPr>
                <a:t>t</a:t>
              </a:r>
              <a:r>
                <a:rPr lang="en-GB" sz="1600" b="0" baseline="-25000" dirty="0">
                  <a:latin typeface="Abadi Extra Light" panose="020B0204020104020204" pitchFamily="34" charset="0"/>
                </a:rPr>
                <a:t>3</a:t>
              </a:r>
            </a:p>
          </p:txBody>
        </p:sp>
        <p:sp>
          <p:nvSpPr>
            <p:cNvPr id="15" name="CasellaDiTesto 17">
              <a:extLst>
                <a:ext uri="{FF2B5EF4-FFF2-40B4-BE49-F238E27FC236}">
                  <a16:creationId xmlns:a16="http://schemas.microsoft.com/office/drawing/2014/main" id="{E700FE8C-D8A8-4CEA-85D1-D05D868C70EF}"/>
                </a:ext>
              </a:extLst>
            </p:cNvPr>
            <p:cNvSpPr txBox="1"/>
            <p:nvPr/>
          </p:nvSpPr>
          <p:spPr>
            <a:xfrm>
              <a:off x="3563888" y="4365104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0" dirty="0">
                  <a:latin typeface="Abadi Extra Light" panose="020B0204020104020204" pitchFamily="34" charset="0"/>
                </a:rPr>
                <a:t>t</a:t>
              </a:r>
              <a:r>
                <a:rPr lang="en-GB" sz="1600" b="0" baseline="-25000" dirty="0">
                  <a:latin typeface="Abadi Extra Light" panose="020B0204020104020204" pitchFamily="34" charset="0"/>
                </a:rPr>
                <a:t>4</a:t>
              </a:r>
            </a:p>
          </p:txBody>
        </p:sp>
        <p:cxnSp>
          <p:nvCxnSpPr>
            <p:cNvPr id="16" name="Connettore 2 19">
              <a:extLst>
                <a:ext uri="{FF2B5EF4-FFF2-40B4-BE49-F238E27FC236}">
                  <a16:creationId xmlns:a16="http://schemas.microsoft.com/office/drawing/2014/main" id="{753AE0AD-8FBA-4B5F-AFA0-D0A24E7E14C5}"/>
                </a:ext>
              </a:extLst>
            </p:cNvPr>
            <p:cNvCxnSpPr/>
            <p:nvPr/>
          </p:nvCxnSpPr>
          <p:spPr>
            <a:xfrm flipV="1">
              <a:off x="1331640" y="5445224"/>
              <a:ext cx="0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CasellaDiTesto 20">
              <a:extLst>
                <a:ext uri="{FF2B5EF4-FFF2-40B4-BE49-F238E27FC236}">
                  <a16:creationId xmlns:a16="http://schemas.microsoft.com/office/drawing/2014/main" id="{4E6937C5-79EF-4911-A71E-47ED6A38B747}"/>
                </a:ext>
              </a:extLst>
            </p:cNvPr>
            <p:cNvSpPr txBox="1"/>
            <p:nvPr/>
          </p:nvSpPr>
          <p:spPr>
            <a:xfrm>
              <a:off x="1331640" y="5661248"/>
              <a:ext cx="33123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0" dirty="0">
                  <a:latin typeface="Abadi Extra Light" panose="020B0204020104020204" pitchFamily="34" charset="0"/>
                </a:rPr>
                <a:t>w_lock</a:t>
              </a:r>
              <a:r>
                <a:rPr lang="en-GB" sz="1600" b="0" baseline="-25000" dirty="0">
                  <a:latin typeface="Abadi Extra Light" panose="020B0204020104020204" pitchFamily="34" charset="0"/>
                </a:rPr>
                <a:t>5</a:t>
              </a:r>
              <a:r>
                <a:rPr lang="en-GB" sz="1600" b="0" dirty="0">
                  <a:latin typeface="Abadi Extra Light" panose="020B0204020104020204" pitchFamily="34" charset="0"/>
                </a:rPr>
                <a:t>(x) </a:t>
              </a:r>
            </a:p>
            <a:p>
              <a:r>
                <a:rPr lang="en-GB" sz="1600" b="0" dirty="0">
                  <a:latin typeface="Abadi Extra Light" panose="020B0204020104020204" pitchFamily="34" charset="0"/>
                </a:rPr>
                <a:t>t</a:t>
              </a:r>
              <a:r>
                <a:rPr lang="en-GB" sz="1600" b="0" baseline="-25000" dirty="0">
                  <a:latin typeface="Abadi Extra Light" panose="020B0204020104020204" pitchFamily="34" charset="0"/>
                </a:rPr>
                <a:t>5</a:t>
              </a:r>
              <a:r>
                <a:rPr lang="en-GB" sz="1600" b="0" dirty="0">
                  <a:latin typeface="Abadi Extra Light" panose="020B0204020104020204" pitchFamily="34" charset="0"/>
                </a:rPr>
                <a:t> </a:t>
              </a:r>
              <a:r>
                <a:rPr lang="en-GB" sz="1600" b="0" dirty="0" err="1">
                  <a:latin typeface="Abadi Extra Light" panose="020B0204020104020204" pitchFamily="34" charset="0"/>
                </a:rPr>
                <a:t>viene</a:t>
              </a:r>
              <a:r>
                <a:rPr lang="en-GB" sz="1600" b="0" dirty="0">
                  <a:latin typeface="Abadi Extra Light" panose="020B0204020104020204" pitchFamily="34" charset="0"/>
                </a:rPr>
                <a:t> </a:t>
              </a:r>
              <a:r>
                <a:rPr lang="en-GB" sz="1600" b="0" dirty="0" err="1">
                  <a:latin typeface="Abadi Extra Light" panose="020B0204020104020204" pitchFamily="34" charset="0"/>
                </a:rPr>
                <a:t>messa</a:t>
              </a:r>
              <a:r>
                <a:rPr lang="en-GB" sz="1600" b="0" dirty="0">
                  <a:latin typeface="Abadi Extra Light" panose="020B0204020104020204" pitchFamily="34" charset="0"/>
                </a:rPr>
                <a:t> in </a:t>
              </a:r>
              <a:r>
                <a:rPr lang="en-GB" sz="1600" b="0" dirty="0" err="1">
                  <a:latin typeface="Abadi Extra Light" panose="020B0204020104020204" pitchFamily="34" charset="0"/>
                </a:rPr>
                <a:t>attesa</a:t>
              </a:r>
              <a:endParaRPr lang="en-GB" sz="1600" b="0" dirty="0">
                <a:latin typeface="Abadi Extra Light" panose="020B0204020104020204" pitchFamily="34" charset="0"/>
              </a:endParaRPr>
            </a:p>
          </p:txBody>
        </p:sp>
        <p:cxnSp>
          <p:nvCxnSpPr>
            <p:cNvPr id="18" name="Connettore 2 21">
              <a:extLst>
                <a:ext uri="{FF2B5EF4-FFF2-40B4-BE49-F238E27FC236}">
                  <a16:creationId xmlns:a16="http://schemas.microsoft.com/office/drawing/2014/main" id="{6FA30304-260C-411D-B018-CBDD72C82B8A}"/>
                </a:ext>
              </a:extLst>
            </p:cNvPr>
            <p:cNvCxnSpPr/>
            <p:nvPr/>
          </p:nvCxnSpPr>
          <p:spPr>
            <a:xfrm flipV="1">
              <a:off x="6084168" y="5445224"/>
              <a:ext cx="0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CasellaDiTesto 22">
              <a:extLst>
                <a:ext uri="{FF2B5EF4-FFF2-40B4-BE49-F238E27FC236}">
                  <a16:creationId xmlns:a16="http://schemas.microsoft.com/office/drawing/2014/main" id="{7FB63B16-B5FD-478E-B314-49D4AD83B9BA}"/>
                </a:ext>
              </a:extLst>
            </p:cNvPr>
            <p:cNvSpPr txBox="1"/>
            <p:nvPr/>
          </p:nvSpPr>
          <p:spPr>
            <a:xfrm>
              <a:off x="6156176" y="5733256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0" dirty="0">
                  <a:latin typeface="Abadi Extra Light" panose="020B0204020104020204" pitchFamily="34" charset="0"/>
                </a:rPr>
                <a:t>Solo </a:t>
              </a:r>
              <a:r>
                <a:rPr lang="en-GB" sz="1600" b="0" dirty="0" err="1">
                  <a:latin typeface="Abadi Extra Light" panose="020B0204020104020204" pitchFamily="34" charset="0"/>
                </a:rPr>
                <a:t>ora</a:t>
              </a:r>
              <a:r>
                <a:rPr lang="en-GB" sz="1600" b="0" dirty="0">
                  <a:latin typeface="Abadi Extra Light" panose="020B0204020104020204" pitchFamily="34" charset="0"/>
                </a:rPr>
                <a:t> t</a:t>
              </a:r>
              <a:r>
                <a:rPr lang="en-GB" sz="1600" b="0" baseline="-25000" dirty="0">
                  <a:latin typeface="Abadi Extra Light" panose="020B0204020104020204" pitchFamily="34" charset="0"/>
                </a:rPr>
                <a:t>5</a:t>
              </a:r>
              <a:r>
                <a:rPr lang="en-GB" sz="1600" b="0" dirty="0">
                  <a:latin typeface="Abadi Extra Light" panose="020B0204020104020204" pitchFamily="34" charset="0"/>
                </a:rPr>
                <a:t> </a:t>
              </a:r>
              <a:r>
                <a:rPr lang="en-GB" sz="1600" b="0" dirty="0" err="1">
                  <a:latin typeface="Abadi Extra Light" panose="020B0204020104020204" pitchFamily="34" charset="0"/>
                </a:rPr>
                <a:t>può</a:t>
              </a:r>
              <a:r>
                <a:rPr lang="en-GB" sz="1600" b="0" dirty="0">
                  <a:latin typeface="Abadi Extra Light" panose="020B0204020104020204" pitchFamily="34" charset="0"/>
                </a:rPr>
                <a:t> </a:t>
              </a:r>
              <a:r>
                <a:rPr lang="en-GB" sz="1600" b="0" dirty="0" err="1">
                  <a:latin typeface="Abadi Extra Light" panose="020B0204020104020204" pitchFamily="34" charset="0"/>
                </a:rPr>
                <a:t>scrivere</a:t>
              </a:r>
              <a:endParaRPr lang="en-GB" sz="1600" b="0" dirty="0">
                <a:latin typeface="Abadi Extra Light" panose="020B02040201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90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A5D7-7C62-4B8A-8FEB-DC2C7B6E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Blocco di una transazione (</a:t>
            </a:r>
            <a:r>
              <a:rPr lang="it-IT" dirty="0" err="1"/>
              <a:t>starvation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4D7E6-F0A3-460B-B28A-7538A39F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Anche se poco probabile tale evenienza può essere scongiurata con tecniche simili a quanto visto per il blocco critico.</a:t>
            </a:r>
          </a:p>
          <a:p>
            <a:pPr lvl="3"/>
            <a:endParaRPr lang="it-IT" dirty="0"/>
          </a:p>
          <a:p>
            <a:r>
              <a:rPr lang="it-IT" dirty="0"/>
              <a:t>In particolare è possibile analizzare la </a:t>
            </a:r>
            <a:r>
              <a:rPr lang="it-IT" b="1" dirty="0">
                <a:solidFill>
                  <a:schemeClr val="accent5">
                    <a:lumMod val="75000"/>
                  </a:schemeClr>
                </a:solidFill>
              </a:rPr>
              <a:t>tabella delle relazioni di attesa</a:t>
            </a:r>
            <a:r>
              <a:rPr lang="it-IT" b="1" dirty="0"/>
              <a:t> </a:t>
            </a:r>
            <a:r>
              <a:rPr lang="it-IT" dirty="0"/>
              <a:t>e verificare da quanto tempo le transazioni stanno attendendo la risorsa e di conseguenza </a:t>
            </a:r>
            <a:r>
              <a:rPr lang="it-IT" b="1" dirty="0">
                <a:solidFill>
                  <a:schemeClr val="accent5">
                    <a:lumMod val="75000"/>
                  </a:schemeClr>
                </a:solidFill>
              </a:rPr>
              <a:t>sospendere temporaneamente la concessione di lock in lettura</a:t>
            </a:r>
            <a:r>
              <a:rPr lang="it-IT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t-IT" dirty="0"/>
              <a:t>condivisi per consentire la scrittura da parte della transazione in attesa.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64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179C-DA24-4469-B361-788546A6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della concorrenza in 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C7CE5-8982-42F5-A58D-3319D9240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Poiché risulta molto oneroso per il sistema gestire l’esecuzione concorrente di transazioni con una conseguente diminuzione delle prestazioni del sistema, SQL prevede la possibilità di </a:t>
            </a:r>
            <a:r>
              <a:rPr lang="it-IT" dirty="0">
                <a:solidFill>
                  <a:srgbClr val="CC00CC"/>
                </a:solidFill>
              </a:rPr>
              <a:t>rinunciare in tutto o in parte al controllo di concorrenza</a:t>
            </a:r>
            <a:r>
              <a:rPr lang="it-IT" dirty="0"/>
              <a:t> per aumentare le prestazioni del sistema.</a:t>
            </a:r>
          </a:p>
          <a:p>
            <a:endParaRPr lang="it-IT" dirty="0"/>
          </a:p>
          <a:p>
            <a:r>
              <a:rPr lang="it-IT" dirty="0"/>
              <a:t>Ciò significa che è possibile a livello di singola transazione decidere di </a:t>
            </a:r>
            <a:r>
              <a:rPr lang="it-IT" dirty="0">
                <a:solidFill>
                  <a:srgbClr val="CC00CC"/>
                </a:solidFill>
              </a:rPr>
              <a:t>tollerare alcune anomalie</a:t>
            </a:r>
            <a:r>
              <a:rPr lang="it-IT" dirty="0"/>
              <a:t> di esecuzione concorrente.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9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3E13-2B39-45CC-95BB-2B5A2695D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</a:t>
            </a:r>
            <a:r>
              <a:rPr lang="en-US" dirty="0" err="1"/>
              <a:t>serializzabili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5587A-6FE7-4A34-A2EE-C04E73A91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Tecniche viste per la verifica di </a:t>
            </a:r>
            <a:r>
              <a:rPr lang="it-IT" dirty="0" err="1"/>
              <a:t>serializzabilità</a:t>
            </a:r>
            <a:r>
              <a:rPr lang="it-IT" dirty="0"/>
              <a:t>:</a:t>
            </a:r>
          </a:p>
          <a:p>
            <a:r>
              <a:rPr lang="it-IT" dirty="0" err="1">
                <a:solidFill>
                  <a:srgbClr val="7030A0"/>
                </a:solidFill>
              </a:rPr>
              <a:t>View-serializzabilità</a:t>
            </a:r>
            <a:endParaRPr lang="it-IT" dirty="0">
              <a:solidFill>
                <a:srgbClr val="7030A0"/>
              </a:solidFill>
            </a:endParaRPr>
          </a:p>
          <a:p>
            <a:pPr lvl="1"/>
            <a:r>
              <a:rPr lang="it-IT" dirty="0"/>
              <a:t>Calcolo degli insiemi LEGGI_DA e SCRITTURE FINALI</a:t>
            </a:r>
          </a:p>
          <a:p>
            <a:pPr lvl="1"/>
            <a:r>
              <a:rPr lang="it-IT" dirty="0"/>
              <a:t>Difetti:</a:t>
            </a:r>
          </a:p>
          <a:p>
            <a:pPr lvl="3"/>
            <a:r>
              <a:rPr lang="en-US" dirty="0" err="1"/>
              <a:t>Ipotesi</a:t>
            </a:r>
            <a:r>
              <a:rPr lang="en-US" dirty="0"/>
              <a:t> di commit-</a:t>
            </a:r>
            <a:r>
              <a:rPr lang="en-US" dirty="0" err="1"/>
              <a:t>proiezione</a:t>
            </a:r>
            <a:r>
              <a:rPr lang="en-US" dirty="0"/>
              <a:t> </a:t>
            </a:r>
          </a:p>
          <a:p>
            <a:pPr lvl="3"/>
            <a:r>
              <a:rPr lang="it-IT" dirty="0"/>
              <a:t>Test VSR ha complessità elevata: richiede di calcolare tutti i possibili schedule seriali</a:t>
            </a:r>
          </a:p>
          <a:p>
            <a:r>
              <a:rPr lang="it-IT" dirty="0" err="1">
                <a:solidFill>
                  <a:srgbClr val="7030A0"/>
                </a:solidFill>
              </a:rPr>
              <a:t>Conflict-serializzabilità</a:t>
            </a:r>
            <a:endParaRPr lang="it-IT" dirty="0">
              <a:solidFill>
                <a:srgbClr val="7030A0"/>
              </a:solidFill>
            </a:endParaRPr>
          </a:p>
          <a:p>
            <a:pPr lvl="1"/>
            <a:r>
              <a:rPr lang="it-IT" dirty="0"/>
              <a:t>Calcolo del grafo dei conflitti</a:t>
            </a:r>
          </a:p>
          <a:p>
            <a:pPr lvl="1"/>
            <a:r>
              <a:rPr lang="it-IT" dirty="0"/>
              <a:t>Difetti:</a:t>
            </a:r>
          </a:p>
          <a:p>
            <a:pPr lvl="3"/>
            <a:r>
              <a:rPr lang="en-US" dirty="0" err="1"/>
              <a:t>Ipotesi</a:t>
            </a:r>
            <a:r>
              <a:rPr lang="en-US" dirty="0"/>
              <a:t> di commit-</a:t>
            </a:r>
            <a:r>
              <a:rPr lang="en-US" dirty="0" err="1"/>
              <a:t>proiezione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33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BAA0-7AF5-4028-AA68-E0FF63C9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della concorrenza in SQL</a:t>
            </a:r>
            <a:endParaRPr lang="en-US" dirty="0"/>
          </a:p>
        </p:txBody>
      </p:sp>
      <p:graphicFrame>
        <p:nvGraphicFramePr>
          <p:cNvPr id="5" name="Segnaposto contenuto 3">
            <a:extLst>
              <a:ext uri="{FF2B5EF4-FFF2-40B4-BE49-F238E27FC236}">
                <a16:creationId xmlns:a16="http://schemas.microsoft.com/office/drawing/2014/main" id="{7EE30294-8A3D-49B7-9315-8603C6C150BF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53865184"/>
              </p:ext>
            </p:extLst>
          </p:nvPr>
        </p:nvGraphicFramePr>
        <p:xfrm>
          <a:off x="1468211" y="2501347"/>
          <a:ext cx="9056367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3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782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b="0" dirty="0">
                          <a:latin typeface="+mn-lt"/>
                        </a:rPr>
                        <a:t>Livello</a:t>
                      </a:r>
                      <a:r>
                        <a:rPr lang="it-IT" sz="1600" b="0" baseline="0" dirty="0">
                          <a:latin typeface="+mn-lt"/>
                        </a:rPr>
                        <a:t> di isolamento</a:t>
                      </a:r>
                      <a:endParaRPr lang="it-IT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latin typeface="+mn-lt"/>
                        </a:rPr>
                        <a:t>Perdita di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latin typeface="+mn-lt"/>
                        </a:rPr>
                        <a:t>Lettura sporca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latin typeface="+mn-lt"/>
                        </a:rPr>
                        <a:t>Lettura inconsistente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latin typeface="+mn-lt"/>
                        </a:rPr>
                        <a:t>Update fantasma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latin typeface="+mn-lt"/>
                        </a:rPr>
                        <a:t>Inserimento fantasma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>
                          <a:latin typeface="+mn-lt"/>
                          <a:cs typeface="Courier New" pitchFamily="49" charset="0"/>
                        </a:rPr>
                        <a:t>serializable</a:t>
                      </a:r>
                      <a:endParaRPr lang="it-IT" sz="1600" dirty="0">
                        <a:latin typeface="+mn-lt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it-IT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it-IT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it-IT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it-IT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it-IT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it-IT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repeatable</a:t>
                      </a:r>
                      <a:r>
                        <a:rPr kumimoji="0" lang="it-IT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it-IT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read</a:t>
                      </a:r>
                      <a:endParaRPr kumimoji="0" lang="it-IT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it-IT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it-IT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it-IT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it-IT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read</a:t>
                      </a:r>
                      <a:r>
                        <a:rPr kumimoji="0" lang="it-IT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it-IT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committed</a:t>
                      </a:r>
                      <a:endParaRPr kumimoji="0" lang="it-IT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it-IT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it-IT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read</a:t>
                      </a:r>
                      <a:r>
                        <a:rPr kumimoji="0" lang="it-IT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it-IT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uncommitted</a:t>
                      </a:r>
                      <a:endParaRPr kumimoji="0" lang="it-IT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it-IT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583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99FC-2050-46FF-9603-8F87F91F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della concorrenza in 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1DF2D-8BBE-4392-84BE-BEC2BB38C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Nota:</a:t>
            </a:r>
          </a:p>
          <a:p>
            <a:r>
              <a:rPr lang="it-IT" dirty="0"/>
              <a:t>Tutti i livelli richiedono il 2PL stretto per le scritture.</a:t>
            </a:r>
          </a:p>
          <a:p>
            <a:r>
              <a:rPr lang="it-IT" dirty="0" err="1">
                <a:solidFill>
                  <a:srgbClr val="C00000"/>
                </a:solidFill>
              </a:rPr>
              <a:t>serializable</a:t>
            </a:r>
            <a:r>
              <a:rPr lang="it-IT" dirty="0"/>
              <a:t>: lo richiede anche per le letture e applica il lock di predicato per evitare l’inserimento fantasma.</a:t>
            </a:r>
          </a:p>
          <a:p>
            <a:r>
              <a:rPr lang="it-IT" dirty="0" err="1">
                <a:solidFill>
                  <a:srgbClr val="C00000"/>
                </a:solidFill>
              </a:rPr>
              <a:t>repeatable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read</a:t>
            </a:r>
            <a:r>
              <a:rPr lang="it-IT" dirty="0"/>
              <a:t>: applica il 2PL stretto per tutti i lock in lettura applicati a livello di </a:t>
            </a:r>
            <a:r>
              <a:rPr lang="it-IT" dirty="0" err="1"/>
              <a:t>tupla</a:t>
            </a:r>
            <a:r>
              <a:rPr lang="it-IT" dirty="0"/>
              <a:t> e non di tabella. Consente inserimenti e quindi non evita l’anomalia di inserimento fantasma.</a:t>
            </a:r>
          </a:p>
          <a:p>
            <a:r>
              <a:rPr lang="it-IT" dirty="0" err="1">
                <a:solidFill>
                  <a:srgbClr val="C00000"/>
                </a:solidFill>
              </a:rPr>
              <a:t>read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committed</a:t>
            </a:r>
            <a:r>
              <a:rPr lang="it-IT" dirty="0"/>
              <a:t>: richiede lock condivisi per le letture ma non il 2PL stretto.</a:t>
            </a:r>
          </a:p>
          <a:p>
            <a:r>
              <a:rPr lang="it-IT" dirty="0" err="1">
                <a:solidFill>
                  <a:srgbClr val="C00000"/>
                </a:solidFill>
              </a:rPr>
              <a:t>read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uncommetted</a:t>
            </a:r>
            <a:r>
              <a:rPr lang="it-IT" dirty="0"/>
              <a:t>: non applica lock in lettura.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3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9BC0-1AAD-4CE7-9621-709EE56F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Tecniche applicate nei DBMS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977D-BAAF-4D82-AAD7-65383D459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Le tecniche per il controllo della concorrenza che non richiedono di conoscere l’esito delle transazioni sono: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Timestamp</a:t>
            </a:r>
            <a:r>
              <a:rPr lang="it-IT" dirty="0"/>
              <a:t> con scritture bufferizzate (TS buffer)</a:t>
            </a:r>
          </a:p>
          <a:p>
            <a:endParaRPr lang="it-IT" dirty="0"/>
          </a:p>
          <a:p>
            <a:r>
              <a:rPr lang="it-IT" dirty="0" err="1"/>
              <a:t>Locking</a:t>
            </a:r>
            <a:r>
              <a:rPr lang="it-IT" dirty="0"/>
              <a:t> a due fasi stretto (2PL stretto)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9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0EF4-E5CF-48AF-9D0A-2E394CFF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Locking</a:t>
            </a:r>
            <a:r>
              <a:rPr lang="it-IT" dirty="0"/>
              <a:t> a due fasi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5FF88-B42F-4C6B-A13C-A13B6C1AF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E’ il metodo applicato nei </a:t>
            </a:r>
            <a:r>
              <a:rPr lang="it-IT" b="1" dirty="0"/>
              <a:t>sistemi reali </a:t>
            </a:r>
            <a:r>
              <a:rPr lang="it-IT" dirty="0"/>
              <a:t>per la gestione dell’esecuzione concorrente di transazioni.</a:t>
            </a:r>
          </a:p>
          <a:p>
            <a:r>
              <a:rPr lang="it-IT" dirty="0"/>
              <a:t>Non richiede di conoscere in anticipo l’esito delle transazioni</a:t>
            </a:r>
          </a:p>
          <a:p>
            <a:r>
              <a:rPr lang="it-IT" dirty="0"/>
              <a:t>Tre sono gli aspetti che caratterizzano il </a:t>
            </a:r>
            <a:r>
              <a:rPr lang="it-IT" dirty="0" err="1"/>
              <a:t>locking</a:t>
            </a:r>
            <a:r>
              <a:rPr lang="it-IT" dirty="0"/>
              <a:t> a due fasi:</a:t>
            </a:r>
          </a:p>
          <a:p>
            <a:pPr lvl="1"/>
            <a:r>
              <a:rPr lang="it-IT" dirty="0"/>
              <a:t>Il </a:t>
            </a:r>
            <a:r>
              <a:rPr lang="it-IT" dirty="0">
                <a:solidFill>
                  <a:srgbClr val="7030A0"/>
                </a:solidFill>
              </a:rPr>
              <a:t>meccanismo di base </a:t>
            </a:r>
            <a:r>
              <a:rPr lang="it-IT" dirty="0"/>
              <a:t>per la </a:t>
            </a:r>
            <a:r>
              <a:rPr lang="it-IT" dirty="0">
                <a:solidFill>
                  <a:srgbClr val="7030A0"/>
                </a:solidFill>
              </a:rPr>
              <a:t>gestione dei lock</a:t>
            </a:r>
          </a:p>
          <a:p>
            <a:pPr lvl="1"/>
            <a:r>
              <a:rPr lang="it-IT" dirty="0"/>
              <a:t>La </a:t>
            </a:r>
            <a:r>
              <a:rPr lang="it-IT" dirty="0">
                <a:solidFill>
                  <a:srgbClr val="7030A0"/>
                </a:solidFill>
              </a:rPr>
              <a:t>politica di concessione dei lock</a:t>
            </a:r>
            <a:r>
              <a:rPr lang="it-IT" dirty="0"/>
              <a:t> sulle risorse</a:t>
            </a:r>
          </a:p>
          <a:p>
            <a:pPr lvl="1"/>
            <a:r>
              <a:rPr lang="it-IT" dirty="0"/>
              <a:t>La regola che garantisce la </a:t>
            </a:r>
            <a:r>
              <a:rPr lang="it-IT" dirty="0" err="1">
                <a:solidFill>
                  <a:srgbClr val="7030A0"/>
                </a:solidFill>
              </a:rPr>
              <a:t>serializzabilità</a:t>
            </a:r>
            <a:endParaRPr lang="it-IT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2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9656-C273-4002-9030-D43D9F96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Meccanismo</a:t>
            </a:r>
            <a:r>
              <a:rPr lang="en-US" dirty="0"/>
              <a:t> di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EB73-3DA6-4A02-B865-3C05C64C1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basa sull’introduzione di alcune </a:t>
            </a:r>
            <a:r>
              <a:rPr lang="it-IT" dirty="0">
                <a:solidFill>
                  <a:srgbClr val="6600FF"/>
                </a:solidFill>
              </a:rPr>
              <a:t>primitive di lock</a:t>
            </a:r>
            <a:r>
              <a:rPr lang="it-IT" dirty="0"/>
              <a:t> che consentono alle transazioni di bloccare (lock) le risorse sulle quali vogliono agire con operazioni di lettura e scrittura.</a:t>
            </a:r>
          </a:p>
          <a:p>
            <a:endParaRPr lang="it-IT" dirty="0"/>
          </a:p>
          <a:p>
            <a:r>
              <a:rPr lang="it-IT" dirty="0"/>
              <a:t>Primitive di lock</a:t>
            </a:r>
          </a:p>
          <a:p>
            <a:pPr lvl="1"/>
            <a:r>
              <a:rPr lang="it-IT" b="1" dirty="0" err="1"/>
              <a:t>r_lock</a:t>
            </a:r>
            <a:r>
              <a:rPr lang="it-IT" b="1" baseline="-25000" dirty="0" err="1"/>
              <a:t>K</a:t>
            </a:r>
            <a:r>
              <a:rPr lang="it-IT" b="1" dirty="0"/>
              <a:t>(x)</a:t>
            </a:r>
            <a:r>
              <a:rPr lang="it-IT" dirty="0"/>
              <a:t>: richiesta di un lock condiviso da parte della transazione </a:t>
            </a:r>
            <a:r>
              <a:rPr lang="it-IT" dirty="0" err="1"/>
              <a:t>t</a:t>
            </a:r>
            <a:r>
              <a:rPr lang="it-IT" baseline="-25000" dirty="0" err="1"/>
              <a:t>K</a:t>
            </a:r>
            <a:r>
              <a:rPr lang="it-IT" dirty="0"/>
              <a:t> sulla risorsa x per eseguire una lettura.</a:t>
            </a:r>
          </a:p>
          <a:p>
            <a:pPr lvl="1"/>
            <a:r>
              <a:rPr lang="it-IT" b="1" dirty="0" err="1"/>
              <a:t>w_lock</a:t>
            </a:r>
            <a:r>
              <a:rPr lang="it-IT" b="1" baseline="-25000" dirty="0" err="1"/>
              <a:t>K</a:t>
            </a:r>
            <a:r>
              <a:rPr lang="it-IT" b="1" dirty="0"/>
              <a:t>(x)</a:t>
            </a:r>
            <a:r>
              <a:rPr lang="it-IT" dirty="0"/>
              <a:t>: richiesta di un lock esclusivo da parte della transazione </a:t>
            </a:r>
            <a:r>
              <a:rPr lang="it-IT" dirty="0" err="1"/>
              <a:t>t</a:t>
            </a:r>
            <a:r>
              <a:rPr lang="it-IT" baseline="-25000" dirty="0" err="1"/>
              <a:t>K</a:t>
            </a:r>
            <a:r>
              <a:rPr lang="it-IT" dirty="0"/>
              <a:t> sulla risorsa x per eseguire una scrittura.</a:t>
            </a:r>
          </a:p>
          <a:p>
            <a:pPr lvl="1"/>
            <a:r>
              <a:rPr lang="it-IT" b="1" dirty="0" err="1"/>
              <a:t>unlock</a:t>
            </a:r>
            <a:r>
              <a:rPr lang="it-IT" b="1" baseline="-25000" dirty="0" err="1"/>
              <a:t>K</a:t>
            </a:r>
            <a:r>
              <a:rPr lang="it-IT" b="1" dirty="0"/>
              <a:t>(x)</a:t>
            </a:r>
            <a:r>
              <a:rPr lang="it-IT" dirty="0"/>
              <a:t>: richiesta da parte della transazione </a:t>
            </a:r>
            <a:r>
              <a:rPr lang="it-IT" dirty="0" err="1"/>
              <a:t>t</a:t>
            </a:r>
            <a:r>
              <a:rPr lang="it-IT" baseline="-25000" dirty="0" err="1"/>
              <a:t>K</a:t>
            </a:r>
            <a:r>
              <a:rPr lang="it-IT" dirty="0"/>
              <a:t> di liberare la risorsa x da un precedente lock.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7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33CB-5CAA-4330-A40A-474F7C9C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Meccanismo di 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CEBF3-AD36-4A79-BEA6-13AC90BC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t-IT" u="sng" dirty="0"/>
              <a:t>Regole</a:t>
            </a:r>
            <a:r>
              <a:rPr lang="it-IT" dirty="0"/>
              <a:t> per l’uso delle primitive da parte delle transazioni.</a:t>
            </a:r>
          </a:p>
          <a:p>
            <a:pPr>
              <a:buNone/>
            </a:pPr>
            <a:endParaRPr lang="it-IT" dirty="0"/>
          </a:p>
          <a:p>
            <a:r>
              <a:rPr lang="it-IT" b="1" dirty="0"/>
              <a:t>R1</a:t>
            </a:r>
            <a:r>
              <a:rPr lang="it-IT" dirty="0"/>
              <a:t>: ogni </a:t>
            </a:r>
            <a:r>
              <a:rPr lang="it-IT" u="sng" dirty="0"/>
              <a:t>lettura</a:t>
            </a:r>
            <a:r>
              <a:rPr lang="it-IT" dirty="0"/>
              <a:t> deve essere preceduta da un </a:t>
            </a:r>
            <a:r>
              <a:rPr lang="it-IT" b="1" dirty="0" err="1"/>
              <a:t>r_lock</a:t>
            </a:r>
            <a:r>
              <a:rPr lang="it-IT" dirty="0"/>
              <a:t> e seguita da un </a:t>
            </a:r>
            <a:r>
              <a:rPr lang="it-IT" b="1" dirty="0" err="1"/>
              <a:t>unlock</a:t>
            </a:r>
            <a:r>
              <a:rPr lang="it-IT" dirty="0"/>
              <a:t>. Sono ammessi più </a:t>
            </a:r>
            <a:r>
              <a:rPr lang="it-IT" dirty="0" err="1"/>
              <a:t>r_lock</a:t>
            </a:r>
            <a:r>
              <a:rPr lang="it-IT" dirty="0"/>
              <a:t> contemporanei sulla stessa risorsa (</a:t>
            </a:r>
            <a:r>
              <a:rPr lang="it-IT" dirty="0">
                <a:solidFill>
                  <a:srgbClr val="6600FF"/>
                </a:solidFill>
              </a:rPr>
              <a:t>lock condiviso</a:t>
            </a:r>
            <a:r>
              <a:rPr lang="it-IT" dirty="0"/>
              <a:t>).</a:t>
            </a:r>
          </a:p>
          <a:p>
            <a:endParaRPr lang="it-IT" dirty="0"/>
          </a:p>
          <a:p>
            <a:r>
              <a:rPr lang="it-IT" b="1" dirty="0"/>
              <a:t>R2</a:t>
            </a:r>
            <a:r>
              <a:rPr lang="it-IT" dirty="0"/>
              <a:t>: ogni </a:t>
            </a:r>
            <a:r>
              <a:rPr lang="it-IT" u="sng" dirty="0"/>
              <a:t>scrittura</a:t>
            </a:r>
            <a:r>
              <a:rPr lang="it-IT" dirty="0"/>
              <a:t> deve essere preceduta da un </a:t>
            </a:r>
            <a:r>
              <a:rPr lang="it-IT" b="1" dirty="0" err="1"/>
              <a:t>w_lock</a:t>
            </a:r>
            <a:r>
              <a:rPr lang="it-IT" dirty="0"/>
              <a:t> e seguita da un </a:t>
            </a:r>
            <a:r>
              <a:rPr lang="it-IT" b="1" dirty="0" err="1"/>
              <a:t>unlock</a:t>
            </a:r>
            <a:r>
              <a:rPr lang="it-IT" dirty="0"/>
              <a:t>. </a:t>
            </a:r>
            <a:r>
              <a:rPr lang="it-IT" u="sng" dirty="0"/>
              <a:t>Non</a:t>
            </a:r>
            <a:r>
              <a:rPr lang="it-IT" dirty="0"/>
              <a:t> sono ammessi più </a:t>
            </a:r>
            <a:r>
              <a:rPr lang="it-IT" dirty="0" err="1"/>
              <a:t>w_lock</a:t>
            </a:r>
            <a:r>
              <a:rPr lang="it-IT" dirty="0"/>
              <a:t> (oppure </a:t>
            </a:r>
            <a:r>
              <a:rPr lang="it-IT" dirty="0" err="1"/>
              <a:t>w_lock</a:t>
            </a:r>
            <a:r>
              <a:rPr lang="it-IT" dirty="0"/>
              <a:t> e </a:t>
            </a:r>
            <a:r>
              <a:rPr lang="it-IT" dirty="0" err="1"/>
              <a:t>r_lock</a:t>
            </a:r>
            <a:r>
              <a:rPr lang="it-IT" dirty="0"/>
              <a:t>) contemporanei sulla stessa risorsa (</a:t>
            </a:r>
            <a:r>
              <a:rPr lang="it-IT" dirty="0">
                <a:solidFill>
                  <a:srgbClr val="6600FF"/>
                </a:solidFill>
              </a:rPr>
              <a:t>lock esclusivo</a:t>
            </a:r>
            <a:r>
              <a:rPr lang="it-IT" dirty="0"/>
              <a:t>).</a:t>
            </a:r>
          </a:p>
          <a:p>
            <a:endParaRPr lang="it-IT" dirty="0"/>
          </a:p>
          <a:p>
            <a:r>
              <a:rPr lang="it-IT" dirty="0"/>
              <a:t>Se una transazione segue le regole R1 e R2 si dice </a:t>
            </a:r>
            <a:r>
              <a:rPr lang="it-IT" b="1" dirty="0">
                <a:solidFill>
                  <a:srgbClr val="C00000"/>
                </a:solidFill>
              </a:rPr>
              <a:t>ben formata</a:t>
            </a:r>
            <a:r>
              <a:rPr lang="it-IT" dirty="0"/>
              <a:t> rispetto al </a:t>
            </a:r>
            <a:r>
              <a:rPr lang="it-IT" dirty="0" err="1"/>
              <a:t>locking</a:t>
            </a:r>
            <a:r>
              <a:rPr lang="it-IT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1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6E22-8378-4291-9568-2DCE006D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Politica di concessione dei 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83CF1-C765-4D56-B865-A2FED64EC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Gestore dei LOCK (o Gestore della concorrenza) mantiene per ogni risorsa x le seguenti informazioni:</a:t>
            </a:r>
          </a:p>
          <a:p>
            <a:endParaRPr lang="it-IT" dirty="0"/>
          </a:p>
          <a:p>
            <a:r>
              <a:rPr lang="it-IT" dirty="0">
                <a:solidFill>
                  <a:srgbClr val="7030A0"/>
                </a:solidFill>
              </a:rPr>
              <a:t>stato</a:t>
            </a:r>
            <a:r>
              <a:rPr lang="it-IT" dirty="0"/>
              <a:t>:  </a:t>
            </a:r>
            <a:r>
              <a:rPr lang="it-IT" dirty="0">
                <a:solidFill>
                  <a:srgbClr val="C00000"/>
                </a:solidFill>
              </a:rPr>
              <a:t>s(x)</a:t>
            </a:r>
            <a:r>
              <a:rPr lang="it-IT" dirty="0"/>
              <a:t> </a:t>
            </a:r>
            <a:r>
              <a:rPr lang="it-IT" dirty="0">
                <a:sym typeface="Symbol"/>
              </a:rPr>
              <a:t> {libero, </a:t>
            </a:r>
            <a:r>
              <a:rPr lang="it-IT" dirty="0" err="1">
                <a:sym typeface="Symbol"/>
              </a:rPr>
              <a:t>r_lock</a:t>
            </a:r>
            <a:r>
              <a:rPr lang="it-IT" dirty="0">
                <a:sym typeface="Symbol"/>
              </a:rPr>
              <a:t>, </a:t>
            </a:r>
            <a:r>
              <a:rPr lang="it-IT" dirty="0" err="1">
                <a:sym typeface="Symbol"/>
              </a:rPr>
              <a:t>w_lock</a:t>
            </a:r>
            <a:r>
              <a:rPr lang="it-IT" dirty="0">
                <a:sym typeface="Symbol"/>
              </a:rPr>
              <a:t>}</a:t>
            </a:r>
            <a:endParaRPr lang="it-IT" dirty="0"/>
          </a:p>
          <a:p>
            <a:r>
              <a:rPr lang="it-IT" dirty="0">
                <a:solidFill>
                  <a:srgbClr val="7030A0"/>
                </a:solidFill>
              </a:rPr>
              <a:t>transazioni in </a:t>
            </a:r>
            <a:r>
              <a:rPr lang="it-IT" dirty="0" err="1">
                <a:solidFill>
                  <a:srgbClr val="7030A0"/>
                </a:solidFill>
              </a:rPr>
              <a:t>r_lock</a:t>
            </a:r>
            <a:r>
              <a:rPr lang="it-IT" dirty="0"/>
              <a:t>: </a:t>
            </a:r>
            <a:r>
              <a:rPr lang="it-IT" dirty="0">
                <a:solidFill>
                  <a:srgbClr val="C00000"/>
                </a:solidFill>
              </a:rPr>
              <a:t>c(x)</a:t>
            </a:r>
            <a:r>
              <a:rPr lang="it-IT" dirty="0"/>
              <a:t> = {t1,…, tn}</a:t>
            </a:r>
          </a:p>
          <a:p>
            <a:pPr lvl="1"/>
            <a:r>
              <a:rPr lang="it-IT" dirty="0"/>
              <a:t>dove t1,…, tn hanno un </a:t>
            </a:r>
            <a:r>
              <a:rPr lang="it-IT" dirty="0" err="1"/>
              <a:t>r_lock</a:t>
            </a:r>
            <a:r>
              <a:rPr lang="it-IT" dirty="0"/>
              <a:t> su 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5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886F-CD16-4634-9360-F63C265B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Comportamento del Gestore dei LOCK</a:t>
            </a:r>
            <a:endParaRPr lang="en-US" dirty="0"/>
          </a:p>
        </p:txBody>
      </p:sp>
      <p:graphicFrame>
        <p:nvGraphicFramePr>
          <p:cNvPr id="5" name="Segnaposto contenuto 3">
            <a:extLst>
              <a:ext uri="{FF2B5EF4-FFF2-40B4-BE49-F238E27FC236}">
                <a16:creationId xmlns:a16="http://schemas.microsoft.com/office/drawing/2014/main" id="{16348E55-DB18-451F-9717-B94370C3D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3168453"/>
              </p:ext>
            </p:extLst>
          </p:nvPr>
        </p:nvGraphicFramePr>
        <p:xfrm>
          <a:off x="1612234" y="1744347"/>
          <a:ext cx="8590856" cy="415648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31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8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0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060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8576">
                <a:tc>
                  <a:txBody>
                    <a:bodyPr/>
                    <a:lstStyle/>
                    <a:p>
                      <a:pPr algn="r"/>
                      <a:r>
                        <a:rPr lang="it-IT" sz="1400" dirty="0">
                          <a:latin typeface="+mn-lt"/>
                        </a:rPr>
                        <a:t>Stato </a:t>
                      </a:r>
                      <a:r>
                        <a:rPr lang="it-IT" sz="1400" i="0" dirty="0">
                          <a:latin typeface="+mn-lt"/>
                        </a:rPr>
                        <a:t>x</a:t>
                      </a:r>
                    </a:p>
                    <a:p>
                      <a:pPr algn="l"/>
                      <a:br>
                        <a:rPr lang="it-IT" sz="1400" dirty="0">
                          <a:latin typeface="+mn-lt"/>
                        </a:rPr>
                      </a:br>
                      <a:r>
                        <a:rPr lang="it-IT" sz="1400" dirty="0">
                          <a:latin typeface="+mn-lt"/>
                        </a:rPr>
                        <a:t>Richiesta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LIBERO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+mn-lt"/>
                        </a:rPr>
                        <a:t>R_LOCK</a:t>
                      </a:r>
                      <a:endParaRPr lang="it-IT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+mn-lt"/>
                        </a:rPr>
                        <a:t>W_LOCK</a:t>
                      </a:r>
                      <a:endParaRPr lang="it-IT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842"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+mn-lt"/>
                        </a:rPr>
                        <a:t>r_lock</a:t>
                      </a:r>
                      <a:r>
                        <a:rPr lang="it-IT" sz="1400" baseline="-25000" dirty="0" err="1">
                          <a:latin typeface="+mn-lt"/>
                        </a:rPr>
                        <a:t>K</a:t>
                      </a:r>
                      <a:r>
                        <a:rPr lang="it-IT" sz="1400" dirty="0">
                          <a:latin typeface="+mn-lt"/>
                        </a:rPr>
                        <a:t>(</a:t>
                      </a:r>
                      <a:r>
                        <a:rPr lang="it-IT" sz="1400" i="1" dirty="0">
                          <a:latin typeface="+mn-lt"/>
                        </a:rPr>
                        <a:t>x</a:t>
                      </a:r>
                      <a:r>
                        <a:rPr lang="it-IT" sz="1400" dirty="0">
                          <a:latin typeface="+mn-lt"/>
                        </a:rPr>
                        <a:t>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Esito</a:t>
                      </a:r>
                    </a:p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OK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Operazioni</a:t>
                      </a:r>
                    </a:p>
                    <a:p>
                      <a:pPr algn="ctr"/>
                      <a:r>
                        <a:rPr lang="it-IT" sz="1400" i="0" dirty="0">
                          <a:solidFill>
                            <a:srgbClr val="7030A0"/>
                          </a:solidFill>
                          <a:latin typeface="+mn-lt"/>
                        </a:rPr>
                        <a:t>s(x)</a:t>
                      </a:r>
                      <a:r>
                        <a:rPr lang="it-IT" sz="1400" i="0" baseline="0" dirty="0">
                          <a:solidFill>
                            <a:srgbClr val="7030A0"/>
                          </a:solidFill>
                          <a:latin typeface="+mn-lt"/>
                        </a:rPr>
                        <a:t> = </a:t>
                      </a:r>
                      <a:r>
                        <a:rPr lang="it-IT" sz="1400" i="0" baseline="0" dirty="0" err="1">
                          <a:solidFill>
                            <a:srgbClr val="7030A0"/>
                          </a:solidFill>
                          <a:latin typeface="+mn-lt"/>
                        </a:rPr>
                        <a:t>r_lock</a:t>
                      </a:r>
                      <a:endParaRPr lang="it-IT" sz="1400" i="0" baseline="0" dirty="0">
                        <a:solidFill>
                          <a:srgbClr val="7030A0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it-IT" sz="1400" i="0" baseline="0" dirty="0">
                          <a:solidFill>
                            <a:srgbClr val="002060"/>
                          </a:solidFill>
                          <a:latin typeface="+mn-lt"/>
                        </a:rPr>
                        <a:t>c(x) ={k}</a:t>
                      </a:r>
                      <a:endParaRPr lang="it-IT" sz="1400" i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Esito</a:t>
                      </a:r>
                    </a:p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OK</a:t>
                      </a:r>
                    </a:p>
                    <a:p>
                      <a:endParaRPr lang="it-IT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Operazioni</a:t>
                      </a:r>
                    </a:p>
                    <a:p>
                      <a:pPr algn="ctr"/>
                      <a:r>
                        <a:rPr lang="it-IT" sz="1400" i="0" baseline="0" dirty="0">
                          <a:solidFill>
                            <a:srgbClr val="002060"/>
                          </a:solidFill>
                          <a:latin typeface="+mn-lt"/>
                        </a:rPr>
                        <a:t>c(x) = c(x)</a:t>
                      </a:r>
                      <a:r>
                        <a:rPr lang="it-IT" sz="1400" i="0" baseline="0" dirty="0">
                          <a:solidFill>
                            <a:srgbClr val="002060"/>
                          </a:solidFill>
                          <a:latin typeface="+mn-lt"/>
                          <a:sym typeface="Symbol"/>
                        </a:rPr>
                        <a:t></a:t>
                      </a:r>
                      <a:r>
                        <a:rPr lang="it-IT" sz="1400" i="0" baseline="0" dirty="0">
                          <a:solidFill>
                            <a:srgbClr val="002060"/>
                          </a:solidFill>
                          <a:latin typeface="+mn-lt"/>
                        </a:rPr>
                        <a:t>{k}</a:t>
                      </a:r>
                      <a:endParaRPr lang="it-IT" sz="1400" i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Esito</a:t>
                      </a:r>
                    </a:p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Attesa</a:t>
                      </a:r>
                    </a:p>
                    <a:p>
                      <a:endParaRPr lang="it-IT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Operazioni</a:t>
                      </a:r>
                    </a:p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-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201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>
                          <a:latin typeface="+mn-lt"/>
                        </a:rPr>
                        <a:t>w_lock</a:t>
                      </a:r>
                      <a:r>
                        <a:rPr lang="it-IT" sz="1400" baseline="-25000" dirty="0" err="1">
                          <a:latin typeface="+mn-lt"/>
                        </a:rPr>
                        <a:t>K</a:t>
                      </a:r>
                      <a:r>
                        <a:rPr lang="it-IT" sz="1400" dirty="0">
                          <a:latin typeface="+mn-lt"/>
                        </a:rPr>
                        <a:t>(</a:t>
                      </a:r>
                      <a:r>
                        <a:rPr lang="it-IT" sz="1400" i="1" dirty="0">
                          <a:latin typeface="+mn-lt"/>
                        </a:rPr>
                        <a:t>x</a:t>
                      </a:r>
                      <a:r>
                        <a:rPr lang="it-IT" sz="1400" dirty="0">
                          <a:latin typeface="+mn-lt"/>
                        </a:rPr>
                        <a:t>)</a:t>
                      </a:r>
                    </a:p>
                    <a:p>
                      <a:endParaRPr lang="it-IT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Esito</a:t>
                      </a:r>
                    </a:p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OK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Operazioni</a:t>
                      </a:r>
                    </a:p>
                    <a:p>
                      <a:pPr algn="ctr"/>
                      <a:r>
                        <a:rPr lang="it-IT" sz="1400" i="0" dirty="0">
                          <a:solidFill>
                            <a:srgbClr val="7030A0"/>
                          </a:solidFill>
                          <a:latin typeface="+mn-lt"/>
                        </a:rPr>
                        <a:t>s(x) = </a:t>
                      </a:r>
                      <a:r>
                        <a:rPr lang="it-IT" sz="1400" i="0" dirty="0" err="1">
                          <a:solidFill>
                            <a:srgbClr val="7030A0"/>
                          </a:solidFill>
                          <a:latin typeface="+mn-lt"/>
                        </a:rPr>
                        <a:t>w_lock</a:t>
                      </a:r>
                      <a:endParaRPr lang="it-IT" sz="1400" i="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it-IT" sz="1400" i="0" dirty="0" err="1">
                          <a:latin typeface="+mn-lt"/>
                        </a:rPr>
                        <a:t>if</a:t>
                      </a:r>
                      <a:r>
                        <a:rPr lang="it-IT" sz="1400" i="0" dirty="0">
                          <a:latin typeface="+mn-lt"/>
                        </a:rPr>
                        <a:t> </a:t>
                      </a:r>
                      <a:r>
                        <a:rPr lang="it-IT" sz="1400" i="0" dirty="0" err="1">
                          <a:latin typeface="+mn-lt"/>
                        </a:rPr>
                        <a:t>|c</a:t>
                      </a:r>
                      <a:r>
                        <a:rPr lang="it-IT" sz="1400" i="0" dirty="0">
                          <a:latin typeface="+mn-lt"/>
                        </a:rPr>
                        <a:t>(x)|=1</a:t>
                      </a:r>
                      <a:r>
                        <a:rPr lang="it-IT" sz="1400" i="0" baseline="0" dirty="0">
                          <a:latin typeface="+mn-lt"/>
                        </a:rPr>
                        <a:t> and k</a:t>
                      </a:r>
                      <a:r>
                        <a:rPr lang="it-IT" sz="1400" i="0" baseline="0" dirty="0">
                          <a:latin typeface="+mn-lt"/>
                          <a:sym typeface="Symbol"/>
                        </a:rPr>
                        <a:t>c(x) </a:t>
                      </a:r>
                      <a:r>
                        <a:rPr lang="it-IT" sz="1400" i="0" baseline="0" dirty="0" err="1">
                          <a:latin typeface="+mn-lt"/>
                          <a:sym typeface="Symbol"/>
                        </a:rPr>
                        <a:t>then</a:t>
                      </a:r>
                      <a:endParaRPr lang="it-IT" sz="1400" i="0" dirty="0"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Esito</a:t>
                      </a:r>
                    </a:p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Attesa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Operazioni</a:t>
                      </a:r>
                    </a:p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-</a:t>
                      </a:r>
                    </a:p>
                    <a:p>
                      <a:endParaRPr lang="it-IT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84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Esito</a:t>
                      </a:r>
                    </a:p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OK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Operazioni</a:t>
                      </a:r>
                    </a:p>
                    <a:p>
                      <a:pPr algn="ctr"/>
                      <a:r>
                        <a:rPr lang="it-IT" sz="1400" i="0" dirty="0">
                          <a:solidFill>
                            <a:srgbClr val="7030A0"/>
                          </a:solidFill>
                          <a:latin typeface="+mn-lt"/>
                        </a:rPr>
                        <a:t>s(x) = </a:t>
                      </a:r>
                      <a:r>
                        <a:rPr lang="it-IT" sz="1400" i="0" dirty="0" err="1">
                          <a:solidFill>
                            <a:srgbClr val="7030A0"/>
                          </a:solidFill>
                          <a:latin typeface="+mn-lt"/>
                        </a:rPr>
                        <a:t>w_lock</a:t>
                      </a:r>
                      <a:endParaRPr lang="it-IT" sz="1400" i="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843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+mn-lt"/>
                        </a:rPr>
                        <a:t>else</a:t>
                      </a:r>
                    </a:p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Attesa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+mn-lt"/>
                      </a:endParaRPr>
                    </a:p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-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2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>
                          <a:latin typeface="+mn-lt"/>
                        </a:rPr>
                        <a:t>unlock</a:t>
                      </a:r>
                      <a:r>
                        <a:rPr lang="it-IT" sz="1400" baseline="-25000" dirty="0" err="1">
                          <a:latin typeface="+mn-lt"/>
                        </a:rPr>
                        <a:t>K</a:t>
                      </a:r>
                      <a:r>
                        <a:rPr lang="it-IT" sz="1400" dirty="0">
                          <a:latin typeface="+mn-lt"/>
                        </a:rPr>
                        <a:t>(</a:t>
                      </a:r>
                      <a:r>
                        <a:rPr lang="it-IT" sz="1400" i="1" dirty="0">
                          <a:latin typeface="+mn-lt"/>
                        </a:rPr>
                        <a:t>x</a:t>
                      </a:r>
                      <a:r>
                        <a:rPr lang="it-IT" sz="1400" dirty="0">
                          <a:latin typeface="+mn-lt"/>
                        </a:rPr>
                        <a:t>)</a:t>
                      </a:r>
                    </a:p>
                    <a:p>
                      <a:endParaRPr lang="it-IT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Esito</a:t>
                      </a:r>
                    </a:p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Errore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Operazioni</a:t>
                      </a:r>
                    </a:p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-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Esito</a:t>
                      </a:r>
                    </a:p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OK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Operazioni</a:t>
                      </a:r>
                    </a:p>
                    <a:p>
                      <a:pPr algn="ctr"/>
                      <a:r>
                        <a:rPr lang="it-IT" sz="1400" i="0" dirty="0">
                          <a:solidFill>
                            <a:srgbClr val="002060"/>
                          </a:solidFill>
                          <a:latin typeface="+mn-lt"/>
                        </a:rPr>
                        <a:t>c(x) = c(x) –</a:t>
                      </a:r>
                      <a:r>
                        <a:rPr lang="it-IT" sz="1400" i="0" baseline="0" dirty="0">
                          <a:solidFill>
                            <a:srgbClr val="002060"/>
                          </a:solidFill>
                          <a:latin typeface="+mn-lt"/>
                        </a:rPr>
                        <a:t> {k}</a:t>
                      </a:r>
                    </a:p>
                    <a:p>
                      <a:pPr algn="l"/>
                      <a:r>
                        <a:rPr lang="it-IT" sz="1400" i="0" baseline="0" dirty="0" err="1">
                          <a:latin typeface="+mn-lt"/>
                        </a:rPr>
                        <a:t>if</a:t>
                      </a:r>
                      <a:r>
                        <a:rPr lang="it-IT" sz="1400" i="0" baseline="0" dirty="0">
                          <a:latin typeface="+mn-lt"/>
                        </a:rPr>
                        <a:t> </a:t>
                      </a:r>
                      <a:r>
                        <a:rPr lang="it-IT" sz="1400" i="0" dirty="0">
                          <a:latin typeface="+mn-lt"/>
                        </a:rPr>
                        <a:t>c(x)=</a:t>
                      </a:r>
                      <a:r>
                        <a:rPr lang="it-IT" sz="1400" i="0" dirty="0">
                          <a:latin typeface="+mn-lt"/>
                          <a:sym typeface="Symbol"/>
                        </a:rPr>
                        <a:t></a:t>
                      </a:r>
                      <a:r>
                        <a:rPr lang="it-IT" sz="1400" i="0" dirty="0">
                          <a:latin typeface="+mn-lt"/>
                        </a:rPr>
                        <a:t> </a:t>
                      </a:r>
                      <a:r>
                        <a:rPr lang="it-IT" sz="1400" i="0" dirty="0" err="1">
                          <a:latin typeface="+mn-lt"/>
                        </a:rPr>
                        <a:t>then</a:t>
                      </a:r>
                      <a:endParaRPr lang="it-IT" sz="1400" i="0" baseline="0" dirty="0">
                        <a:latin typeface="+mn-lt"/>
                      </a:endParaRPr>
                    </a:p>
                    <a:p>
                      <a:pPr algn="l"/>
                      <a:r>
                        <a:rPr lang="it-IT" sz="1400" i="0" baseline="0" dirty="0">
                          <a:latin typeface="+mn-lt"/>
                        </a:rPr>
                        <a:t>    </a:t>
                      </a:r>
                      <a:r>
                        <a:rPr lang="it-IT" sz="1400" i="0" baseline="0" dirty="0">
                          <a:solidFill>
                            <a:srgbClr val="7030A0"/>
                          </a:solidFill>
                          <a:latin typeface="+mn-lt"/>
                        </a:rPr>
                        <a:t>s(x)</a:t>
                      </a:r>
                      <a:r>
                        <a:rPr lang="it-IT" sz="1400" i="0" baseline="0" dirty="0" err="1">
                          <a:solidFill>
                            <a:srgbClr val="7030A0"/>
                          </a:solidFill>
                          <a:latin typeface="+mn-lt"/>
                        </a:rPr>
                        <a:t>=Libero</a:t>
                      </a:r>
                      <a:endParaRPr lang="it-IT" sz="1400" i="0" baseline="0" dirty="0">
                        <a:solidFill>
                          <a:srgbClr val="7030A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lang="it-IT" sz="1400" i="0" baseline="0" dirty="0">
                          <a:latin typeface="+mn-lt"/>
                        </a:rPr>
                        <a:t>    verifica coda</a:t>
                      </a:r>
                      <a:endParaRPr lang="it-IT" sz="1400" i="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Esito</a:t>
                      </a:r>
                    </a:p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OK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0" dirty="0">
                          <a:solidFill>
                            <a:srgbClr val="002060"/>
                          </a:solidFill>
                          <a:latin typeface="+mn-lt"/>
                        </a:rPr>
                        <a:t>c(x)=</a:t>
                      </a:r>
                      <a:r>
                        <a:rPr lang="it-IT" sz="1400" i="0" dirty="0">
                          <a:solidFill>
                            <a:srgbClr val="002060"/>
                          </a:solidFill>
                          <a:latin typeface="+mn-lt"/>
                          <a:sym typeface="Symbol"/>
                        </a:rPr>
                        <a:t></a:t>
                      </a:r>
                    </a:p>
                    <a:p>
                      <a:r>
                        <a:rPr lang="it-IT" sz="1400" i="0" dirty="0">
                          <a:solidFill>
                            <a:srgbClr val="7030A0"/>
                          </a:solidFill>
                          <a:latin typeface="+mn-lt"/>
                          <a:sym typeface="Symbol"/>
                        </a:rPr>
                        <a:t>s(x)</a:t>
                      </a:r>
                      <a:r>
                        <a:rPr lang="it-IT" sz="1400" i="0" dirty="0" err="1">
                          <a:solidFill>
                            <a:srgbClr val="7030A0"/>
                          </a:solidFill>
                          <a:latin typeface="+mn-lt"/>
                          <a:sym typeface="Symbol"/>
                        </a:rPr>
                        <a:t>=Libero</a:t>
                      </a:r>
                      <a:endParaRPr lang="it-IT" sz="1400" i="0" dirty="0">
                        <a:solidFill>
                          <a:srgbClr val="7030A0"/>
                        </a:solidFill>
                        <a:latin typeface="+mn-lt"/>
                        <a:sym typeface="Symbol"/>
                      </a:endParaRPr>
                    </a:p>
                    <a:p>
                      <a:r>
                        <a:rPr lang="it-IT" sz="1400" i="0" dirty="0">
                          <a:latin typeface="+mn-lt"/>
                          <a:sym typeface="Symbol"/>
                        </a:rPr>
                        <a:t>verifica coda</a:t>
                      </a:r>
                      <a:endParaRPr lang="it-IT" sz="1400" i="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053AD5-6837-4EA1-813B-F95555CA1C74}"/>
              </a:ext>
            </a:extLst>
          </p:cNvPr>
          <p:cNvCxnSpPr/>
          <p:nvPr/>
        </p:nvCxnSpPr>
        <p:spPr>
          <a:xfrm flipH="1" flipV="1">
            <a:off x="1612234" y="1744347"/>
            <a:ext cx="1316023" cy="724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68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B24C-802B-4A74-9492-B7404B83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Serializzabilità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18F5-37D7-4068-A37E-57D901DF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it-IT" b="1" dirty="0"/>
              <a:t>La regola che garantisce la </a:t>
            </a:r>
            <a:r>
              <a:rPr lang="it-IT" b="1" dirty="0" err="1"/>
              <a:t>serializzabilità</a:t>
            </a:r>
            <a:r>
              <a:rPr lang="it-IT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/>
              <a:t>(da cui prende il nome il metodo </a:t>
            </a:r>
            <a:r>
              <a:rPr lang="it-IT" dirty="0">
                <a:solidFill>
                  <a:srgbClr val="7030A0"/>
                </a:solidFill>
              </a:rPr>
              <a:t>2PL</a:t>
            </a:r>
            <a:r>
              <a:rPr lang="it-IT" dirty="0"/>
              <a:t>)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it-IT" dirty="0"/>
              <a:t>Una transazione </a:t>
            </a:r>
            <a:r>
              <a:rPr lang="it-IT" u="sng" dirty="0"/>
              <a:t>dopo aver rilasciato un LOCK non può acquisirne altri</a:t>
            </a:r>
            <a:r>
              <a:rPr lang="it-IT" dirty="0"/>
              <a:t>.</a:t>
            </a:r>
          </a:p>
          <a:p>
            <a:endParaRPr lang="en-US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43D01CCE-0E26-416B-971A-CAF286E51BCD}"/>
              </a:ext>
            </a:extLst>
          </p:cNvPr>
          <p:cNvCxnSpPr/>
          <p:nvPr/>
        </p:nvCxnSpPr>
        <p:spPr>
          <a:xfrm rot="5400000" flipH="1" flipV="1">
            <a:off x="1959732" y="4895731"/>
            <a:ext cx="266429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4AA2EB7-817E-4BB1-A5B5-6D16114063CC}"/>
              </a:ext>
            </a:extLst>
          </p:cNvPr>
          <p:cNvCxnSpPr/>
          <p:nvPr/>
        </p:nvCxnSpPr>
        <p:spPr>
          <a:xfrm>
            <a:off x="3003848" y="6011855"/>
            <a:ext cx="626469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12">
            <a:extLst>
              <a:ext uri="{FF2B5EF4-FFF2-40B4-BE49-F238E27FC236}">
                <a16:creationId xmlns:a16="http://schemas.microsoft.com/office/drawing/2014/main" id="{52A52FEA-3A69-42E0-AA69-3AAC5856D6F1}"/>
              </a:ext>
            </a:extLst>
          </p:cNvPr>
          <p:cNvCxnSpPr/>
          <p:nvPr/>
        </p:nvCxnSpPr>
        <p:spPr>
          <a:xfrm rot="5400000" flipH="1" flipV="1">
            <a:off x="3147864" y="4931735"/>
            <a:ext cx="1224136" cy="93610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Connettore 1 14">
            <a:extLst>
              <a:ext uri="{FF2B5EF4-FFF2-40B4-BE49-F238E27FC236}">
                <a16:creationId xmlns:a16="http://schemas.microsoft.com/office/drawing/2014/main" id="{9CFFDB72-7D8E-4C87-88A6-69DF2A66B750}"/>
              </a:ext>
            </a:extLst>
          </p:cNvPr>
          <p:cNvCxnSpPr/>
          <p:nvPr/>
        </p:nvCxnSpPr>
        <p:spPr>
          <a:xfrm>
            <a:off x="4227984" y="4787719"/>
            <a:ext cx="259228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ttore 1 16">
            <a:extLst>
              <a:ext uri="{FF2B5EF4-FFF2-40B4-BE49-F238E27FC236}">
                <a16:creationId xmlns:a16="http://schemas.microsoft.com/office/drawing/2014/main" id="{78D0FC9A-E968-46D2-8B0F-737FB6C22DCB}"/>
              </a:ext>
            </a:extLst>
          </p:cNvPr>
          <p:cNvCxnSpPr/>
          <p:nvPr/>
        </p:nvCxnSpPr>
        <p:spPr>
          <a:xfrm rot="16200000" flipH="1">
            <a:off x="6604248" y="5003743"/>
            <a:ext cx="1224136" cy="7920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CasellaDiTesto 17">
            <a:extLst>
              <a:ext uri="{FF2B5EF4-FFF2-40B4-BE49-F238E27FC236}">
                <a16:creationId xmlns:a16="http://schemas.microsoft.com/office/drawing/2014/main" id="{9D9399FE-8FDC-459E-9535-8D064F55A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888" y="4284457"/>
            <a:ext cx="19442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400" b="0" dirty="0">
                <a:latin typeface="Abadi Extra Light" panose="020B0204020104020204" pitchFamily="34" charset="0"/>
              </a:rPr>
              <a:t>I fase: acquisizione</a:t>
            </a:r>
          </a:p>
        </p:txBody>
      </p:sp>
      <p:cxnSp>
        <p:nvCxnSpPr>
          <p:cNvPr id="11" name="Connettore 2 19">
            <a:extLst>
              <a:ext uri="{FF2B5EF4-FFF2-40B4-BE49-F238E27FC236}">
                <a16:creationId xmlns:a16="http://schemas.microsoft.com/office/drawing/2014/main" id="{7283BBF2-177C-43B5-9055-02AE18E67F4C}"/>
              </a:ext>
            </a:extLst>
          </p:cNvPr>
          <p:cNvCxnSpPr/>
          <p:nvPr/>
        </p:nvCxnSpPr>
        <p:spPr>
          <a:xfrm rot="5400000">
            <a:off x="3759200" y="4823612"/>
            <a:ext cx="360363" cy="158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24">
            <a:extLst>
              <a:ext uri="{FF2B5EF4-FFF2-40B4-BE49-F238E27FC236}">
                <a16:creationId xmlns:a16="http://schemas.microsoft.com/office/drawing/2014/main" id="{F1CA2B95-32D4-4152-B534-16DAA4520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216" y="4284457"/>
            <a:ext cx="18002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1400" b="0" dirty="0">
                <a:latin typeface="Abadi Extra Light" panose="020B0204020104020204" pitchFamily="34" charset="0"/>
              </a:rPr>
              <a:t>II fase: rilascio</a:t>
            </a:r>
          </a:p>
        </p:txBody>
      </p:sp>
      <p:cxnSp>
        <p:nvCxnSpPr>
          <p:cNvPr id="13" name="Connettore 2 25">
            <a:extLst>
              <a:ext uri="{FF2B5EF4-FFF2-40B4-BE49-F238E27FC236}">
                <a16:creationId xmlns:a16="http://schemas.microsoft.com/office/drawing/2014/main" id="{8D38EF7B-F3D4-4321-AE31-7D5224883AE8}"/>
              </a:ext>
            </a:extLst>
          </p:cNvPr>
          <p:cNvCxnSpPr/>
          <p:nvPr/>
        </p:nvCxnSpPr>
        <p:spPr>
          <a:xfrm rot="5400000">
            <a:off x="6857206" y="4822818"/>
            <a:ext cx="358775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24">
            <a:extLst>
              <a:ext uri="{FF2B5EF4-FFF2-40B4-BE49-F238E27FC236}">
                <a16:creationId xmlns:a16="http://schemas.microsoft.com/office/drawing/2014/main" id="{E6A619F8-CB4A-4EBA-9547-425DC8FD2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6376" y="6083863"/>
            <a:ext cx="18002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it-IT" sz="1400" dirty="0">
                <a:latin typeface="Abadi Extra Light" panose="020B0204020104020204" pitchFamily="34" charset="0"/>
              </a:rPr>
              <a:t>TEMPO</a:t>
            </a:r>
          </a:p>
        </p:txBody>
      </p:sp>
      <p:sp>
        <p:nvSpPr>
          <p:cNvPr id="15" name="CasellaDiTesto 24">
            <a:extLst>
              <a:ext uri="{FF2B5EF4-FFF2-40B4-BE49-F238E27FC236}">
                <a16:creationId xmlns:a16="http://schemas.microsoft.com/office/drawing/2014/main" id="{1B03371A-7FE8-48D0-A104-8ADA9CD16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736" y="3616442"/>
            <a:ext cx="12241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it-IT" sz="1400" dirty="0">
                <a:latin typeface="Abadi Extra Light" panose="020B0204020104020204" pitchFamily="34" charset="0"/>
              </a:rPr>
              <a:t>LOCK acquisiti</a:t>
            </a:r>
          </a:p>
        </p:txBody>
      </p:sp>
    </p:spTree>
    <p:extLst>
      <p:ext uri="{BB962C8B-B14F-4D97-AF65-F5344CB8AC3E}">
        <p14:creationId xmlns:p14="http://schemas.microsoft.com/office/powerpoint/2010/main" val="66825026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55A00AE-D4A8-4C10-9588-B13E893C62FC}" vid="{BB0FD34B-06A6-4CED-9E07-779E491DB4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501</TotalTime>
  <Words>1657</Words>
  <Application>Microsoft Office PowerPoint</Application>
  <PresentationFormat>Widescreen</PresentationFormat>
  <Paragraphs>271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Abadi Extra Light</vt:lpstr>
      <vt:lpstr>Arial</vt:lpstr>
      <vt:lpstr>Calibri</vt:lpstr>
      <vt:lpstr>Grandview Display</vt:lpstr>
      <vt:lpstr>Symbol</vt:lpstr>
      <vt:lpstr>Wingdings</vt:lpstr>
      <vt:lpstr>Wingdings 2</vt:lpstr>
      <vt:lpstr>Theme1</vt:lpstr>
      <vt:lpstr>Basi di Dati Modulo Tecnologie  Esecuzione concorrente di transazioni (III parte)</vt:lpstr>
      <vt:lpstr>Schedule serializzabili</vt:lpstr>
      <vt:lpstr>Tecniche applicate nei DBMS</vt:lpstr>
      <vt:lpstr>Locking a due fasi</vt:lpstr>
      <vt:lpstr>Meccanismo di base</vt:lpstr>
      <vt:lpstr>Meccanismo di base</vt:lpstr>
      <vt:lpstr>Politica di concessione dei LOCK</vt:lpstr>
      <vt:lpstr>Comportamento del Gestore dei LOCK</vt:lpstr>
      <vt:lpstr>Serializzabilità</vt:lpstr>
      <vt:lpstr>Esempio perdita di aggiornamento con 2PL</vt:lpstr>
      <vt:lpstr>Per rimuovere COMMIT-proiezione</vt:lpstr>
      <vt:lpstr>2PL a confronto con le tecniche precedenti</vt:lpstr>
      <vt:lpstr>2PL a confronto con le tecniche precedenti</vt:lpstr>
      <vt:lpstr>2PL a confronto con le tecniche precedenti</vt:lpstr>
      <vt:lpstr>Blocco critico</vt:lpstr>
      <vt:lpstr>Tecniche per risolvere il blocco critico</vt:lpstr>
      <vt:lpstr>Blocco di una transazione (starvation)</vt:lpstr>
      <vt:lpstr>Blocco di una transazione (starvation)</vt:lpstr>
      <vt:lpstr>Gestione della concorrenza in SQL</vt:lpstr>
      <vt:lpstr>Gestione della concorrenza in SQL</vt:lpstr>
      <vt:lpstr>Gestione della concorrenza in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Migliorini</dc:creator>
  <cp:lastModifiedBy>Sara Migliorini</cp:lastModifiedBy>
  <cp:revision>25</cp:revision>
  <dcterms:created xsi:type="dcterms:W3CDTF">2022-03-02T14:43:02Z</dcterms:created>
  <dcterms:modified xsi:type="dcterms:W3CDTF">2025-05-05T12:52:20Z</dcterms:modified>
</cp:coreProperties>
</file>