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e93c8fdd4_0_19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e93c8fdd4_0_19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idx="1" type="body"/>
          </p:nvPr>
        </p:nvSpPr>
        <p:spPr>
          <a:xfrm>
            <a:off x="281700" y="4835175"/>
            <a:ext cx="85806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09200" y="875750"/>
            <a:ext cx="8734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Progetto Rocca</a:t>
            </a:r>
            <a:br>
              <a:rPr lang="en-US" sz="44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Traccia indice di Presentazione</a:t>
            </a:r>
            <a:endParaRPr sz="4200">
              <a:solidFill>
                <a:schemeClr val="lt2"/>
              </a:solidFill>
            </a:endParaRPr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510450" y="4243069"/>
            <a:ext cx="8123100" cy="14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 sz="3400">
                <a:solidFill>
                  <a:srgbClr val="888888"/>
                </a:solidFill>
              </a:rPr>
              <a:t>Struttura del progetto, </a:t>
            </a:r>
            <a:br>
              <a:rPr lang="en-US" sz="3400">
                <a:solidFill>
                  <a:srgbClr val="888888"/>
                </a:solidFill>
              </a:rPr>
            </a:br>
            <a:r>
              <a:rPr lang="en-US" sz="3400">
                <a:solidFill>
                  <a:srgbClr val="888888"/>
                </a:solidFill>
              </a:rPr>
              <a:t>attività e obiettivi</a:t>
            </a:r>
            <a:endParaRPr sz="3400"/>
          </a:p>
        </p:txBody>
      </p:sp>
      <p:pic>
        <p:nvPicPr>
          <p:cNvPr id="66" name="Google Shape;66;p14" title="clab-logo-color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9738" y="651875"/>
            <a:ext cx="1024525" cy="10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281700" y="4835175"/>
            <a:ext cx="85806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Analisi delle performance e implementazione di azioni correttive.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9900FF"/>
                </a:solidFill>
                <a:latin typeface="Calibri"/>
                <a:ea typeface="Calibri"/>
                <a:cs typeface="Calibri"/>
                <a:sym typeface="Calibri"/>
              </a:rPr>
              <a:t>Obiettivi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Ottimizzare il progetto e favorire una crescita sostenibile nel tempo.</a:t>
            </a:r>
            <a:endParaRPr sz="2000"/>
          </a:p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409200" y="875750"/>
            <a:ext cx="8734800" cy="31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9900FF"/>
                </a:solidFill>
                <a:latin typeface="Arial"/>
                <a:ea typeface="Arial"/>
                <a:cs typeface="Arial"/>
                <a:sym typeface="Arial"/>
              </a:rPr>
              <a:t>8. SVILUPPO E MIGLIORAMENTO CONTINUO</a:t>
            </a:r>
            <a:endParaRPr b="1" sz="3000">
              <a:solidFill>
                <a:srgbClr val="99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Azioni correttive e adattamenti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Strategie di miglioramento e crescita futura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885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Indice del progetto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464088" y="5726500"/>
            <a:ext cx="1796700" cy="7986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SVILUPPO E MIGLIORAMENTO</a:t>
            </a:r>
            <a:endParaRPr b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464100" y="3471800"/>
            <a:ext cx="1865400" cy="798600"/>
          </a:xfrm>
          <a:prstGeom prst="rect">
            <a:avLst/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FUNZIONAMENTO OPERATIVO</a:t>
            </a:r>
            <a:endParaRPr b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4495788" y="2347538"/>
            <a:ext cx="1796700" cy="7986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PIANIFICAZIONE STRATEGICA</a:t>
            </a:r>
            <a:endParaRPr b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462767" y="2347538"/>
            <a:ext cx="1796700" cy="798600"/>
          </a:xfrm>
          <a:prstGeom prst="rect">
            <a:avLst/>
          </a:prstGeom>
          <a:solidFill>
            <a:srgbClr val="1155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GESTIONE E GOVERNANCE</a:t>
            </a:r>
            <a:endParaRPr b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64096" y="2347538"/>
            <a:ext cx="1796700" cy="798600"/>
          </a:xfrm>
          <a:prstGeom prst="rect">
            <a:avLst/>
          </a:prstGeom>
          <a:solidFill>
            <a:srgbClr val="1C458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CONTESTO E VISIONE</a:t>
            </a:r>
            <a:endParaRPr b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64100" y="1208175"/>
            <a:ext cx="1796700" cy="798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INTRODUZIONE</a:t>
            </a:r>
            <a:endParaRPr b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498442" y="4599150"/>
            <a:ext cx="1796700" cy="798600"/>
          </a:xfrm>
          <a:prstGeom prst="rect">
            <a:avLst/>
          </a:prstGeom>
          <a:solidFill>
            <a:srgbClr val="85200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MONITORAGGIO EFFICACIA</a:t>
            </a:r>
            <a:endParaRPr b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487025" y="2347550"/>
            <a:ext cx="1796700" cy="798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RISORSE E SOSTEGNO</a:t>
            </a:r>
            <a:endParaRPr b="1" sz="15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0" name="Google Shape;80;p15"/>
          <p:cNvCxnSpPr>
            <a:stCxn id="77" idx="3"/>
          </p:cNvCxnSpPr>
          <p:nvPr/>
        </p:nvCxnSpPr>
        <p:spPr>
          <a:xfrm>
            <a:off x="2260800" y="16074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5"/>
          <p:cNvCxnSpPr>
            <a:stCxn id="76" idx="3"/>
            <a:endCxn id="75" idx="1"/>
          </p:cNvCxnSpPr>
          <p:nvPr/>
        </p:nvCxnSpPr>
        <p:spPr>
          <a:xfrm>
            <a:off x="2260796" y="2746838"/>
            <a:ext cx="20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5"/>
          <p:cNvCxnSpPr>
            <a:stCxn id="75" idx="3"/>
            <a:endCxn id="74" idx="1"/>
          </p:cNvCxnSpPr>
          <p:nvPr/>
        </p:nvCxnSpPr>
        <p:spPr>
          <a:xfrm>
            <a:off x="4259467" y="2746838"/>
            <a:ext cx="236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" name="Google Shape;83;p15"/>
          <p:cNvCxnSpPr>
            <a:stCxn id="74" idx="3"/>
            <a:endCxn id="79" idx="1"/>
          </p:cNvCxnSpPr>
          <p:nvPr/>
        </p:nvCxnSpPr>
        <p:spPr>
          <a:xfrm>
            <a:off x="6292488" y="2746838"/>
            <a:ext cx="194400" cy="600"/>
          </a:xfrm>
          <a:prstGeom prst="bentConnector3">
            <a:avLst>
              <a:gd fmla="val 5003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5"/>
          <p:cNvCxnSpPr>
            <a:stCxn id="79" idx="3"/>
          </p:cNvCxnSpPr>
          <p:nvPr/>
        </p:nvCxnSpPr>
        <p:spPr>
          <a:xfrm>
            <a:off x="8283725" y="2746850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5"/>
          <p:cNvSpPr txBox="1"/>
          <p:nvPr/>
        </p:nvSpPr>
        <p:spPr>
          <a:xfrm>
            <a:off x="6908850" y="4599150"/>
            <a:ext cx="1297200" cy="13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155CC"/>
                </a:solidFill>
                <a:latin typeface="Proxima Nova"/>
                <a:ea typeface="Proxima Nova"/>
                <a:cs typeface="Proxima Nova"/>
                <a:sym typeface="Proxima Nova"/>
              </a:rPr>
              <a:t>PLAN </a:t>
            </a:r>
            <a:endParaRPr b="1" sz="1800">
              <a:solidFill>
                <a:srgbClr val="1155CC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8761D"/>
                </a:solidFill>
                <a:latin typeface="Proxima Nova"/>
                <a:ea typeface="Proxima Nova"/>
                <a:cs typeface="Proxima Nova"/>
                <a:sym typeface="Proxima Nova"/>
              </a:rPr>
              <a:t>DO </a:t>
            </a:r>
            <a:r>
              <a:rPr b="1" lang="en-US" sz="1800">
                <a:solidFill>
                  <a:srgbClr val="85200C"/>
                </a:solidFill>
                <a:latin typeface="Proxima Nova"/>
                <a:ea typeface="Proxima Nova"/>
                <a:cs typeface="Proxima Nova"/>
                <a:sym typeface="Proxima Nova"/>
              </a:rPr>
              <a:t>CHECK</a:t>
            </a:r>
            <a:br>
              <a:rPr b="1" lang="en-US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-US" sz="18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ACT</a:t>
            </a:r>
            <a:endParaRPr b="1" sz="1800">
              <a:solidFill>
                <a:srgbClr val="9900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81700" y="4835175"/>
            <a:ext cx="85806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lnSpc>
                <a:spcPct val="9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Analisi del contesto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 d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efinizione della metodologia.</a:t>
            </a:r>
            <a:endParaRPr sz="2000"/>
          </a:p>
          <a:p>
            <a:pPr indent="-266700" lvl="0" marL="342900" rtl="0" algn="l">
              <a:lnSpc>
                <a:spcPct val="9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Obiettivi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Fornire una p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anoramica del progetto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chiarire gli i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ntenti strategici.</a:t>
            </a:r>
            <a:endParaRPr sz="2000"/>
          </a:p>
        </p:txBody>
      </p:sp>
      <p:sp>
        <p:nvSpPr>
          <p:cNvPr id="91" name="Google Shape;91;p16"/>
          <p:cNvSpPr txBox="1"/>
          <p:nvPr>
            <p:ph idx="2" type="body"/>
          </p:nvPr>
        </p:nvSpPr>
        <p:spPr>
          <a:xfrm>
            <a:off x="409200" y="875750"/>
            <a:ext cx="8734800" cy="35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1. INTRODUZIONE</a:t>
            </a:r>
            <a:endParaRPr b="1" sz="32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Contesto generale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Obiettivi del progetto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Metodologia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81700" y="4835175"/>
            <a:ext cx="85806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Studio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della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storia della Rocca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a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nalisi del contesto territoriale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Obiettivi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Identificare le opportunità di sviluppo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c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oinvolgere gli stakeholder.</a:t>
            </a:r>
            <a:endParaRPr sz="2000"/>
          </a:p>
        </p:txBody>
      </p:sp>
      <p:sp>
        <p:nvSpPr>
          <p:cNvPr id="97" name="Google Shape;97;p17"/>
          <p:cNvSpPr txBox="1"/>
          <p:nvPr>
            <p:ph idx="2" type="body"/>
          </p:nvPr>
        </p:nvSpPr>
        <p:spPr>
          <a:xfrm>
            <a:off x="409200" y="875750"/>
            <a:ext cx="8734800" cy="3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2. CONTESTO E VISIONE</a:t>
            </a:r>
            <a:endParaRPr b="1" sz="300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Storia della Rocca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Contesto territoriale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Aspettative e opportunità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Stakeholder e coinvolgimento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Rilevanza del progetto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Missione e principi guida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81700" y="4835175"/>
            <a:ext cx="85806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0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287" lvl="0" marL="3429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25"/>
              <a:buChar char="●"/>
            </a:pPr>
            <a:r>
              <a:rPr lang="en-US" sz="2025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en-US"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Definizione della struttura operativa e </a:t>
            </a:r>
            <a:r>
              <a:rPr lang="en-US"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dei p</a:t>
            </a:r>
            <a:r>
              <a:rPr lang="en-US"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rincipi di governance.</a:t>
            </a:r>
            <a:endParaRPr sz="2025"/>
          </a:p>
          <a:p>
            <a:pPr indent="-268287" lvl="0" marL="342900" rtl="0" algn="l">
              <a:lnSpc>
                <a:spcPct val="10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025"/>
              <a:buChar char="●"/>
            </a:pPr>
            <a:r>
              <a:rPr lang="en-US" sz="2025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Obiettivi</a:t>
            </a:r>
            <a:r>
              <a:rPr lang="en-US"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Creare un sistema di gestione efficace e allineato agli standard ESG.</a:t>
            </a:r>
            <a:endParaRPr sz="2025"/>
          </a:p>
        </p:txBody>
      </p:sp>
      <p:sp>
        <p:nvSpPr>
          <p:cNvPr id="103" name="Google Shape;103;p18"/>
          <p:cNvSpPr txBox="1"/>
          <p:nvPr>
            <p:ph idx="2" type="body"/>
          </p:nvPr>
        </p:nvSpPr>
        <p:spPr>
          <a:xfrm>
            <a:off x="409200" y="875750"/>
            <a:ext cx="8734800" cy="34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3. GESTIONE E GOVERNANCE</a:t>
            </a:r>
            <a:endParaRPr b="1" sz="30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Struttura dell’organo operativo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Politica di gestione e governance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Destinazione d’uso della Rocca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Obiettivi ESA e allineamento agli SDGs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Partner e collaborazioni strategiche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281700" y="4835175"/>
            <a:ext cx="86463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0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287" lvl="0" marL="3429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25"/>
              <a:buChar char="●"/>
            </a:pPr>
            <a:r>
              <a:rPr lang="en-US" sz="2025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en-US"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Pianificazione delle attività, analisi SWOT e gestione dei rischi.</a:t>
            </a:r>
            <a:endParaRPr sz="2025"/>
          </a:p>
          <a:p>
            <a:pPr indent="-268287" lvl="0" marL="342900" rtl="0" algn="l">
              <a:lnSpc>
                <a:spcPct val="10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025"/>
              <a:buChar char="●"/>
            </a:pPr>
            <a:r>
              <a:rPr lang="en-US" sz="2025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Obiettivi</a:t>
            </a:r>
            <a:r>
              <a:rPr lang="en-US"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Definire strategie per il successo e indicatori di performance.</a:t>
            </a:r>
            <a:endParaRPr sz="2025"/>
          </a:p>
        </p:txBody>
      </p:sp>
      <p:sp>
        <p:nvSpPr>
          <p:cNvPr id="109" name="Google Shape;109;p19"/>
          <p:cNvSpPr txBox="1"/>
          <p:nvPr>
            <p:ph idx="2" type="body"/>
          </p:nvPr>
        </p:nvSpPr>
        <p:spPr>
          <a:xfrm>
            <a:off x="409200" y="875750"/>
            <a:ext cx="8734800" cy="3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4. PIANIFICAZIONE STRATEGICA</a:t>
            </a:r>
            <a:endParaRPr b="1" sz="3000">
              <a:solidFill>
                <a:srgbClr val="3C78D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Attività previste e fasi di sviluppo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Analisi SWOT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Valutazione dei rischi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Definizione degli indicatori di performance (KPI)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281700" y="4835175"/>
            <a:ext cx="93039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Valutazione delle risorse disponibili e necessarie.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6FA8DC"/>
                </a:solidFill>
                <a:latin typeface="Calibri"/>
                <a:ea typeface="Calibri"/>
                <a:cs typeface="Calibri"/>
                <a:sym typeface="Calibri"/>
              </a:rPr>
              <a:t>Obiettivi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Garantire sostenibilità ambientale, sociale ed economica (ESG).</a:t>
            </a:r>
            <a:endParaRPr sz="2000"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09200" y="875750"/>
            <a:ext cx="8734800" cy="34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5. RISORSE E SOSTEGNO</a:t>
            </a:r>
            <a:endParaRPr b="1" sz="300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Risorse disponibili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Sostenibilità ambientale (E)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Risorse umane e sociali (S)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Aspetti economici e finanziari (G)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Competenze richieste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Strategia di comunicazione e promozione</a:t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" type="body"/>
          </p:nvPr>
        </p:nvSpPr>
        <p:spPr>
          <a:xfrm>
            <a:off x="281700" y="4835175"/>
            <a:ext cx="85806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t/>
            </a:r>
            <a:endParaRPr sz="20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8287" lvl="0" marL="342900" rtl="0" algn="l">
              <a:lnSpc>
                <a:spcPct val="10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25"/>
              <a:buChar char="●"/>
            </a:pPr>
            <a:r>
              <a:rPr lang="en-US" sz="2025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en-US"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Definizione di servizi, fornitori, logistica e gestione operativa.</a:t>
            </a:r>
            <a:endParaRPr sz="2025"/>
          </a:p>
          <a:p>
            <a:pPr indent="-268287" lvl="0" marL="342900" rtl="0" algn="l">
              <a:lnSpc>
                <a:spcPct val="105000"/>
              </a:lnSpc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025"/>
              <a:buChar char="●"/>
            </a:pPr>
            <a:r>
              <a:rPr lang="en-US" sz="2025">
                <a:solidFill>
                  <a:srgbClr val="38761D"/>
                </a:solidFill>
                <a:latin typeface="Calibri"/>
                <a:ea typeface="Calibri"/>
                <a:cs typeface="Calibri"/>
                <a:sym typeface="Calibri"/>
              </a:rPr>
              <a:t>Obiettivi</a:t>
            </a:r>
            <a:r>
              <a:rPr lang="en-US" sz="202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Assicurare un funzionamento efficiente e accessibile per gli utenti.</a:t>
            </a:r>
            <a:endParaRPr sz="2025"/>
          </a:p>
        </p:txBody>
      </p:sp>
      <p:sp>
        <p:nvSpPr>
          <p:cNvPr id="121" name="Google Shape;121;p21"/>
          <p:cNvSpPr txBox="1"/>
          <p:nvPr>
            <p:ph idx="2" type="body"/>
          </p:nvPr>
        </p:nvSpPr>
        <p:spPr>
          <a:xfrm>
            <a:off x="409200" y="875750"/>
            <a:ext cx="8734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6. FUNZIONAMENTO OPERATIVO</a:t>
            </a:r>
            <a:endParaRPr b="1" sz="3000">
              <a:solidFill>
                <a:srgbClr val="38761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Infrastrutture e spazi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Servizi offerti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Fornitori e collaborazioni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Ristorazione e accoglienza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Allestimenti e gestione degli spazi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Opportunità di lavoro e coinvolgimento della comunità</a:t>
            </a:r>
            <a:endParaRPr sz="2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idx="1" type="body"/>
          </p:nvPr>
        </p:nvSpPr>
        <p:spPr>
          <a:xfrm>
            <a:off x="281700" y="4835175"/>
            <a:ext cx="85806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Attività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Implementazione di KPI, audit e monitoraggi periodici.</a:t>
            </a:r>
            <a:endParaRPr sz="2000"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741B47"/>
                </a:solidFill>
                <a:latin typeface="Calibri"/>
                <a:ea typeface="Calibri"/>
                <a:cs typeface="Calibri"/>
                <a:sym typeface="Calibri"/>
              </a:rPr>
              <a:t>Obiettivi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Garantire rispetto degli obiettivi prefissati e trasparenza dei risultati.</a:t>
            </a:r>
            <a:endParaRPr sz="2000"/>
          </a:p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409200" y="875750"/>
            <a:ext cx="87348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741B47"/>
                </a:solidFill>
                <a:latin typeface="Arial"/>
                <a:ea typeface="Arial"/>
                <a:cs typeface="Arial"/>
                <a:sym typeface="Arial"/>
              </a:rPr>
              <a:t>7. MONITORAGGIO E VERIFICA</a:t>
            </a:r>
            <a:endParaRPr b="1" sz="3000">
              <a:solidFill>
                <a:srgbClr val="741B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 di monitoraggio e valutazione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KPI e metriche di successo</a:t>
            </a:r>
            <a:endParaRPr sz="2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Audit interni e controlli periodici</a:t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