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+eysLUydG1efjpJe/2GRZWTkh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4bff5f8c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04bff5f8c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4bff5f8c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04bff5f8c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4bff5f8c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4bff5f8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22b1d0e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422b1d0e2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4bff5f8c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4bff5f8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4bff5f8c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4bff5f8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4bff5f8c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4bff5f8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4bff5f8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04bff5f8c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1" name="Google Shape;11;p1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47325" y="362125"/>
            <a:ext cx="1011575" cy="1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9"/>
          <p:cNvPicPr preferRelativeResize="0"/>
          <p:nvPr/>
        </p:nvPicPr>
        <p:blipFill rotWithShape="1">
          <a:blip r:embed="rId2">
            <a:alphaModFix/>
          </a:blip>
          <a:srcRect b="41145" l="0" r="0" t="28411"/>
          <a:stretch/>
        </p:blipFill>
        <p:spPr>
          <a:xfrm>
            <a:off x="7112100" y="6103000"/>
            <a:ext cx="2282025" cy="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9" title="rocca_pianta.png"/>
          <p:cNvPicPr preferRelativeResize="0"/>
          <p:nvPr/>
        </p:nvPicPr>
        <p:blipFill rotWithShape="1">
          <a:blip r:embed="rId3">
            <a:alphaModFix amt="27000"/>
          </a:blip>
          <a:srcRect b="17505" l="0" r="1526" t="0"/>
          <a:stretch/>
        </p:blipFill>
        <p:spPr>
          <a:xfrm>
            <a:off x="0" y="1417650"/>
            <a:ext cx="6950000" cy="5480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 title="rocca_pianta.png"/>
          <p:cNvPicPr preferRelativeResize="0"/>
          <p:nvPr/>
        </p:nvPicPr>
        <p:blipFill rotWithShape="1">
          <a:blip r:embed="rId3">
            <a:alphaModFix/>
          </a:blip>
          <a:srcRect b="15331" l="0" r="1526" t="5642"/>
          <a:stretch/>
        </p:blipFill>
        <p:spPr>
          <a:xfrm>
            <a:off x="23850" y="1384175"/>
            <a:ext cx="6886575" cy="55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>
            <p:ph type="ctrTitle"/>
          </p:nvPr>
        </p:nvSpPr>
        <p:spPr>
          <a:xfrm>
            <a:off x="-12300" y="0"/>
            <a:ext cx="6781200" cy="147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60"/>
              <a:buFont typeface="Calibri"/>
              <a:buNone/>
            </a:pPr>
            <a:r>
              <a:rPr b="1" lang="it-IT" sz="8000">
                <a:solidFill>
                  <a:srgbClr val="1C4587"/>
                </a:solidFill>
              </a:rPr>
              <a:t>Business Plan</a:t>
            </a:r>
            <a:endParaRPr b="1" sz="8000">
              <a:solidFill>
                <a:srgbClr val="1C4587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77900" y="4872925"/>
            <a:ext cx="6400800" cy="175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it-IT" sz="2600">
                <a:solidFill>
                  <a:srgbClr val="1C4587"/>
                </a:solidFill>
              </a:rPr>
              <a:t>Linee g</a:t>
            </a:r>
            <a:r>
              <a:rPr lang="it-IT" sz="2600">
                <a:solidFill>
                  <a:srgbClr val="1C4587"/>
                </a:solidFill>
              </a:rPr>
              <a:t>uida per la redazione del piano di lavoro ed identificazione risorse per:  </a:t>
            </a:r>
            <a:r>
              <a:rPr b="1" lang="it-IT" sz="3700">
                <a:solidFill>
                  <a:srgbClr val="1C4587"/>
                </a:solidFill>
              </a:rPr>
              <a:t>Progetto Rocca di Nogarole</a:t>
            </a:r>
            <a:endParaRPr b="1" sz="3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it-IT">
                <a:solidFill>
                  <a:srgbClr val="FF0000"/>
                </a:solidFill>
              </a:rPr>
              <a:t>1.1 Risorse UMANE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300"/>
              <a:t>  Definire il team necessario per gestire, sviluppare e promuovere il progetto in modo efficace.</a:t>
            </a:r>
            <a:br>
              <a:rPr lang="it-IT" sz="2300"/>
            </a:br>
            <a:endParaRPr sz="13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Noto Sans Symbols"/>
              <a:buChar char="✔"/>
            </a:pPr>
            <a:r>
              <a:rPr b="1" lang="it-IT" sz="2300"/>
              <a:t>Team di gestione</a:t>
            </a:r>
            <a:r>
              <a:rPr lang="it-IT" sz="2300"/>
              <a:t>: Direttore del progetto, responsabile amministrativo, coordinatore eventi</a:t>
            </a:r>
            <a:endParaRPr sz="21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Noto Sans Symbols"/>
              <a:buChar char="✔"/>
            </a:pPr>
            <a:r>
              <a:rPr b="1" lang="it-IT" sz="2300"/>
              <a:t>Esperti culturali e storici</a:t>
            </a:r>
            <a:r>
              <a:rPr lang="it-IT" sz="2300"/>
              <a:t>: Guide turistiche, storici, ricercatori per valorizzare il patrimonio</a:t>
            </a:r>
            <a:endParaRPr sz="21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Noto Sans Symbols"/>
              <a:buChar char="✔"/>
            </a:pPr>
            <a:r>
              <a:rPr lang="it-IT" sz="2300"/>
              <a:t> </a:t>
            </a:r>
            <a:r>
              <a:rPr b="1" lang="it-IT" sz="2300"/>
              <a:t>Operatori turistici</a:t>
            </a:r>
            <a:r>
              <a:rPr lang="it-IT" sz="2300"/>
              <a:t>: Addetti alla biglietteria, accoglienza visitatori, logistica eventi</a:t>
            </a:r>
            <a:endParaRPr sz="21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Noto Sans Symbols"/>
              <a:buChar char="✔"/>
            </a:pPr>
            <a:r>
              <a:rPr lang="it-IT" sz="2300"/>
              <a:t> </a:t>
            </a:r>
            <a:r>
              <a:rPr b="1" lang="it-IT" sz="2300"/>
              <a:t>Comunicazione e marketing</a:t>
            </a:r>
            <a:r>
              <a:rPr lang="it-IT" sz="2300"/>
              <a:t>: Social media manager, grafici, esperti di PR per promuovere la Rocca</a:t>
            </a:r>
            <a:endParaRPr sz="2100"/>
          </a:p>
          <a:p>
            <a:pPr indent="-33655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Noto Sans Symbols"/>
              <a:buChar char="✔"/>
            </a:pPr>
            <a:r>
              <a:rPr b="1" lang="it-IT" sz="2300"/>
              <a:t>Fundraiser e project manager</a:t>
            </a:r>
            <a:r>
              <a:rPr lang="it-IT" sz="2300"/>
              <a:t>: Esperti nella ricerca </a:t>
            </a:r>
            <a:endParaRPr sz="23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it-IT" sz="2300"/>
              <a:t>di finanziamenti e gestione progetti.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it-IT">
                <a:solidFill>
                  <a:srgbClr val="FF0000"/>
                </a:solidFill>
              </a:rPr>
              <a:t>1.2 Risorse</a:t>
            </a:r>
            <a:r>
              <a:rPr lang="it-IT">
                <a:solidFill>
                  <a:srgbClr val="FF0000"/>
                </a:solidFill>
              </a:rPr>
              <a:t> UMANE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it-IT" sz="2400">
                <a:solidFill>
                  <a:srgbClr val="FF0000"/>
                </a:solidFill>
              </a:rPr>
              <a:t>Budget stimato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it-IT" sz="2400"/>
              <a:t>Costo del personale dipendente (stipendi + contributi).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it-IT" sz="2400"/>
              <a:t>Eventuali collaborazioni esterne per consulenze.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it-IT" sz="2400"/>
              <a:t>Volontari e tirocini per supporto operativo e riduzione costi.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it-IT" sz="2400">
                <a:solidFill>
                  <a:srgbClr val="FF0000"/>
                </a:solidFill>
              </a:rPr>
              <a:t>Sostenibilità finanziaria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Autofinanziamento tramite ticketing, eventi, corsi di formazione.</a:t>
            </a:r>
            <a:br>
              <a:rPr lang="it-IT" sz="2400"/>
            </a:br>
            <a:r>
              <a:rPr lang="it-IT" sz="2400"/>
              <a:t>Ricerca di finanziamenti specifici per assunzioni nel settore culturale.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it-IT">
                <a:solidFill>
                  <a:schemeClr val="dk2"/>
                </a:solidFill>
              </a:rPr>
              <a:t>2.1</a:t>
            </a:r>
            <a:r>
              <a:rPr b="1" lang="it-IT">
                <a:solidFill>
                  <a:schemeClr val="dk2"/>
                </a:solidFill>
              </a:rPr>
              <a:t> </a:t>
            </a:r>
            <a:r>
              <a:rPr lang="it-IT">
                <a:solidFill>
                  <a:schemeClr val="dk2"/>
                </a:solidFill>
              </a:rPr>
              <a:t>Risorse FINANZIARIE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it-IT" sz="2800">
                <a:solidFill>
                  <a:schemeClr val="dk2"/>
                </a:solidFill>
              </a:rPr>
              <a:t>2.1</a:t>
            </a:r>
            <a:r>
              <a:rPr lang="it-IT" sz="2400"/>
              <a:t> Analisi dei costi fissi e variabili della gestione: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it-IT" sz="2200"/>
              <a:t>Manutenzione spazi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it-IT" sz="2200"/>
              <a:t>Personale, stipendi e compensi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it-IT" sz="2200"/>
              <a:t>Licenze e assicurazioni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it-IT" sz="2200"/>
              <a:t>Materiali promozionali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it-IT" sz="2200"/>
              <a:t>Costi operativi per gestione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✔"/>
            </a:pPr>
            <a:r>
              <a:rPr lang="it-IT" sz="2200"/>
              <a:t>Tecnologia e strumenti digitali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it-IT">
                <a:solidFill>
                  <a:schemeClr val="dk2"/>
                </a:solidFill>
              </a:rPr>
              <a:t>2.2 </a:t>
            </a:r>
            <a:r>
              <a:rPr lang="it-IT">
                <a:solidFill>
                  <a:schemeClr val="dk2"/>
                </a:solidFill>
              </a:rPr>
              <a:t>FONTI</a:t>
            </a:r>
            <a:r>
              <a:rPr lang="it-IT">
                <a:solidFill>
                  <a:schemeClr val="dk2"/>
                </a:solidFill>
              </a:rPr>
              <a:t> </a:t>
            </a:r>
            <a:r>
              <a:rPr lang="it-IT">
                <a:solidFill>
                  <a:schemeClr val="dk2"/>
                </a:solidFill>
              </a:rPr>
              <a:t>di </a:t>
            </a:r>
            <a:r>
              <a:rPr lang="it-IT">
                <a:solidFill>
                  <a:schemeClr val="dk2"/>
                </a:solidFill>
              </a:rPr>
              <a:t>Finanziamento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Bandi pubblici e fondi Europei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Sponsorizzazioni e partnership con Aziende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Crowdfunding e donazioni Private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Finanziamenti Bancari e investitori Privati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Donazioni e liberalità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Modelli di entrata: servizi a pagamento, membership, consulenze, formazione, affitti.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it-IT">
                <a:solidFill>
                  <a:schemeClr val="dk2"/>
                </a:solidFill>
              </a:rPr>
              <a:t>2.3 </a:t>
            </a:r>
            <a:r>
              <a:rPr lang="it-IT">
                <a:solidFill>
                  <a:schemeClr val="dk2"/>
                </a:solidFill>
              </a:rPr>
              <a:t>Previsione</a:t>
            </a:r>
            <a:r>
              <a:rPr lang="it-IT">
                <a:solidFill>
                  <a:schemeClr val="dk2"/>
                </a:solidFill>
              </a:rPr>
              <a:t> RICAVI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Ticketing e visite guidate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Vendita prodotti merchandising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Affitto di lungo periodo aree interne/esterne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Affitto breve spazi per eventi e conferenze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Ricavi da vendite di prodotti locali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Partnership con enti turistici e culturali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it-IT">
                <a:solidFill>
                  <a:schemeClr val="dk2"/>
                </a:solidFill>
              </a:rPr>
              <a:t>2.4 </a:t>
            </a:r>
            <a:r>
              <a:rPr lang="it-IT">
                <a:solidFill>
                  <a:schemeClr val="dk2"/>
                </a:solidFill>
              </a:rPr>
              <a:t>Analisi</a:t>
            </a:r>
            <a:r>
              <a:rPr lang="it-IT">
                <a:solidFill>
                  <a:schemeClr val="dk2"/>
                </a:solidFill>
              </a:rPr>
              <a:t> </a:t>
            </a:r>
            <a:r>
              <a:rPr lang="it-IT">
                <a:solidFill>
                  <a:schemeClr val="dk2"/>
                </a:solidFill>
              </a:rPr>
              <a:t>di </a:t>
            </a:r>
            <a:r>
              <a:rPr lang="it-IT">
                <a:solidFill>
                  <a:schemeClr val="dk2"/>
                </a:solidFill>
              </a:rPr>
              <a:t>BREAK-EVEN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Calcolo del punto di pareggio della gestione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Determinare volume minimo di entrate per coprire i costi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Valutare scenari di crescita e strategie di riduzione costi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✔"/>
            </a:pPr>
            <a:r>
              <a:rPr lang="it-IT" sz="2400"/>
              <a:t>Monitorare periodicamente la sostenibilità finanziaria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4bff5f8c8_0_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it-IT">
                <a:solidFill>
                  <a:schemeClr val="dk2"/>
                </a:solidFill>
              </a:rPr>
              <a:t>2.5 SCENARIO Finanziario</a:t>
            </a:r>
            <a:r>
              <a:rPr lang="it-IT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g304bff5f8c8_0_38"/>
          <p:cNvSpPr txBox="1"/>
          <p:nvPr>
            <p:ph idx="1" type="body"/>
          </p:nvPr>
        </p:nvSpPr>
        <p:spPr>
          <a:xfrm>
            <a:off x="457200" y="1524000"/>
            <a:ext cx="8686800" cy="5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3032">
                <a:solidFill>
                  <a:srgbClr val="00B050"/>
                </a:solidFill>
              </a:rPr>
              <a:t>OTTIMISTICO</a:t>
            </a:r>
            <a:r>
              <a:rPr lang="it-IT" sz="3600"/>
              <a:t>:</a:t>
            </a:r>
            <a:r>
              <a:rPr lang="it-IT" sz="2300"/>
              <a:t> ricav</a:t>
            </a:r>
            <a:r>
              <a:rPr lang="it-IT" sz="2300"/>
              <a:t>i superiori alle previsioni, alta domanda, alta affluenza visitatori, successo delle attività, interesse del pubblico.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it-IT" sz="2300"/>
              <a:t>Risultati attesi:</a:t>
            </a:r>
            <a:endParaRPr b="1" sz="2300"/>
          </a:p>
          <a:p>
            <a:pPr indent="-3746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•"/>
            </a:pPr>
            <a:r>
              <a:rPr lang="it-IT" sz="2300"/>
              <a:t>Ricavi superiori rispetto alle previsioni.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t-IT" sz="2300"/>
              <a:t>Eventi sold-out e biglietti premium richiesti.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t-IT" sz="2300"/>
              <a:t>Alto tasso di ritorno dei visitatori (fidelizzazione).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-IT" sz="2300"/>
              <a:t>Azioni suggerite:</a:t>
            </a:r>
            <a:endParaRPr b="1" sz="2300"/>
          </a:p>
          <a:p>
            <a:pPr indent="-3746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•"/>
            </a:pPr>
            <a:r>
              <a:rPr lang="it-IT" sz="2300"/>
              <a:t>Reinvestimento in nuovi servizi/tecnologie.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t-IT" sz="2300"/>
              <a:t>Espansione della programmazione culturale.</a:t>
            </a:r>
            <a:endParaRPr sz="2300"/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t-IT" sz="2300"/>
              <a:t>Accordi strategici con nuovi sponsor.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4bff5f8c8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it-IT">
                <a:solidFill>
                  <a:schemeClr val="dk2"/>
                </a:solidFill>
              </a:rPr>
              <a:t>2.5 SCENARIO Finanziario</a:t>
            </a:r>
            <a:r>
              <a:rPr lang="it-IT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2" name="Google Shape;212;g304bff5f8c8_0_43"/>
          <p:cNvSpPr txBox="1"/>
          <p:nvPr>
            <p:ph idx="1" type="body"/>
          </p:nvPr>
        </p:nvSpPr>
        <p:spPr>
          <a:xfrm>
            <a:off x="457200" y="1524000"/>
            <a:ext cx="8686800" cy="5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it-IT" sz="3250">
                <a:solidFill>
                  <a:schemeClr val="accent6"/>
                </a:solidFill>
              </a:rPr>
              <a:t>REALISTICO</a:t>
            </a:r>
            <a:r>
              <a:rPr lang="it-IT"/>
              <a:t>: </a:t>
            </a:r>
            <a:r>
              <a:rPr lang="it-IT" sz="2550"/>
              <a:t>crescita moderata e stabilità finanziaria, p</a:t>
            </a:r>
            <a:r>
              <a:rPr lang="it-IT" sz="2550"/>
              <a:t>artenza regolare, crescita organica, utenza stabile.</a:t>
            </a:r>
            <a:endParaRPr sz="255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-IT" sz="2550"/>
              <a:t>Risultati attesi:</a:t>
            </a:r>
            <a:endParaRPr b="1" sz="2550"/>
          </a:p>
          <a:p>
            <a:pPr indent="-3783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it-IT" sz="2550"/>
              <a:t>Ricavi in linea con le previsioni.</a:t>
            </a:r>
            <a:endParaRPr sz="2550"/>
          </a:p>
          <a:p>
            <a:pPr indent="-3783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it-IT" sz="2550"/>
              <a:t>Copertura dei costi fissi e parziale autofinanziamento.</a:t>
            </a:r>
            <a:endParaRPr sz="2550"/>
          </a:p>
          <a:p>
            <a:pPr indent="-3783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it-IT" sz="2550"/>
              <a:t>Buon livello di interesse del pubblico locale.</a:t>
            </a:r>
            <a:br>
              <a:rPr lang="it-IT" sz="2550"/>
            </a:b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-IT" sz="2550"/>
              <a:t>Azioni suggerite:</a:t>
            </a:r>
            <a:endParaRPr b="1" sz="2550"/>
          </a:p>
          <a:p>
            <a:pPr indent="-3783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it-IT" sz="2550"/>
              <a:t>Ottimizzazione delle risorse.</a:t>
            </a:r>
            <a:endParaRPr sz="2550"/>
          </a:p>
          <a:p>
            <a:pPr indent="-3783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it-IT" sz="2550"/>
              <a:t>Miglioramento dei servizi esistenti.</a:t>
            </a:r>
            <a:endParaRPr sz="2550"/>
          </a:p>
          <a:p>
            <a:pPr indent="-3783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it-IT" sz="2550"/>
              <a:t>Monitoraggio continuo dei flussi di cassa.</a:t>
            </a:r>
            <a:endParaRPr sz="25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it-IT">
                <a:solidFill>
                  <a:schemeClr val="dk2"/>
                </a:solidFill>
              </a:rPr>
              <a:t>2.5 SCENARIO Finanziario</a:t>
            </a:r>
            <a:r>
              <a:rPr lang="it-IT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457200" y="1524000"/>
            <a:ext cx="8686800" cy="5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it-IT" sz="3000">
                <a:solidFill>
                  <a:srgbClr val="FF0000"/>
                </a:solidFill>
              </a:rPr>
              <a:t>PESSIMISTICO</a:t>
            </a:r>
            <a:r>
              <a:rPr lang="it-IT" sz="2300"/>
              <a:t>: ricavi inferiori alle attese, azioni correttive richieste, d</a:t>
            </a:r>
            <a:r>
              <a:rPr lang="it-IT" sz="2300"/>
              <a:t>omanda debole, imprevisti strutturali o ritardi.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it-IT" sz="2300"/>
            </a:br>
            <a:r>
              <a:rPr b="1" lang="it-IT" sz="2300"/>
              <a:t>Risultati attesi:</a:t>
            </a:r>
            <a:endParaRPr b="1" sz="23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it-IT" sz="2300"/>
              <a:t>Ricavi inferiori del -20/30% rispetto al previsto.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it-IT" sz="2300"/>
              <a:t>Scarso coinvolgimento del territorio.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it-IT" sz="2300"/>
              <a:t>Dipendenza da fondi esterni.</a:t>
            </a:r>
            <a:br>
              <a:rPr lang="it-IT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-IT" sz="2300"/>
              <a:t>Azioni correttive:</a:t>
            </a:r>
            <a:endParaRPr b="1" sz="2300"/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it-IT" sz="2300"/>
              <a:t>Revisione del piano promozionale.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it-IT" sz="2300"/>
              <a:t>Potenziamento delle attività di fundraising.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it-IT" sz="2300"/>
              <a:t>Ridefinizione dei costi operativi.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it-IT">
                <a:solidFill>
                  <a:srgbClr val="00B050"/>
                </a:solidFill>
              </a:rPr>
              <a:t>3.1 Risorse STRUTTURALI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Garantire la manutenzione, il restauro e l’adattamento degli spazi della Rocca per accogliere visitatori ed eventi.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lang="it-IT" sz="2400"/>
              <a:t>Restauro conservativo</a:t>
            </a:r>
            <a:r>
              <a:rPr lang="it-IT" sz="2400"/>
              <a:t>: Messa in sicurezza, consolidamento delle strutture storiche.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lang="it-IT" sz="2400"/>
              <a:t>Adeguamenti per accessibilità</a:t>
            </a:r>
            <a:r>
              <a:rPr lang="it-IT" sz="2400"/>
              <a:t>: Percorsi per disabili, segnaletica, illuminazione sicura.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lang="it-IT" sz="2400"/>
              <a:t>Allestimenti interni</a:t>
            </a:r>
            <a:r>
              <a:rPr lang="it-IT" sz="2400"/>
              <a:t>: Spazi espositivi, installazioni interattive, sale conferenze.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lang="it-IT" sz="2400"/>
              <a:t>Servizi per visitatori</a:t>
            </a:r>
            <a:r>
              <a:rPr lang="it-IT" sz="2400"/>
              <a:t>: Aree ristoro, bookshop, servizi igienici adeguati.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it-IT">
                <a:solidFill>
                  <a:srgbClr val="0B5394"/>
                </a:solidFill>
              </a:rPr>
              <a:t>Business Plan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524000"/>
            <a:ext cx="82296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/>
              <a:t>Documento strategico e operativo che descrive:</a:t>
            </a:r>
            <a:br>
              <a:rPr lang="it-IT" sz="2400"/>
            </a:b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Obiettivi del progetto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Strategie di sviluppo e valorizzazione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Struttura organizzativa e governance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Sostenibilità economica, finanziaria e sociale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Analisi dei rischi e opportunità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Modalità di coinvolgimento degli stakeholder</a:t>
            </a:r>
            <a:br>
              <a:rPr lang="it-IT" sz="2400"/>
            </a:b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/>
              <a:t>Serve come strumento di pianificazione, comunicazione e raccolta fondi, utile sia per l'organizzazione interna che per attrarre finanziatori, partner e investitori.</a:t>
            </a:r>
            <a:endParaRPr sz="2400"/>
          </a:p>
        </p:txBody>
      </p:sp>
      <p:pic>
        <p:nvPicPr>
          <p:cNvPr id="96" name="Google Shape;96;p2" title="id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925" y="2270625"/>
            <a:ext cx="2207475" cy="22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it-IT">
                <a:solidFill>
                  <a:srgbClr val="00B050"/>
                </a:solidFill>
              </a:rPr>
              <a:t>3.2 Risorse STRUTTURALI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None/>
            </a:pPr>
            <a:r>
              <a:rPr b="1" lang="it-IT" sz="2200">
                <a:solidFill>
                  <a:srgbClr val="00B050"/>
                </a:solidFill>
              </a:rPr>
              <a:t>Budget stimato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Noto Sans Symbols"/>
              <a:buChar char="✔"/>
            </a:pPr>
            <a:r>
              <a:rPr lang="it-IT" sz="2200"/>
              <a:t>Costi di restauro e messa in sicurezza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Noto Sans Symbols"/>
              <a:buChar char="✔"/>
            </a:pPr>
            <a:r>
              <a:rPr lang="it-IT" sz="2200"/>
              <a:t>Costi per attrezzature e arredi interni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Noto Sans Symbols"/>
              <a:buChar char="✔"/>
            </a:pPr>
            <a:r>
              <a:rPr lang="it-IT" sz="2200"/>
              <a:t>Manutenzione ordinaria e straordinaria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11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None/>
            </a:pPr>
            <a:r>
              <a:rPr b="1" lang="it-IT" sz="2200">
                <a:solidFill>
                  <a:srgbClr val="00B050"/>
                </a:solidFill>
              </a:rPr>
              <a:t>Sostenibilità finanziaria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/>
              <a:t>Accesso a </a:t>
            </a:r>
            <a:r>
              <a:rPr b="1" lang="it-IT" sz="2200"/>
              <a:t>bandi per la valorizzazione dei beni culturali</a:t>
            </a:r>
            <a:r>
              <a:rPr lang="it-IT" sz="2200"/>
              <a:t>.</a:t>
            </a:r>
            <a:br>
              <a:rPr lang="it-IT" sz="2200"/>
            </a:br>
            <a:r>
              <a:rPr lang="it-IT" sz="2200"/>
              <a:t>Partnership con Fondazioni e Aziende per </a:t>
            </a:r>
            <a:r>
              <a:rPr b="1" lang="it-IT" sz="2200"/>
              <a:t>sponsorizzazioni</a:t>
            </a:r>
            <a:r>
              <a:rPr lang="it-IT" sz="2200"/>
              <a:t> </a:t>
            </a:r>
            <a:br>
              <a:rPr lang="it-IT" sz="2200"/>
            </a:br>
            <a:r>
              <a:rPr lang="it-IT" sz="2200"/>
              <a:t>Creazione di un </a:t>
            </a:r>
            <a:r>
              <a:rPr b="1" lang="it-IT" sz="2200"/>
              <a:t>modello di business legato agli eventi e al turismo</a:t>
            </a:r>
            <a:r>
              <a:rPr lang="it-IT" sz="2200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it-IT">
                <a:solidFill>
                  <a:srgbClr val="7030A0"/>
                </a:solidFill>
              </a:rPr>
              <a:t>4.1 Risorse TECNOLOGICHE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Implementare strumenti digitali per migliorare la gestione e la promozione della Rocca.</a:t>
            </a:r>
            <a:br>
              <a:rPr lang="it-IT" sz="2400"/>
            </a:b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b="1" lang="it-IT" sz="2400"/>
              <a:t>Piattaforma web</a:t>
            </a:r>
            <a:r>
              <a:rPr lang="it-IT" sz="2400"/>
              <a:t>: Sito con informazioni, biglietteria online, blog e booking eventi.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b="1" lang="it-IT" sz="2400"/>
              <a:t>Strumenti digitali per la fruizione</a:t>
            </a:r>
            <a:r>
              <a:rPr lang="it-IT" sz="2400"/>
              <a:t>: Realtà aumentata per tour virtuali, audioguide interattive.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b="1" lang="it-IT" sz="2400"/>
              <a:t>Gestione operativa</a:t>
            </a:r>
            <a:r>
              <a:rPr lang="it-IT" sz="2400"/>
              <a:t>: CRM per gestione soci e partner, software per ticketing e reportistica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Char char="✔"/>
            </a:pPr>
            <a:r>
              <a:rPr b="1" lang="it-IT" sz="2400"/>
              <a:t>Strumenti di comunicazione</a:t>
            </a:r>
            <a:r>
              <a:rPr lang="it-IT" sz="2400"/>
              <a:t>: Social media, email marketing, campagne promozionali online.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it-IT">
                <a:solidFill>
                  <a:srgbClr val="7030A0"/>
                </a:solidFill>
              </a:rPr>
              <a:t>4.2 Risorse TECONOLOGICHE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it-IT" sz="2400">
                <a:solidFill>
                  <a:srgbClr val="7030A0"/>
                </a:solidFill>
              </a:rPr>
              <a:t>Budget stimato</a:t>
            </a:r>
            <a:endParaRPr/>
          </a:p>
          <a:p>
            <a:pPr indent="-331469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✔"/>
            </a:pPr>
            <a:r>
              <a:rPr lang="it-IT" sz="2400"/>
              <a:t>Sviluppo sito web e gestione contenuti</a:t>
            </a:r>
            <a:endParaRPr/>
          </a:p>
          <a:p>
            <a:pPr indent="-331469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✔"/>
            </a:pPr>
            <a:r>
              <a:rPr lang="it-IT" sz="2400"/>
              <a:t>Acquisto software e licenze</a:t>
            </a:r>
            <a:endParaRPr/>
          </a:p>
          <a:p>
            <a:pPr indent="-331469" lvl="0" marL="34290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✔"/>
            </a:pPr>
            <a:r>
              <a:rPr lang="it-IT" sz="2400"/>
              <a:t>Manutenzione sistemi informatici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it-IT" sz="2400">
                <a:solidFill>
                  <a:srgbClr val="7030A0"/>
                </a:solidFill>
              </a:rPr>
              <a:t>Sostenibilità finanziaria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400"/>
              <a:t>Accesso a </a:t>
            </a:r>
            <a:r>
              <a:rPr b="1" lang="it-IT" sz="2400"/>
              <a:t>bandi per la digitalizzazione del patrimonio culturale</a:t>
            </a:r>
            <a:r>
              <a:rPr lang="it-IT" sz="2400"/>
              <a:t> Collaborazione con </a:t>
            </a:r>
            <a:r>
              <a:rPr b="1" lang="it-IT" sz="2400"/>
              <a:t>aziende tech e università per sviluppo innovazioni</a:t>
            </a:r>
            <a:br>
              <a:rPr lang="it-IT" sz="2400"/>
            </a:br>
            <a:r>
              <a:rPr lang="it-IT" sz="2400"/>
              <a:t>Offerta di </a:t>
            </a:r>
            <a:r>
              <a:rPr b="1" lang="it-IT" sz="2400"/>
              <a:t>esperienze digitali premium a pagamento</a:t>
            </a:r>
            <a:endParaRPr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lang="it-IT">
                <a:solidFill>
                  <a:schemeClr val="accent6"/>
                </a:solidFill>
              </a:rPr>
              <a:t>5 Risorse RELAZIONALI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Creare una rete di partner e stakeholder per sostenere il progetto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b="1" lang="it-IT" sz="2400"/>
              <a:t>Enti pubblici</a:t>
            </a:r>
            <a:r>
              <a:rPr lang="it-IT" sz="2400"/>
              <a:t>: Regione, Comune, Ministero della Cultura per supporto istituzionale e finanziamenti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b="1" lang="it-IT" sz="2400"/>
              <a:t>Università e centri di ricerca</a:t>
            </a:r>
            <a:r>
              <a:rPr lang="it-IT" sz="2400"/>
              <a:t>: Collaborazioni per studi storici, scavi archeologici, tirocini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b="1" lang="it-IT" sz="2400"/>
              <a:t>Aziende e sponsor</a:t>
            </a:r>
            <a:r>
              <a:rPr lang="it-IT" sz="2400"/>
              <a:t>: Fondazioni bancarie, imprese locali per finanziamenti e materiali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b="1" lang="it-IT" sz="2400"/>
              <a:t>Turismo e cultura</a:t>
            </a:r>
            <a:r>
              <a:rPr lang="it-IT" sz="2400"/>
              <a:t>: Collaborazione con tour operator, festival, circuiti turistici locali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b="1" lang="it-IT" sz="2400"/>
              <a:t>Associazioni e volontariato</a:t>
            </a:r>
            <a:r>
              <a:rPr lang="it-IT" sz="2400"/>
              <a:t>: Coinvolgimento della </a:t>
            </a:r>
            <a:endParaRPr sz="24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it-IT" sz="2400"/>
              <a:t>comunità locale e gruppi culturali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lang="it-IT">
                <a:solidFill>
                  <a:schemeClr val="accent6"/>
                </a:solidFill>
              </a:rPr>
              <a:t>5 Risorse RELAZIONALI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b="1" lang="it-IT" sz="2400">
                <a:solidFill>
                  <a:schemeClr val="accent6"/>
                </a:solidFill>
              </a:rPr>
              <a:t>Budget stimato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it-IT" sz="2400"/>
              <a:t>Costi per eventi di networking e promozione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it-IT" sz="2400"/>
              <a:t>Risorse per la gestione delle collaborazioni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b="1" lang="it-IT" sz="2400">
                <a:solidFill>
                  <a:schemeClr val="accent6"/>
                </a:solidFill>
              </a:rPr>
              <a:t>Sostenibilità finanziaria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Creazione di un </a:t>
            </a:r>
            <a:r>
              <a:rPr b="1" lang="it-IT" sz="2400"/>
              <a:t>club di sostenitori</a:t>
            </a:r>
            <a:r>
              <a:rPr lang="it-IT" sz="2400"/>
              <a:t> con membership annuale</a:t>
            </a:r>
            <a:br>
              <a:rPr lang="it-IT" sz="2400"/>
            </a:br>
            <a:r>
              <a:rPr lang="it-IT" sz="2400"/>
              <a:t>Partnership con aziende per </a:t>
            </a:r>
            <a:r>
              <a:rPr b="1" lang="it-IT" sz="2400"/>
              <a:t>co-branding e visibilità reciproca</a:t>
            </a:r>
            <a:br>
              <a:rPr lang="it-IT" sz="2400"/>
            </a:br>
            <a:r>
              <a:rPr lang="it-IT" sz="2400"/>
              <a:t>Eventi di </a:t>
            </a:r>
            <a:r>
              <a:rPr b="1" lang="it-IT" sz="2400"/>
              <a:t>fundraising e crowdfunding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4bff5f8c8_0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75C5C8"/>
                </a:solidFill>
              </a:rPr>
              <a:t>Analisi dei COSTI</a:t>
            </a:r>
            <a:endParaRPr>
              <a:solidFill>
                <a:srgbClr val="75C5C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22b1d0e27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it-IT">
                <a:solidFill>
                  <a:srgbClr val="0B5394"/>
                </a:solidFill>
              </a:rPr>
              <a:t>SCOPO del business plan</a:t>
            </a:r>
            <a:r>
              <a:rPr lang="it-IT">
                <a:solidFill>
                  <a:srgbClr val="75C5C8"/>
                </a:solidFill>
              </a:rPr>
              <a:t> </a:t>
            </a:r>
            <a:endParaRPr>
              <a:solidFill>
                <a:srgbClr val="75C5C8"/>
              </a:solidFill>
            </a:endParaRPr>
          </a:p>
        </p:txBody>
      </p:sp>
      <p:sp>
        <p:nvSpPr>
          <p:cNvPr id="102" name="Google Shape;102;g3422b1d0e27_0_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/>
              <a:t>OBIETTIVI del piano di lavoro: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descrivere le fasi operative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simulare attività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definire esigenze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analizzare costi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valutare opportunità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prevenire rischi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ottenere finanziamenti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 sz="2400"/>
              <a:t>attrarre investitori </a:t>
            </a:r>
            <a:endParaRPr sz="2400"/>
          </a:p>
        </p:txBody>
      </p:sp>
      <p:pic>
        <p:nvPicPr>
          <p:cNvPr descr="File:Labirinto.svg - Wikimedia Commons" id="103" name="Google Shape;103;g3422b1d0e2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925" y="2726425"/>
            <a:ext cx="2736901" cy="27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>
                <a:solidFill>
                  <a:srgbClr val="0B5394"/>
                </a:solidFill>
              </a:rPr>
              <a:t> FASI per la redazione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ANALISI del contesto: studio del mercato e della concorrenza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Definizione della MISSION e degli obiettivi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Pianificazione STRATEGIA: modello di gestione e sviluppo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Struttura organizzativa e GOVERNANCE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PIANO economico-finanziario: costi, ricavi e sostenibilità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/>
              <a:t>STRATEGIA di comunicazione e fundraising</a:t>
            </a:r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57200" y="4938871"/>
            <a:ext cx="8229598" cy="617220"/>
            <a:chOff x="0" y="722471"/>
            <a:chExt cx="8229598" cy="617220"/>
          </a:xfrm>
        </p:grpSpPr>
        <p:sp>
          <p:nvSpPr>
            <p:cNvPr id="111" name="Google Shape;111;p3"/>
            <p:cNvSpPr/>
            <p:nvPr/>
          </p:nvSpPr>
          <p:spPr>
            <a:xfrm>
              <a:off x="0" y="722471"/>
              <a:ext cx="1028699" cy="61722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18078" y="740549"/>
              <a:ext cx="992543" cy="581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it-IT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analisi</a:t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131570" y="903522"/>
              <a:ext cx="218084" cy="2551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131570" y="954545"/>
              <a:ext cx="152659" cy="153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440180" y="722471"/>
              <a:ext cx="1028699" cy="617220"/>
            </a:xfrm>
            <a:prstGeom prst="roundRect">
              <a:avLst>
                <a:gd fmla="val 10000" name="adj"/>
              </a:avLst>
            </a:prstGeom>
            <a:solidFill>
              <a:srgbClr val="5EB65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1458258" y="740549"/>
              <a:ext cx="992543" cy="581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it-IT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mission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71750" y="903522"/>
              <a:ext cx="218084" cy="2551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AB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571750" y="954545"/>
              <a:ext cx="152659" cy="153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80360" y="722471"/>
              <a:ext cx="1028699" cy="617220"/>
            </a:xfrm>
            <a:prstGeom prst="roundRect">
              <a:avLst>
                <a:gd fmla="val 10000" name="adj"/>
              </a:avLst>
            </a:prstGeom>
            <a:solidFill>
              <a:srgbClr val="5CB18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898438" y="740549"/>
              <a:ext cx="992543" cy="581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it-IT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strategia</a:t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011930" y="903522"/>
              <a:ext cx="218084" cy="2551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DA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4011930" y="954545"/>
              <a:ext cx="152659" cy="153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320540" y="722471"/>
              <a:ext cx="1028699" cy="617220"/>
            </a:xfrm>
            <a:prstGeom prst="roundRect">
              <a:avLst>
                <a:gd fmla="val 10000" name="adj"/>
              </a:avLst>
            </a:prstGeom>
            <a:solidFill>
              <a:srgbClr val="5E9BA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4338618" y="740549"/>
              <a:ext cx="992543" cy="581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it-IT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governance</a:t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452110" y="903522"/>
              <a:ext cx="218084" cy="2551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07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5452110" y="954545"/>
              <a:ext cx="152659" cy="153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760719" y="722471"/>
              <a:ext cx="1028699" cy="617220"/>
            </a:xfrm>
            <a:prstGeom prst="roundRect">
              <a:avLst>
                <a:gd fmla="val 10000" name="adj"/>
              </a:avLst>
            </a:prstGeom>
            <a:solidFill>
              <a:srgbClr val="606C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5778797" y="740549"/>
              <a:ext cx="992543" cy="581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it-IT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Economics</a:t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892289" y="903522"/>
              <a:ext cx="218084" cy="25511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F63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6892289" y="954545"/>
              <a:ext cx="152659" cy="153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200899" y="722471"/>
              <a:ext cx="1028699" cy="617220"/>
            </a:xfrm>
            <a:prstGeom prst="roundRect">
              <a:avLst>
                <a:gd fmla="val 10000" name="adj"/>
              </a:avLst>
            </a:prstGeom>
            <a:solidFill>
              <a:srgbClr val="7F63A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7218977" y="740549"/>
              <a:ext cx="992543" cy="581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it-IT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strategia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4bff5f8c8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B5394"/>
                </a:solidFill>
              </a:rPr>
              <a:t>Analisi SWOT: contesto</a:t>
            </a:r>
            <a:endParaRPr/>
          </a:p>
        </p:txBody>
      </p:sp>
      <p:sp>
        <p:nvSpPr>
          <p:cNvPr id="138" name="Google Shape;138;g304bff5f8c8_0_1"/>
          <p:cNvSpPr txBox="1"/>
          <p:nvPr>
            <p:ph idx="1" type="body"/>
          </p:nvPr>
        </p:nvSpPr>
        <p:spPr>
          <a:xfrm>
            <a:off x="457200" y="1524000"/>
            <a:ext cx="6043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it-IT" sz="2400"/>
              <a:t>FORZE </a:t>
            </a:r>
            <a:r>
              <a:rPr lang="it-IT" sz="2400"/>
              <a:t>(Strengths): patrimonio storico, posizione, originalità della proposta</a:t>
            </a:r>
            <a:br>
              <a:rPr lang="it-IT" sz="2400"/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it-IT" sz="2400"/>
              <a:t>DEBOLEZZE </a:t>
            </a:r>
            <a:r>
              <a:rPr lang="it-IT" sz="2400"/>
              <a:t>(Weaknesses): vincoli strutturali, difficoltà d’accesso, tempi, risorse</a:t>
            </a:r>
            <a:br>
              <a:rPr lang="it-IT" sz="2400"/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it-IT" sz="2400"/>
              <a:t>OPPORTUNITÀ</a:t>
            </a:r>
            <a:r>
              <a:rPr b="1" lang="it-IT" sz="2400"/>
              <a:t>’ </a:t>
            </a:r>
            <a:r>
              <a:rPr lang="it-IT" sz="2400"/>
              <a:t>(Opportunities): turismo culturale, fondi PNRR, partnership</a:t>
            </a:r>
            <a:br>
              <a:rPr lang="it-IT" sz="2400"/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it-IT" sz="2400"/>
              <a:t>MINACCE</a:t>
            </a:r>
            <a:r>
              <a:rPr b="1" lang="it-IT" sz="2400"/>
              <a:t> </a:t>
            </a:r>
            <a:r>
              <a:rPr lang="it-IT" sz="2400"/>
              <a:t>(Threats): concorrenza, eventi climatici, crisi economiche</a:t>
            </a:r>
            <a:endParaRPr sz="2400"/>
          </a:p>
        </p:txBody>
      </p:sp>
      <p:pic>
        <p:nvPicPr>
          <p:cNvPr descr="File:S.W.O.T Wikimedia France Oct 2015.jpg - Wikimedia Commons" id="139" name="Google Shape;139;g304bff5f8c8_0_1"/>
          <p:cNvPicPr preferRelativeResize="0"/>
          <p:nvPr/>
        </p:nvPicPr>
        <p:blipFill rotWithShape="1">
          <a:blip r:embed="rId3">
            <a:alphaModFix/>
          </a:blip>
          <a:srcRect b="33945" l="34268" r="34193" t="33942"/>
          <a:stretch/>
        </p:blipFill>
        <p:spPr>
          <a:xfrm>
            <a:off x="6580200" y="2687524"/>
            <a:ext cx="2459974" cy="156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4bff5f8c8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B5394"/>
                </a:solidFill>
              </a:rPr>
              <a:t>STAKEHOLDER mappatura</a:t>
            </a:r>
            <a:r>
              <a:rPr lang="it-IT"/>
              <a:t> </a:t>
            </a:r>
            <a:endParaRPr/>
          </a:p>
        </p:txBody>
      </p:sp>
      <p:sp>
        <p:nvSpPr>
          <p:cNvPr id="145" name="Google Shape;145;g304bff5f8c8_0_1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it-IT" sz="3103"/>
              <a:t> 1. IDENTIFICAZIONE degli stakeholder</a:t>
            </a:r>
            <a:endParaRPr sz="3103"/>
          </a:p>
          <a:p>
            <a:pPr indent="-326390" lvl="0" marL="457200" rtl="0" algn="l">
              <a:spcBef>
                <a:spcPts val="44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Interni: team, volontari, partner tecnici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Esterni: Comune, Regione, sponsor, turisti, scuole, residenti, associazioni culturali...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it-IT" sz="3103"/>
              <a:t>2. CLASSIFICAZIONE - Matrice Potere/Interesse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it-IT"/>
              <a:t>         Potere / Interesse			Esempio stakeholder		Azione consigliata</a:t>
            </a:r>
            <a:endParaRPr b="1"/>
          </a:p>
          <a:p>
            <a:pPr indent="-326390" lvl="0" marL="457200" rtl="0" algn="l">
              <a:spcBef>
                <a:spcPts val="44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Alto potere / alto interesse	Comune, sponsor principali	Coinvolgimento continuo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Alto potere / basso interesse	Regione, Soprintendenza		Informazione mirata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Basso potere / alto interesse	Cittadini, turisti				Consultazione e co-creazione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Basso potere / basso interesse	Pubblico occasionale			Comunicazione generale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it-IT" sz="3103"/>
              <a:t>3. COINVOLGIMENTO - attività nel tempo</a:t>
            </a:r>
            <a:endParaRPr/>
          </a:p>
          <a:p>
            <a:pPr indent="-326390" lvl="0" marL="457200" rtl="0" algn="l">
              <a:spcBef>
                <a:spcPts val="44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Chi va coinvolto nelle prime fasi (es. partner istituzionali)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Chi va attivato prima del lancio (es. sponsor, scuole)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-IT"/>
              <a:t>Chi va tenuto aggiornato nel tempo (es. cittadini, volontari)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4bff5f8c8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B5394"/>
                </a:solidFill>
              </a:rPr>
              <a:t>Impatti ESG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1" name="Google Shape;151;g304bff5f8c8_0_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it-IT" sz="2400"/>
              <a:t>Non è un requisito formale per il business plan, ma attuale: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8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it-IT" sz="2400"/>
              <a:t>Valutare l’impatto del progetto in chiave economica, sociale, culturale e ambientale</a:t>
            </a:r>
            <a:endParaRPr sz="2400"/>
          </a:p>
          <a:p>
            <a:pPr indent="-298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it-IT" sz="2400"/>
              <a:t>Individuare gli SDGs rilevanti per il progetto </a:t>
            </a:r>
            <a:endParaRPr sz="2400"/>
          </a:p>
          <a:p>
            <a:pPr indent="-298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it-IT" sz="2400"/>
              <a:t>Spiegare come vengono perseguiti</a:t>
            </a:r>
            <a:endParaRPr/>
          </a:p>
        </p:txBody>
      </p:sp>
      <p:pic>
        <p:nvPicPr>
          <p:cNvPr descr="File:Obiettivi di sviluppo sostenibile.svg - Wikipedia" id="152" name="Google Shape;152;g304bff5f8c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725" y="4139425"/>
            <a:ext cx="4370898" cy="28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4bff5f8c8_0_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it-IT">
                <a:solidFill>
                  <a:srgbClr val="0B5394"/>
                </a:solidFill>
              </a:rPr>
              <a:t>AZIONI per il Business Plan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58" name="Google Shape;158;g304bff5f8c8_0_26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it-IT" sz="2400"/>
              <a:t>PRESENTARE la triplice valenza del business plan: </a:t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it-IT" sz="2400"/>
              <a:t>strategica, gestionale, relazionale</a:t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it-IT" sz="2400"/>
            </a:br>
            <a:r>
              <a:rPr lang="it-IT" sz="2400"/>
              <a:t>DESCRIVERE la pianificazione sostenibile: </a:t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it-IT" sz="2400"/>
              <a:t>coerenza tra approccio e identità della Rocca</a:t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it-IT" sz="2400"/>
            </a:br>
            <a:r>
              <a:rPr lang="it-IT" sz="2400"/>
              <a:t>DEFINIRE le azioni di stakeholder engagement:</a:t>
            </a:r>
            <a:endParaRPr sz="2400"/>
          </a:p>
          <a:p>
            <a:pPr indent="4572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it-IT" sz="2400"/>
              <a:t>attività che devono essere sviluppate nel tempo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RISORSE per il Progetto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lang="it-IT" sz="2400">
                <a:solidFill>
                  <a:srgbClr val="FF0000"/>
                </a:solidFill>
              </a:rPr>
              <a:t>Umane</a:t>
            </a:r>
            <a:r>
              <a:rPr lang="it-IT" sz="2400"/>
              <a:t>: team di gestione, esperti culturali, operatori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b="1" lang="it-IT" sz="2400">
                <a:solidFill>
                  <a:schemeClr val="dk2"/>
                </a:solidFill>
              </a:rPr>
              <a:t>Finanziarie</a:t>
            </a:r>
            <a:r>
              <a:rPr lang="it-IT" sz="2400"/>
              <a:t>: bandi pubblici, sponsorizzazioni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it-IT" sz="2400">
                <a:solidFill>
                  <a:srgbClr val="00B050"/>
                </a:solidFill>
              </a:rPr>
              <a:t>Strutturali: </a:t>
            </a:r>
            <a:r>
              <a:rPr lang="it-IT" sz="2400"/>
              <a:t>restauro e manutenzione della Rocca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AutoNum type="arabicPeriod"/>
            </a:pPr>
            <a:r>
              <a:rPr b="1" lang="it-IT" sz="2400">
                <a:solidFill>
                  <a:srgbClr val="7030A0"/>
                </a:solidFill>
              </a:rPr>
              <a:t>Tecnologiche</a:t>
            </a:r>
            <a:r>
              <a:rPr lang="it-IT" sz="2400"/>
              <a:t>: piattaforme digitali, strumenti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libri"/>
              <a:buAutoNum type="arabicPeriod"/>
            </a:pPr>
            <a:r>
              <a:rPr b="1" lang="it-IT" sz="2400">
                <a:solidFill>
                  <a:schemeClr val="accent6"/>
                </a:solidFill>
              </a:rPr>
              <a:t>Relazionali</a:t>
            </a:r>
            <a:r>
              <a:rPr lang="it-IT" sz="2400"/>
              <a:t>: partnership con enti locali e aziende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Lorenzo</dc:creator>
</cp:coreProperties>
</file>