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32" r:id="rId1"/>
  </p:sldMasterIdLst>
  <p:notesMasterIdLst>
    <p:notesMasterId r:id="rId144"/>
  </p:notesMasterIdLst>
  <p:handoutMasterIdLst>
    <p:handoutMasterId r:id="rId145"/>
  </p:handoutMasterIdLst>
  <p:sldIdLst>
    <p:sldId id="256" r:id="rId2"/>
    <p:sldId id="259" r:id="rId3"/>
    <p:sldId id="2053" r:id="rId4"/>
    <p:sldId id="2050" r:id="rId5"/>
    <p:sldId id="260" r:id="rId6"/>
    <p:sldId id="480" r:id="rId7"/>
    <p:sldId id="262" r:id="rId8"/>
    <p:sldId id="264" r:id="rId9"/>
    <p:sldId id="1077" r:id="rId10"/>
    <p:sldId id="1816" r:id="rId11"/>
    <p:sldId id="2054" r:id="rId12"/>
    <p:sldId id="2055" r:id="rId13"/>
    <p:sldId id="2056" r:id="rId14"/>
    <p:sldId id="2057" r:id="rId15"/>
    <p:sldId id="2058" r:id="rId16"/>
    <p:sldId id="2059" r:id="rId17"/>
    <p:sldId id="2060" r:id="rId18"/>
    <p:sldId id="2061" r:id="rId19"/>
    <p:sldId id="2172" r:id="rId20"/>
    <p:sldId id="2173" r:id="rId21"/>
    <p:sldId id="2174" r:id="rId22"/>
    <p:sldId id="2062" r:id="rId23"/>
    <p:sldId id="2175" r:id="rId24"/>
    <p:sldId id="2063" r:id="rId25"/>
    <p:sldId id="2176" r:id="rId26"/>
    <p:sldId id="2064" r:id="rId27"/>
    <p:sldId id="2065" r:id="rId28"/>
    <p:sldId id="2066" r:id="rId29"/>
    <p:sldId id="2067" r:id="rId30"/>
    <p:sldId id="2178" r:id="rId31"/>
    <p:sldId id="2179" r:id="rId32"/>
    <p:sldId id="2068" r:id="rId33"/>
    <p:sldId id="2180" r:id="rId34"/>
    <p:sldId id="2181" r:id="rId35"/>
    <p:sldId id="2069" r:id="rId36"/>
    <p:sldId id="2070" r:id="rId37"/>
    <p:sldId id="2071" r:id="rId38"/>
    <p:sldId id="2072" r:id="rId39"/>
    <p:sldId id="2073" r:id="rId40"/>
    <p:sldId id="2074" r:id="rId41"/>
    <p:sldId id="2075" r:id="rId42"/>
    <p:sldId id="2076" r:id="rId43"/>
    <p:sldId id="2077" r:id="rId44"/>
    <p:sldId id="2078" r:id="rId45"/>
    <p:sldId id="2079" r:id="rId46"/>
    <p:sldId id="2080" r:id="rId47"/>
    <p:sldId id="2081" r:id="rId48"/>
    <p:sldId id="2082" r:id="rId49"/>
    <p:sldId id="2083" r:id="rId50"/>
    <p:sldId id="2084" r:id="rId51"/>
    <p:sldId id="2085" r:id="rId52"/>
    <p:sldId id="2086" r:id="rId53"/>
    <p:sldId id="2087" r:id="rId54"/>
    <p:sldId id="2088" r:id="rId55"/>
    <p:sldId id="2089" r:id="rId56"/>
    <p:sldId id="2090" r:id="rId57"/>
    <p:sldId id="2091" r:id="rId58"/>
    <p:sldId id="2092" r:id="rId59"/>
    <p:sldId id="2093" r:id="rId60"/>
    <p:sldId id="2095" r:id="rId61"/>
    <p:sldId id="2094" r:id="rId62"/>
    <p:sldId id="2096" r:id="rId63"/>
    <p:sldId id="2097" r:id="rId64"/>
    <p:sldId id="2098" r:id="rId65"/>
    <p:sldId id="2099" r:id="rId66"/>
    <p:sldId id="2100" r:id="rId67"/>
    <p:sldId id="2101" r:id="rId68"/>
    <p:sldId id="2102" r:id="rId69"/>
    <p:sldId id="2103" r:id="rId70"/>
    <p:sldId id="2104" r:id="rId71"/>
    <p:sldId id="2105" r:id="rId72"/>
    <p:sldId id="2106" r:id="rId73"/>
    <p:sldId id="2107" r:id="rId74"/>
    <p:sldId id="2108" r:id="rId75"/>
    <p:sldId id="2109" r:id="rId76"/>
    <p:sldId id="2110" r:id="rId77"/>
    <p:sldId id="2111" r:id="rId78"/>
    <p:sldId id="2112" r:id="rId79"/>
    <p:sldId id="2113" r:id="rId80"/>
    <p:sldId id="2114" r:id="rId81"/>
    <p:sldId id="2115" r:id="rId82"/>
    <p:sldId id="2117" r:id="rId83"/>
    <p:sldId id="2118" r:id="rId84"/>
    <p:sldId id="2119" r:id="rId85"/>
    <p:sldId id="2116" r:id="rId86"/>
    <p:sldId id="2182" r:id="rId87"/>
    <p:sldId id="2183" r:id="rId88"/>
    <p:sldId id="2184" r:id="rId89"/>
    <p:sldId id="2120" r:id="rId90"/>
    <p:sldId id="2121" r:id="rId91"/>
    <p:sldId id="2122" r:id="rId92"/>
    <p:sldId id="2123" r:id="rId93"/>
    <p:sldId id="2124" r:id="rId94"/>
    <p:sldId id="2125" r:id="rId95"/>
    <p:sldId id="2126" r:id="rId96"/>
    <p:sldId id="2127" r:id="rId97"/>
    <p:sldId id="2128" r:id="rId98"/>
    <p:sldId id="2129" r:id="rId99"/>
    <p:sldId id="2130" r:id="rId100"/>
    <p:sldId id="2131" r:id="rId101"/>
    <p:sldId id="2132" r:id="rId102"/>
    <p:sldId id="2133" r:id="rId103"/>
    <p:sldId id="2134" r:id="rId104"/>
    <p:sldId id="2135" r:id="rId105"/>
    <p:sldId id="2136" r:id="rId106"/>
    <p:sldId id="2137" r:id="rId107"/>
    <p:sldId id="2138" r:id="rId108"/>
    <p:sldId id="2139" r:id="rId109"/>
    <p:sldId id="2140" r:id="rId110"/>
    <p:sldId id="2141" r:id="rId111"/>
    <p:sldId id="2142" r:id="rId112"/>
    <p:sldId id="2143" r:id="rId113"/>
    <p:sldId id="2144" r:id="rId114"/>
    <p:sldId id="2145" r:id="rId115"/>
    <p:sldId id="2147" r:id="rId116"/>
    <p:sldId id="2146" r:id="rId117"/>
    <p:sldId id="2148" r:id="rId118"/>
    <p:sldId id="2149" r:id="rId119"/>
    <p:sldId id="2150" r:id="rId120"/>
    <p:sldId id="2151" r:id="rId121"/>
    <p:sldId id="2152" r:id="rId122"/>
    <p:sldId id="2153" r:id="rId123"/>
    <p:sldId id="2154" r:id="rId124"/>
    <p:sldId id="2155" r:id="rId125"/>
    <p:sldId id="2156" r:id="rId126"/>
    <p:sldId id="2157" r:id="rId127"/>
    <p:sldId id="2158" r:id="rId128"/>
    <p:sldId id="2159" r:id="rId129"/>
    <p:sldId id="2160" r:id="rId130"/>
    <p:sldId id="2161" r:id="rId131"/>
    <p:sldId id="2162" r:id="rId132"/>
    <p:sldId id="2163" r:id="rId133"/>
    <p:sldId id="2164" r:id="rId134"/>
    <p:sldId id="2165" r:id="rId135"/>
    <p:sldId id="2185" r:id="rId136"/>
    <p:sldId id="2186" r:id="rId137"/>
    <p:sldId id="2166" r:id="rId138"/>
    <p:sldId id="2167" r:id="rId139"/>
    <p:sldId id="2168" r:id="rId140"/>
    <p:sldId id="2169" r:id="rId141"/>
    <p:sldId id="2170" r:id="rId142"/>
    <p:sldId id="2052" r:id="rId143"/>
  </p:sldIdLst>
  <p:sldSz cx="10475913" cy="7019925"/>
  <p:notesSz cx="7099300" cy="10234613"/>
  <p:defaultTextStyle>
    <a:defPPr>
      <a:defRPr lang="en-US"/>
    </a:defPPr>
    <a:lvl1pPr algn="l" rtl="0" fontAlgn="base">
      <a:spcBef>
        <a:spcPct val="0"/>
      </a:spcBef>
      <a:spcAft>
        <a:spcPct val="0"/>
      </a:spcAft>
      <a:defRPr sz="1400" kern="1200">
        <a:solidFill>
          <a:schemeClr val="tx1"/>
        </a:solidFill>
        <a:latin typeface="Arial" charset="0"/>
        <a:ea typeface="+mn-ea"/>
        <a:cs typeface="Arial" charset="0"/>
      </a:defRPr>
    </a:lvl1pPr>
    <a:lvl2pPr marL="466363" algn="l" rtl="0" fontAlgn="base">
      <a:spcBef>
        <a:spcPct val="0"/>
      </a:spcBef>
      <a:spcAft>
        <a:spcPct val="0"/>
      </a:spcAft>
      <a:defRPr sz="1400" kern="1200">
        <a:solidFill>
          <a:schemeClr val="tx1"/>
        </a:solidFill>
        <a:latin typeface="Arial" charset="0"/>
        <a:ea typeface="+mn-ea"/>
        <a:cs typeface="Arial" charset="0"/>
      </a:defRPr>
    </a:lvl2pPr>
    <a:lvl3pPr marL="932727" algn="l" rtl="0" fontAlgn="base">
      <a:spcBef>
        <a:spcPct val="0"/>
      </a:spcBef>
      <a:spcAft>
        <a:spcPct val="0"/>
      </a:spcAft>
      <a:defRPr sz="1400" kern="1200">
        <a:solidFill>
          <a:schemeClr val="tx1"/>
        </a:solidFill>
        <a:latin typeface="Arial" charset="0"/>
        <a:ea typeface="+mn-ea"/>
        <a:cs typeface="Arial" charset="0"/>
      </a:defRPr>
    </a:lvl3pPr>
    <a:lvl4pPr marL="1399089" algn="l" rtl="0" fontAlgn="base">
      <a:spcBef>
        <a:spcPct val="0"/>
      </a:spcBef>
      <a:spcAft>
        <a:spcPct val="0"/>
      </a:spcAft>
      <a:defRPr sz="1400" kern="1200">
        <a:solidFill>
          <a:schemeClr val="tx1"/>
        </a:solidFill>
        <a:latin typeface="Arial" charset="0"/>
        <a:ea typeface="+mn-ea"/>
        <a:cs typeface="Arial" charset="0"/>
      </a:defRPr>
    </a:lvl4pPr>
    <a:lvl5pPr marL="1865452" algn="l" rtl="0" fontAlgn="base">
      <a:spcBef>
        <a:spcPct val="0"/>
      </a:spcBef>
      <a:spcAft>
        <a:spcPct val="0"/>
      </a:spcAft>
      <a:defRPr sz="1400" kern="1200">
        <a:solidFill>
          <a:schemeClr val="tx1"/>
        </a:solidFill>
        <a:latin typeface="Arial" charset="0"/>
        <a:ea typeface="+mn-ea"/>
        <a:cs typeface="Arial" charset="0"/>
      </a:defRPr>
    </a:lvl5pPr>
    <a:lvl6pPr marL="2331815" algn="l" defTabSz="932727" rtl="0" eaLnBrk="1" latinLnBrk="0" hangingPunct="1">
      <a:defRPr sz="1400" kern="1200">
        <a:solidFill>
          <a:schemeClr val="tx1"/>
        </a:solidFill>
        <a:latin typeface="Arial" charset="0"/>
        <a:ea typeface="+mn-ea"/>
        <a:cs typeface="Arial" charset="0"/>
      </a:defRPr>
    </a:lvl6pPr>
    <a:lvl7pPr marL="2798179" algn="l" defTabSz="932727" rtl="0" eaLnBrk="1" latinLnBrk="0" hangingPunct="1">
      <a:defRPr sz="1400" kern="1200">
        <a:solidFill>
          <a:schemeClr val="tx1"/>
        </a:solidFill>
        <a:latin typeface="Arial" charset="0"/>
        <a:ea typeface="+mn-ea"/>
        <a:cs typeface="Arial" charset="0"/>
      </a:defRPr>
    </a:lvl7pPr>
    <a:lvl8pPr marL="3264541" algn="l" defTabSz="932727" rtl="0" eaLnBrk="1" latinLnBrk="0" hangingPunct="1">
      <a:defRPr sz="1400" kern="1200">
        <a:solidFill>
          <a:schemeClr val="tx1"/>
        </a:solidFill>
        <a:latin typeface="Arial" charset="0"/>
        <a:ea typeface="+mn-ea"/>
        <a:cs typeface="Arial" charset="0"/>
      </a:defRPr>
    </a:lvl8pPr>
    <a:lvl9pPr marL="3730904" algn="l" defTabSz="932727" rtl="0" eaLnBrk="1" latinLnBrk="0" hangingPunct="1">
      <a:defRPr sz="1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211" userDrawn="1">
          <p15:clr>
            <a:srgbClr val="A4A3A4"/>
          </p15:clr>
        </p15:guide>
        <p15:guide id="2" pos="330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1E591E"/>
    <a:srgbClr val="0066FF"/>
    <a:srgbClr val="236A24"/>
    <a:srgbClr val="0000CC"/>
    <a:srgbClr val="339933"/>
    <a:srgbClr val="002777"/>
    <a:srgbClr val="00246D"/>
    <a:srgbClr val="FF66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78026" autoAdjust="0"/>
  </p:normalViewPr>
  <p:slideViewPr>
    <p:cSldViewPr>
      <p:cViewPr varScale="1">
        <p:scale>
          <a:sx n="87" d="100"/>
          <a:sy n="87" d="100"/>
        </p:scale>
        <p:origin x="1992" y="84"/>
      </p:cViewPr>
      <p:guideLst>
        <p:guide orient="horz" pos="2211"/>
        <p:guide pos="3302"/>
      </p:guideLst>
    </p:cSldViewPr>
  </p:slideViewPr>
  <p:outlineViewPr>
    <p:cViewPr>
      <p:scale>
        <a:sx n="33" d="100"/>
        <a:sy n="33" d="100"/>
      </p:scale>
      <p:origin x="0" y="25116"/>
    </p:cViewPr>
  </p:outlineViewPr>
  <p:notesTextViewPr>
    <p:cViewPr>
      <p:scale>
        <a:sx n="100" d="100"/>
        <a:sy n="100" d="100"/>
      </p:scale>
      <p:origin x="0" y="0"/>
    </p:cViewPr>
  </p:notesTextViewPr>
  <p:sorterViewPr>
    <p:cViewPr>
      <p:scale>
        <a:sx n="50" d="100"/>
        <a:sy n="50" d="100"/>
      </p:scale>
      <p:origin x="0" y="-22194"/>
    </p:cViewPr>
  </p:sorterViewPr>
  <p:notesViewPr>
    <p:cSldViewPr>
      <p:cViewPr varScale="1">
        <p:scale>
          <a:sx n="71" d="100"/>
          <a:sy n="71" d="100"/>
        </p:scale>
        <p:origin x="3536" y="1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2750475" y="342084"/>
            <a:ext cx="1735285" cy="226591"/>
          </a:xfrm>
          <a:prstGeom prst="rect">
            <a:avLst/>
          </a:prstGeom>
        </p:spPr>
        <p:txBody>
          <a:bodyPr vert="horz" wrap="square" lIns="36000" tIns="36000" rIns="36000" bIns="36000" rtlCol="0">
            <a:spAutoFit/>
          </a:bodyPr>
          <a:lstStyle>
            <a:lvl1pPr algn="l">
              <a:defRPr sz="1200"/>
            </a:lvl1pPr>
          </a:lstStyle>
          <a:p>
            <a:pPr algn="ctr"/>
            <a:r>
              <a:rPr lang="fr-FR" sz="1000" dirty="0">
                <a:latin typeface="Gill Sans MT" panose="020B0502020104020203" pitchFamily="34" charset="77"/>
              </a:rPr>
              <a:t>CBC-Orsys-2020</a:t>
            </a:r>
          </a:p>
        </p:txBody>
      </p:sp>
      <p:sp>
        <p:nvSpPr>
          <p:cNvPr id="4" name="Espace réservé du numéro de diapositive 3"/>
          <p:cNvSpPr>
            <a:spLocks noGrp="1"/>
          </p:cNvSpPr>
          <p:nvPr>
            <p:ph type="sldNum" sz="quarter" idx="3"/>
          </p:nvPr>
        </p:nvSpPr>
        <p:spPr>
          <a:xfrm>
            <a:off x="3449752" y="9752240"/>
            <a:ext cx="459938" cy="261610"/>
          </a:xfrm>
          <a:prstGeom prst="rect">
            <a:avLst/>
          </a:prstGeom>
        </p:spPr>
        <p:txBody>
          <a:bodyPr vert="horz" wrap="square" lIns="91440" tIns="45720" rIns="91440" bIns="45720" rtlCol="0" anchor="b">
            <a:spAutoFit/>
          </a:bodyPr>
          <a:lstStyle>
            <a:lvl1pPr algn="r">
              <a:defRPr sz="1200"/>
            </a:lvl1pPr>
          </a:lstStyle>
          <a:p>
            <a:pPr algn="ctr"/>
            <a:fld id="{BDEDB053-3488-43E7-A911-DF4A4458D72B}" type="slidenum">
              <a:rPr lang="fr-FR" sz="1100" smtClean="0">
                <a:latin typeface="Gill Sans MT" panose="020B0502020104020203" pitchFamily="34" charset="77"/>
              </a:rPr>
              <a:pPr algn="ctr"/>
              <a:t>‹N°›</a:t>
            </a:fld>
            <a:endParaRPr lang="fr-FR" sz="1100" dirty="0">
              <a:latin typeface="Gill Sans MT" panose="020B0502020104020203" pitchFamily="34" charset="77"/>
            </a:endParaRPr>
          </a:p>
        </p:txBody>
      </p:sp>
    </p:spTree>
    <p:extLst>
      <p:ext uri="{BB962C8B-B14F-4D97-AF65-F5344CB8AC3E}">
        <p14:creationId xmlns:p14="http://schemas.microsoft.com/office/powerpoint/2010/main" val="331941364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bwMode="auto">
          <a:xfrm>
            <a:off x="1"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fdf</a:t>
            </a:r>
            <a:endParaRPr lang="fr-FR" dirty="0"/>
          </a:p>
        </p:txBody>
      </p:sp>
      <p:sp>
        <p:nvSpPr>
          <p:cNvPr id="171011" name="Rectangle 3"/>
          <p:cNvSpPr>
            <a:spLocks noGrp="1" noChangeArrowheads="1"/>
          </p:cNvSpPr>
          <p:nvPr>
            <p:ph type="dt" idx="1"/>
          </p:nvPr>
        </p:nvSpPr>
        <p:spPr bwMode="auto">
          <a:xfrm>
            <a:off x="4020915" y="19"/>
            <a:ext cx="3076364" cy="51162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endParaRPr lang="fr-FR" dirty="0"/>
          </a:p>
        </p:txBody>
      </p:sp>
      <p:sp>
        <p:nvSpPr>
          <p:cNvPr id="31748" name="Rectangle 4"/>
          <p:cNvSpPr>
            <a:spLocks noGrp="1" noRot="1" noChangeAspect="1" noChangeArrowheads="1" noTextEdit="1"/>
          </p:cNvSpPr>
          <p:nvPr>
            <p:ph type="sldImg" idx="2"/>
          </p:nvPr>
        </p:nvSpPr>
        <p:spPr bwMode="auto">
          <a:xfrm>
            <a:off x="685800" y="768350"/>
            <a:ext cx="5727700" cy="3838575"/>
          </a:xfrm>
          <a:prstGeom prst="rect">
            <a:avLst/>
          </a:prstGeom>
          <a:noFill/>
          <a:ln w="9525">
            <a:solidFill>
              <a:srgbClr val="000000"/>
            </a:solidFill>
            <a:miter lim="800000"/>
            <a:headEnd/>
            <a:tailEnd/>
          </a:ln>
        </p:spPr>
      </p:sp>
      <p:sp>
        <p:nvSpPr>
          <p:cNvPr id="171013" name="Rectangle 5"/>
          <p:cNvSpPr>
            <a:spLocks noGrp="1" noChangeArrowheads="1"/>
          </p:cNvSpPr>
          <p:nvPr>
            <p:ph type="body" sz="quarter" idx="3"/>
          </p:nvPr>
        </p:nvSpPr>
        <p:spPr bwMode="auto">
          <a:xfrm>
            <a:off x="709931" y="4862540"/>
            <a:ext cx="5679440" cy="4604647"/>
          </a:xfrm>
          <a:prstGeom prst="rect">
            <a:avLst/>
          </a:prstGeom>
          <a:noFill/>
          <a:ln w="9525">
            <a:noFill/>
            <a:miter lim="800000"/>
            <a:headEnd/>
            <a:tailEnd/>
          </a:ln>
          <a:effectLst/>
        </p:spPr>
        <p:txBody>
          <a:bodyPr vert="horz" wrap="square" lIns="95440" tIns="47720" rIns="95440" bIns="4772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
        <p:nvSpPr>
          <p:cNvPr id="171014" name="Rectangle 6"/>
          <p:cNvSpPr>
            <a:spLocks noGrp="1" noChangeArrowheads="1"/>
          </p:cNvSpPr>
          <p:nvPr>
            <p:ph type="ftr" sz="quarter" idx="4"/>
          </p:nvPr>
        </p:nvSpPr>
        <p:spPr bwMode="auto">
          <a:xfrm>
            <a:off x="1"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defRPr sz="1200" b="0" i="0">
                <a:latin typeface="Gill Sans MT" panose="020B0502020104020203" pitchFamily="34" charset="77"/>
                <a:cs typeface="Arial" pitchFamily="34" charset="0"/>
              </a:defRPr>
            </a:lvl1pPr>
          </a:lstStyle>
          <a:p>
            <a:pPr>
              <a:defRPr/>
            </a:pPr>
            <a:r>
              <a:rPr lang="fr-FR" dirty="0" err="1"/>
              <a:t>fsdaf</a:t>
            </a:r>
            <a:endParaRPr lang="fr-FR" dirty="0"/>
          </a:p>
        </p:txBody>
      </p:sp>
      <p:sp>
        <p:nvSpPr>
          <p:cNvPr id="171015" name="Rectangle 7"/>
          <p:cNvSpPr>
            <a:spLocks noGrp="1" noChangeArrowheads="1"/>
          </p:cNvSpPr>
          <p:nvPr>
            <p:ph type="sldNum" sz="quarter" idx="5"/>
          </p:nvPr>
        </p:nvSpPr>
        <p:spPr bwMode="auto">
          <a:xfrm>
            <a:off x="4020915" y="9720941"/>
            <a:ext cx="3076364" cy="511627"/>
          </a:xfrm>
          <a:prstGeom prst="rect">
            <a:avLst/>
          </a:prstGeom>
          <a:noFill/>
          <a:ln w="9525">
            <a:noFill/>
            <a:miter lim="800000"/>
            <a:headEnd/>
            <a:tailEnd/>
          </a:ln>
          <a:effectLst/>
        </p:spPr>
        <p:txBody>
          <a:bodyPr vert="horz" wrap="square" lIns="95440" tIns="47720" rIns="95440" bIns="47720" numCol="1" anchor="b" anchorCtr="0" compatLnSpc="1">
            <a:prstTxWarp prst="textNoShape">
              <a:avLst/>
            </a:prstTxWarp>
          </a:bodyPr>
          <a:lstStyle>
            <a:lvl1pPr algn="r">
              <a:defRPr sz="1200" b="0" i="0">
                <a:latin typeface="Gill Sans MT" panose="020B0502020104020203" pitchFamily="34" charset="77"/>
                <a:cs typeface="Arial" pitchFamily="34" charset="0"/>
              </a:defRPr>
            </a:lvl1pPr>
          </a:lstStyle>
          <a:p>
            <a:pPr>
              <a:defRPr/>
            </a:pPr>
            <a:fld id="{8612E637-D044-474B-ACE3-88C58B5B8B55}" type="slidenum">
              <a:rPr lang="fr-FR" smtClean="0"/>
              <a:pPr>
                <a:defRPr/>
              </a:pPr>
              <a:t>‹N°›</a:t>
            </a:fld>
            <a:endParaRPr lang="fr-FR" dirty="0"/>
          </a:p>
        </p:txBody>
      </p:sp>
    </p:spTree>
    <p:extLst>
      <p:ext uri="{BB962C8B-B14F-4D97-AF65-F5344CB8AC3E}">
        <p14:creationId xmlns:p14="http://schemas.microsoft.com/office/powerpoint/2010/main" val="2067948167"/>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1pPr>
    <a:lvl2pPr marL="466363"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2pPr>
    <a:lvl3pPr marL="932727"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3pPr>
    <a:lvl4pPr marL="1399089"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4pPr>
    <a:lvl5pPr marL="1865452" algn="l" rtl="0" eaLnBrk="0" fontAlgn="base" hangingPunct="0">
      <a:spcBef>
        <a:spcPct val="30000"/>
      </a:spcBef>
      <a:spcAft>
        <a:spcPct val="0"/>
      </a:spcAft>
      <a:defRPr sz="1200" b="0" i="0" kern="1200">
        <a:solidFill>
          <a:schemeClr val="tx1"/>
        </a:solidFill>
        <a:latin typeface="Gill Sans MT" panose="020B0502020104020203" pitchFamily="34" charset="77"/>
        <a:ea typeface="+mn-ea"/>
        <a:cs typeface="Arial" pitchFamily="34" charset="0"/>
      </a:defRPr>
    </a:lvl5pPr>
    <a:lvl6pPr marL="2331815" algn="l" defTabSz="932727" rtl="0" eaLnBrk="1" latinLnBrk="0" hangingPunct="1">
      <a:defRPr sz="1200" kern="1200">
        <a:solidFill>
          <a:schemeClr val="tx1"/>
        </a:solidFill>
        <a:latin typeface="+mn-lt"/>
        <a:ea typeface="+mn-ea"/>
        <a:cs typeface="+mn-cs"/>
      </a:defRPr>
    </a:lvl6pPr>
    <a:lvl7pPr marL="2798179" algn="l" defTabSz="932727" rtl="0" eaLnBrk="1" latinLnBrk="0" hangingPunct="1">
      <a:defRPr sz="1200" kern="1200">
        <a:solidFill>
          <a:schemeClr val="tx1"/>
        </a:solidFill>
        <a:latin typeface="+mn-lt"/>
        <a:ea typeface="+mn-ea"/>
        <a:cs typeface="+mn-cs"/>
      </a:defRPr>
    </a:lvl7pPr>
    <a:lvl8pPr marL="3264541" algn="l" defTabSz="932727" rtl="0" eaLnBrk="1" latinLnBrk="0" hangingPunct="1">
      <a:defRPr sz="1200" kern="1200">
        <a:solidFill>
          <a:schemeClr val="tx1"/>
        </a:solidFill>
        <a:latin typeface="+mn-lt"/>
        <a:ea typeface="+mn-ea"/>
        <a:cs typeface="+mn-cs"/>
      </a:defRPr>
    </a:lvl8pPr>
    <a:lvl9pPr marL="3730904" algn="l" defTabSz="9327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C94E4280-C163-BE4D-8923-83306C15F6CD}"/>
              </a:ext>
            </a:extLst>
          </p:cNvPr>
          <p:cNvSpPr>
            <a:spLocks noGrp="1"/>
          </p:cNvSpPr>
          <p:nvPr>
            <p:ph type="dt" sz="quarter" idx="1"/>
          </p:nvPr>
        </p:nvSpPr>
        <p:spPr/>
        <p:txBody>
          <a:bodyPr/>
          <a:lstStyle/>
          <a:p>
            <a:pPr>
              <a:defRPr/>
            </a:pPr>
            <a:fld id="{4BE79701-11F6-1F4F-A8FC-6D7F99E83116}" type="datetimeFigureOut">
              <a:rPr lang="fr-FR"/>
              <a:pPr>
                <a:defRPr/>
              </a:pPr>
              <a:t>26/06/2024</a:t>
            </a:fld>
            <a:endParaRPr lang="x-none" dirty="0"/>
          </a:p>
        </p:txBody>
      </p:sp>
      <p:sp>
        <p:nvSpPr>
          <p:cNvPr id="12290" name="Espace réservé du numéro de diapositive 6">
            <a:extLst>
              <a:ext uri="{FF2B5EF4-FFF2-40B4-BE49-F238E27FC236}">
                <a16:creationId xmlns:a16="http://schemas.microsoft.com/office/drawing/2014/main" id="{F755D0E2-73F9-0944-B978-778B8CB201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A46B3970-6C33-354D-BDBD-1FF646872BC0}" type="slidenum">
              <a:rPr lang="fr-FR" altLang="fr-FR" sz="1100" smtClean="0">
                <a:latin typeface="Gill Sans MT" panose="020B0502020104020203" pitchFamily="34" charset="77"/>
                <a:cs typeface="Arial" panose="020B0604020202020204" pitchFamily="34" charset="0"/>
              </a:rPr>
              <a:pPr/>
              <a:t>2</a:t>
            </a:fld>
            <a:endParaRPr lang="fr-FR" altLang="fr-FR" sz="1100" dirty="0">
              <a:latin typeface="Gill Sans MT" panose="020B0502020104020203" pitchFamily="34" charset="77"/>
              <a:cs typeface="Arial" panose="020B0604020202020204" pitchFamily="34" charset="0"/>
            </a:endParaRPr>
          </a:p>
        </p:txBody>
      </p:sp>
      <p:sp>
        <p:nvSpPr>
          <p:cNvPr id="12291" name="Espace réservé de l'image des diapositives 1">
            <a:extLst>
              <a:ext uri="{FF2B5EF4-FFF2-40B4-BE49-F238E27FC236}">
                <a16:creationId xmlns:a16="http://schemas.microsoft.com/office/drawing/2014/main" id="{47E0508F-7AF7-AE44-B6AC-E27120C270A1}"/>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Espace réservé des notes 2">
            <a:extLst>
              <a:ext uri="{FF2B5EF4-FFF2-40B4-BE49-F238E27FC236}">
                <a16:creationId xmlns:a16="http://schemas.microsoft.com/office/drawing/2014/main" id="{12BA9E12-3E71-9A49-B474-2C3C17E8E11B}"/>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2293" name="Espace réservé du numéro de diapositive 3">
            <a:extLst>
              <a:ext uri="{FF2B5EF4-FFF2-40B4-BE49-F238E27FC236}">
                <a16:creationId xmlns:a16="http://schemas.microsoft.com/office/drawing/2014/main" id="{2E54266E-2349-D946-AF6F-9EE1B2BD00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02FEF2A-BF4F-EA47-B276-3E1F4B90D793}" type="slidenum">
              <a:rPr lang="fr-FR" altLang="fr-FR" sz="1100">
                <a:latin typeface="Gill Sans MT" panose="020B0502020104020203" pitchFamily="34" charset="77"/>
                <a:cs typeface="Arial" panose="020B0604020202020204" pitchFamily="34" charset="0"/>
              </a:rPr>
              <a:pPr algn="r" eaLnBrk="1" hangingPunct="1"/>
              <a:t>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28870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44377067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134384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5318289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b="1" dirty="0" err="1"/>
              <a:t>Matchers</a:t>
            </a:r>
            <a:r>
              <a:rPr lang="fr-FR" dirty="0"/>
              <a:t> (ou apparieurs) sont des outils utilisés dans le cadre du développement piloté par les tests (TDD) pour vérifier les valeurs et les objets retournés par le code testé. Ils permettent aux développeurs d'exprimer des assertions plus précises et plus descriptives, améliorant ainsi la lisibilité et la maintenabilité des tests.</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005157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90739477"/>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Ces exemples montrent comment utiliser les assertions, les tests d'échec, les tests paramétrés et les </a:t>
            </a:r>
            <a:r>
              <a:rPr lang="fr-FR" dirty="0" err="1"/>
              <a:t>matchers</a:t>
            </a:r>
            <a:r>
              <a:rPr lang="fr-FR" dirty="0"/>
              <a:t> pour écrire des tests robustes et efficaces. En maîtrisant ces techniques, vous pouvez améliorer la qualité de votre code et assurer sa fiabilité.</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726600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108</a:t>
            </a:fld>
            <a:endParaRPr lang="fr-FR" dirty="0"/>
          </a:p>
        </p:txBody>
      </p:sp>
    </p:spTree>
    <p:extLst>
      <p:ext uri="{BB962C8B-B14F-4D97-AF65-F5344CB8AC3E}">
        <p14:creationId xmlns:p14="http://schemas.microsoft.com/office/powerpoint/2010/main" val="195195829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29635278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481071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7214160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88589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8424450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7634325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En suivant ces techniques, vous pouvez organiser vos classes et votre code de test de manière efficace, ce qui rendra vos tests plus lisibles, maintenables et faciles à comprendre. Cela est particulièrement important pour les projets de grande envergure ou complexes, où une bonne organisation des tests est essentielle pour garantir la qualité et la fiabilité du code.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3756352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115</a:t>
            </a:fld>
            <a:endParaRPr lang="fr-FR" dirty="0"/>
          </a:p>
        </p:txBody>
      </p:sp>
    </p:spTree>
    <p:extLst>
      <p:ext uri="{BB962C8B-B14F-4D97-AF65-F5344CB8AC3E}">
        <p14:creationId xmlns:p14="http://schemas.microsoft.com/office/powerpoint/2010/main" val="130897011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2371241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49660109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40089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6653328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1617670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2253503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256767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18733257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856700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L'odeur de code "</a:t>
            </a:r>
            <a:r>
              <a:rPr lang="fr-FR" dirty="0" err="1"/>
              <a:t>Feature</a:t>
            </a:r>
            <a:r>
              <a:rPr lang="fr-FR" dirty="0"/>
              <a:t> </a:t>
            </a:r>
            <a:r>
              <a:rPr lang="fr-FR" dirty="0" err="1"/>
              <a:t>Envy</a:t>
            </a:r>
            <a:r>
              <a:rPr lang="fr-FR" dirty="0"/>
              <a:t>" se produit lorsqu'une méthode d'une classe semble être plus intéressée par les données ou les fonctionnalités d'une autre classe que par les siennes</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9009718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Un amas de données, également connu sous le nom d'objet paramètre ou d'objet valeur de données, fait référence à un groupe de variables de données connexes qui sont souvent transmises ensemble dans un programme.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7356966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L'instruction switch est une structure de contrôle courante utilisée pour exécuter différentes sections de code en fonction d'une valeur donnée. Bien qu'elle puisse être utile dans certains cas, l'utilisation excessive ou inappropriée de l'instruction switch peut entraîner des odeurs de code et nuire à la maintenabilité et à la lisibilité du code</a:t>
            </a:r>
            <a:endParaRPr lang="fr-TN"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6394817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L'implémentation d'une interface est une technique fondamentale en POO pour concevoir un code modulaire, flexible et maintenable. En définissant des contrats clairs et en séparant les préoccupations, vous pouvez améliorer la qualité et la réutilisabilité de votre code.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85549229"/>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En programmation, la </a:t>
            </a:r>
            <a:r>
              <a:rPr lang="fr-FR" b="1" dirty="0"/>
              <a:t>généralité spéculative</a:t>
            </a:r>
            <a:r>
              <a:rPr lang="fr-FR" dirty="0"/>
              <a:t> fait référence à la pratique d'écrire du code qui anticipe des scénarios ou des exigences futurs qui ne sont pas actuellement nécessaires ou bien définis.</a:t>
            </a:r>
            <a:endParaRPr lang="fr-TN" dirty="0"/>
          </a:p>
          <a:p>
            <a:pPr eaLnBrk="1" hangingPunct="1">
              <a:spcBef>
                <a:spcPct val="0"/>
              </a:spcBef>
            </a:pPr>
            <a:r>
              <a:rPr lang="fr-FR" dirty="0"/>
              <a:t>La généralité spéculative peut conduire à un code trop complexe, difficile à maintenir et potentiellement nuisible aux performances. En suivant le principe YAGNI, en gardant le code simple, en refactorisant si nécessaire et en documentant les décisions, vous pouvez éviter ces problèmes et écrire un code plus maintenable et performant.</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090613734"/>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dirty="0"/>
              <a:t>En programmation objet, les chaînes de messages font référence à une séquence d'appels de méthodes consécutifs sur des objets, souvent imbriqués les uns dans les autres. Si ces chaînes de messages deviennent trop longues ou complexes, elles peuvent devenir une mauvaise odeur de code, nuisant à la lisibilité, à la maintenabilité et à la testabilité du code.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82672715"/>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r>
              <a:rPr lang="fr-FR" dirty="0"/>
              <a:t>En programmation, l'extraction de méthode, également connue sous le nom de "</a:t>
            </a:r>
            <a:r>
              <a:rPr lang="fr-FR" dirty="0" err="1"/>
              <a:t>refactoring</a:t>
            </a:r>
            <a:r>
              <a:rPr lang="fr-FR" dirty="0"/>
              <a:t> </a:t>
            </a:r>
            <a:r>
              <a:rPr lang="fr-FR" dirty="0" err="1"/>
              <a:t>extract</a:t>
            </a:r>
            <a:r>
              <a:rPr lang="fr-FR" dirty="0"/>
              <a:t> </a:t>
            </a:r>
            <a:r>
              <a:rPr lang="fr-FR" dirty="0" err="1"/>
              <a:t>method</a:t>
            </a:r>
            <a:r>
              <a:rPr lang="fr-FR" dirty="0"/>
              <a:t>", est une technique visant à refactoriser du code en extrayant une portion de code répétitif ou complexe dans une méthode distincte. Cette pratique peut améliorer la lisibilité, la maintenabilité et la testabilité du code en regroupant la logique associée et en réduisant la duplication de code.</a:t>
            </a:r>
          </a:p>
          <a:p>
            <a:r>
              <a:rPr lang="fr-FR" b="1" dirty="0"/>
              <a:t>Cependant, l'extraction de méthode peut devenir une mauvaise odeur de code si elle est utilisée excessivement ou de manière inappropriée.</a:t>
            </a:r>
            <a:endParaRPr lang="fr-FR" dirty="0"/>
          </a:p>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3933153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65335772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85257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94928161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41648440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45662759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15136330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25526356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b="1" dirty="0"/>
              <a:t>Le patron de conception </a:t>
            </a:r>
            <a:r>
              <a:rPr lang="fr-FR" b="1" dirty="0" err="1"/>
              <a:t>Factory</a:t>
            </a:r>
            <a:r>
              <a:rPr lang="fr-FR" dirty="0"/>
              <a:t> est un patron de création qui permet de créer des objets d'une manière flexible et découplée. Il définit une interface pour créer des objets, mais délègue la décision du type d'objet à créer à des sous-classes. Cela permet de créer des objets sans connaître leur classe concrète, ce qui rend le code plus souple et plus facile à maintenir.</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7851786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b="1" dirty="0"/>
              <a:t>Le patron de conception Observer</a:t>
            </a:r>
            <a:r>
              <a:rPr lang="fr-FR" dirty="0"/>
              <a:t>, également connu sous le nom de </a:t>
            </a:r>
            <a:r>
              <a:rPr lang="fr-FR" b="1" dirty="0"/>
              <a:t>patron Pub/</a:t>
            </a:r>
            <a:r>
              <a:rPr lang="fr-FR" b="1" dirty="0" err="1"/>
              <a:t>Sub</a:t>
            </a:r>
            <a:r>
              <a:rPr lang="fr-FR" dirty="0"/>
              <a:t> (publication/souscription), est un patron de conception comportemental qui permet à un objet, appelé sujet, de notifier un ensemble d'objets dépendants, appelés observateurs, lorsqu'il subit un changement d'état. Cela permet aux observateurs de réagir de manière appropriée aux changements du sujet sans avoir à connaître les détails internes de sa mise en œuvre.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254178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139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b="1" dirty="0"/>
              <a:t>Le patron de conception </a:t>
            </a:r>
            <a:r>
              <a:rPr lang="fr-FR" b="1" dirty="0" err="1"/>
              <a:t>Strategy</a:t>
            </a:r>
            <a:r>
              <a:rPr lang="fr-FR" dirty="0"/>
              <a:t>, également connu sous le nom de </a:t>
            </a:r>
            <a:r>
              <a:rPr lang="fr-FR" b="1" dirty="0"/>
              <a:t>patron Stratégie</a:t>
            </a:r>
            <a:r>
              <a:rPr lang="fr-FR" dirty="0"/>
              <a:t>, est un patron de conception comportemental qui permet de définir une famille d'algorithmes, de les encapsuler dans des objets distincts et de les rendre interchangeables. Cela permet aux clients d'utiliser différents algorithmes sans modifier leur structure.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139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71647871"/>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140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r>
              <a:rPr lang="fr-FR" b="1" dirty="0"/>
              <a:t>Le patron de conception </a:t>
            </a:r>
            <a:r>
              <a:rPr lang="fr-FR" b="1" dirty="0" err="1"/>
              <a:t>Decorator</a:t>
            </a:r>
            <a:r>
              <a:rPr lang="fr-FR" dirty="0"/>
              <a:t>, également connu sous le nom de </a:t>
            </a:r>
            <a:r>
              <a:rPr lang="fr-FR" b="1" dirty="0"/>
              <a:t>patron Décorateur</a:t>
            </a:r>
            <a:r>
              <a:rPr lang="fr-FR" dirty="0"/>
              <a:t>, est un patron de conception structurel qui permet d'attacher dynamiquement de nouvelles responsabilités à un objet. Cela se fait en créant des objets "décorateurs" qui encapsulent l'objet d'origine et ajoutent de nouvelles fonctionnalités ou modifient son comportement. Le patron </a:t>
            </a:r>
            <a:r>
              <a:rPr lang="fr-FR" dirty="0" err="1"/>
              <a:t>Decorator</a:t>
            </a:r>
            <a:r>
              <a:rPr lang="fr-FR" dirty="0"/>
              <a:t> permet d'étendre les fonctionnalités d'un objet sans modifier sa classe d'origine, ce qui favorise la flexibilité et la réutilisabilité du code.</a:t>
            </a: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140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56759534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141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141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88178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99000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20197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426875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3681757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888368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65838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BC50F87-0A64-4D4E-A98E-119E05E9CFB5}"/>
              </a:ext>
            </a:extLst>
          </p:cNvPr>
          <p:cNvSpPr>
            <a:spLocks noGrp="1"/>
          </p:cNvSpPr>
          <p:nvPr>
            <p:ph type="dt" sz="quarter" idx="1"/>
          </p:nvPr>
        </p:nvSpPr>
        <p:spPr/>
        <p:txBody>
          <a:bodyPr/>
          <a:lstStyle/>
          <a:p>
            <a:pPr>
              <a:defRPr/>
            </a:pPr>
            <a:fld id="{574A1AE8-F8C0-6E4C-B23B-F2CF66F0DDC4}" type="datetimeFigureOut">
              <a:rPr lang="fr-FR"/>
              <a:pPr>
                <a:defRPr/>
              </a:pPr>
              <a:t>26/06/2024</a:t>
            </a:fld>
            <a:endParaRPr lang="x-none" dirty="0"/>
          </a:p>
        </p:txBody>
      </p:sp>
      <p:sp>
        <p:nvSpPr>
          <p:cNvPr id="14338" name="Espace réservé du numéro de diapositive 6">
            <a:extLst>
              <a:ext uri="{FF2B5EF4-FFF2-40B4-BE49-F238E27FC236}">
                <a16:creationId xmlns:a16="http://schemas.microsoft.com/office/drawing/2014/main" id="{F9E8D056-2C8F-7F41-8474-85A55E99B2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34768BE2-A6F8-C24A-A82A-4F15ECB2DF0E}" type="slidenum">
              <a:rPr lang="fr-FR" altLang="fr-FR" sz="1100" smtClean="0">
                <a:latin typeface="Gill Sans MT" panose="020B0502020104020203" pitchFamily="34" charset="77"/>
                <a:cs typeface="Arial" panose="020B0604020202020204" pitchFamily="34" charset="0"/>
              </a:rPr>
              <a:pPr/>
              <a:t>5</a:t>
            </a:fld>
            <a:endParaRPr lang="fr-FR" altLang="fr-FR" sz="1100" dirty="0">
              <a:latin typeface="Gill Sans MT" panose="020B0502020104020203" pitchFamily="34" charset="77"/>
              <a:cs typeface="Arial" panose="020B0604020202020204" pitchFamily="34" charset="0"/>
            </a:endParaRPr>
          </a:p>
        </p:txBody>
      </p:sp>
      <p:sp>
        <p:nvSpPr>
          <p:cNvPr id="14339" name="Espace réservé de l'image des diapositives 1">
            <a:extLst>
              <a:ext uri="{FF2B5EF4-FFF2-40B4-BE49-F238E27FC236}">
                <a16:creationId xmlns:a16="http://schemas.microsoft.com/office/drawing/2014/main" id="{58638ECC-A81F-D14A-8FFC-5EF54990D04E}"/>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Espace réservé des notes 2">
            <a:extLst>
              <a:ext uri="{FF2B5EF4-FFF2-40B4-BE49-F238E27FC236}">
                <a16:creationId xmlns:a16="http://schemas.microsoft.com/office/drawing/2014/main" id="{DDBA986B-79B0-4642-B013-76B66A59CF39}"/>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4341" name="Espace réservé du numéro de diapositive 3">
            <a:extLst>
              <a:ext uri="{FF2B5EF4-FFF2-40B4-BE49-F238E27FC236}">
                <a16:creationId xmlns:a16="http://schemas.microsoft.com/office/drawing/2014/main" id="{7AF4E074-7A74-8149-9D3B-5A8FA8D08B8C}"/>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D839853C-68B1-054E-91BF-A2FC83B50909}" type="slidenum">
              <a:rPr lang="fr-FR" altLang="fr-FR" sz="1100">
                <a:latin typeface="Gill Sans MT" panose="020B0502020104020203" pitchFamily="34" charset="77"/>
                <a:cs typeface="Arial" panose="020B0604020202020204" pitchFamily="34" charset="0"/>
              </a:rPr>
              <a:pPr algn="r" eaLnBrk="1" hangingPunct="1"/>
              <a:t>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667427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327001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823869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3541951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42116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59103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153223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29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29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17928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287563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17646429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40352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25293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90249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23B5E2-D434-4842-AF08-B37436AE49E9}" type="datetimeFigureOut">
              <a:rPr kumimoji="0" lang="fr-FR" sz="12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26/06/2024</a:t>
            </a:fld>
            <a:endParaRPr kumimoji="0" lang="x-none" sz="12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itchFamily="34" charset="0"/>
            </a:endParaRPr>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A5372B3-20C8-2F42-9566-418CED79F6C5}" type="slidenum">
              <a:rPr kumimoji="0" lang="fr-FR" altLang="fr-FR" sz="1100" b="0" i="0" u="none" strike="noStrike" kern="1200" cap="none" spc="0" normalizeH="0" baseline="0" noProof="0" smtClean="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5A68453-3424-AA44-8819-28A3E0D0EAF0}" type="slidenum">
              <a:rPr kumimoji="0" lang="fr-FR" altLang="fr-FR" sz="1100" b="0" i="0" u="none" strike="noStrike" kern="1200" cap="none" spc="0" normalizeH="0" baseline="0" noProof="0">
                <a:ln>
                  <a:noFill/>
                </a:ln>
                <a:solidFill>
                  <a:srgbClr val="000000"/>
                </a:solidFill>
                <a:effectLst/>
                <a:uLnTx/>
                <a:uFillTx/>
                <a:latin typeface="Gill Sans MT" panose="020B0502020104020203" pitchFamily="34" charset="77"/>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fr-FR" altLang="fr-FR" sz="1100" b="0" i="0" u="none" strike="noStrike" kern="1200" cap="none" spc="0" normalizeH="0" baseline="0" noProof="0" dirty="0">
              <a:ln>
                <a:noFill/>
              </a:ln>
              <a:solidFill>
                <a:srgbClr val="000000"/>
              </a:solidFill>
              <a:effectLst/>
              <a:uLnTx/>
              <a:uFillTx/>
              <a:latin typeface="Gill Sans MT" panose="020B0502020104020203" pitchFamily="34" charset="77"/>
              <a:ea typeface="+mn-ea"/>
              <a:cs typeface="Arial" panose="020B0604020202020204" pitchFamily="34" charset="0"/>
            </a:endParaRPr>
          </a:p>
        </p:txBody>
      </p:sp>
    </p:spTree>
    <p:extLst>
      <p:ext uri="{BB962C8B-B14F-4D97-AF65-F5344CB8AC3E}">
        <p14:creationId xmlns:p14="http://schemas.microsoft.com/office/powerpoint/2010/main" val="23742845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2777647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690856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89011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987637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39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39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90542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583484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3665008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52654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4099641-81E3-714D-82DF-744639D9943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8434" name="Espace réservé du numéro de diapositive 6">
            <a:extLst>
              <a:ext uri="{FF2B5EF4-FFF2-40B4-BE49-F238E27FC236}">
                <a16:creationId xmlns:a16="http://schemas.microsoft.com/office/drawing/2014/main" id="{33AB8BB0-5764-5E4C-B6E4-4A70A2E767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A869734-4F8A-0F4C-A700-8E6E91150042}" type="slidenum">
              <a:rPr lang="fr-FR" altLang="fr-FR" sz="1100" smtClean="0">
                <a:latin typeface="Gill Sans MT" panose="020B0502020104020203" pitchFamily="34" charset="77"/>
                <a:cs typeface="Arial" panose="020B0604020202020204" pitchFamily="34" charset="0"/>
              </a:rPr>
              <a:pPr/>
              <a:t>7</a:t>
            </a:fld>
            <a:endParaRPr lang="fr-FR" altLang="fr-FR" sz="1100" dirty="0">
              <a:latin typeface="Gill Sans MT" panose="020B0502020104020203" pitchFamily="34" charset="77"/>
              <a:cs typeface="Arial" panose="020B0604020202020204" pitchFamily="34" charset="0"/>
            </a:endParaRPr>
          </a:p>
        </p:txBody>
      </p:sp>
      <p:sp>
        <p:nvSpPr>
          <p:cNvPr id="18435" name="Espace réservé de l'image des diapositives 1">
            <a:extLst>
              <a:ext uri="{FF2B5EF4-FFF2-40B4-BE49-F238E27FC236}">
                <a16:creationId xmlns:a16="http://schemas.microsoft.com/office/drawing/2014/main" id="{04E5A376-1A33-EA47-A362-F1DC62A81AA0}"/>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Espace réservé des notes 2">
            <a:extLst>
              <a:ext uri="{FF2B5EF4-FFF2-40B4-BE49-F238E27FC236}">
                <a16:creationId xmlns:a16="http://schemas.microsoft.com/office/drawing/2014/main" id="{E5264B37-C8BD-604D-8772-0C96562286D7}"/>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8437" name="Espace réservé du numéro de diapositive 3">
            <a:extLst>
              <a:ext uri="{FF2B5EF4-FFF2-40B4-BE49-F238E27FC236}">
                <a16:creationId xmlns:a16="http://schemas.microsoft.com/office/drawing/2014/main" id="{97E6F1A0-1AA4-5649-83F0-C460F5E04321}"/>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2C145FB1-9253-C34D-B0DA-CB9169802026}" type="slidenum">
              <a:rPr lang="fr-FR" altLang="fr-FR" sz="1100">
                <a:latin typeface="Gill Sans MT" panose="020B0502020104020203" pitchFamily="34" charset="77"/>
                <a:cs typeface="Arial" panose="020B0604020202020204" pitchFamily="34" charset="0"/>
              </a:rPr>
              <a:pPr algn="r" eaLnBrk="1" hangingPunct="1"/>
              <a:t>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01040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194742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290123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213937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6621273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896792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7918348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49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49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15298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1325922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2837396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26306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9845DF78-EEE3-7A40-B15A-9F6AD971EB65}"/>
              </a:ext>
            </a:extLst>
          </p:cNvPr>
          <p:cNvSpPr>
            <a:spLocks noGrp="1"/>
          </p:cNvSpPr>
          <p:nvPr>
            <p:ph type="dt" sz="quarter" idx="1"/>
          </p:nvPr>
        </p:nvSpPr>
        <p:spPr/>
        <p:txBody>
          <a:bodyPr/>
          <a:lstStyle/>
          <a:p>
            <a:pPr>
              <a:defRPr/>
            </a:pPr>
            <a:fld id="{AA23B5E2-D434-4842-AF08-B37436AE49E9}" type="datetimeFigureOut">
              <a:rPr lang="fr-FR"/>
              <a:pPr>
                <a:defRPr/>
              </a:pPr>
              <a:t>26/06/2024</a:t>
            </a:fld>
            <a:endParaRPr lang="x-none" dirty="0"/>
          </a:p>
        </p:txBody>
      </p:sp>
      <p:sp>
        <p:nvSpPr>
          <p:cNvPr id="20482" name="Espace réservé du numéro de diapositive 6">
            <a:extLst>
              <a:ext uri="{FF2B5EF4-FFF2-40B4-BE49-F238E27FC236}">
                <a16:creationId xmlns:a16="http://schemas.microsoft.com/office/drawing/2014/main" id="{D5860ABF-E02C-3B44-9A56-3CDB011211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E2C1563C-839B-FB47-9A6E-D9671CBAD183}" type="slidenum">
              <a:rPr lang="fr-FR" altLang="fr-FR" sz="1100" smtClean="0">
                <a:latin typeface="Gill Sans MT" panose="020B0502020104020203" pitchFamily="34" charset="77"/>
                <a:cs typeface="Arial" panose="020B0604020202020204" pitchFamily="34" charset="0"/>
              </a:rPr>
              <a:pPr/>
              <a:t>8</a:t>
            </a:fld>
            <a:endParaRPr lang="fr-FR" altLang="fr-FR" sz="1100" dirty="0">
              <a:latin typeface="Gill Sans MT" panose="020B0502020104020203" pitchFamily="34" charset="77"/>
              <a:cs typeface="Arial" panose="020B0604020202020204" pitchFamily="34" charset="0"/>
            </a:endParaRPr>
          </a:p>
        </p:txBody>
      </p:sp>
      <p:sp>
        <p:nvSpPr>
          <p:cNvPr id="20483" name="Espace réservé de l'image des diapositives 1">
            <a:extLst>
              <a:ext uri="{FF2B5EF4-FFF2-40B4-BE49-F238E27FC236}">
                <a16:creationId xmlns:a16="http://schemas.microsoft.com/office/drawing/2014/main" id="{0987E4F6-70AA-2F45-B604-CFF1F798A1B5}"/>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Espace réservé des notes 2">
            <a:extLst>
              <a:ext uri="{FF2B5EF4-FFF2-40B4-BE49-F238E27FC236}">
                <a16:creationId xmlns:a16="http://schemas.microsoft.com/office/drawing/2014/main" id="{A50DBA28-3E14-6743-808D-369422A14E1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0485" name="Espace réservé du numéro de diapositive 3">
            <a:extLst>
              <a:ext uri="{FF2B5EF4-FFF2-40B4-BE49-F238E27FC236}">
                <a16:creationId xmlns:a16="http://schemas.microsoft.com/office/drawing/2014/main" id="{E124E95C-5D8F-E045-B463-1FB5DD420218}"/>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E5F2CBD4-9F15-A348-93A8-71E320C98067}" type="slidenum">
              <a:rPr lang="fr-FR" altLang="fr-FR" sz="1100">
                <a:latin typeface="Gill Sans MT" panose="020B0502020104020203" pitchFamily="34" charset="77"/>
                <a:cs typeface="Arial" panose="020B0604020202020204" pitchFamily="34" charset="0"/>
              </a:rPr>
              <a:pPr algn="r" eaLnBrk="1" hangingPunct="1"/>
              <a:t>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3502463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00056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761406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32844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478087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308360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2117023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59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59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9223848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2267041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1742481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55828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06485199-9077-0345-A51B-17053DF85E89}"/>
              </a:ext>
            </a:extLst>
          </p:cNvPr>
          <p:cNvSpPr>
            <a:spLocks noGrp="1"/>
          </p:cNvSpPr>
          <p:nvPr>
            <p:ph type="dt" sz="quarter" idx="1"/>
          </p:nvPr>
        </p:nvSpPr>
        <p:spPr/>
        <p:txBody>
          <a:bodyPr/>
          <a:lstStyle/>
          <a:p>
            <a:pPr>
              <a:defRPr/>
            </a:pPr>
            <a:fld id="{AA23B5E2-D434-4842-AF08-B37436AE49E9}" type="datetimeFigureOut">
              <a:rPr lang="fr-FR"/>
              <a:pPr>
                <a:defRPr/>
              </a:pPr>
              <a:t>26/06/2024</a:t>
            </a:fld>
            <a:endParaRPr lang="x-none" dirty="0"/>
          </a:p>
        </p:txBody>
      </p:sp>
      <p:sp>
        <p:nvSpPr>
          <p:cNvPr id="22530" name="Espace réservé du numéro de diapositive 6">
            <a:extLst>
              <a:ext uri="{FF2B5EF4-FFF2-40B4-BE49-F238E27FC236}">
                <a16:creationId xmlns:a16="http://schemas.microsoft.com/office/drawing/2014/main" id="{C6070EB9-6769-CA48-BF02-6B834723C5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4A5372B3-20C8-2F42-9566-418CED79F6C5}" type="slidenum">
              <a:rPr lang="fr-FR" altLang="fr-FR" sz="1100" smtClean="0">
                <a:latin typeface="Gill Sans MT" panose="020B0502020104020203" pitchFamily="34" charset="77"/>
                <a:cs typeface="Arial" panose="020B0604020202020204" pitchFamily="34" charset="0"/>
              </a:rPr>
              <a:pPr/>
              <a:t>9</a:t>
            </a:fld>
            <a:endParaRPr lang="fr-FR" altLang="fr-FR" sz="1100" dirty="0">
              <a:latin typeface="Gill Sans MT" panose="020B0502020104020203" pitchFamily="34" charset="77"/>
              <a:cs typeface="Arial" panose="020B0604020202020204" pitchFamily="34" charset="0"/>
            </a:endParaRPr>
          </a:p>
        </p:txBody>
      </p:sp>
      <p:sp>
        <p:nvSpPr>
          <p:cNvPr id="22531" name="Espace réservé de l'image des diapositives 1">
            <a:extLst>
              <a:ext uri="{FF2B5EF4-FFF2-40B4-BE49-F238E27FC236}">
                <a16:creationId xmlns:a16="http://schemas.microsoft.com/office/drawing/2014/main" id="{DF20F00F-72F2-9047-B508-A3CB4EC00EBC}"/>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Espace réservé des notes 2">
            <a:extLst>
              <a:ext uri="{FF2B5EF4-FFF2-40B4-BE49-F238E27FC236}">
                <a16:creationId xmlns:a16="http://schemas.microsoft.com/office/drawing/2014/main" id="{4E85E92C-5713-6244-99F0-7A2926EC5A0E}"/>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22533" name="Espace réservé du numéro de diapositive 3">
            <a:extLst>
              <a:ext uri="{FF2B5EF4-FFF2-40B4-BE49-F238E27FC236}">
                <a16:creationId xmlns:a16="http://schemas.microsoft.com/office/drawing/2014/main" id="{B772F2F3-DF92-834E-A049-830969DA221A}"/>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5A68453-3424-AA44-8819-28A3E0D0EAF0}" type="slidenum">
              <a:rPr lang="fr-FR" altLang="fr-FR" sz="1100">
                <a:latin typeface="Gill Sans MT" panose="020B0502020104020203" pitchFamily="34" charset="77"/>
                <a:cs typeface="Arial" panose="020B0604020202020204" pitchFamily="34" charset="0"/>
              </a:rPr>
              <a:pPr algn="r" eaLnBrk="1" hangingPunct="1"/>
              <a:t>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0267566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097001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64</a:t>
            </a:fld>
            <a:endParaRPr lang="fr-FR" dirty="0"/>
          </a:p>
        </p:txBody>
      </p:sp>
    </p:spTree>
    <p:extLst>
      <p:ext uri="{BB962C8B-B14F-4D97-AF65-F5344CB8AC3E}">
        <p14:creationId xmlns:p14="http://schemas.microsoft.com/office/powerpoint/2010/main" val="36464973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479798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10626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2362894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93098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69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69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761097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452828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8243429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285514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10</a:t>
            </a:fld>
            <a:endParaRPr lang="fr-FR" dirty="0"/>
          </a:p>
        </p:txBody>
      </p:sp>
    </p:spTree>
    <p:extLst>
      <p:ext uri="{BB962C8B-B14F-4D97-AF65-F5344CB8AC3E}">
        <p14:creationId xmlns:p14="http://schemas.microsoft.com/office/powerpoint/2010/main" val="223543505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73</a:t>
            </a:fld>
            <a:endParaRPr lang="fr-FR" dirty="0"/>
          </a:p>
        </p:txBody>
      </p:sp>
    </p:spTree>
    <p:extLst>
      <p:ext uri="{BB962C8B-B14F-4D97-AF65-F5344CB8AC3E}">
        <p14:creationId xmlns:p14="http://schemas.microsoft.com/office/powerpoint/2010/main" val="37940621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376056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12357663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6789195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973980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33134677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79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79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6434987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1390547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5200006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444742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5632988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83</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83</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58339703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0522656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0087285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571406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82617695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7817897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89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89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06320343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329777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91</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91</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0856162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485736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806979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93</a:t>
            </a:fld>
            <a:endParaRPr lang="fr-FR" dirty="0"/>
          </a:p>
        </p:txBody>
      </p:sp>
    </p:spTree>
    <p:extLst>
      <p:ext uri="{BB962C8B-B14F-4D97-AF65-F5344CB8AC3E}">
        <p14:creationId xmlns:p14="http://schemas.microsoft.com/office/powerpoint/2010/main" val="31054140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94</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94</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60312111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95</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95</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13144973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96</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96</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4163360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97</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97</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5527819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98</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98</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1160276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99</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99</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343469391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100</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100</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19079539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768350"/>
            <a:ext cx="5727700" cy="3838575"/>
          </a:xfrm>
        </p:spPr>
      </p:sp>
      <p:sp>
        <p:nvSpPr>
          <p:cNvPr id="3" name="Espace réservé des notes 2"/>
          <p:cNvSpPr>
            <a:spLocks noGrp="1"/>
          </p:cNvSpPr>
          <p:nvPr>
            <p:ph type="body" idx="1"/>
          </p:nvPr>
        </p:nvSpPr>
        <p:spPr/>
        <p:txBody>
          <a:bodyPr/>
          <a:lstStyle/>
          <a:p>
            <a:endParaRPr lang="fr-TN" dirty="0"/>
          </a:p>
        </p:txBody>
      </p:sp>
      <p:sp>
        <p:nvSpPr>
          <p:cNvPr id="4" name="Espace réservé de l'en-tête 3"/>
          <p:cNvSpPr>
            <a:spLocks noGrp="1"/>
          </p:cNvSpPr>
          <p:nvPr>
            <p:ph type="hdr" sz="quarter"/>
          </p:nvPr>
        </p:nvSpPr>
        <p:spPr/>
        <p:txBody>
          <a:bodyPr/>
          <a:lstStyle/>
          <a:p>
            <a:pPr>
              <a:defRPr/>
            </a:pPr>
            <a:r>
              <a:rPr lang="fr-FR" dirty="0" err="1"/>
              <a:t>fdf</a:t>
            </a:r>
            <a:endParaRPr lang="fr-FR" dirty="0"/>
          </a:p>
        </p:txBody>
      </p:sp>
      <p:sp>
        <p:nvSpPr>
          <p:cNvPr id="5" name="Espace réservé du pied de page 4"/>
          <p:cNvSpPr>
            <a:spLocks noGrp="1"/>
          </p:cNvSpPr>
          <p:nvPr>
            <p:ph type="ftr" sz="quarter" idx="4"/>
          </p:nvPr>
        </p:nvSpPr>
        <p:spPr/>
        <p:txBody>
          <a:bodyPr/>
          <a:lstStyle/>
          <a:p>
            <a:pPr>
              <a:defRPr/>
            </a:pPr>
            <a:r>
              <a:rPr lang="fr-FR" dirty="0" err="1"/>
              <a:t>fsdaf</a:t>
            </a:r>
            <a:endParaRPr lang="fr-FR" dirty="0"/>
          </a:p>
        </p:txBody>
      </p:sp>
      <p:sp>
        <p:nvSpPr>
          <p:cNvPr id="6" name="Espace réservé du numéro de diapositive 5"/>
          <p:cNvSpPr>
            <a:spLocks noGrp="1"/>
          </p:cNvSpPr>
          <p:nvPr>
            <p:ph type="sldNum" sz="quarter" idx="5"/>
          </p:nvPr>
        </p:nvSpPr>
        <p:spPr/>
        <p:txBody>
          <a:bodyPr/>
          <a:lstStyle/>
          <a:p>
            <a:pPr>
              <a:defRPr/>
            </a:pPr>
            <a:fld id="{8612E637-D044-474B-ACE3-88C58B5B8B55}" type="slidenum">
              <a:rPr lang="fr-FR" smtClean="0"/>
              <a:pPr>
                <a:defRPr/>
              </a:pPr>
              <a:t>101</a:t>
            </a:fld>
            <a:endParaRPr lang="fr-FR" dirty="0"/>
          </a:p>
        </p:txBody>
      </p:sp>
    </p:spTree>
    <p:extLst>
      <p:ext uri="{BB962C8B-B14F-4D97-AF65-F5344CB8AC3E}">
        <p14:creationId xmlns:p14="http://schemas.microsoft.com/office/powerpoint/2010/main" val="398398725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e la date 2">
            <a:extLst>
              <a:ext uri="{FF2B5EF4-FFF2-40B4-BE49-F238E27FC236}">
                <a16:creationId xmlns:a16="http://schemas.microsoft.com/office/drawing/2014/main" id="{444D1413-E15F-A548-8DE6-C99A282DA2CF}"/>
              </a:ext>
            </a:extLst>
          </p:cNvPr>
          <p:cNvSpPr>
            <a:spLocks noGrp="1"/>
          </p:cNvSpPr>
          <p:nvPr>
            <p:ph type="dt" sz="quarter" idx="1"/>
          </p:nvPr>
        </p:nvSpPr>
        <p:spPr/>
        <p:txBody>
          <a:bodyPr/>
          <a:lstStyle/>
          <a:p>
            <a:pPr>
              <a:defRPr/>
            </a:pPr>
            <a:fld id="{01F6C656-EA52-2E45-9826-AED45B0BF51E}" type="datetimeFigureOut">
              <a:rPr lang="fr-FR"/>
              <a:pPr>
                <a:defRPr/>
              </a:pPr>
              <a:t>26/06/2024</a:t>
            </a:fld>
            <a:endParaRPr lang="x-none" dirty="0"/>
          </a:p>
        </p:txBody>
      </p:sp>
      <p:sp>
        <p:nvSpPr>
          <p:cNvPr id="19458" name="Espace réservé du numéro de diapositive 6">
            <a:extLst>
              <a:ext uri="{FF2B5EF4-FFF2-40B4-BE49-F238E27FC236}">
                <a16:creationId xmlns:a16="http://schemas.microsoft.com/office/drawing/2014/main" id="{EBD066EB-C13C-3140-AFB0-6108A54B57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fld id="{13C75C28-8F41-EA45-AF5C-953B41BC8FCB}" type="slidenum">
              <a:rPr lang="fr-FR" altLang="fr-FR" sz="1100" smtClean="0">
                <a:latin typeface="Gill Sans MT" panose="020B0502020104020203" pitchFamily="34" charset="77"/>
                <a:cs typeface="Arial" panose="020B0604020202020204" pitchFamily="34" charset="0"/>
              </a:rPr>
              <a:pPr/>
              <a:t>102</a:t>
            </a:fld>
            <a:endParaRPr lang="fr-FR" altLang="fr-FR" sz="1100" dirty="0">
              <a:latin typeface="Gill Sans MT" panose="020B0502020104020203" pitchFamily="34" charset="77"/>
              <a:cs typeface="Arial" panose="020B0604020202020204" pitchFamily="34" charset="0"/>
            </a:endParaRPr>
          </a:p>
        </p:txBody>
      </p:sp>
      <p:sp>
        <p:nvSpPr>
          <p:cNvPr id="19459" name="Espace réservé de l'image des diapositives 1">
            <a:extLst>
              <a:ext uri="{FF2B5EF4-FFF2-40B4-BE49-F238E27FC236}">
                <a16:creationId xmlns:a16="http://schemas.microsoft.com/office/drawing/2014/main" id="{98E10BAC-DA0D-BC4E-9FC4-0F4FB5313D77}"/>
              </a:ext>
            </a:extLst>
          </p:cNvPr>
          <p:cNvSpPr>
            <a:spLocks noGrp="1" noRot="1" noChangeAspect="1" noTextEdit="1"/>
          </p:cNvSpPr>
          <p:nvPr>
            <p:ph type="sldImg"/>
          </p:nvPr>
        </p:nvSpPr>
        <p:spPr bwMode="auto">
          <a:xfrm>
            <a:off x="974725" y="1279525"/>
            <a:ext cx="5149850" cy="34528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Espace réservé des notes 2">
            <a:extLst>
              <a:ext uri="{FF2B5EF4-FFF2-40B4-BE49-F238E27FC236}">
                <a16:creationId xmlns:a16="http://schemas.microsoft.com/office/drawing/2014/main" id="{A751EB9B-C3B1-F843-B75E-D933F4CE44F0}"/>
              </a:ext>
            </a:extLst>
          </p:cNvPr>
          <p:cNvSpPr>
            <a:spLocks noGrp="1" noChangeArrowheads="1"/>
          </p:cNvSpPr>
          <p:nvPr>
            <p:ph type="body" idx="1"/>
          </p:nvPr>
        </p:nvSpPr>
        <p:spPr bwMode="auto">
          <a:noFill/>
          <a:ln>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fr-FR" altLang="fr-FR" dirty="0"/>
          </a:p>
        </p:txBody>
      </p:sp>
      <p:sp>
        <p:nvSpPr>
          <p:cNvPr id="19461" name="Espace réservé du numéro de diapositive 3">
            <a:extLst>
              <a:ext uri="{FF2B5EF4-FFF2-40B4-BE49-F238E27FC236}">
                <a16:creationId xmlns:a16="http://schemas.microsoft.com/office/drawing/2014/main" id="{561C6E3A-2D78-2645-9131-CB8DECD07A02}"/>
              </a:ext>
            </a:extLst>
          </p:cNvPr>
          <p:cNvSpPr txBox="1">
            <a:spLocks noGrp="1"/>
          </p:cNvSpPr>
          <p:nvPr/>
        </p:nvSpPr>
        <p:spPr bwMode="auto">
          <a:xfrm>
            <a:off x="4021615" y="9720263"/>
            <a:ext cx="3076098"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850" tIns="43425" rIns="86850" bIns="43425" anchor="b"/>
          <a:lstStyle>
            <a:lvl1pPr>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lgn="r" eaLnBrk="1" hangingPunct="1"/>
            <a:fld id="{CBCFA40D-6F89-3045-9A05-2A6F6B6488CB}" type="slidenum">
              <a:rPr lang="fr-FR" altLang="fr-FR" sz="1100">
                <a:latin typeface="Gill Sans MT" panose="020B0502020104020203" pitchFamily="34" charset="77"/>
                <a:cs typeface="Arial" panose="020B0604020202020204" pitchFamily="34" charset="0"/>
              </a:rPr>
              <a:pPr algn="r" eaLnBrk="1" hangingPunct="1"/>
              <a:t>102</a:t>
            </a:fld>
            <a:endParaRPr lang="fr-FR" altLang="fr-FR" sz="1100" dirty="0">
              <a:latin typeface="Gill Sans MT" panose="020B0502020104020203" pitchFamily="34" charset="77"/>
              <a:cs typeface="Arial" panose="020B0604020202020204" pitchFamily="34" charset="0"/>
            </a:endParaRPr>
          </a:p>
        </p:txBody>
      </p:sp>
    </p:spTree>
    <p:extLst>
      <p:ext uri="{BB962C8B-B14F-4D97-AF65-F5344CB8AC3E}">
        <p14:creationId xmlns:p14="http://schemas.microsoft.com/office/powerpoint/2010/main" val="27286292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7" name="Titre 1"/>
          <p:cNvSpPr>
            <a:spLocks noGrp="1"/>
          </p:cNvSpPr>
          <p:nvPr>
            <p:ph type="title"/>
          </p:nvPr>
        </p:nvSpPr>
        <p:spPr>
          <a:xfrm>
            <a:off x="79556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Rectangle 11">
            <a:extLst>
              <a:ext uri="{FF2B5EF4-FFF2-40B4-BE49-F238E27FC236}">
                <a16:creationId xmlns:a16="http://schemas.microsoft.com/office/drawing/2014/main" id="{B18D8FFF-08FB-2B40-A124-5ED09C5658F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6" name="Espace réservé du numéro de diapositive 5">
            <a:extLst>
              <a:ext uri="{FF2B5EF4-FFF2-40B4-BE49-F238E27FC236}">
                <a16:creationId xmlns:a16="http://schemas.microsoft.com/office/drawing/2014/main" id="{A6899ED7-D8FB-4846-8873-269D38FA628F}"/>
              </a:ext>
            </a:extLst>
          </p:cNvPr>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10" name="Image 9">
            <a:extLst>
              <a:ext uri="{FF2B5EF4-FFF2-40B4-BE49-F238E27FC236}">
                <a16:creationId xmlns:a16="http://schemas.microsoft.com/office/drawing/2014/main" id="{985E2C2D-C30D-914F-A5C6-34C251B71BD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95565" y="42776"/>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3"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00" b="0" i="0">
                <a:latin typeface="Gill Sans MT" panose="020B0502020104020203" pitchFamily="34" charset="77"/>
              </a:defRPr>
            </a:lvl3pPr>
            <a:lvl4pPr>
              <a:defRPr sz="1800"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numéro de diapositive 5"/>
          <p:cNvSpPr>
            <a:spLocks noGrp="1"/>
          </p:cNvSpPr>
          <p:nvPr>
            <p:ph type="sldNum" sz="quarter" idx="12"/>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2" name="Rectangle 11">
            <a:extLst>
              <a:ext uri="{FF2B5EF4-FFF2-40B4-BE49-F238E27FC236}">
                <a16:creationId xmlns:a16="http://schemas.microsoft.com/office/drawing/2014/main" id="{B271B5B9-7989-674F-89CD-C6BFCB0E28E1}"/>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E4842C5B-6179-F74B-BA6A-4A64FB49945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7"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8"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200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0"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E73A0966-4B7E-3E45-A8B8-0EF4B26D0F2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9" name="Image 8">
            <a:extLst>
              <a:ext uri="{FF2B5EF4-FFF2-40B4-BE49-F238E27FC236}">
                <a16:creationId xmlns:a16="http://schemas.microsoft.com/office/drawing/2014/main" id="{FF35F388-42D0-4F4D-AF18-1F3D2BEBC1B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re 1"/>
          <p:cNvSpPr>
            <a:spLocks noGrp="1"/>
          </p:cNvSpPr>
          <p:nvPr>
            <p:ph type="title"/>
          </p:nvPr>
        </p:nvSpPr>
        <p:spPr>
          <a:xfrm>
            <a:off x="830105" y="53578"/>
            <a:ext cx="9428322" cy="506694"/>
          </a:xfrm>
          <a:prstGeom prst="rect">
            <a:avLst/>
          </a:prstGeom>
        </p:spPr>
        <p:txBody>
          <a:bodyPr>
            <a:noAutofit/>
          </a:bodyPr>
          <a:lstStyle>
            <a:lvl1pPr algn="r">
              <a:defRPr sz="3000" b="1" i="0">
                <a:latin typeface="Gill Sans MT" panose="020B0502020104020203" pitchFamily="34" charset="77"/>
              </a:defRPr>
            </a:lvl1pPr>
          </a:lstStyle>
          <a:p>
            <a:r>
              <a:rPr lang="fr-FR" dirty="0"/>
              <a:t>Cliquez pour modifier le style du titre</a:t>
            </a:r>
          </a:p>
        </p:txBody>
      </p:sp>
      <p:sp>
        <p:nvSpPr>
          <p:cNvPr id="7"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9"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C7B5AADB-487A-354E-B05A-FCDA9A81D840}"/>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8" name="Image 7">
            <a:extLst>
              <a:ext uri="{FF2B5EF4-FFF2-40B4-BE49-F238E27FC236}">
                <a16:creationId xmlns:a16="http://schemas.microsoft.com/office/drawing/2014/main" id="{A3EE0D6C-E254-8C46-845E-3DBF8470B6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sp>
        <p:nvSpPr>
          <p:cNvPr id="10" name="Espace réservé du contenu 2"/>
          <p:cNvSpPr>
            <a:spLocks noGrp="1"/>
          </p:cNvSpPr>
          <p:nvPr>
            <p:ph idx="1"/>
          </p:nvPr>
        </p:nvSpPr>
        <p:spPr>
          <a:xfrm>
            <a:off x="224238" y="931090"/>
            <a:ext cx="10026946" cy="5643627"/>
          </a:xfrm>
          <a:prstGeom prst="rect">
            <a:avLst/>
          </a:prstGeom>
        </p:spPr>
        <p:txBody>
          <a:bodyPr lIns="36000" tIns="36000" rIns="36000" bIns="36000">
            <a:noAutofit/>
          </a:bodyPr>
          <a:lstStyle>
            <a:lvl1pPr marL="448506" indent="-448506">
              <a:buClr>
                <a:schemeClr val="accent5">
                  <a:lumMod val="50000"/>
                </a:schemeClr>
              </a:buClr>
              <a:buFont typeface="Webdings" panose="05030102010509060703" pitchFamily="18" charset="2"/>
              <a:buChar char="&lt;"/>
              <a:defRPr sz="2200" b="0" i="0">
                <a:latin typeface="Gill Sans MT" panose="020B0502020104020203" pitchFamily="34" charset="77"/>
              </a:defRPr>
            </a:lvl1pPr>
            <a:lvl2pPr marL="918872" indent="-454823">
              <a:buClr>
                <a:srgbClr val="C00000"/>
              </a:buClr>
              <a:buFont typeface="Wingdings" panose="05000000000000000000" pitchFamily="2" charset="2"/>
              <a:buChar char="q"/>
              <a:defRPr sz="2000" b="0" i="0">
                <a:latin typeface="Gill Sans MT" panose="020B0502020104020203" pitchFamily="34" charset="77"/>
              </a:defRPr>
            </a:lvl2pPr>
            <a:lvl3pPr>
              <a:defRPr sz="1990" b="0" i="0">
                <a:latin typeface="Gill Sans MT" panose="020B0502020104020203" pitchFamily="34" charset="77"/>
              </a:defRPr>
            </a:lvl3pPr>
            <a:lvl4pPr>
              <a:defRPr sz="1791" b="0" i="0">
                <a:latin typeface="Gill Sans MT" panose="020B0502020104020203" pitchFamily="34" charset="77"/>
              </a:defRPr>
            </a:lvl4pPr>
            <a:lvl5pPr marL="2088221" indent="-232024">
              <a:buFont typeface="Wingdings" panose="05000000000000000000" pitchFamily="2" charset="2"/>
              <a:buChar char="v"/>
              <a:defRPr sz="1592" b="0" i="0">
                <a:latin typeface="Gill Sans MT" panose="020B0502020104020203" pitchFamily="34" charset="77"/>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2" name="Espace réservé du numéro de diapositive 5"/>
          <p:cNvSpPr>
            <a:spLocks noGrp="1"/>
          </p:cNvSpPr>
          <p:nvPr>
            <p:ph type="sldNum" sz="quarter" idx="12"/>
          </p:nvPr>
        </p:nvSpPr>
        <p:spPr>
          <a:xfrm>
            <a:off x="9877517" y="6646351"/>
            <a:ext cx="598653" cy="373746"/>
          </a:xfrm>
          <a:prstGeom prst="rect">
            <a:avLst/>
          </a:prstGeom>
        </p:spPr>
        <p:txBody>
          <a:bodyPr/>
          <a:lstStyle>
            <a:lvl1pP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sp>
        <p:nvSpPr>
          <p:cNvPr id="14" name="Rectangle 13">
            <a:extLst>
              <a:ext uri="{FF2B5EF4-FFF2-40B4-BE49-F238E27FC236}">
                <a16:creationId xmlns:a16="http://schemas.microsoft.com/office/drawing/2014/main" id="{0F91E873-9EA6-A84A-A455-9D297D27FABD}"/>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pic>
        <p:nvPicPr>
          <p:cNvPr id="7" name="Image 6">
            <a:extLst>
              <a:ext uri="{FF2B5EF4-FFF2-40B4-BE49-F238E27FC236}">
                <a16:creationId xmlns:a16="http://schemas.microsoft.com/office/drawing/2014/main" id="{398FA09E-DB12-9646-801A-5E09CAA50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439505" y="1221856"/>
            <a:ext cx="7588816" cy="4696454"/>
          </a:xfrm>
          <a:custGeom>
            <a:avLst/>
            <a:gdLst/>
            <a:ahLst/>
            <a:cxnLst/>
            <a:rect l="l" t="t" r="r" b="b"/>
            <a:pathLst>
              <a:path w="7746365" h="5059680">
                <a:moveTo>
                  <a:pt x="7746365" y="0"/>
                </a:moveTo>
                <a:lnTo>
                  <a:pt x="0" y="0"/>
                </a:lnTo>
                <a:lnTo>
                  <a:pt x="0" y="5059680"/>
                </a:lnTo>
                <a:lnTo>
                  <a:pt x="7746365" y="5059680"/>
                </a:lnTo>
                <a:lnTo>
                  <a:pt x="7746365" y="0"/>
                </a:lnTo>
                <a:close/>
              </a:path>
            </a:pathLst>
          </a:custGeom>
          <a:solidFill>
            <a:srgbClr val="EAEAEA"/>
          </a:solidFill>
        </p:spPr>
        <p:txBody>
          <a:bodyPr wrap="square" lIns="0" tIns="0" rIns="0" bIns="0" rtlCol="0"/>
          <a:lstStyle/>
          <a:p>
            <a:endParaRPr sz="1299"/>
          </a:p>
        </p:txBody>
      </p:sp>
      <p:pic>
        <p:nvPicPr>
          <p:cNvPr id="17" name="bg object 17"/>
          <p:cNvPicPr/>
          <p:nvPr/>
        </p:nvPicPr>
        <p:blipFill>
          <a:blip r:embed="rId2" cstate="print"/>
          <a:stretch>
            <a:fillRect/>
          </a:stretch>
        </p:blipFill>
        <p:spPr>
          <a:xfrm>
            <a:off x="1410890" y="585642"/>
            <a:ext cx="811819" cy="768830"/>
          </a:xfrm>
          <a:prstGeom prst="rect">
            <a:avLst/>
          </a:prstGeom>
        </p:spPr>
      </p:pic>
      <p:sp>
        <p:nvSpPr>
          <p:cNvPr id="2" name="Holder 2"/>
          <p:cNvSpPr>
            <a:spLocks noGrp="1"/>
          </p:cNvSpPr>
          <p:nvPr>
            <p:ph type="title"/>
          </p:nvPr>
        </p:nvSpPr>
        <p:spPr/>
        <p:txBody>
          <a:bodyPr lIns="0" tIns="0" rIns="0" bIns="0"/>
          <a:lstStyle>
            <a:lvl1pPr>
              <a:defRPr sz="2599"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a:t>CO</a:t>
            </a:r>
            <a:r>
              <a:rPr lang="fr-FR"/>
              <a:t>D</a:t>
            </a:r>
            <a:r>
              <a:rPr lang="fr-FR" spc="28"/>
              <a:t>E</a:t>
            </a:r>
            <a:r>
              <a:rPr lang="fr-FR" spc="-84"/>
              <a:t> </a:t>
            </a:r>
            <a:r>
              <a:rPr lang="fr-FR" spc="-14"/>
              <a:t>S</a:t>
            </a:r>
            <a:r>
              <a:rPr lang="fr-FR" spc="-23"/>
              <a:t>T</a:t>
            </a:r>
            <a:r>
              <a:rPr lang="fr-FR" spc="-5"/>
              <a:t>A</a:t>
            </a:r>
            <a:r>
              <a:rPr lang="fr-FR" spc="-42"/>
              <a:t>G</a:t>
            </a:r>
            <a:r>
              <a:rPr lang="fr-FR" spc="28"/>
              <a:t>E</a:t>
            </a:r>
            <a:r>
              <a:rPr lang="fr-FR" spc="-93"/>
              <a:t> </a:t>
            </a:r>
            <a:r>
              <a:rPr lang="fr-FR" spc="153"/>
              <a:t>–</a:t>
            </a:r>
            <a:r>
              <a:rPr lang="fr-FR" spc="-84"/>
              <a:t> </a:t>
            </a:r>
            <a:r>
              <a:rPr lang="fr-FR" spc="14"/>
              <a:t>R</a:t>
            </a:r>
            <a:r>
              <a:rPr lang="fr-FR" spc="-46"/>
              <a:t>é</a:t>
            </a:r>
            <a:r>
              <a:rPr lang="fr-FR" spc="-51"/>
              <a:t>v</a:t>
            </a:r>
            <a:r>
              <a:rPr lang="fr-FR" spc="-84"/>
              <a:t> </a:t>
            </a:r>
            <a:r>
              <a:rPr lang="fr-FR" spc="-121"/>
              <a:t>n°</a:t>
            </a:r>
            <a:endParaRPr lang="fr-FR" spc="-121"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a:p>
        </p:txBody>
      </p:sp>
      <p:sp>
        <p:nvSpPr>
          <p:cNvPr id="5" name="Holder 5"/>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90922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21" b="0" i="0">
                <a:solidFill>
                  <a:srgbClr val="3A3838"/>
                </a:solidFill>
                <a:latin typeface="Trebuchet MS"/>
                <a:cs typeface="Trebuchet MS"/>
              </a:defRPr>
            </a:lvl1pPr>
          </a:lstStyle>
          <a:p>
            <a:pPr marL="11788">
              <a:spcBef>
                <a:spcPts val="32"/>
              </a:spcBef>
            </a:pPr>
            <a:r>
              <a:rPr lang="fr-FR" spc="-5" dirty="0"/>
              <a:t>CO</a:t>
            </a:r>
            <a:r>
              <a:rPr lang="fr-FR" dirty="0"/>
              <a:t>D</a:t>
            </a:r>
            <a:r>
              <a:rPr lang="fr-FR" spc="28" dirty="0"/>
              <a:t>E</a:t>
            </a:r>
            <a:r>
              <a:rPr lang="fr-FR" spc="-84" dirty="0"/>
              <a:t> </a:t>
            </a:r>
            <a:r>
              <a:rPr lang="fr-FR" spc="-14" dirty="0"/>
              <a:t>S</a:t>
            </a:r>
            <a:r>
              <a:rPr lang="fr-FR" spc="-23" dirty="0"/>
              <a:t>T</a:t>
            </a:r>
            <a:r>
              <a:rPr lang="fr-FR" spc="-5" dirty="0"/>
              <a:t>A</a:t>
            </a:r>
            <a:r>
              <a:rPr lang="fr-FR" spc="-42" dirty="0"/>
              <a:t>G</a:t>
            </a:r>
            <a:r>
              <a:rPr lang="fr-FR" spc="28" dirty="0"/>
              <a:t>E</a:t>
            </a:r>
            <a:r>
              <a:rPr lang="fr-FR" spc="-93" dirty="0"/>
              <a:t> </a:t>
            </a:r>
            <a:r>
              <a:rPr lang="fr-FR" spc="153" dirty="0"/>
              <a:t>–</a:t>
            </a:r>
            <a:r>
              <a:rPr lang="fr-FR" spc="-84" dirty="0"/>
              <a:t> </a:t>
            </a:r>
            <a:r>
              <a:rPr lang="fr-FR" spc="14" dirty="0"/>
              <a:t>R</a:t>
            </a:r>
            <a:r>
              <a:rPr lang="fr-FR" spc="-46" dirty="0"/>
              <a:t>é</a:t>
            </a:r>
            <a:r>
              <a:rPr lang="fr-FR" spc="-51" dirty="0"/>
              <a:t>v</a:t>
            </a:r>
            <a:r>
              <a:rPr lang="fr-FR" spc="-84" dirty="0"/>
              <a:t> </a:t>
            </a:r>
            <a:r>
              <a:rPr lang="fr-FR" spc="-121" dirty="0"/>
              <a:t>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6/26/2024</a:t>
            </a:fld>
            <a:endParaRPr lang="en-US" dirty="0"/>
          </a:p>
        </p:txBody>
      </p:sp>
      <p:sp>
        <p:nvSpPr>
          <p:cNvPr id="4" name="Holder 4"/>
          <p:cNvSpPr>
            <a:spLocks noGrp="1"/>
          </p:cNvSpPr>
          <p:nvPr>
            <p:ph type="sldNum" sz="quarter" idx="7"/>
          </p:nvPr>
        </p:nvSpPr>
        <p:spPr/>
        <p:txBody>
          <a:bodyPr lIns="0" tIns="0" rIns="0" bIns="0"/>
          <a:lstStyle>
            <a:lvl1pPr>
              <a:defRPr sz="835" b="0" i="0">
                <a:solidFill>
                  <a:schemeClr val="bg1"/>
                </a:solidFill>
                <a:latin typeface="Calibri"/>
                <a:cs typeface="Calibri"/>
              </a:defRPr>
            </a:lvl1pPr>
          </a:lstStyle>
          <a:p>
            <a:pPr marL="35364">
              <a:lnSpc>
                <a:spcPts val="886"/>
              </a:lnSpc>
            </a:pPr>
            <a:fld id="{81D60167-4931-47E6-BA6A-407CBD079E47}" type="slidenum">
              <a:rPr lang="fr-FR" smtClean="0"/>
              <a:pPr marL="35364">
                <a:lnSpc>
                  <a:spcPts val="886"/>
                </a:lnSpc>
              </a:pPr>
              <a:t>‹N°›</a:t>
            </a:fld>
            <a:endParaRPr lang="fr-FR" dirty="0"/>
          </a:p>
        </p:txBody>
      </p:sp>
    </p:spTree>
    <p:extLst>
      <p:ext uri="{BB962C8B-B14F-4D97-AF65-F5344CB8AC3E}">
        <p14:creationId xmlns:p14="http://schemas.microsoft.com/office/powerpoint/2010/main" val="360676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re 1"/>
          <p:cNvSpPr txBox="1">
            <a:spLocks/>
          </p:cNvSpPr>
          <p:nvPr userDrawn="1"/>
        </p:nvSpPr>
        <p:spPr>
          <a:xfrm>
            <a:off x="830105" y="53578"/>
            <a:ext cx="9428322" cy="506694"/>
          </a:xfrm>
          <a:prstGeom prst="rect">
            <a:avLst/>
          </a:prstGeom>
        </p:spPr>
        <p:txBody>
          <a:bodyPr>
            <a:noAutofit/>
          </a:bodyPr>
          <a:lstStyle>
            <a:lvl1pPr algn="ctr" defTabSz="932950" rtl="0" eaLnBrk="1" latinLnBrk="0" hangingPunct="1">
              <a:spcBef>
                <a:spcPct val="0"/>
              </a:spcBef>
              <a:buNone/>
              <a:defRPr sz="3200" b="1" kern="1200">
                <a:solidFill>
                  <a:schemeClr val="tx1"/>
                </a:solidFill>
                <a:latin typeface="+mj-lt"/>
                <a:ea typeface="+mj-ea"/>
                <a:cs typeface="+mj-cs"/>
              </a:defRPr>
            </a:lvl1pPr>
          </a:lstStyle>
          <a:p>
            <a:pPr algn="r" fontAlgn="auto">
              <a:spcAft>
                <a:spcPts val="0"/>
              </a:spcAft>
            </a:pPr>
            <a:r>
              <a:rPr lang="fr-FR" sz="3000" b="1" i="0" dirty="0">
                <a:latin typeface="Gill Sans MT" panose="020B0502020104020203" pitchFamily="34" charset="77"/>
              </a:rPr>
              <a:t>Cliquez pour modifier le style du titre</a:t>
            </a:r>
          </a:p>
        </p:txBody>
      </p:sp>
      <p:sp>
        <p:nvSpPr>
          <p:cNvPr id="9" name="Espace réservé du contenu 2"/>
          <p:cNvSpPr txBox="1">
            <a:spLocks/>
          </p:cNvSpPr>
          <p:nvPr userDrawn="1"/>
        </p:nvSpPr>
        <p:spPr>
          <a:xfrm>
            <a:off x="224238" y="931090"/>
            <a:ext cx="10026946" cy="5643627"/>
          </a:xfrm>
          <a:prstGeom prst="rect">
            <a:avLst/>
          </a:prstGeom>
        </p:spPr>
        <p:txBody>
          <a:bodyPr lIns="35814" tIns="35814" rIns="35814" bIns="35814">
            <a:noAutofit/>
          </a:bodyPr>
          <a:lstStyle>
            <a:lvl1pPr marL="450850" indent="-450850" algn="l" defTabSz="932950" rtl="0" eaLnBrk="1" latinLnBrk="0" hangingPunct="1">
              <a:spcBef>
                <a:spcPct val="20000"/>
              </a:spcBef>
              <a:buClr>
                <a:srgbClr val="339933"/>
              </a:buClr>
              <a:buFont typeface="Webdings" panose="05030102010509060703" pitchFamily="18" charset="2"/>
              <a:buChar char="&lt;"/>
              <a:defRPr sz="2400" kern="1200">
                <a:solidFill>
                  <a:schemeClr val="tx1"/>
                </a:solidFill>
                <a:latin typeface="+mn-lt"/>
                <a:ea typeface="+mn-ea"/>
                <a:cs typeface="+mn-cs"/>
              </a:defRPr>
            </a:lvl1pPr>
            <a:lvl2pPr marL="923675" indent="-457200" algn="l" defTabSz="932950" rtl="0" eaLnBrk="1" latinLnBrk="0" hangingPunct="1">
              <a:spcBef>
                <a:spcPct val="20000"/>
              </a:spcBef>
              <a:buClr>
                <a:srgbClr val="C00000"/>
              </a:buClr>
              <a:buFont typeface="Wingdings" panose="05000000000000000000" pitchFamily="2" charset="2"/>
              <a:buChar char="q"/>
              <a:defRPr sz="2200" kern="1200">
                <a:solidFill>
                  <a:schemeClr val="tx1"/>
                </a:solidFill>
                <a:latin typeface="+mn-lt"/>
                <a:ea typeface="+mn-ea"/>
                <a:cs typeface="+mn-cs"/>
              </a:defRPr>
            </a:lvl2pPr>
            <a:lvl3pPr marL="11661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32662" indent="-233237" algn="l" defTabSz="93295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99137" indent="-233237" algn="l" defTabSz="932950" rtl="0" eaLnBrk="1" latinLnBrk="0" hangingPunct="1">
              <a:spcBef>
                <a:spcPct val="20000"/>
              </a:spcBef>
              <a:buFont typeface="Wingdings" panose="05000000000000000000" pitchFamily="2" charset="2"/>
              <a:buChar char="v"/>
              <a:defRPr sz="1600" kern="1200">
                <a:solidFill>
                  <a:schemeClr val="tx1"/>
                </a:solidFill>
                <a:latin typeface="+mn-lt"/>
                <a:ea typeface="+mn-ea"/>
                <a:cs typeface="+mn-cs"/>
              </a:defRPr>
            </a:lvl5pPr>
            <a:lvl6pPr marL="256561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2087"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8562"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5036" indent="-233237" algn="l" defTabSz="93295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Clr>
                <a:schemeClr val="accent5">
                  <a:lumMod val="50000"/>
                </a:schemeClr>
              </a:buClr>
            </a:pPr>
            <a:r>
              <a:rPr lang="fr-FR" sz="2200" b="0" i="0" dirty="0">
                <a:latin typeface="Gill Sans MT" panose="020B0502020104020203" pitchFamily="34" charset="77"/>
              </a:rPr>
              <a:t>Cliquez pour modifier les styles du texte du masque</a:t>
            </a:r>
          </a:p>
          <a:p>
            <a:pPr lvl="1" fontAlgn="auto">
              <a:spcAft>
                <a:spcPts val="0"/>
              </a:spcAft>
            </a:pPr>
            <a:r>
              <a:rPr lang="fr-FR" sz="2000" b="0" i="0" dirty="0">
                <a:latin typeface="Gill Sans MT" panose="020B0502020104020203" pitchFamily="34" charset="77"/>
              </a:rPr>
              <a:t>Deuxième niveau</a:t>
            </a:r>
          </a:p>
          <a:p>
            <a:pPr lvl="2" fontAlgn="auto">
              <a:spcAft>
                <a:spcPts val="0"/>
              </a:spcAft>
            </a:pPr>
            <a:r>
              <a:rPr lang="fr-FR" sz="1990" b="0" i="0" dirty="0">
                <a:latin typeface="Gill Sans MT" panose="020B0502020104020203" pitchFamily="34" charset="77"/>
              </a:rPr>
              <a:t>Troisième niveau</a:t>
            </a:r>
          </a:p>
          <a:p>
            <a:pPr lvl="3" fontAlgn="auto">
              <a:spcAft>
                <a:spcPts val="0"/>
              </a:spcAft>
            </a:pPr>
            <a:r>
              <a:rPr lang="fr-FR" sz="1791" b="0" i="0" dirty="0">
                <a:latin typeface="Gill Sans MT" panose="020B0502020104020203" pitchFamily="34" charset="77"/>
              </a:rPr>
              <a:t>Quatrième niveau</a:t>
            </a:r>
          </a:p>
          <a:p>
            <a:pPr lvl="4" fontAlgn="auto">
              <a:spcAft>
                <a:spcPts val="0"/>
              </a:spcAft>
            </a:pPr>
            <a:r>
              <a:rPr lang="fr-FR" sz="1592" b="0" i="0" dirty="0">
                <a:latin typeface="Gill Sans MT" panose="020B0502020104020203" pitchFamily="34" charset="77"/>
              </a:rPr>
              <a:t>Cinquième niveau</a:t>
            </a:r>
          </a:p>
        </p:txBody>
      </p:sp>
      <p:sp>
        <p:nvSpPr>
          <p:cNvPr id="7" name="Rectangle 6">
            <a:extLst>
              <a:ext uri="{FF2B5EF4-FFF2-40B4-BE49-F238E27FC236}">
                <a16:creationId xmlns:a16="http://schemas.microsoft.com/office/drawing/2014/main" id="{108BB58A-F1EA-1846-805D-D66D5727B988}"/>
              </a:ext>
            </a:extLst>
          </p:cNvPr>
          <p:cNvSpPr/>
          <p:nvPr userDrawn="1"/>
        </p:nvSpPr>
        <p:spPr>
          <a:xfrm>
            <a:off x="1315282" y="629642"/>
            <a:ext cx="8908604" cy="720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b="0" i="0" dirty="0">
              <a:latin typeface="Gill Sans MT" panose="020B0502020104020203" pitchFamily="34" charset="77"/>
            </a:endParaRPr>
          </a:p>
        </p:txBody>
      </p:sp>
      <p:sp>
        <p:nvSpPr>
          <p:cNvPr id="10" name="Espace réservé du numéro de diapositive 5">
            <a:extLst>
              <a:ext uri="{FF2B5EF4-FFF2-40B4-BE49-F238E27FC236}">
                <a16:creationId xmlns:a16="http://schemas.microsoft.com/office/drawing/2014/main" id="{9092200A-CA59-B14E-996E-8F01D6E54574}"/>
              </a:ext>
            </a:extLst>
          </p:cNvPr>
          <p:cNvSpPr>
            <a:spLocks noGrp="1"/>
          </p:cNvSpPr>
          <p:nvPr>
            <p:ph type="sldNum" sz="quarter" idx="4"/>
          </p:nvPr>
        </p:nvSpPr>
        <p:spPr>
          <a:xfrm>
            <a:off x="9880247" y="6646351"/>
            <a:ext cx="598653" cy="373746"/>
          </a:xfrm>
          <a:prstGeom prst="rect">
            <a:avLst/>
          </a:prstGeom>
        </p:spPr>
        <p:txBody>
          <a:bodyPr/>
          <a:lstStyle>
            <a:lvl1pPr algn="ctr">
              <a:defRPr b="0" i="0">
                <a:solidFill>
                  <a:schemeClr val="tx1"/>
                </a:solidFill>
                <a:latin typeface="Gill Sans MT" panose="020B0502020104020203" pitchFamily="34" charset="77"/>
              </a:defRPr>
            </a:lvl1pPr>
          </a:lstStyle>
          <a:p>
            <a:fld id="{9705A05D-FF3A-44F5-A745-C0E08A1F0267}" type="slidenum">
              <a:rPr lang="fr-FR" smtClean="0"/>
              <a:pPr/>
              <a:t>‹N°›</a:t>
            </a:fld>
            <a:endParaRPr lang="fr-FR" dirty="0"/>
          </a:p>
        </p:txBody>
      </p:sp>
      <p:pic>
        <p:nvPicPr>
          <p:cNvPr id="3" name="Image 2">
            <a:extLst>
              <a:ext uri="{FF2B5EF4-FFF2-40B4-BE49-F238E27FC236}">
                <a16:creationId xmlns:a16="http://schemas.microsoft.com/office/drawing/2014/main" id="{B90F19E2-815D-A244-A276-BE2A201577C5}"/>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7396" y="439261"/>
            <a:ext cx="844006" cy="406405"/>
          </a:xfrm>
          <a:prstGeom prst="rect">
            <a:avLst/>
          </a:prstGeom>
        </p:spPr>
      </p:pic>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8" r:id="rId4"/>
    <p:sldLayoutId id="2147483839" r:id="rId5"/>
    <p:sldLayoutId id="2147483863" r:id="rId6"/>
    <p:sldLayoutId id="2147483864" r:id="rId7"/>
  </p:sldLayoutIdLst>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hf hdr="0" ftr="0" dt="0"/>
  <p:txStyles>
    <p:titleStyle>
      <a:lvl1pPr algn="ctr" defTabSz="928099" rtl="0" eaLnBrk="1" latinLnBrk="0" hangingPunct="1">
        <a:spcBef>
          <a:spcPct val="0"/>
        </a:spcBef>
        <a:buNone/>
        <a:defRPr sz="4477" kern="1200">
          <a:solidFill>
            <a:schemeClr val="tx1"/>
          </a:solidFill>
          <a:latin typeface="+mj-lt"/>
          <a:ea typeface="+mj-ea"/>
          <a:cs typeface="+mj-cs"/>
        </a:defRPr>
      </a:lvl1pPr>
    </p:titleStyle>
    <p:bodyStyle>
      <a:lvl1pPr marL="348037" indent="-348037" algn="l" defTabSz="928099" rtl="0" eaLnBrk="1" latinLnBrk="0" hangingPunct="1">
        <a:spcBef>
          <a:spcPct val="20000"/>
        </a:spcBef>
        <a:buFont typeface="Arial" pitchFamily="34" charset="0"/>
        <a:buChar char="•"/>
        <a:defRPr sz="3183" kern="1200">
          <a:solidFill>
            <a:schemeClr val="tx1"/>
          </a:solidFill>
          <a:latin typeface="+mn-lt"/>
          <a:ea typeface="+mn-ea"/>
          <a:cs typeface="+mn-cs"/>
        </a:defRPr>
      </a:lvl1pPr>
      <a:lvl2pPr marL="754080" indent="-290031" algn="l" defTabSz="928099" rtl="0" eaLnBrk="1" latinLnBrk="0" hangingPunct="1">
        <a:spcBef>
          <a:spcPct val="20000"/>
        </a:spcBef>
        <a:buFont typeface="Arial" pitchFamily="34" charset="0"/>
        <a:buChar char="–"/>
        <a:defRPr sz="2785" kern="1200">
          <a:solidFill>
            <a:schemeClr val="tx1"/>
          </a:solidFill>
          <a:latin typeface="+mn-lt"/>
          <a:ea typeface="+mn-ea"/>
          <a:cs typeface="+mn-cs"/>
        </a:defRPr>
      </a:lvl2pPr>
      <a:lvl3pPr marL="1160123" indent="-232024" algn="l" defTabSz="928099" rtl="0" eaLnBrk="1" latinLnBrk="0" hangingPunct="1">
        <a:spcBef>
          <a:spcPct val="20000"/>
        </a:spcBef>
        <a:buFont typeface="Arial" pitchFamily="34" charset="0"/>
        <a:buChar char="•"/>
        <a:defRPr sz="2388" kern="1200">
          <a:solidFill>
            <a:schemeClr val="tx1"/>
          </a:solidFill>
          <a:latin typeface="+mn-lt"/>
          <a:ea typeface="+mn-ea"/>
          <a:cs typeface="+mn-cs"/>
        </a:defRPr>
      </a:lvl3pPr>
      <a:lvl4pPr marL="1624172"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4pPr>
      <a:lvl5pPr marL="208822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5pPr>
      <a:lvl6pPr marL="2552271"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6pPr>
      <a:lvl7pPr marL="3016320"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7pPr>
      <a:lvl8pPr marL="3480369"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8pPr>
      <a:lvl9pPr marL="3944418" indent="-232024" algn="l" defTabSz="928099" rtl="0" eaLnBrk="1" latinLnBrk="0" hangingPunct="1">
        <a:spcBef>
          <a:spcPct val="20000"/>
        </a:spcBef>
        <a:buFont typeface="Arial" pitchFamily="34" charset="0"/>
        <a:buChar char="•"/>
        <a:defRPr sz="1990" kern="1200">
          <a:solidFill>
            <a:schemeClr val="tx1"/>
          </a:solidFill>
          <a:latin typeface="+mn-lt"/>
          <a:ea typeface="+mn-ea"/>
          <a:cs typeface="+mn-cs"/>
        </a:defRPr>
      </a:lvl9pPr>
    </p:bodyStyle>
    <p:otherStyle>
      <a:defPPr>
        <a:defRPr lang="fr-FR"/>
      </a:defPPr>
      <a:lvl1pPr marL="0" algn="l" defTabSz="928099" rtl="0" eaLnBrk="1" latinLnBrk="0" hangingPunct="1">
        <a:defRPr sz="1791" kern="1200">
          <a:solidFill>
            <a:schemeClr val="tx1"/>
          </a:solidFill>
          <a:latin typeface="+mn-lt"/>
          <a:ea typeface="+mn-ea"/>
          <a:cs typeface="+mn-cs"/>
        </a:defRPr>
      </a:lvl1pPr>
      <a:lvl2pPr marL="464049" algn="l" defTabSz="928099" rtl="0" eaLnBrk="1" latinLnBrk="0" hangingPunct="1">
        <a:defRPr sz="1791" kern="1200">
          <a:solidFill>
            <a:schemeClr val="tx1"/>
          </a:solidFill>
          <a:latin typeface="+mn-lt"/>
          <a:ea typeface="+mn-ea"/>
          <a:cs typeface="+mn-cs"/>
        </a:defRPr>
      </a:lvl2pPr>
      <a:lvl3pPr marL="928099" algn="l" defTabSz="928099" rtl="0" eaLnBrk="1" latinLnBrk="0" hangingPunct="1">
        <a:defRPr sz="1791" kern="1200">
          <a:solidFill>
            <a:schemeClr val="tx1"/>
          </a:solidFill>
          <a:latin typeface="+mn-lt"/>
          <a:ea typeface="+mn-ea"/>
          <a:cs typeface="+mn-cs"/>
        </a:defRPr>
      </a:lvl3pPr>
      <a:lvl4pPr marL="1392148" algn="l" defTabSz="928099" rtl="0" eaLnBrk="1" latinLnBrk="0" hangingPunct="1">
        <a:defRPr sz="1791" kern="1200">
          <a:solidFill>
            <a:schemeClr val="tx1"/>
          </a:solidFill>
          <a:latin typeface="+mn-lt"/>
          <a:ea typeface="+mn-ea"/>
          <a:cs typeface="+mn-cs"/>
        </a:defRPr>
      </a:lvl4pPr>
      <a:lvl5pPr marL="1856197" algn="l" defTabSz="928099" rtl="0" eaLnBrk="1" latinLnBrk="0" hangingPunct="1">
        <a:defRPr sz="1791" kern="1200">
          <a:solidFill>
            <a:schemeClr val="tx1"/>
          </a:solidFill>
          <a:latin typeface="+mn-lt"/>
          <a:ea typeface="+mn-ea"/>
          <a:cs typeface="+mn-cs"/>
        </a:defRPr>
      </a:lvl5pPr>
      <a:lvl6pPr marL="2320247" algn="l" defTabSz="928099" rtl="0" eaLnBrk="1" latinLnBrk="0" hangingPunct="1">
        <a:defRPr sz="1791" kern="1200">
          <a:solidFill>
            <a:schemeClr val="tx1"/>
          </a:solidFill>
          <a:latin typeface="+mn-lt"/>
          <a:ea typeface="+mn-ea"/>
          <a:cs typeface="+mn-cs"/>
        </a:defRPr>
      </a:lvl6pPr>
      <a:lvl7pPr marL="2784296" algn="l" defTabSz="928099" rtl="0" eaLnBrk="1" latinLnBrk="0" hangingPunct="1">
        <a:defRPr sz="1791" kern="1200">
          <a:solidFill>
            <a:schemeClr val="tx1"/>
          </a:solidFill>
          <a:latin typeface="+mn-lt"/>
          <a:ea typeface="+mn-ea"/>
          <a:cs typeface="+mn-cs"/>
        </a:defRPr>
      </a:lvl7pPr>
      <a:lvl8pPr marL="3248345" algn="l" defTabSz="928099" rtl="0" eaLnBrk="1" latinLnBrk="0" hangingPunct="1">
        <a:defRPr sz="1791" kern="1200">
          <a:solidFill>
            <a:schemeClr val="tx1"/>
          </a:solidFill>
          <a:latin typeface="+mn-lt"/>
          <a:ea typeface="+mn-ea"/>
          <a:cs typeface="+mn-cs"/>
        </a:defRPr>
      </a:lvl8pPr>
      <a:lvl9pPr marL="3712395" algn="l" defTabSz="928099" rtl="0" eaLnBrk="1" latinLnBrk="0" hangingPunct="1">
        <a:defRPr sz="17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XXX@fc4it.com"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hyperlink" Target="http://www.m2iformation.fr/" TargetMode="Externa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7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6945" y="1352821"/>
            <a:ext cx="7560840" cy="1859158"/>
          </a:xfrm>
          <a:prstGeom prst="rect">
            <a:avLst/>
          </a:prstGeom>
        </p:spPr>
        <p:txBody>
          <a:bodyPr vert="horz" wrap="square" lIns="0" tIns="12378" rIns="0" bIns="0" rtlCol="0">
            <a:spAutoFit/>
          </a:bodyPr>
          <a:lstStyle/>
          <a:p>
            <a:pPr>
              <a:spcBef>
                <a:spcPts val="100"/>
              </a:spcBef>
            </a:pPr>
            <a:r>
              <a:rPr lang="fr-FR" sz="4000" kern="0" dirty="0">
                <a:latin typeface="Trebuchet MS"/>
                <a:cs typeface="Angsana New" panose="020B0502040204020203" pitchFamily="18" charset="-34"/>
              </a:rPr>
              <a:t>Test Driven Development ou le développement piloté par les tests en Java</a:t>
            </a:r>
          </a:p>
        </p:txBody>
      </p:sp>
      <p:grpSp>
        <p:nvGrpSpPr>
          <p:cNvPr id="3" name="object 3"/>
          <p:cNvGrpSpPr/>
          <p:nvPr/>
        </p:nvGrpSpPr>
        <p:grpSpPr>
          <a:xfrm>
            <a:off x="2906822" y="4951823"/>
            <a:ext cx="7038196" cy="1808912"/>
            <a:chOff x="2835275" y="5334800"/>
            <a:chExt cx="7582534" cy="1948814"/>
          </a:xfrm>
        </p:grpSpPr>
        <p:sp>
          <p:nvSpPr>
            <p:cNvPr id="4" name="object 4"/>
            <p:cNvSpPr/>
            <p:nvPr/>
          </p:nvSpPr>
          <p:spPr>
            <a:xfrm>
              <a:off x="2835275" y="5344325"/>
              <a:ext cx="5021580" cy="0"/>
            </a:xfrm>
            <a:custGeom>
              <a:avLst/>
              <a:gdLst/>
              <a:ahLst/>
              <a:cxnLst/>
              <a:rect l="l" t="t" r="r" b="b"/>
              <a:pathLst>
                <a:path w="5021580">
                  <a:moveTo>
                    <a:pt x="0" y="0"/>
                  </a:moveTo>
                  <a:lnTo>
                    <a:pt x="5021580" y="0"/>
                  </a:lnTo>
                </a:path>
              </a:pathLst>
            </a:custGeom>
            <a:ln w="19050">
              <a:solidFill>
                <a:srgbClr val="C00000"/>
              </a:solidFill>
            </a:ln>
          </p:spPr>
          <p:txBody>
            <a:bodyPr wrap="square" lIns="0" tIns="0" rIns="0" bIns="0" rtlCol="0"/>
            <a:lstStyle/>
            <a:p>
              <a:endParaRPr sz="1299"/>
            </a:p>
          </p:txBody>
        </p:sp>
        <p:pic>
          <p:nvPicPr>
            <p:cNvPr id="5" name="object 5"/>
            <p:cNvPicPr/>
            <p:nvPr/>
          </p:nvPicPr>
          <p:blipFill>
            <a:blip r:embed="rId2" cstate="print"/>
            <a:stretch>
              <a:fillRect/>
            </a:stretch>
          </p:blipFill>
          <p:spPr>
            <a:xfrm>
              <a:off x="8183879" y="5676430"/>
              <a:ext cx="2233927" cy="1607183"/>
            </a:xfrm>
            <a:prstGeom prst="rect">
              <a:avLst/>
            </a:prstGeom>
          </p:spPr>
        </p:pic>
      </p:grpSp>
      <p:sp>
        <p:nvSpPr>
          <p:cNvPr id="6" name="object 6"/>
          <p:cNvSpPr txBox="1"/>
          <p:nvPr/>
        </p:nvSpPr>
        <p:spPr>
          <a:xfrm>
            <a:off x="4599030" y="5509373"/>
            <a:ext cx="1179418" cy="168997"/>
          </a:xfrm>
          <a:prstGeom prst="rect">
            <a:avLst/>
          </a:prstGeom>
        </p:spPr>
        <p:txBody>
          <a:bodyPr vert="horz" wrap="square" lIns="0" tIns="11788" rIns="0" bIns="0" rtlCol="0">
            <a:spAutoFit/>
          </a:bodyPr>
          <a:lstStyle/>
          <a:p>
            <a:pPr marL="11788">
              <a:spcBef>
                <a:spcPts val="93"/>
              </a:spcBef>
            </a:pPr>
            <a:r>
              <a:rPr sz="1021" spc="-5" dirty="0">
                <a:solidFill>
                  <a:srgbClr val="3A3838"/>
                </a:solidFill>
                <a:latin typeface="Trebuchet MS"/>
                <a:cs typeface="Trebuchet MS"/>
              </a:rPr>
              <a:t>CO</a:t>
            </a:r>
            <a:r>
              <a:rPr sz="1021" dirty="0">
                <a:solidFill>
                  <a:srgbClr val="3A3838"/>
                </a:solidFill>
                <a:latin typeface="Trebuchet MS"/>
                <a:cs typeface="Trebuchet MS"/>
              </a:rPr>
              <a:t>D</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14" dirty="0">
                <a:solidFill>
                  <a:srgbClr val="3A3838"/>
                </a:solidFill>
                <a:latin typeface="Trebuchet MS"/>
                <a:cs typeface="Trebuchet MS"/>
              </a:rPr>
              <a:t>S</a:t>
            </a:r>
            <a:r>
              <a:rPr sz="1021" spc="-23" dirty="0">
                <a:solidFill>
                  <a:srgbClr val="3A3838"/>
                </a:solidFill>
                <a:latin typeface="Trebuchet MS"/>
                <a:cs typeface="Trebuchet MS"/>
              </a:rPr>
              <a:t>T</a:t>
            </a:r>
            <a:r>
              <a:rPr sz="1021" spc="-5" dirty="0">
                <a:solidFill>
                  <a:srgbClr val="3A3838"/>
                </a:solidFill>
                <a:latin typeface="Trebuchet MS"/>
                <a:cs typeface="Trebuchet MS"/>
              </a:rPr>
              <a:t>A</a:t>
            </a:r>
            <a:r>
              <a:rPr sz="1021" spc="-42" dirty="0">
                <a:solidFill>
                  <a:srgbClr val="3A3838"/>
                </a:solidFill>
                <a:latin typeface="Trebuchet MS"/>
                <a:cs typeface="Trebuchet MS"/>
              </a:rPr>
              <a:t>G</a:t>
            </a:r>
            <a:r>
              <a:rPr sz="1021" spc="28" dirty="0">
                <a:solidFill>
                  <a:srgbClr val="3A3838"/>
                </a:solidFill>
                <a:latin typeface="Trebuchet MS"/>
                <a:cs typeface="Trebuchet MS"/>
              </a:rPr>
              <a:t>E</a:t>
            </a:r>
            <a:r>
              <a:rPr sz="1021" spc="-84" dirty="0">
                <a:solidFill>
                  <a:srgbClr val="3A3838"/>
                </a:solidFill>
                <a:latin typeface="Trebuchet MS"/>
                <a:cs typeface="Trebuchet MS"/>
              </a:rPr>
              <a:t> </a:t>
            </a:r>
            <a:r>
              <a:rPr sz="1021" spc="-32" dirty="0">
                <a:solidFill>
                  <a:srgbClr val="3A3838"/>
                </a:solidFill>
                <a:latin typeface="Trebuchet MS"/>
                <a:cs typeface="Trebuchet MS"/>
              </a:rPr>
              <a:t>-</a:t>
            </a:r>
            <a:r>
              <a:rPr sz="1021" spc="-93" dirty="0">
                <a:solidFill>
                  <a:srgbClr val="3A3838"/>
                </a:solidFill>
                <a:latin typeface="Trebuchet MS"/>
                <a:cs typeface="Trebuchet MS"/>
              </a:rPr>
              <a:t> </a:t>
            </a:r>
            <a:r>
              <a:rPr sz="1021" spc="14" dirty="0">
                <a:solidFill>
                  <a:srgbClr val="3A3838"/>
                </a:solidFill>
                <a:latin typeface="Trebuchet MS"/>
                <a:cs typeface="Trebuchet MS"/>
              </a:rPr>
              <a:t>R</a:t>
            </a:r>
            <a:r>
              <a:rPr sz="1021" spc="-56" dirty="0">
                <a:solidFill>
                  <a:srgbClr val="3A3838"/>
                </a:solidFill>
                <a:latin typeface="Trebuchet MS"/>
                <a:cs typeface="Trebuchet MS"/>
              </a:rPr>
              <a:t>é</a:t>
            </a:r>
            <a:r>
              <a:rPr sz="1021" spc="-46" dirty="0">
                <a:solidFill>
                  <a:srgbClr val="3A3838"/>
                </a:solidFill>
                <a:latin typeface="Trebuchet MS"/>
                <a:cs typeface="Trebuchet MS"/>
              </a:rPr>
              <a:t>v</a:t>
            </a:r>
            <a:r>
              <a:rPr sz="1021" spc="-84" dirty="0">
                <a:solidFill>
                  <a:srgbClr val="3A3838"/>
                </a:solidFill>
                <a:latin typeface="Trebuchet MS"/>
                <a:cs typeface="Trebuchet MS"/>
              </a:rPr>
              <a:t> </a:t>
            </a:r>
            <a:r>
              <a:rPr sz="1021" spc="-5" dirty="0">
                <a:solidFill>
                  <a:srgbClr val="3A3838"/>
                </a:solidFill>
                <a:latin typeface="Trebuchet MS"/>
                <a:cs typeface="Trebuchet MS"/>
              </a:rPr>
              <a:t>n</a:t>
            </a:r>
            <a:r>
              <a:rPr sz="1021" spc="-218" dirty="0">
                <a:solidFill>
                  <a:srgbClr val="3A3838"/>
                </a:solidFill>
                <a:latin typeface="Trebuchet MS"/>
                <a:cs typeface="Trebuchet MS"/>
              </a:rPr>
              <a:t>°</a:t>
            </a:r>
            <a:endParaRPr sz="1021" dirty="0">
              <a:latin typeface="Trebuchet MS"/>
              <a:cs typeface="Trebuchet MS"/>
            </a:endParaRPr>
          </a:p>
        </p:txBody>
      </p:sp>
      <p:sp>
        <p:nvSpPr>
          <p:cNvPr id="7" name="Rectangle 6">
            <a:extLst>
              <a:ext uri="{FF2B5EF4-FFF2-40B4-BE49-F238E27FC236}">
                <a16:creationId xmlns:a16="http://schemas.microsoft.com/office/drawing/2014/main" id="{4DE66BCC-1D7C-D14B-BD06-09E0F45366B4}"/>
              </a:ext>
            </a:extLst>
          </p:cNvPr>
          <p:cNvSpPr/>
          <p:nvPr/>
        </p:nvSpPr>
        <p:spPr>
          <a:xfrm>
            <a:off x="2470449" y="3211979"/>
            <a:ext cx="5533832" cy="1186303"/>
          </a:xfrm>
          <a:prstGeom prst="rect">
            <a:avLst/>
          </a:prstGeom>
        </p:spPr>
        <p:txBody>
          <a:bodyPr wrap="square" lIns="92790" tIns="46395" rIns="92790" bIns="46395">
            <a:spAutoFit/>
          </a:bodyPr>
          <a:lstStyle/>
          <a:p>
            <a:pPr algn="ctr"/>
            <a:r>
              <a:rPr lang="fr-FR" sz="1600" b="1" dirty="0">
                <a:latin typeface="Gill Sans MT" panose="020B0502020104020203" pitchFamily="34" charset="0"/>
              </a:rPr>
              <a:t>Formateur</a:t>
            </a:r>
          </a:p>
          <a:p>
            <a:pPr algn="ctr"/>
            <a:endParaRPr lang="fr-FR" sz="1100" b="1" dirty="0">
              <a:latin typeface="Gill Sans MT" panose="020B0502020104020203" pitchFamily="34" charset="0"/>
            </a:endParaRPr>
          </a:p>
          <a:p>
            <a:pPr algn="ctr"/>
            <a:r>
              <a:rPr lang="fr-FR" sz="1100" b="1" dirty="0">
                <a:latin typeface="Gill Sans MT" panose="020B0502020104020203" pitchFamily="34" charset="0"/>
              </a:rPr>
              <a:t>Hafedh Boukthir</a:t>
            </a:r>
          </a:p>
          <a:p>
            <a:pPr algn="ctr"/>
            <a:r>
              <a:rPr lang="fr-FR" sz="1100" b="1" dirty="0">
                <a:latin typeface="Gill Sans MT" panose="020B0502020104020203" pitchFamily="34" charset="0"/>
              </a:rPr>
              <a:t>Enseignant universitaire en Informatique</a:t>
            </a:r>
          </a:p>
          <a:p>
            <a:pPr algn="ctr"/>
            <a:r>
              <a:rPr lang="fr-FR" sz="1100" b="1" dirty="0">
                <a:latin typeface="Gill Sans MT" panose="020B0502020104020203" pitchFamily="34" charset="0"/>
              </a:rPr>
              <a:t>Ingénieur consultant en TI</a:t>
            </a:r>
          </a:p>
          <a:p>
            <a:pPr algn="ctr"/>
            <a:r>
              <a:rPr lang="fr-TN" sz="1100" dirty="0" err="1">
                <a:latin typeface="Gill Sans MT" panose="020B0502020104020203" pitchFamily="34" charset="0"/>
                <a:hlinkClick r:id="rId3"/>
              </a:rPr>
              <a:t>hafedh.boukthir</a:t>
            </a:r>
            <a:r>
              <a:rPr lang="fr-FR" sz="1100" dirty="0">
                <a:latin typeface="Gill Sans MT" panose="020B0502020104020203" pitchFamily="34" charset="0"/>
                <a:hlinkClick r:id="rId3"/>
              </a:rPr>
              <a:t>@</a:t>
            </a:r>
            <a:r>
              <a:rPr lang="fr-TN" sz="1100" dirty="0">
                <a:latin typeface="Gill Sans MT" panose="020B0502020104020203" pitchFamily="34" charset="0"/>
                <a:hlinkClick r:id="rId3"/>
              </a:rPr>
              <a:t>uvt.tn</a:t>
            </a:r>
            <a:endParaRPr lang="fr-FR" sz="1100" dirty="0">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1</a:t>
            </a:r>
            <a:r>
              <a:rPr lang="fr-TN" altLang="fr-FR" sz="3200" u="none" dirty="0">
                <a:solidFill>
                  <a:schemeClr val="tx1"/>
                </a:solidFill>
                <a:latin typeface="Gill Sans MT" panose="020B0502020104020203" pitchFamily="34" charset="77"/>
                <a:cs typeface="Arial" panose="020B0604020202020204" pitchFamily="34" charset="0"/>
              </a:rPr>
              <a:t>: </a:t>
            </a:r>
            <a:r>
              <a:rPr lang="fr-FR" altLang="fr-FR" sz="3200" u="none" dirty="0">
                <a:solidFill>
                  <a:schemeClr val="tx1"/>
                </a:solidFill>
                <a:latin typeface="Gill Sans MT" panose="020B0502020104020203" pitchFamily="34" charset="77"/>
                <a:cs typeface="Arial" panose="020B0604020202020204" pitchFamily="34" charset="0"/>
              </a:rPr>
              <a:t>Le test dans le processus de développement</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10</a:t>
            </a:fld>
            <a:endParaRPr lang="fr-FR" dirty="0"/>
          </a:p>
        </p:txBody>
      </p:sp>
    </p:spTree>
    <p:extLst>
      <p:ext uri="{BB962C8B-B14F-4D97-AF65-F5344CB8AC3E}">
        <p14:creationId xmlns:p14="http://schemas.microsoft.com/office/powerpoint/2010/main" val="34349022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a:t>
            </a:r>
            <a:r>
              <a:rPr lang="fr-TN" altLang="fr-FR" b="1" dirty="0">
                <a:latin typeface="Gill Sans MT" panose="020B0502020104020203" pitchFamily="34" charset="77"/>
              </a:rPr>
              <a:t>-</a:t>
            </a:r>
            <a:r>
              <a:rPr lang="fr-FR" altLang="fr-FR" b="1" dirty="0">
                <a:latin typeface="Gill Sans MT" panose="020B0502020104020203" pitchFamily="34" charset="77"/>
              </a:rPr>
              <a:t> Inverser les Dépendances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927887"/>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la classe Car dépend de l'interface Engine, ce qui permet de substituer facilement différentes implémentations d'engine ou de </a:t>
            </a:r>
            <a:r>
              <a:rPr lang="fr-FR" sz="2000" dirty="0" err="1">
                <a:latin typeface="Gill Sans MT" panose="020B0502020104020203" pitchFamily="34" charset="77"/>
                <a:ea typeface="Tahoma" panose="020B0604030504040204" pitchFamily="34" charset="0"/>
                <a:cs typeface="Tahoma" panose="020B0604030504040204" pitchFamily="34" charset="0"/>
              </a:rPr>
              <a:t>mocker</a:t>
            </a:r>
            <a:r>
              <a:rPr lang="fr-FR" sz="2000" dirty="0">
                <a:latin typeface="Gill Sans MT" panose="020B0502020104020203" pitchFamily="34" charset="77"/>
                <a:ea typeface="Tahoma" panose="020B0604030504040204" pitchFamily="34" charset="0"/>
                <a:cs typeface="Tahoma" panose="020B0604030504040204" pitchFamily="34" charset="0"/>
              </a:rPr>
              <a:t> l'engine dans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1133698"/>
            <a:ext cx="5525988"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CarTest</a:t>
            </a:r>
            <a:r>
              <a:rPr lang="fr-FR" dirty="0"/>
              <a:t> {</a:t>
            </a:r>
          </a:p>
          <a:p>
            <a:r>
              <a:rPr lang="fr-FR" dirty="0"/>
              <a:t>    @Test</a:t>
            </a:r>
          </a:p>
          <a:p>
            <a:r>
              <a:rPr lang="fr-FR" dirty="0"/>
              <a:t>    public </a:t>
            </a:r>
            <a:r>
              <a:rPr lang="fr-FR" dirty="0" err="1"/>
              <a:t>void</a:t>
            </a:r>
            <a:r>
              <a:rPr lang="fr-FR" dirty="0"/>
              <a:t> </a:t>
            </a:r>
            <a:r>
              <a:rPr lang="fr-FR" dirty="0" err="1"/>
              <a:t>testCarStart</a:t>
            </a:r>
            <a:r>
              <a:rPr lang="fr-FR" dirty="0"/>
              <a:t>() {</a:t>
            </a:r>
          </a:p>
          <a:p>
            <a:r>
              <a:rPr lang="fr-FR" dirty="0"/>
              <a:t>        Engine </a:t>
            </a:r>
            <a:r>
              <a:rPr lang="fr-FR" dirty="0" err="1"/>
              <a:t>mockEngine</a:t>
            </a:r>
            <a:r>
              <a:rPr lang="fr-FR" dirty="0"/>
              <a:t> = </a:t>
            </a:r>
            <a:r>
              <a:rPr lang="fr-FR" dirty="0" err="1"/>
              <a:t>mock</a:t>
            </a:r>
            <a:r>
              <a:rPr lang="fr-FR" dirty="0"/>
              <a:t>(</a:t>
            </a:r>
            <a:r>
              <a:rPr lang="fr-FR" dirty="0" err="1"/>
              <a:t>Engine.class</a:t>
            </a:r>
            <a:r>
              <a:rPr lang="fr-FR" dirty="0"/>
              <a:t>);</a:t>
            </a:r>
          </a:p>
          <a:p>
            <a:r>
              <a:rPr lang="fr-FR" dirty="0"/>
              <a:t>        Car </a:t>
            </a:r>
            <a:r>
              <a:rPr lang="fr-FR" dirty="0" err="1"/>
              <a:t>car</a:t>
            </a:r>
            <a:r>
              <a:rPr lang="fr-FR" dirty="0"/>
              <a:t> = new Car(</a:t>
            </a:r>
            <a:r>
              <a:rPr lang="fr-FR" dirty="0" err="1"/>
              <a:t>mockEngine</a:t>
            </a:r>
            <a:r>
              <a:rPr lang="fr-FR" dirty="0"/>
              <a:t>);</a:t>
            </a:r>
          </a:p>
          <a:p>
            <a:endParaRPr lang="fr-FR" dirty="0"/>
          </a:p>
          <a:p>
            <a:r>
              <a:rPr lang="fr-FR" dirty="0"/>
              <a:t>        </a:t>
            </a:r>
            <a:r>
              <a:rPr lang="fr-FR" dirty="0" err="1"/>
              <a:t>car.start</a:t>
            </a:r>
            <a:r>
              <a:rPr lang="fr-FR" dirty="0"/>
              <a:t>();</a:t>
            </a:r>
          </a:p>
          <a:p>
            <a:r>
              <a:rPr lang="fr-FR" dirty="0"/>
              <a:t>        </a:t>
            </a:r>
            <a:r>
              <a:rPr lang="fr-FR" dirty="0" err="1"/>
              <a:t>verify</a:t>
            </a:r>
            <a:r>
              <a:rPr lang="fr-FR" dirty="0"/>
              <a:t>(</a:t>
            </a:r>
            <a:r>
              <a:rPr lang="fr-FR" dirty="0" err="1"/>
              <a:t>mockEngine</a:t>
            </a:r>
            <a:r>
              <a:rPr lang="fr-FR" dirty="0"/>
              <a:t>).start();</a:t>
            </a:r>
          </a:p>
          <a:p>
            <a:r>
              <a:rPr lang="fr-FR" dirty="0"/>
              <a:t>    }</a:t>
            </a:r>
          </a:p>
          <a:p>
            <a:r>
              <a:rPr lang="fr-FR" dirty="0"/>
              <a:t>}</a:t>
            </a:r>
          </a:p>
        </p:txBody>
      </p:sp>
    </p:spTree>
    <p:extLst>
      <p:ext uri="{BB962C8B-B14F-4D97-AF65-F5344CB8AC3E}">
        <p14:creationId xmlns:p14="http://schemas.microsoft.com/office/powerpoint/2010/main" val="6077457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61665"/>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000" u="none" dirty="0">
                <a:solidFill>
                  <a:schemeClr val="tx1"/>
                </a:solidFill>
                <a:latin typeface="Gill Sans MT" panose="020B0502020104020203" pitchFamily="34" charset="77"/>
                <a:cs typeface="Arial" panose="020B0604020202020204" pitchFamily="34" charset="0"/>
              </a:rPr>
              <a:t>Partie </a:t>
            </a:r>
            <a:r>
              <a:rPr lang="fr-TN" altLang="fr-FR" sz="3000" u="none" dirty="0">
                <a:solidFill>
                  <a:schemeClr val="tx1"/>
                </a:solidFill>
                <a:latin typeface="Gill Sans MT" panose="020B0502020104020203" pitchFamily="34" charset="77"/>
                <a:cs typeface="Arial" panose="020B0604020202020204" pitchFamily="34" charset="0"/>
              </a:rPr>
              <a:t>V: </a:t>
            </a:r>
            <a:r>
              <a:rPr lang="fr-FR" altLang="fr-FR" sz="3000" u="none" dirty="0">
                <a:solidFill>
                  <a:schemeClr val="tx1"/>
                </a:solidFill>
                <a:latin typeface="Gill Sans MT" panose="020B0502020104020203" pitchFamily="34" charset="77"/>
                <a:cs typeface="Arial" panose="020B0604020202020204" pitchFamily="34" charset="0"/>
              </a:rPr>
              <a:t>Eléments mis à la disposition du rédacteur de tests</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101</a:t>
            </a:fld>
            <a:endParaRPr lang="fr-FR" dirty="0"/>
          </a:p>
        </p:txBody>
      </p:sp>
    </p:spTree>
    <p:extLst>
      <p:ext uri="{BB962C8B-B14F-4D97-AF65-F5344CB8AC3E}">
        <p14:creationId xmlns:p14="http://schemas.microsoft.com/office/powerpoint/2010/main" val="22774842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1. Assertions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assertions sont des conditions qui vérifient si une certaine condition est vraie dans un test. Si l'assertion échoue, le test échoue.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des assertions avec JUnit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1565546" y="2713244"/>
            <a:ext cx="7344816"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static</a:t>
            </a:r>
            <a:r>
              <a:rPr lang="fr-FR" dirty="0"/>
              <a:t> </a:t>
            </a:r>
            <a:r>
              <a:rPr lang="fr-FR" dirty="0" err="1"/>
              <a:t>org.junit.jupiter.api.Assertions.assertTrue</a:t>
            </a:r>
            <a:r>
              <a:rPr lang="fr-FR" dirty="0"/>
              <a:t>;</a:t>
            </a:r>
          </a:p>
          <a:p>
            <a:r>
              <a:rPr lang="fr-FR" dirty="0"/>
              <a:t>import </a:t>
            </a:r>
            <a:r>
              <a:rPr lang="fr-FR" dirty="0" err="1"/>
              <a:t>static</a:t>
            </a:r>
            <a:r>
              <a:rPr lang="fr-FR" dirty="0"/>
              <a:t> </a:t>
            </a:r>
            <a:r>
              <a:rPr lang="fr-FR" dirty="0" err="1"/>
              <a:t>org.junit.jupiter.api.Assertions.assertFalse</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AssertionTest</a:t>
            </a:r>
            <a:r>
              <a:rPr lang="fr-FR" dirty="0"/>
              <a:t> {</a:t>
            </a:r>
          </a:p>
          <a:p>
            <a:r>
              <a:rPr lang="fr-FR" dirty="0"/>
              <a:t>    @Test</a:t>
            </a:r>
          </a:p>
          <a:p>
            <a:r>
              <a:rPr lang="fr-FR" dirty="0"/>
              <a:t>    public </a:t>
            </a:r>
            <a:r>
              <a:rPr lang="fr-FR" dirty="0" err="1"/>
              <a:t>void</a:t>
            </a:r>
            <a:r>
              <a:rPr lang="fr-FR" dirty="0"/>
              <a:t> </a:t>
            </a:r>
            <a:r>
              <a:rPr lang="fr-FR" dirty="0" err="1"/>
              <a:t>testAssertions</a:t>
            </a:r>
            <a:r>
              <a:rPr lang="fr-FR" dirty="0"/>
              <a:t>() {</a:t>
            </a:r>
          </a:p>
          <a:p>
            <a:r>
              <a:rPr lang="fr-FR" dirty="0"/>
              <a:t>        </a:t>
            </a:r>
            <a:r>
              <a:rPr lang="fr-FR" dirty="0" err="1"/>
              <a:t>assertEquals</a:t>
            </a:r>
            <a:r>
              <a:rPr lang="fr-FR" dirty="0"/>
              <a:t>(5, 2 + 3, "2 + 3 doit être égal à 5");</a:t>
            </a:r>
          </a:p>
          <a:p>
            <a:r>
              <a:rPr lang="fr-FR" dirty="0"/>
              <a:t>        </a:t>
            </a:r>
            <a:r>
              <a:rPr lang="fr-FR" dirty="0" err="1"/>
              <a:t>assertTrue</a:t>
            </a:r>
            <a:r>
              <a:rPr lang="fr-FR" dirty="0"/>
              <a:t>("Hello".</a:t>
            </a:r>
            <a:r>
              <a:rPr lang="fr-FR" dirty="0" err="1"/>
              <a:t>startsWith</a:t>
            </a:r>
            <a:r>
              <a:rPr lang="fr-FR" dirty="0"/>
              <a:t>("H"), "'Hello' doit commencer par 'H'");</a:t>
            </a:r>
          </a:p>
          <a:p>
            <a:r>
              <a:rPr lang="fr-FR" dirty="0"/>
              <a:t>        </a:t>
            </a:r>
            <a:r>
              <a:rPr lang="fr-FR" dirty="0" err="1"/>
              <a:t>assertFalse</a:t>
            </a:r>
            <a:r>
              <a:rPr lang="fr-FR" dirty="0"/>
              <a:t>("Hello".</a:t>
            </a:r>
            <a:r>
              <a:rPr lang="fr-FR" dirty="0" err="1"/>
              <a:t>endsWith</a:t>
            </a:r>
            <a:r>
              <a:rPr lang="fr-FR" dirty="0"/>
              <a:t>("A"), "'Hello' ne doit pas se terminer par 'A'");</a:t>
            </a:r>
          </a:p>
          <a:p>
            <a:r>
              <a:rPr lang="fr-FR" dirty="0"/>
              <a:t>    }</a:t>
            </a:r>
          </a:p>
          <a:p>
            <a:r>
              <a:rPr lang="fr-FR" dirty="0"/>
              <a:t>}</a:t>
            </a:r>
          </a:p>
        </p:txBody>
      </p:sp>
    </p:spTree>
    <p:extLst>
      <p:ext uri="{BB962C8B-B14F-4D97-AF65-F5344CB8AC3E}">
        <p14:creationId xmlns:p14="http://schemas.microsoft.com/office/powerpoint/2010/main" val="8926794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2. Tests d'Échec</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d'échec sont écrits pour s'assurer que le code échoue correctement dans des situations spécifiques, comme une exception attendue.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Vérification d'une exception avec JUnit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1709562" y="2861890"/>
            <a:ext cx="7056784" cy="246221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org.junit.jupiter.api.Assertions.assertThrows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ExceptionTest</a:t>
            </a:r>
            <a:r>
              <a:rPr lang="fr-FR" dirty="0"/>
              <a:t> {</a:t>
            </a:r>
          </a:p>
          <a:p>
            <a:r>
              <a:rPr lang="fr-FR" dirty="0"/>
              <a:t>    @Test</a:t>
            </a:r>
          </a:p>
          <a:p>
            <a:r>
              <a:rPr lang="fr-FR" dirty="0"/>
              <a:t>    public </a:t>
            </a:r>
            <a:r>
              <a:rPr lang="fr-FR" dirty="0" err="1"/>
              <a:t>void</a:t>
            </a:r>
            <a:r>
              <a:rPr lang="fr-FR" dirty="0"/>
              <a:t> </a:t>
            </a:r>
            <a:r>
              <a:rPr lang="fr-FR" dirty="0" err="1"/>
              <a:t>testException</a:t>
            </a:r>
            <a:r>
              <a:rPr lang="fr-FR" dirty="0"/>
              <a:t>() {</a:t>
            </a:r>
          </a:p>
          <a:p>
            <a:r>
              <a:rPr lang="fr-FR" dirty="0"/>
              <a:t>        </a:t>
            </a:r>
            <a:r>
              <a:rPr lang="fr-FR" dirty="0" err="1"/>
              <a:t>assertThrows</a:t>
            </a:r>
            <a:r>
              <a:rPr lang="fr-FR" dirty="0"/>
              <a:t>(</a:t>
            </a:r>
            <a:r>
              <a:rPr lang="fr-FR" dirty="0" err="1"/>
              <a:t>IllegalArgumentException.class</a:t>
            </a:r>
            <a:r>
              <a:rPr lang="fr-FR" dirty="0"/>
              <a:t>, () -&gt; {</a:t>
            </a:r>
          </a:p>
          <a:p>
            <a:r>
              <a:rPr lang="fr-FR" dirty="0"/>
              <a:t>            </a:t>
            </a:r>
            <a:r>
              <a:rPr lang="fr-FR" dirty="0" err="1"/>
              <a:t>Integer.parseInt</a:t>
            </a:r>
            <a:r>
              <a:rPr lang="fr-FR" dirty="0"/>
              <a:t>("One");</a:t>
            </a:r>
          </a:p>
          <a:p>
            <a:r>
              <a:rPr lang="fr-FR" dirty="0"/>
              <a:t>        }, "Un </a:t>
            </a:r>
            <a:r>
              <a:rPr lang="fr-FR" dirty="0" err="1"/>
              <a:t>IllegalArgumentException</a:t>
            </a:r>
            <a:r>
              <a:rPr lang="fr-FR" dirty="0"/>
              <a:t> doit être lancé pour 'One'");</a:t>
            </a:r>
          </a:p>
          <a:p>
            <a:r>
              <a:rPr lang="fr-FR" dirty="0"/>
              <a:t>    }</a:t>
            </a:r>
          </a:p>
          <a:p>
            <a:r>
              <a:rPr lang="fr-FR" dirty="0"/>
              <a:t>}</a:t>
            </a:r>
          </a:p>
        </p:txBody>
      </p:sp>
    </p:spTree>
    <p:extLst>
      <p:ext uri="{BB962C8B-B14F-4D97-AF65-F5344CB8AC3E}">
        <p14:creationId xmlns:p14="http://schemas.microsoft.com/office/powerpoint/2010/main" val="15756145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 Tests Paramétrés sur les Types et les Valeurs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paramétrés permettent d'exécuter le même test avec plusieurs jeux de données. Cela est utile pour tester différentes entrées et sorties sans dupliquer le code du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Tests paramétrés avec JUnit 5</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4680520" y="1787481"/>
            <a:ext cx="5525988" cy="4832092"/>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org.junit.jupiter.params.ParameterizedTest</a:t>
            </a:r>
            <a:r>
              <a:rPr lang="fr-FR" dirty="0"/>
              <a:t>;</a:t>
            </a:r>
          </a:p>
          <a:p>
            <a:r>
              <a:rPr lang="fr-FR" dirty="0"/>
              <a:t>import </a:t>
            </a:r>
            <a:r>
              <a:rPr lang="fr-FR" dirty="0" err="1"/>
              <a:t>org.junit.jupiter.params.provider.CsvSource</a:t>
            </a:r>
            <a:r>
              <a:rPr lang="fr-FR" dirty="0"/>
              <a:t>;</a:t>
            </a:r>
          </a:p>
          <a:p>
            <a:endParaRPr lang="fr-FR" dirty="0"/>
          </a:p>
          <a:p>
            <a:r>
              <a:rPr lang="fr-FR" dirty="0"/>
              <a:t>public class </a:t>
            </a:r>
            <a:r>
              <a:rPr lang="fr-FR" dirty="0" err="1"/>
              <a:t>ParameterizedTestExample</a:t>
            </a:r>
            <a:r>
              <a:rPr lang="fr-FR" dirty="0"/>
              <a:t> {</a:t>
            </a:r>
          </a:p>
          <a:p>
            <a:r>
              <a:rPr lang="fr-FR" dirty="0"/>
              <a:t>    @ParameterizedTest</a:t>
            </a:r>
          </a:p>
          <a:p>
            <a:r>
              <a:rPr lang="fr-FR" dirty="0"/>
              <a:t>    @CsvSource({</a:t>
            </a:r>
          </a:p>
          <a:p>
            <a:r>
              <a:rPr lang="fr-FR" dirty="0"/>
              <a:t>        "2, 3, 5",</a:t>
            </a:r>
          </a:p>
          <a:p>
            <a:r>
              <a:rPr lang="fr-FR" dirty="0"/>
              <a:t>        "3, 7, 20",</a:t>
            </a:r>
          </a:p>
          <a:p>
            <a:r>
              <a:rPr lang="fr-FR" dirty="0"/>
              <a:t>        "5, 5, 10"</a:t>
            </a:r>
          </a:p>
          <a:p>
            <a:r>
              <a:rPr lang="fr-FR" dirty="0"/>
              <a:t>    })</a:t>
            </a:r>
          </a:p>
          <a:p>
            <a:r>
              <a:rPr lang="fr-FR" dirty="0"/>
              <a:t>    public </a:t>
            </a:r>
            <a:r>
              <a:rPr lang="fr-FR" dirty="0" err="1"/>
              <a:t>void</a:t>
            </a:r>
            <a:r>
              <a:rPr lang="fr-FR" dirty="0"/>
              <a:t> </a:t>
            </a:r>
            <a:r>
              <a:rPr lang="fr-FR" dirty="0" err="1"/>
              <a:t>testAdd</a:t>
            </a:r>
            <a:r>
              <a:rPr lang="fr-FR" dirty="0"/>
              <a:t>(</a:t>
            </a:r>
            <a:r>
              <a:rPr lang="fr-FR" dirty="0" err="1"/>
              <a:t>int</a:t>
            </a:r>
            <a:r>
              <a:rPr lang="fr-FR" dirty="0"/>
              <a:t> a, </a:t>
            </a:r>
            <a:r>
              <a:rPr lang="fr-FR" dirty="0" err="1"/>
              <a:t>int</a:t>
            </a:r>
            <a:r>
              <a:rPr lang="fr-FR" dirty="0"/>
              <a:t> b, </a:t>
            </a:r>
            <a:r>
              <a:rPr lang="fr-FR" dirty="0" err="1"/>
              <a:t>int</a:t>
            </a:r>
            <a:r>
              <a:rPr lang="fr-FR" dirty="0"/>
              <a:t> </a:t>
            </a:r>
            <a:r>
              <a:rPr lang="fr-FR" dirty="0" err="1"/>
              <a:t>expected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a:t>
            </a:r>
            <a:r>
              <a:rPr lang="fr-FR" dirty="0" err="1"/>
              <a:t>expected</a:t>
            </a:r>
            <a:r>
              <a:rPr lang="fr-FR" dirty="0"/>
              <a:t>, </a:t>
            </a:r>
            <a:r>
              <a:rPr lang="fr-FR" dirty="0" err="1"/>
              <a:t>calculator.add</a:t>
            </a:r>
            <a:r>
              <a:rPr lang="fr-FR" dirty="0"/>
              <a:t>(a, b));</a:t>
            </a:r>
          </a:p>
          <a:p>
            <a:r>
              <a:rPr lang="fr-FR" dirty="0"/>
              <a:t>    }</a:t>
            </a:r>
          </a:p>
          <a:p>
            <a:r>
              <a:rPr lang="fr-FR" dirty="0"/>
              <a:t>}</a:t>
            </a:r>
          </a:p>
          <a:p>
            <a:endParaRPr lang="fr-FR" dirty="0"/>
          </a:p>
          <a:p>
            <a:r>
              <a:rPr lang="fr-FR" dirty="0"/>
              <a:t>class </a:t>
            </a:r>
            <a:r>
              <a:rPr lang="fr-FR" dirty="0" err="1"/>
              <a:t>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256556496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4. Les </a:t>
            </a:r>
            <a:r>
              <a:rPr lang="fr-FR" altLang="fr-FR" b="1" dirty="0" err="1">
                <a:latin typeface="Gill Sans MT" panose="020B0502020104020203" pitchFamily="34" charset="77"/>
              </a:rPr>
              <a:t>Matchers</a:t>
            </a:r>
            <a:endParaRPr lang="fr-FR" altLang="fr-FR" b="1"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a:t>
            </a:r>
            <a:r>
              <a:rPr lang="fr-FR" sz="2000" dirty="0" err="1">
                <a:latin typeface="Gill Sans MT" panose="020B0502020104020203" pitchFamily="34" charset="77"/>
                <a:ea typeface="Tahoma" panose="020B0604030504040204" pitchFamily="34" charset="0"/>
                <a:cs typeface="Tahoma" panose="020B0604030504040204" pitchFamily="34" charset="0"/>
              </a:rPr>
              <a:t>matchers</a:t>
            </a:r>
            <a:r>
              <a:rPr lang="fr-FR" sz="2000" dirty="0">
                <a:latin typeface="Gill Sans MT" panose="020B0502020104020203" pitchFamily="34" charset="77"/>
                <a:ea typeface="Tahoma" panose="020B0604030504040204" pitchFamily="34" charset="0"/>
                <a:cs typeface="Tahoma" panose="020B0604030504040204" pitchFamily="34" charset="0"/>
              </a:rPr>
              <a:t> sont utilisés pour écrire des assertions plus flexibles et lisibles. La bibliothèque </a:t>
            </a:r>
            <a:r>
              <a:rPr lang="fr-FR" sz="2000" dirty="0" err="1">
                <a:latin typeface="Gill Sans MT" panose="020B0502020104020203" pitchFamily="34" charset="77"/>
                <a:ea typeface="Tahoma" panose="020B0604030504040204" pitchFamily="34" charset="0"/>
                <a:cs typeface="Tahoma" panose="020B0604030504040204" pitchFamily="34" charset="0"/>
              </a:rPr>
              <a:t>Hamcrest</a:t>
            </a:r>
            <a:r>
              <a:rPr lang="fr-FR" sz="2000" dirty="0">
                <a:latin typeface="Gill Sans MT" panose="020B0502020104020203" pitchFamily="34" charset="77"/>
                <a:ea typeface="Tahoma" panose="020B0604030504040204" pitchFamily="34" charset="0"/>
                <a:cs typeface="Tahoma" panose="020B0604030504040204" pitchFamily="34" charset="0"/>
              </a:rPr>
              <a:t> est souvent utilisée avec JUnit pour créer des </a:t>
            </a:r>
            <a:r>
              <a:rPr lang="fr-FR" sz="2000" dirty="0" err="1">
                <a:latin typeface="Gill Sans MT" panose="020B0502020104020203" pitchFamily="34" charset="77"/>
                <a:ea typeface="Tahoma" panose="020B0604030504040204" pitchFamily="34" charset="0"/>
                <a:cs typeface="Tahoma" panose="020B0604030504040204" pitchFamily="34" charset="0"/>
              </a:rPr>
              <a:t>matchers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des </a:t>
            </a:r>
            <a:r>
              <a:rPr lang="fr-FR" sz="2000" dirty="0" err="1">
                <a:latin typeface="Gill Sans MT" panose="020B0502020104020203" pitchFamily="34" charset="77"/>
                <a:ea typeface="Tahoma" panose="020B0604030504040204" pitchFamily="34" charset="0"/>
                <a:cs typeface="Tahoma" panose="020B0604030504040204" pitchFamily="34" charset="0"/>
              </a:rPr>
              <a:t>matchers</a:t>
            </a:r>
            <a:r>
              <a:rPr lang="fr-FR" sz="2000" dirty="0">
                <a:latin typeface="Gill Sans MT" panose="020B0502020104020203" pitchFamily="34" charset="77"/>
                <a:ea typeface="Tahoma" panose="020B0604030504040204" pitchFamily="34" charset="0"/>
                <a:cs typeface="Tahoma" panose="020B0604030504040204" pitchFamily="34" charset="0"/>
              </a:rPr>
              <a:t> avec JUnit et </a:t>
            </a:r>
            <a:r>
              <a:rPr lang="fr-FR" sz="2000" dirty="0" err="1">
                <a:latin typeface="Gill Sans MT" panose="020B0502020104020203" pitchFamily="34" charset="77"/>
                <a:ea typeface="Tahoma" panose="020B0604030504040204" pitchFamily="34" charset="0"/>
                <a:cs typeface="Tahoma" panose="020B0604030504040204" pitchFamily="34" charset="0"/>
              </a:rPr>
              <a:t>Hamcrest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713244"/>
            <a:ext cx="5525988" cy="310854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org.hamcrest.MatcherAssert.assertThat</a:t>
            </a:r>
            <a:r>
              <a:rPr lang="fr-FR" dirty="0"/>
              <a:t>;</a:t>
            </a:r>
          </a:p>
          <a:p>
            <a:r>
              <a:rPr lang="fr-FR" dirty="0"/>
              <a:t>import </a:t>
            </a:r>
            <a:r>
              <a:rPr lang="fr-FR" dirty="0" err="1"/>
              <a:t>static</a:t>
            </a:r>
            <a:r>
              <a:rPr lang="fr-FR" dirty="0"/>
              <a:t> </a:t>
            </a:r>
            <a:r>
              <a:rPr lang="fr-FR" dirty="0" err="1"/>
              <a:t>org.hamcrest.Matchers</a:t>
            </a:r>
            <a:r>
              <a:rPr lang="fr-FR" dirty="0"/>
              <a:t>.*;</a:t>
            </a:r>
          </a:p>
          <a:p>
            <a:endParaRPr lang="fr-FR" dirty="0"/>
          </a:p>
          <a:p>
            <a:r>
              <a:rPr lang="fr-FR" dirty="0"/>
              <a:t>import </a:t>
            </a:r>
            <a:r>
              <a:rPr lang="fr-FR" dirty="0" err="1"/>
              <a:t>org.junit.jupiter.api.Test</a:t>
            </a:r>
            <a:r>
              <a:rPr lang="fr-FR" dirty="0"/>
              <a:t>;</a:t>
            </a:r>
          </a:p>
          <a:p>
            <a:endParaRPr lang="fr-FR" dirty="0"/>
          </a:p>
          <a:p>
            <a:r>
              <a:rPr lang="fr-FR" dirty="0"/>
              <a:t>public class </a:t>
            </a:r>
            <a:r>
              <a:rPr lang="fr-FR" dirty="0" err="1"/>
              <a:t>MatcherTest</a:t>
            </a:r>
            <a:r>
              <a:rPr lang="fr-FR" dirty="0"/>
              <a:t> {</a:t>
            </a:r>
          </a:p>
          <a:p>
            <a:r>
              <a:rPr lang="fr-FR" dirty="0"/>
              <a:t>    @Test</a:t>
            </a:r>
          </a:p>
          <a:p>
            <a:r>
              <a:rPr lang="fr-FR" dirty="0"/>
              <a:t>    public </a:t>
            </a:r>
            <a:r>
              <a:rPr lang="fr-FR" dirty="0" err="1"/>
              <a:t>void</a:t>
            </a:r>
            <a:r>
              <a:rPr lang="fr-FR" dirty="0"/>
              <a:t> </a:t>
            </a:r>
            <a:r>
              <a:rPr lang="fr-FR" dirty="0" err="1"/>
              <a:t>testMatchers</a:t>
            </a:r>
            <a:r>
              <a:rPr lang="fr-FR" dirty="0"/>
              <a:t>() {</a:t>
            </a:r>
          </a:p>
          <a:p>
            <a:r>
              <a:rPr lang="fr-FR" dirty="0"/>
              <a:t>        </a:t>
            </a:r>
            <a:r>
              <a:rPr lang="fr-FR" dirty="0" err="1"/>
              <a:t>assertThat</a:t>
            </a:r>
            <a:r>
              <a:rPr lang="fr-FR" dirty="0"/>
              <a:t>(5, </a:t>
            </a:r>
            <a:r>
              <a:rPr lang="fr-FR" dirty="0" err="1"/>
              <a:t>is</a:t>
            </a:r>
            <a:r>
              <a:rPr lang="fr-FR" dirty="0"/>
              <a:t>(5));</a:t>
            </a:r>
          </a:p>
          <a:p>
            <a:r>
              <a:rPr lang="fr-FR" dirty="0"/>
              <a:t>        </a:t>
            </a:r>
            <a:r>
              <a:rPr lang="fr-FR" dirty="0" err="1"/>
              <a:t>assertThat</a:t>
            </a:r>
            <a:r>
              <a:rPr lang="fr-FR" dirty="0"/>
              <a:t>("Hello", </a:t>
            </a:r>
            <a:r>
              <a:rPr lang="fr-FR" dirty="0" err="1"/>
              <a:t>startsWith</a:t>
            </a:r>
            <a:r>
              <a:rPr lang="fr-FR" dirty="0"/>
              <a:t>("H"));</a:t>
            </a:r>
          </a:p>
          <a:p>
            <a:r>
              <a:rPr lang="fr-FR" dirty="0"/>
              <a:t>        </a:t>
            </a:r>
            <a:r>
              <a:rPr lang="fr-FR" dirty="0" err="1"/>
              <a:t>assertThat</a:t>
            </a:r>
            <a:r>
              <a:rPr lang="fr-FR" dirty="0"/>
              <a:t>("Hello", </a:t>
            </a:r>
            <a:r>
              <a:rPr lang="fr-FR" dirty="0" err="1"/>
              <a:t>endsWith</a:t>
            </a:r>
            <a:r>
              <a:rPr lang="fr-FR" dirty="0"/>
              <a:t>("o"));</a:t>
            </a:r>
          </a:p>
          <a:p>
            <a:r>
              <a:rPr lang="fr-FR" dirty="0"/>
              <a:t>        </a:t>
            </a:r>
            <a:r>
              <a:rPr lang="fr-FR" dirty="0" err="1"/>
              <a:t>assertThat</a:t>
            </a:r>
            <a:r>
              <a:rPr lang="fr-FR" dirty="0"/>
              <a:t>("Hello", </a:t>
            </a:r>
            <a:r>
              <a:rPr lang="fr-FR" dirty="0" err="1"/>
              <a:t>containsString</a:t>
            </a:r>
            <a:r>
              <a:rPr lang="fr-FR" dirty="0"/>
              <a:t>("</a:t>
            </a:r>
            <a:r>
              <a:rPr lang="fr-FR" dirty="0" err="1"/>
              <a:t>ell</a:t>
            </a:r>
            <a:r>
              <a:rPr lang="fr-FR" dirty="0"/>
              <a:t>"));</a:t>
            </a:r>
          </a:p>
          <a:p>
            <a:r>
              <a:rPr lang="fr-FR" dirty="0"/>
              <a:t>    }</a:t>
            </a:r>
          </a:p>
          <a:p>
            <a:r>
              <a:rPr lang="fr-FR" dirty="0"/>
              <a:t>}</a:t>
            </a:r>
          </a:p>
        </p:txBody>
      </p:sp>
    </p:spTree>
    <p:extLst>
      <p:ext uri="{BB962C8B-B14F-4D97-AF65-F5344CB8AC3E}">
        <p14:creationId xmlns:p14="http://schemas.microsoft.com/office/powerpoint/2010/main" val="1467015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4. Les </a:t>
            </a:r>
            <a:r>
              <a:rPr lang="fr-FR" altLang="fr-FR" b="1" dirty="0" err="1">
                <a:latin typeface="Gill Sans MT" panose="020B0502020104020203" pitchFamily="34" charset="77"/>
              </a:rPr>
              <a:t>Matchers</a:t>
            </a:r>
            <a:endParaRPr lang="fr-FR" altLang="fr-FR" b="1"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Complet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Pour illustrer l'utilisation de ces éléments dans un scénario plus complet, considérons le cas d'un système de gestion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User.java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1781572" y="2427141"/>
            <a:ext cx="7920880" cy="4401205"/>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username</a:t>
            </a:r>
            <a:r>
              <a:rPr lang="fr-FR" dirty="0"/>
              <a:t>;</a:t>
            </a:r>
          </a:p>
          <a:p>
            <a:r>
              <a:rPr lang="fr-FR" dirty="0"/>
              <a:t>    </a:t>
            </a:r>
            <a:r>
              <a:rPr lang="fr-FR" dirty="0" err="1"/>
              <a:t>private</a:t>
            </a:r>
            <a:r>
              <a:rPr lang="fr-FR" dirty="0"/>
              <a:t> String </a:t>
            </a:r>
            <a:r>
              <a:rPr lang="fr-FR" dirty="0" err="1"/>
              <a:t>password</a:t>
            </a:r>
            <a:r>
              <a:rPr lang="fr-FR" dirty="0"/>
              <a:t>;</a:t>
            </a:r>
          </a:p>
          <a:p>
            <a:endParaRPr lang="fr-FR" dirty="0"/>
          </a:p>
          <a:p>
            <a:r>
              <a:rPr lang="fr-FR" dirty="0"/>
              <a:t>    public User(String </a:t>
            </a:r>
            <a:r>
              <a:rPr lang="fr-FR" dirty="0" err="1"/>
              <a:t>username</a:t>
            </a:r>
            <a:r>
              <a:rPr lang="fr-FR" dirty="0"/>
              <a:t>, String </a:t>
            </a:r>
            <a:r>
              <a:rPr lang="fr-FR" dirty="0" err="1"/>
              <a:t>password</a:t>
            </a:r>
            <a:r>
              <a:rPr lang="fr-FR" dirty="0"/>
              <a:t>) {</a:t>
            </a:r>
          </a:p>
          <a:p>
            <a:r>
              <a:rPr lang="fr-FR" dirty="0"/>
              <a:t>        if (</a:t>
            </a:r>
            <a:r>
              <a:rPr lang="fr-FR" dirty="0" err="1"/>
              <a:t>username</a:t>
            </a:r>
            <a:r>
              <a:rPr lang="fr-FR" dirty="0"/>
              <a:t> == </a:t>
            </a:r>
            <a:r>
              <a:rPr lang="fr-FR" dirty="0" err="1"/>
              <a:t>null</a:t>
            </a:r>
            <a:r>
              <a:rPr lang="fr-FR" dirty="0"/>
              <a:t> || </a:t>
            </a:r>
            <a:r>
              <a:rPr lang="fr-FR" dirty="0" err="1"/>
              <a:t>password</a:t>
            </a:r>
            <a:r>
              <a:rPr lang="fr-FR" dirty="0"/>
              <a:t> == </a:t>
            </a:r>
            <a:r>
              <a:rPr lang="fr-FR" dirty="0" err="1"/>
              <a:t>null</a:t>
            </a:r>
            <a:r>
              <a:rPr lang="fr-FR" dirty="0"/>
              <a:t>) {</a:t>
            </a:r>
          </a:p>
          <a:p>
            <a:r>
              <a:rPr lang="fr-FR" dirty="0"/>
              <a:t>            </a:t>
            </a:r>
            <a:r>
              <a:rPr lang="fr-FR" dirty="0" err="1"/>
              <a:t>throw</a:t>
            </a:r>
            <a:r>
              <a:rPr lang="fr-FR" dirty="0"/>
              <a:t> new </a:t>
            </a:r>
            <a:r>
              <a:rPr lang="fr-FR" dirty="0" err="1"/>
              <a:t>IllegalArgumentException</a:t>
            </a:r>
            <a:r>
              <a:rPr lang="fr-FR" dirty="0"/>
              <a:t>("</a:t>
            </a:r>
            <a:r>
              <a:rPr lang="fr-FR" dirty="0" err="1"/>
              <a:t>Username</a:t>
            </a:r>
            <a:r>
              <a:rPr lang="fr-FR" dirty="0"/>
              <a:t> and </a:t>
            </a:r>
            <a:r>
              <a:rPr lang="fr-FR" dirty="0" err="1"/>
              <a:t>password</a:t>
            </a:r>
            <a:r>
              <a:rPr lang="fr-FR" dirty="0"/>
              <a:t> </a:t>
            </a:r>
            <a:r>
              <a:rPr lang="fr-FR" dirty="0" err="1"/>
              <a:t>cannot</a:t>
            </a:r>
            <a:r>
              <a:rPr lang="fr-FR" dirty="0"/>
              <a:t> </a:t>
            </a:r>
            <a:r>
              <a:rPr lang="fr-FR" dirty="0" err="1"/>
              <a:t>be</a:t>
            </a:r>
            <a:r>
              <a:rPr lang="fr-FR" dirty="0"/>
              <a:t> </a:t>
            </a:r>
            <a:r>
              <a:rPr lang="fr-FR" dirty="0" err="1"/>
              <a:t>null</a:t>
            </a:r>
            <a:r>
              <a:rPr lang="fr-FR" dirty="0"/>
              <a:t>");</a:t>
            </a:r>
          </a:p>
          <a:p>
            <a:r>
              <a:rPr lang="fr-FR" dirty="0"/>
              <a:t>        }</a:t>
            </a:r>
          </a:p>
          <a:p>
            <a:r>
              <a:rPr lang="fr-FR" dirty="0"/>
              <a:t>        </a:t>
            </a:r>
            <a:r>
              <a:rPr lang="fr-FR" dirty="0" err="1"/>
              <a:t>this.username</a:t>
            </a:r>
            <a:r>
              <a:rPr lang="fr-FR" dirty="0"/>
              <a:t> = </a:t>
            </a:r>
            <a:r>
              <a:rPr lang="fr-FR" dirty="0" err="1"/>
              <a:t>username</a:t>
            </a:r>
            <a:r>
              <a:rPr lang="fr-FR" dirty="0"/>
              <a:t>;</a:t>
            </a:r>
          </a:p>
          <a:p>
            <a:r>
              <a:rPr lang="fr-FR" dirty="0"/>
              <a:t>        </a:t>
            </a:r>
            <a:r>
              <a:rPr lang="fr-FR" dirty="0" err="1"/>
              <a:t>this.password</a:t>
            </a:r>
            <a:r>
              <a:rPr lang="fr-FR" dirty="0"/>
              <a:t> = </a:t>
            </a:r>
            <a:r>
              <a:rPr lang="fr-FR" dirty="0" err="1"/>
              <a:t>password</a:t>
            </a:r>
            <a:r>
              <a:rPr lang="fr-FR" dirty="0"/>
              <a:t>;</a:t>
            </a:r>
          </a:p>
          <a:p>
            <a:r>
              <a:rPr lang="fr-FR" dirty="0"/>
              <a:t>    }</a:t>
            </a:r>
          </a:p>
          <a:p>
            <a:endParaRPr lang="fr-FR" dirty="0"/>
          </a:p>
          <a:p>
            <a:r>
              <a:rPr lang="fr-FR" dirty="0"/>
              <a:t>    public String </a:t>
            </a:r>
            <a:r>
              <a:rPr lang="fr-FR" dirty="0" err="1"/>
              <a:t>getUsername</a:t>
            </a:r>
            <a:r>
              <a:rPr lang="fr-FR" dirty="0"/>
              <a:t>() {</a:t>
            </a:r>
          </a:p>
          <a:p>
            <a:r>
              <a:rPr lang="fr-FR" dirty="0"/>
              <a:t>        return </a:t>
            </a:r>
            <a:r>
              <a:rPr lang="fr-FR" dirty="0" err="1"/>
              <a:t>username</a:t>
            </a:r>
            <a:r>
              <a:rPr lang="fr-FR" dirty="0"/>
              <a:t>;</a:t>
            </a:r>
          </a:p>
          <a:p>
            <a:r>
              <a:rPr lang="fr-FR" dirty="0"/>
              <a:t>    }</a:t>
            </a:r>
          </a:p>
          <a:p>
            <a:endParaRPr lang="fr-FR" dirty="0"/>
          </a:p>
          <a:p>
            <a:r>
              <a:rPr lang="fr-FR" dirty="0"/>
              <a:t>    public String </a:t>
            </a:r>
            <a:r>
              <a:rPr lang="fr-FR" dirty="0" err="1"/>
              <a:t>getPassword</a:t>
            </a:r>
            <a:r>
              <a:rPr lang="fr-FR" dirty="0"/>
              <a:t>() {</a:t>
            </a:r>
          </a:p>
          <a:p>
            <a:r>
              <a:rPr lang="fr-FR" dirty="0"/>
              <a:t>        return </a:t>
            </a:r>
            <a:r>
              <a:rPr lang="fr-FR" dirty="0" err="1"/>
              <a:t>password</a:t>
            </a:r>
            <a:r>
              <a:rPr lang="fr-FR" dirty="0"/>
              <a:t>;</a:t>
            </a:r>
          </a:p>
          <a:p>
            <a:r>
              <a:rPr lang="fr-FR" dirty="0"/>
              <a:t>    }</a:t>
            </a:r>
          </a:p>
          <a:p>
            <a:r>
              <a:rPr lang="fr-FR" dirty="0"/>
              <a:t>}</a:t>
            </a:r>
          </a:p>
        </p:txBody>
      </p:sp>
    </p:spTree>
    <p:extLst>
      <p:ext uri="{BB962C8B-B14F-4D97-AF65-F5344CB8AC3E}">
        <p14:creationId xmlns:p14="http://schemas.microsoft.com/office/powerpoint/2010/main" val="31093521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4. Les </a:t>
            </a:r>
            <a:r>
              <a:rPr lang="fr-FR" altLang="fr-FR" b="1" dirty="0" err="1">
                <a:latin typeface="Gill Sans MT" panose="020B0502020104020203" pitchFamily="34" charset="77"/>
              </a:rPr>
              <a:t>Matchers</a:t>
            </a:r>
            <a:endParaRPr lang="fr-FR" altLang="fr-FR" b="1"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UserTest.java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144892" y="1387465"/>
            <a:ext cx="4895420" cy="526297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t>
            </a:r>
            <a:r>
              <a:rPr lang="fr-FR" dirty="0"/>
              <a:t>.*;</a:t>
            </a:r>
          </a:p>
          <a:p>
            <a:r>
              <a:rPr lang="fr-FR" dirty="0"/>
              <a:t>import </a:t>
            </a:r>
            <a:r>
              <a:rPr lang="fr-FR" dirty="0" err="1"/>
              <a:t>static</a:t>
            </a:r>
            <a:r>
              <a:rPr lang="fr-FR" dirty="0"/>
              <a:t> </a:t>
            </a:r>
            <a:r>
              <a:rPr lang="fr-FR" dirty="0" err="1"/>
              <a:t>org.hamcrest.MatcherAssert.assertThat</a:t>
            </a:r>
            <a:r>
              <a:rPr lang="fr-FR" dirty="0"/>
              <a:t>;</a:t>
            </a:r>
          </a:p>
          <a:p>
            <a:r>
              <a:rPr lang="fr-FR" dirty="0"/>
              <a:t>import </a:t>
            </a:r>
            <a:r>
              <a:rPr lang="fr-FR" dirty="0" err="1"/>
              <a:t>static</a:t>
            </a:r>
            <a:r>
              <a:rPr lang="fr-FR" dirty="0"/>
              <a:t> </a:t>
            </a:r>
            <a:r>
              <a:rPr lang="fr-FR" dirty="0" err="1"/>
              <a:t>org.hamcrest.Matchers</a:t>
            </a:r>
            <a:r>
              <a:rPr lang="fr-FR" dirty="0"/>
              <a:t>.*;</a:t>
            </a:r>
          </a:p>
          <a:p>
            <a:endParaRPr lang="fr-FR" dirty="0"/>
          </a:p>
          <a:p>
            <a:r>
              <a:rPr lang="fr-FR" dirty="0"/>
              <a:t>import </a:t>
            </a:r>
            <a:r>
              <a:rPr lang="fr-FR" dirty="0" err="1"/>
              <a:t>org.junit.jupiter.api.Test</a:t>
            </a:r>
            <a:r>
              <a:rPr lang="fr-FR" dirty="0"/>
              <a:t>;</a:t>
            </a:r>
          </a:p>
          <a:p>
            <a:r>
              <a:rPr lang="fr-FR" dirty="0"/>
              <a:t>import </a:t>
            </a:r>
            <a:r>
              <a:rPr lang="fr-FR" dirty="0" err="1"/>
              <a:t>org.junit.jupiter.params.ParameterizedTest</a:t>
            </a:r>
            <a:r>
              <a:rPr lang="fr-FR" dirty="0"/>
              <a:t>;</a:t>
            </a:r>
          </a:p>
          <a:p>
            <a:r>
              <a:rPr lang="fr-FR" dirty="0"/>
              <a:t>import </a:t>
            </a:r>
            <a:r>
              <a:rPr lang="fr-FR" dirty="0" err="1"/>
              <a:t>org.junit.jupiter.params.provider.CsvSource</a:t>
            </a:r>
            <a:r>
              <a:rPr lang="fr-FR" dirty="0"/>
              <a:t>;</a:t>
            </a:r>
          </a:p>
          <a:p>
            <a:endParaRPr lang="fr-FR" dirty="0"/>
          </a:p>
          <a:p>
            <a:r>
              <a:rPr lang="fr-FR" dirty="0"/>
              <a:t>public class </a:t>
            </a:r>
            <a:r>
              <a:rPr lang="fr-FR" dirty="0" err="1"/>
              <a:t>UserTest</a:t>
            </a:r>
            <a:r>
              <a:rPr lang="fr-FR" dirty="0"/>
              <a:t> {</a:t>
            </a:r>
          </a:p>
          <a:p>
            <a:r>
              <a:rPr lang="fr-FR" dirty="0"/>
              <a:t>    @Test</a:t>
            </a:r>
          </a:p>
          <a:p>
            <a:r>
              <a:rPr lang="fr-FR" dirty="0"/>
              <a:t>    public </a:t>
            </a:r>
            <a:r>
              <a:rPr lang="fr-FR" dirty="0" err="1"/>
              <a:t>void</a:t>
            </a:r>
            <a:r>
              <a:rPr lang="fr-FR" dirty="0"/>
              <a:t> </a:t>
            </a:r>
            <a:r>
              <a:rPr lang="fr-FR" dirty="0" err="1"/>
              <a:t>testUserCreation</a:t>
            </a:r>
            <a:r>
              <a:rPr lang="fr-FR" dirty="0"/>
              <a:t>() {</a:t>
            </a:r>
          </a:p>
          <a:p>
            <a:r>
              <a:rPr lang="fr-FR" dirty="0"/>
              <a:t>        User </a:t>
            </a:r>
            <a:r>
              <a:rPr lang="fr-FR" dirty="0" err="1"/>
              <a:t>user</a:t>
            </a:r>
            <a:r>
              <a:rPr lang="fr-FR" dirty="0"/>
              <a:t> = new User("</a:t>
            </a:r>
            <a:r>
              <a:rPr lang="fr-FR" dirty="0" err="1"/>
              <a:t>john_doe</a:t>
            </a:r>
            <a:r>
              <a:rPr lang="fr-FR" dirty="0"/>
              <a:t>", "password123");</a:t>
            </a:r>
          </a:p>
          <a:p>
            <a:r>
              <a:rPr lang="fr-FR" dirty="0"/>
              <a:t>        </a:t>
            </a:r>
            <a:r>
              <a:rPr lang="fr-FR" dirty="0" err="1"/>
              <a:t>assertEquals</a:t>
            </a:r>
            <a:r>
              <a:rPr lang="fr-FR" dirty="0"/>
              <a:t>("</a:t>
            </a:r>
            <a:r>
              <a:rPr lang="fr-FR" dirty="0" err="1"/>
              <a:t>john_doe</a:t>
            </a:r>
            <a:r>
              <a:rPr lang="fr-FR" dirty="0"/>
              <a:t>", </a:t>
            </a:r>
            <a:r>
              <a:rPr lang="fr-FR" dirty="0" err="1"/>
              <a:t>user.getUsername</a:t>
            </a:r>
            <a:r>
              <a:rPr lang="fr-FR" dirty="0"/>
              <a:t>());</a:t>
            </a:r>
          </a:p>
          <a:p>
            <a:r>
              <a:rPr lang="fr-FR" dirty="0"/>
              <a:t>        </a:t>
            </a:r>
            <a:r>
              <a:rPr lang="fr-FR" dirty="0" err="1"/>
              <a:t>assertEquals</a:t>
            </a:r>
            <a:r>
              <a:rPr lang="fr-FR" dirty="0"/>
              <a:t>("password123", </a:t>
            </a:r>
            <a:r>
              <a:rPr lang="fr-FR" dirty="0" err="1"/>
              <a:t>user.getPassword</a:t>
            </a:r>
            <a:r>
              <a:rPr lang="fr-FR" dirty="0"/>
              <a:t>());</a:t>
            </a:r>
          </a:p>
          <a:p>
            <a:r>
              <a:rPr lang="fr-FR" dirty="0"/>
              <a:t>    }</a:t>
            </a:r>
          </a:p>
          <a:p>
            <a:endParaRPr lang="fr-FR" dirty="0"/>
          </a:p>
          <a:p>
            <a:r>
              <a:rPr lang="fr-FR" dirty="0"/>
              <a:t>    @Test</a:t>
            </a:r>
          </a:p>
          <a:p>
            <a:r>
              <a:rPr lang="fr-FR" dirty="0"/>
              <a:t>    public </a:t>
            </a:r>
            <a:r>
              <a:rPr lang="fr-FR" dirty="0" err="1"/>
              <a:t>void</a:t>
            </a:r>
            <a:r>
              <a:rPr lang="fr-FR" dirty="0"/>
              <a:t> </a:t>
            </a:r>
            <a:r>
              <a:rPr lang="fr-FR" dirty="0" err="1"/>
              <a:t>testUserCreationWithNullUsername</a:t>
            </a:r>
            <a:r>
              <a:rPr lang="fr-FR" dirty="0"/>
              <a:t>() {</a:t>
            </a:r>
          </a:p>
          <a:p>
            <a:r>
              <a:rPr lang="fr-FR" dirty="0"/>
              <a:t>        </a:t>
            </a:r>
            <a:r>
              <a:rPr lang="fr-FR" dirty="0" err="1"/>
              <a:t>assertThrows</a:t>
            </a:r>
            <a:r>
              <a:rPr lang="fr-FR" dirty="0"/>
              <a:t>(</a:t>
            </a:r>
            <a:r>
              <a:rPr lang="fr-FR" dirty="0" err="1"/>
              <a:t>IllegalArgumentException.class</a:t>
            </a:r>
            <a:r>
              <a:rPr lang="fr-FR" dirty="0"/>
              <a:t>, () -&gt; {</a:t>
            </a:r>
          </a:p>
          <a:p>
            <a:r>
              <a:rPr lang="fr-FR" dirty="0"/>
              <a:t>            new User(</a:t>
            </a:r>
            <a:r>
              <a:rPr lang="fr-FR" dirty="0" err="1"/>
              <a:t>null</a:t>
            </a:r>
            <a:r>
              <a:rPr lang="fr-FR" dirty="0"/>
              <a:t>, "password123");</a:t>
            </a:r>
          </a:p>
          <a:p>
            <a:r>
              <a:rPr lang="fr-FR" dirty="0"/>
              <a:t>        });</a:t>
            </a:r>
          </a:p>
          <a:p>
            <a:r>
              <a:rPr lang="fr-FR" dirty="0"/>
              <a:t>    }</a:t>
            </a:r>
          </a:p>
          <a:p>
            <a:endParaRPr lang="fr-FR" dirty="0"/>
          </a:p>
          <a:p>
            <a:r>
              <a:rPr lang="fr-FR" dirty="0"/>
              <a:t>    </a:t>
            </a:r>
          </a:p>
        </p:txBody>
      </p:sp>
      <p:sp>
        <p:nvSpPr>
          <p:cNvPr id="5" name="ZoneTexte 4">
            <a:extLst>
              <a:ext uri="{FF2B5EF4-FFF2-40B4-BE49-F238E27FC236}">
                <a16:creationId xmlns:a16="http://schemas.microsoft.com/office/drawing/2014/main" id="{4297C861-47C3-76BA-840C-9CAC84B473F1}"/>
              </a:ext>
            </a:extLst>
          </p:cNvPr>
          <p:cNvSpPr txBox="1"/>
          <p:nvPr/>
        </p:nvSpPr>
        <p:spPr>
          <a:xfrm>
            <a:off x="5165948" y="1167928"/>
            <a:ext cx="5238204" cy="5478423"/>
          </a:xfrm>
          <a:prstGeom prst="rect">
            <a:avLst/>
          </a:prstGeom>
          <a:solidFill>
            <a:schemeClr val="accent5">
              <a:lumMod val="20000"/>
              <a:lumOff val="80000"/>
            </a:schemeClr>
          </a:solidFill>
        </p:spPr>
        <p:txBody>
          <a:bodyPr wrap="square">
            <a:spAutoFit/>
          </a:bodyPr>
          <a:lstStyle/>
          <a:p>
            <a:r>
              <a:rPr lang="fr-FR" dirty="0"/>
              <a:t>@Test</a:t>
            </a:r>
          </a:p>
          <a:p>
            <a:r>
              <a:rPr lang="fr-FR" dirty="0"/>
              <a:t>    public </a:t>
            </a:r>
            <a:r>
              <a:rPr lang="fr-FR" dirty="0" err="1"/>
              <a:t>void</a:t>
            </a:r>
            <a:r>
              <a:rPr lang="fr-FR" dirty="0"/>
              <a:t> </a:t>
            </a:r>
            <a:r>
              <a:rPr lang="fr-FR" dirty="0" err="1"/>
              <a:t>testUserCreationWithNullPassword</a:t>
            </a:r>
            <a:r>
              <a:rPr lang="fr-FR" dirty="0"/>
              <a:t>() {</a:t>
            </a:r>
          </a:p>
          <a:p>
            <a:r>
              <a:rPr lang="fr-FR" dirty="0"/>
              <a:t>        </a:t>
            </a:r>
            <a:r>
              <a:rPr lang="fr-FR" dirty="0" err="1"/>
              <a:t>assertThrows</a:t>
            </a:r>
            <a:r>
              <a:rPr lang="fr-FR" dirty="0"/>
              <a:t>(</a:t>
            </a:r>
            <a:r>
              <a:rPr lang="fr-FR" dirty="0" err="1"/>
              <a:t>IllegalArgumentException.class</a:t>
            </a:r>
            <a:r>
              <a:rPr lang="fr-FR" dirty="0"/>
              <a:t>, () -&gt; {</a:t>
            </a:r>
          </a:p>
          <a:p>
            <a:r>
              <a:rPr lang="fr-FR" dirty="0"/>
              <a:t>            new User("</a:t>
            </a:r>
            <a:r>
              <a:rPr lang="fr-FR" dirty="0" err="1"/>
              <a:t>john_doe</a:t>
            </a:r>
            <a:r>
              <a:rPr lang="fr-FR" dirty="0"/>
              <a:t>", </a:t>
            </a:r>
            <a:r>
              <a:rPr lang="fr-FR" dirty="0" err="1"/>
              <a:t>null</a:t>
            </a:r>
            <a:r>
              <a:rPr lang="fr-FR" dirty="0"/>
              <a:t>);</a:t>
            </a:r>
          </a:p>
          <a:p>
            <a:r>
              <a:rPr lang="fr-FR" dirty="0"/>
              <a:t>        });</a:t>
            </a:r>
          </a:p>
          <a:p>
            <a:r>
              <a:rPr lang="fr-FR" dirty="0"/>
              <a:t>    }</a:t>
            </a:r>
          </a:p>
          <a:p>
            <a:endParaRPr lang="fr-FR" dirty="0"/>
          </a:p>
          <a:p>
            <a:r>
              <a:rPr lang="fr-FR" dirty="0"/>
              <a:t>    @ParameterizedTest</a:t>
            </a:r>
          </a:p>
          <a:p>
            <a:r>
              <a:rPr lang="fr-FR" dirty="0"/>
              <a:t>    @CsvSource({</a:t>
            </a:r>
          </a:p>
          <a:p>
            <a:r>
              <a:rPr lang="fr-FR" dirty="0"/>
              <a:t>        "</a:t>
            </a:r>
            <a:r>
              <a:rPr lang="fr-FR" dirty="0" err="1"/>
              <a:t>john_doe</a:t>
            </a:r>
            <a:r>
              <a:rPr lang="fr-FR" dirty="0"/>
              <a:t>, password123, </a:t>
            </a:r>
            <a:r>
              <a:rPr lang="fr-FR" dirty="0" err="1"/>
              <a:t>john_doe</a:t>
            </a:r>
            <a:r>
              <a:rPr lang="fr-FR" dirty="0"/>
              <a:t>",</a:t>
            </a:r>
          </a:p>
          <a:p>
            <a:r>
              <a:rPr lang="fr-FR" dirty="0"/>
              <a:t>        "</a:t>
            </a:r>
            <a:r>
              <a:rPr lang="fr-FR" dirty="0" err="1"/>
              <a:t>jane_doe</a:t>
            </a:r>
            <a:r>
              <a:rPr lang="fr-FR" dirty="0"/>
              <a:t>, password321, </a:t>
            </a:r>
            <a:r>
              <a:rPr lang="fr-FR" dirty="0" err="1"/>
              <a:t>jane_doe</a:t>
            </a:r>
            <a:r>
              <a:rPr lang="fr-FR" dirty="0"/>
              <a:t>"</a:t>
            </a:r>
          </a:p>
          <a:p>
            <a:r>
              <a:rPr lang="fr-FR" dirty="0"/>
              <a:t>    })</a:t>
            </a:r>
          </a:p>
          <a:p>
            <a:r>
              <a:rPr lang="fr-FR" dirty="0"/>
              <a:t>    public </a:t>
            </a:r>
            <a:r>
              <a:rPr lang="fr-FR" dirty="0" err="1"/>
              <a:t>void</a:t>
            </a:r>
            <a:r>
              <a:rPr lang="fr-FR" dirty="0"/>
              <a:t> </a:t>
            </a:r>
            <a:r>
              <a:rPr lang="fr-FR" dirty="0" err="1"/>
              <a:t>testParameterizedUserCreation</a:t>
            </a:r>
            <a:r>
              <a:rPr lang="fr-FR" dirty="0"/>
              <a:t>(String </a:t>
            </a:r>
            <a:r>
              <a:rPr lang="fr-FR" dirty="0" err="1"/>
              <a:t>username</a:t>
            </a:r>
            <a:r>
              <a:rPr lang="fr-FR" dirty="0"/>
              <a:t>, String </a:t>
            </a:r>
            <a:r>
              <a:rPr lang="fr-FR" dirty="0" err="1"/>
              <a:t>password</a:t>
            </a:r>
            <a:r>
              <a:rPr lang="fr-FR" dirty="0"/>
              <a:t>, String </a:t>
            </a:r>
            <a:r>
              <a:rPr lang="fr-FR" dirty="0" err="1"/>
              <a:t>expectedUsername</a:t>
            </a:r>
            <a:r>
              <a:rPr lang="fr-FR" dirty="0"/>
              <a:t>) {</a:t>
            </a:r>
          </a:p>
          <a:p>
            <a:r>
              <a:rPr lang="fr-FR" dirty="0"/>
              <a:t>        User </a:t>
            </a:r>
            <a:r>
              <a:rPr lang="fr-FR" dirty="0" err="1"/>
              <a:t>user</a:t>
            </a:r>
            <a:r>
              <a:rPr lang="fr-FR" dirty="0"/>
              <a:t> = new User(</a:t>
            </a:r>
            <a:r>
              <a:rPr lang="fr-FR" dirty="0" err="1"/>
              <a:t>username</a:t>
            </a:r>
            <a:r>
              <a:rPr lang="fr-FR" dirty="0"/>
              <a:t>, </a:t>
            </a:r>
            <a:r>
              <a:rPr lang="fr-FR" dirty="0" err="1"/>
              <a:t>password</a:t>
            </a:r>
            <a:r>
              <a:rPr lang="fr-FR" dirty="0"/>
              <a:t>);</a:t>
            </a:r>
          </a:p>
          <a:p>
            <a:r>
              <a:rPr lang="fr-FR" dirty="0"/>
              <a:t>        </a:t>
            </a:r>
            <a:r>
              <a:rPr lang="fr-FR" dirty="0" err="1"/>
              <a:t>assertEquals</a:t>
            </a:r>
            <a:r>
              <a:rPr lang="fr-FR" dirty="0"/>
              <a:t>(</a:t>
            </a:r>
            <a:r>
              <a:rPr lang="fr-FR" dirty="0" err="1"/>
              <a:t>expectedUsername</a:t>
            </a:r>
            <a:r>
              <a:rPr lang="fr-FR" dirty="0"/>
              <a:t>, </a:t>
            </a:r>
            <a:r>
              <a:rPr lang="fr-FR" dirty="0" err="1"/>
              <a:t>user.getUsername</a:t>
            </a:r>
            <a:r>
              <a:rPr lang="fr-FR" dirty="0"/>
              <a:t>());</a:t>
            </a:r>
          </a:p>
          <a:p>
            <a:r>
              <a:rPr lang="fr-FR" dirty="0"/>
              <a:t>    }</a:t>
            </a:r>
          </a:p>
          <a:p>
            <a:endParaRPr lang="fr-FR" dirty="0"/>
          </a:p>
          <a:p>
            <a:r>
              <a:rPr lang="fr-FR" dirty="0"/>
              <a:t>    @Test</a:t>
            </a:r>
          </a:p>
          <a:p>
            <a:r>
              <a:rPr lang="fr-FR" dirty="0"/>
              <a:t>    public </a:t>
            </a:r>
            <a:r>
              <a:rPr lang="fr-FR" dirty="0" err="1"/>
              <a:t>void</a:t>
            </a:r>
            <a:r>
              <a:rPr lang="fr-FR" dirty="0"/>
              <a:t> </a:t>
            </a:r>
            <a:r>
              <a:rPr lang="fr-FR" dirty="0" err="1"/>
              <a:t>testMatchers</a:t>
            </a:r>
            <a:r>
              <a:rPr lang="fr-FR" dirty="0"/>
              <a:t>() {</a:t>
            </a:r>
          </a:p>
          <a:p>
            <a:r>
              <a:rPr lang="fr-FR" dirty="0"/>
              <a:t>        User </a:t>
            </a:r>
            <a:r>
              <a:rPr lang="fr-FR" dirty="0" err="1"/>
              <a:t>user</a:t>
            </a:r>
            <a:r>
              <a:rPr lang="fr-FR" dirty="0"/>
              <a:t> = new User("</a:t>
            </a:r>
            <a:r>
              <a:rPr lang="fr-FR" dirty="0" err="1"/>
              <a:t>john_doe</a:t>
            </a:r>
            <a:r>
              <a:rPr lang="fr-FR" dirty="0"/>
              <a:t>", "password123");</a:t>
            </a:r>
          </a:p>
          <a:p>
            <a:r>
              <a:rPr lang="fr-FR" dirty="0"/>
              <a:t>        </a:t>
            </a:r>
            <a:r>
              <a:rPr lang="fr-FR" dirty="0" err="1"/>
              <a:t>assertThat</a:t>
            </a:r>
            <a:r>
              <a:rPr lang="fr-FR" dirty="0"/>
              <a:t>(</a:t>
            </a:r>
            <a:r>
              <a:rPr lang="fr-FR" dirty="0" err="1"/>
              <a:t>user.getUsername</a:t>
            </a:r>
            <a:r>
              <a:rPr lang="fr-FR" dirty="0"/>
              <a:t>(), </a:t>
            </a:r>
            <a:r>
              <a:rPr lang="fr-FR" dirty="0" err="1"/>
              <a:t>is</a:t>
            </a:r>
            <a:r>
              <a:rPr lang="fr-FR" dirty="0"/>
              <a:t>("</a:t>
            </a:r>
            <a:r>
              <a:rPr lang="fr-FR" dirty="0" err="1"/>
              <a:t>john_doe</a:t>
            </a:r>
            <a:r>
              <a:rPr lang="fr-FR" dirty="0"/>
              <a:t>"));</a:t>
            </a:r>
          </a:p>
          <a:p>
            <a:r>
              <a:rPr lang="fr-FR" dirty="0"/>
              <a:t>        </a:t>
            </a:r>
            <a:r>
              <a:rPr lang="fr-FR" dirty="0" err="1"/>
              <a:t>assertThat</a:t>
            </a:r>
            <a:r>
              <a:rPr lang="fr-FR" dirty="0"/>
              <a:t>(</a:t>
            </a:r>
            <a:r>
              <a:rPr lang="fr-FR" dirty="0" err="1"/>
              <a:t>user.getPassword</a:t>
            </a:r>
            <a:r>
              <a:rPr lang="fr-FR" dirty="0"/>
              <a:t>(), </a:t>
            </a:r>
            <a:r>
              <a:rPr lang="fr-FR" dirty="0" err="1"/>
              <a:t>is</a:t>
            </a:r>
            <a:r>
              <a:rPr lang="fr-FR" dirty="0"/>
              <a:t>("password123"));</a:t>
            </a:r>
          </a:p>
          <a:p>
            <a:r>
              <a:rPr lang="fr-FR" dirty="0"/>
              <a:t>    }</a:t>
            </a:r>
          </a:p>
          <a:p>
            <a:r>
              <a:rPr lang="fr-FR" dirty="0"/>
              <a:t>}</a:t>
            </a:r>
          </a:p>
        </p:txBody>
      </p:sp>
    </p:spTree>
    <p:extLst>
      <p:ext uri="{BB962C8B-B14F-4D97-AF65-F5344CB8AC3E}">
        <p14:creationId xmlns:p14="http://schemas.microsoft.com/office/powerpoint/2010/main" val="6131935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30887"/>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800" u="none" dirty="0">
                <a:solidFill>
                  <a:schemeClr val="tx1"/>
                </a:solidFill>
                <a:latin typeface="Gill Sans MT" panose="020B0502020104020203" pitchFamily="34" charset="77"/>
                <a:cs typeface="Arial" panose="020B0604020202020204" pitchFamily="34" charset="0"/>
              </a:rPr>
              <a:t>Partie </a:t>
            </a:r>
            <a:r>
              <a:rPr lang="fr-TN" altLang="fr-FR" sz="2800" u="none" dirty="0">
                <a:solidFill>
                  <a:schemeClr val="tx1"/>
                </a:solidFill>
                <a:latin typeface="Gill Sans MT" panose="020B0502020104020203" pitchFamily="34" charset="77"/>
                <a:cs typeface="Arial" panose="020B0604020202020204" pitchFamily="34" charset="0"/>
              </a:rPr>
              <a:t>VI: </a:t>
            </a:r>
            <a:r>
              <a:rPr lang="fr-FR" altLang="fr-FR" sz="2800" u="none" dirty="0">
                <a:solidFill>
                  <a:schemeClr val="tx1"/>
                </a:solidFill>
                <a:latin typeface="Gill Sans MT" panose="020B0502020104020203" pitchFamily="34" charset="77"/>
                <a:cs typeface="Arial" panose="020B0604020202020204" pitchFamily="34" charset="0"/>
              </a:rPr>
              <a:t>Techniques pour organiser les tests de codes complexes</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108</a:t>
            </a:fld>
            <a:endParaRPr lang="fr-FR" dirty="0"/>
          </a:p>
        </p:txBody>
      </p:sp>
    </p:spTree>
    <p:extLst>
      <p:ext uri="{BB962C8B-B14F-4D97-AF65-F5344CB8AC3E}">
        <p14:creationId xmlns:p14="http://schemas.microsoft.com/office/powerpoint/2010/main" val="13653407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Organisation des classes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109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Utilisation des Packages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Organisez vos tests dans des packages correspondant aux packages du code source. Cela facilite la navigation entre le code et les tests associés.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Structure des packages</a:t>
            </a:r>
          </a:p>
        </p:txBody>
      </p:sp>
      <p:sp>
        <p:nvSpPr>
          <p:cNvPr id="5" name="ZoneTexte 4">
            <a:extLst>
              <a:ext uri="{FF2B5EF4-FFF2-40B4-BE49-F238E27FC236}">
                <a16:creationId xmlns:a16="http://schemas.microsoft.com/office/drawing/2014/main" id="{518B73AC-B38B-56B4-69BA-63568F88DD77}"/>
              </a:ext>
            </a:extLst>
          </p:cNvPr>
          <p:cNvSpPr txBox="1"/>
          <p:nvPr/>
        </p:nvSpPr>
        <p:spPr>
          <a:xfrm>
            <a:off x="2618852" y="2945722"/>
            <a:ext cx="5238204" cy="3323987"/>
          </a:xfrm>
          <a:prstGeom prst="rect">
            <a:avLst/>
          </a:prstGeom>
          <a:solidFill>
            <a:schemeClr val="accent5">
              <a:lumMod val="20000"/>
              <a:lumOff val="80000"/>
            </a:schemeClr>
          </a:solidFill>
        </p:spPr>
        <p:txBody>
          <a:bodyPr wrap="square">
            <a:spAutoFit/>
          </a:bodyPr>
          <a:lstStyle/>
          <a:p>
            <a:r>
              <a:rPr lang="fr-FR" dirty="0"/>
              <a:t>src/main/java/com/</a:t>
            </a:r>
            <a:r>
              <a:rPr lang="fr-FR" dirty="0" err="1"/>
              <a:t>example</a:t>
            </a:r>
            <a:r>
              <a:rPr lang="fr-FR" dirty="0"/>
              <a:t>/</a:t>
            </a:r>
            <a:r>
              <a:rPr lang="fr-FR" dirty="0" err="1"/>
              <a:t>project</a:t>
            </a:r>
            <a:r>
              <a:rPr lang="fr-FR" dirty="0"/>
              <a:t>/</a:t>
            </a:r>
          </a:p>
          <a:p>
            <a:r>
              <a:rPr lang="fr-FR" dirty="0"/>
              <a:t>    ├── service/</a:t>
            </a:r>
          </a:p>
          <a:p>
            <a:r>
              <a:rPr lang="fr-FR" dirty="0"/>
              <a:t>    │   ├── UserService.java</a:t>
            </a:r>
          </a:p>
          <a:p>
            <a:r>
              <a:rPr lang="fr-FR" dirty="0"/>
              <a:t>    │   └── OrderService.java</a:t>
            </a:r>
          </a:p>
          <a:p>
            <a:r>
              <a:rPr lang="fr-FR" dirty="0"/>
              <a:t>    └── model/</a:t>
            </a:r>
          </a:p>
          <a:p>
            <a:r>
              <a:rPr lang="fr-FR" dirty="0"/>
              <a:t>        ├── User.java</a:t>
            </a:r>
          </a:p>
          <a:p>
            <a:r>
              <a:rPr lang="fr-FR" dirty="0"/>
              <a:t>        └── Order.java</a:t>
            </a:r>
          </a:p>
          <a:p>
            <a:endParaRPr lang="fr-FR" dirty="0"/>
          </a:p>
          <a:p>
            <a:r>
              <a:rPr lang="fr-FR" dirty="0"/>
              <a:t>src/test/java/com/</a:t>
            </a:r>
            <a:r>
              <a:rPr lang="fr-FR" dirty="0" err="1"/>
              <a:t>example</a:t>
            </a:r>
            <a:r>
              <a:rPr lang="fr-FR" dirty="0"/>
              <a:t>/</a:t>
            </a:r>
            <a:r>
              <a:rPr lang="fr-FR" dirty="0" err="1"/>
              <a:t>project</a:t>
            </a:r>
            <a:r>
              <a:rPr lang="fr-FR" dirty="0"/>
              <a:t>/</a:t>
            </a:r>
          </a:p>
          <a:p>
            <a:r>
              <a:rPr lang="fr-FR" dirty="0"/>
              <a:t>    ├── service/</a:t>
            </a:r>
          </a:p>
          <a:p>
            <a:r>
              <a:rPr lang="fr-FR" dirty="0"/>
              <a:t>    │   ├── UserServiceTest.java</a:t>
            </a:r>
          </a:p>
          <a:p>
            <a:r>
              <a:rPr lang="fr-FR" dirty="0"/>
              <a:t>    │   └── OrderServiceTest.java</a:t>
            </a:r>
          </a:p>
          <a:p>
            <a:r>
              <a:rPr lang="fr-FR" dirty="0"/>
              <a:t>    └── model/</a:t>
            </a:r>
          </a:p>
          <a:p>
            <a:r>
              <a:rPr lang="fr-FR" dirty="0"/>
              <a:t>        ├── UserTest.java</a:t>
            </a:r>
          </a:p>
          <a:p>
            <a:r>
              <a:rPr lang="fr-FR" dirty="0"/>
              <a:t>        └── OrderTest.java</a:t>
            </a:r>
          </a:p>
        </p:txBody>
      </p:sp>
    </p:spTree>
    <p:extLst>
      <p:ext uri="{BB962C8B-B14F-4D97-AF65-F5344CB8AC3E}">
        <p14:creationId xmlns:p14="http://schemas.microsoft.com/office/powerpoint/2010/main" val="4620754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3161058"/>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Objectifs :</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Comprendre l'importance des tests dans le processus de développement.</a:t>
            </a:r>
            <a:endParaRPr lang="fr-TN" sz="2601"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Connaître les différentes étapes du cycle de vie du développement logiciel et où les tests interviennent.</a:t>
            </a:r>
            <a:endParaRPr lang="fr-TN" sz="2601"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Savoir comment les tests contribuent à la qualité du logiciel.</a:t>
            </a:r>
          </a:p>
        </p:txBody>
      </p:sp>
    </p:spTree>
    <p:extLst>
      <p:ext uri="{BB962C8B-B14F-4D97-AF65-F5344CB8AC3E}">
        <p14:creationId xmlns:p14="http://schemas.microsoft.com/office/powerpoint/2010/main" val="37237416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Organisation des classes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86633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Nommer les Classes de Test de Manière Cohérente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Utilisez un suffixe commun pour les classes de test, comme Test ou Tests, pour indiquer clairement qu'il s'agit de classes de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Noms des classes de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UserServiceTest.java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OrderServiceTest.java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Grouper les Tests Similaires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Si une classe a plusieurs méthodes de test, regroupez les tests similaires ensemble en utilisant des sous-classes ou des méthodes organisées de manière logique.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Organisation par sous-classes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FR"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942926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Organisation des classes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111</a:t>
            </a:fld>
            <a:endParaRPr lang="fr-FR" dirty="0"/>
          </a:p>
        </p:txBody>
      </p:sp>
      <p:sp>
        <p:nvSpPr>
          <p:cNvPr id="4" name="ZoneTexte 3">
            <a:extLst>
              <a:ext uri="{FF2B5EF4-FFF2-40B4-BE49-F238E27FC236}">
                <a16:creationId xmlns:a16="http://schemas.microsoft.com/office/drawing/2014/main" id="{27CBA2E7-28E4-3CDA-308F-453517981987}"/>
              </a:ext>
            </a:extLst>
          </p:cNvPr>
          <p:cNvSpPr txBox="1"/>
          <p:nvPr/>
        </p:nvSpPr>
        <p:spPr>
          <a:xfrm>
            <a:off x="1637556" y="1187607"/>
            <a:ext cx="7200800" cy="5478423"/>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UserServiceTest</a:t>
            </a:r>
            <a:r>
              <a:rPr lang="fr-FR" dirty="0"/>
              <a:t> {</a:t>
            </a:r>
          </a:p>
          <a:p>
            <a:r>
              <a:rPr lang="fr-FR" dirty="0"/>
              <a:t>    public </a:t>
            </a:r>
            <a:r>
              <a:rPr lang="fr-FR" dirty="0" err="1"/>
              <a:t>static</a:t>
            </a:r>
            <a:r>
              <a:rPr lang="fr-FR" dirty="0"/>
              <a:t> class </a:t>
            </a:r>
            <a:r>
              <a:rPr lang="fr-FR" dirty="0" err="1"/>
              <a:t>CreateUserTests</a:t>
            </a:r>
            <a:r>
              <a:rPr lang="fr-FR" dirty="0"/>
              <a:t> {</a:t>
            </a:r>
          </a:p>
          <a:p>
            <a:r>
              <a:rPr lang="fr-FR" dirty="0"/>
              <a:t>        @Test</a:t>
            </a:r>
          </a:p>
          <a:p>
            <a:r>
              <a:rPr lang="fr-FR" dirty="0"/>
              <a:t>        public </a:t>
            </a:r>
            <a:r>
              <a:rPr lang="fr-FR" dirty="0" err="1"/>
              <a:t>void</a:t>
            </a:r>
            <a:r>
              <a:rPr lang="fr-FR" dirty="0"/>
              <a:t> </a:t>
            </a:r>
            <a:r>
              <a:rPr lang="fr-FR" dirty="0" err="1"/>
              <a:t>testCreateUserWithValidData</a:t>
            </a:r>
            <a:r>
              <a:rPr lang="fr-FR" dirty="0"/>
              <a:t>() {</a:t>
            </a:r>
          </a:p>
          <a:p>
            <a:r>
              <a:rPr lang="fr-FR" dirty="0"/>
              <a:t>            // Test de création d'utilisateur avec des données valides</a:t>
            </a:r>
          </a:p>
          <a:p>
            <a:r>
              <a:rPr lang="fr-FR" dirty="0"/>
              <a:t>        }</a:t>
            </a:r>
          </a:p>
          <a:p>
            <a:endParaRPr lang="fr-FR" dirty="0"/>
          </a:p>
          <a:p>
            <a:r>
              <a:rPr lang="fr-FR" dirty="0"/>
              <a:t>        @Test</a:t>
            </a:r>
          </a:p>
          <a:p>
            <a:r>
              <a:rPr lang="fr-FR" dirty="0"/>
              <a:t>        public </a:t>
            </a:r>
            <a:r>
              <a:rPr lang="fr-FR" dirty="0" err="1"/>
              <a:t>void</a:t>
            </a:r>
            <a:r>
              <a:rPr lang="fr-FR" dirty="0"/>
              <a:t> </a:t>
            </a:r>
            <a:r>
              <a:rPr lang="fr-FR" dirty="0" err="1"/>
              <a:t>testCreateUserWithInvalidData</a:t>
            </a:r>
            <a:r>
              <a:rPr lang="fr-FR" dirty="0"/>
              <a:t>() {</a:t>
            </a:r>
          </a:p>
          <a:p>
            <a:r>
              <a:rPr lang="fr-FR" dirty="0"/>
              <a:t>            // Test de création d'utilisateur avec des données invalides</a:t>
            </a:r>
          </a:p>
          <a:p>
            <a:r>
              <a:rPr lang="fr-FR" dirty="0"/>
              <a:t>        }</a:t>
            </a:r>
          </a:p>
          <a:p>
            <a:r>
              <a:rPr lang="fr-FR" dirty="0"/>
              <a:t>    }</a:t>
            </a:r>
          </a:p>
          <a:p>
            <a:endParaRPr lang="fr-FR" dirty="0"/>
          </a:p>
          <a:p>
            <a:r>
              <a:rPr lang="fr-FR" dirty="0"/>
              <a:t>    public </a:t>
            </a:r>
            <a:r>
              <a:rPr lang="fr-FR" dirty="0" err="1"/>
              <a:t>static</a:t>
            </a:r>
            <a:r>
              <a:rPr lang="fr-FR" dirty="0"/>
              <a:t> class </a:t>
            </a:r>
            <a:r>
              <a:rPr lang="fr-FR" dirty="0" err="1"/>
              <a:t>UpdateUserTests</a:t>
            </a:r>
            <a:r>
              <a:rPr lang="fr-FR" dirty="0"/>
              <a:t> {</a:t>
            </a:r>
          </a:p>
          <a:p>
            <a:r>
              <a:rPr lang="fr-FR" dirty="0"/>
              <a:t>        @Test</a:t>
            </a:r>
          </a:p>
          <a:p>
            <a:r>
              <a:rPr lang="fr-FR" dirty="0"/>
              <a:t>        public </a:t>
            </a:r>
            <a:r>
              <a:rPr lang="fr-FR" dirty="0" err="1"/>
              <a:t>void</a:t>
            </a:r>
            <a:r>
              <a:rPr lang="fr-FR" dirty="0"/>
              <a:t> </a:t>
            </a:r>
            <a:r>
              <a:rPr lang="fr-FR" dirty="0" err="1"/>
              <a:t>testUpdateUserWithValidData</a:t>
            </a:r>
            <a:r>
              <a:rPr lang="fr-FR" dirty="0"/>
              <a:t>() {</a:t>
            </a:r>
          </a:p>
          <a:p>
            <a:r>
              <a:rPr lang="fr-FR" dirty="0"/>
              <a:t>            // Test de mise à jour d'utilisateur avec des données valides</a:t>
            </a:r>
          </a:p>
          <a:p>
            <a:r>
              <a:rPr lang="fr-FR" dirty="0"/>
              <a:t>        }</a:t>
            </a:r>
          </a:p>
          <a:p>
            <a:endParaRPr lang="fr-FR" dirty="0"/>
          </a:p>
          <a:p>
            <a:r>
              <a:rPr lang="fr-FR" dirty="0"/>
              <a:t>        @Test</a:t>
            </a:r>
          </a:p>
          <a:p>
            <a:r>
              <a:rPr lang="fr-FR" dirty="0"/>
              <a:t>        public </a:t>
            </a:r>
            <a:r>
              <a:rPr lang="fr-FR" dirty="0" err="1"/>
              <a:t>void</a:t>
            </a:r>
            <a:r>
              <a:rPr lang="fr-FR" dirty="0"/>
              <a:t> </a:t>
            </a:r>
            <a:r>
              <a:rPr lang="fr-FR" dirty="0" err="1"/>
              <a:t>testUpdateUserWithInvalidData</a:t>
            </a:r>
            <a:r>
              <a:rPr lang="fr-FR" dirty="0"/>
              <a:t>() {</a:t>
            </a:r>
          </a:p>
          <a:p>
            <a:r>
              <a:rPr lang="fr-FR" dirty="0"/>
              <a:t>            // Test de mise à jour d'utilisateur avec des données invalides</a:t>
            </a:r>
          </a:p>
          <a:p>
            <a:r>
              <a:rPr lang="fr-FR" dirty="0"/>
              <a:t>        }</a:t>
            </a:r>
          </a:p>
          <a:p>
            <a:r>
              <a:rPr lang="fr-FR" dirty="0"/>
              <a:t>    }</a:t>
            </a:r>
          </a:p>
          <a:p>
            <a:r>
              <a:rPr lang="fr-FR" dirty="0"/>
              <a:t>}</a:t>
            </a:r>
          </a:p>
        </p:txBody>
      </p:sp>
    </p:spTree>
    <p:extLst>
      <p:ext uri="{BB962C8B-B14F-4D97-AF65-F5344CB8AC3E}">
        <p14:creationId xmlns:p14="http://schemas.microsoft.com/office/powerpoint/2010/main" val="3600612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Organisation du Code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24951"/>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Utiliser des Méthodes de Configuration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Utilisez des annotations comme @BeforeEach, @AfterEach, @BeforeAll et @AfterAll pour configurer et nettoyer les ressources nécessaires pour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 méthodes de configuration</a:t>
            </a:r>
          </a:p>
        </p:txBody>
      </p:sp>
      <p:sp>
        <p:nvSpPr>
          <p:cNvPr id="4" name="ZoneTexte 3">
            <a:extLst>
              <a:ext uri="{FF2B5EF4-FFF2-40B4-BE49-F238E27FC236}">
                <a16:creationId xmlns:a16="http://schemas.microsoft.com/office/drawing/2014/main" id="{D19E5255-990D-EB27-D784-49EC8B08492E}"/>
              </a:ext>
            </a:extLst>
          </p:cNvPr>
          <p:cNvSpPr txBox="1"/>
          <p:nvPr/>
        </p:nvSpPr>
        <p:spPr>
          <a:xfrm>
            <a:off x="629444" y="2567018"/>
            <a:ext cx="4320480" cy="3539430"/>
          </a:xfrm>
          <a:prstGeom prst="rect">
            <a:avLst/>
          </a:prstGeom>
          <a:solidFill>
            <a:schemeClr val="accent5">
              <a:lumMod val="20000"/>
              <a:lumOff val="80000"/>
            </a:schemeClr>
          </a:solidFill>
        </p:spPr>
        <p:txBody>
          <a:bodyPr wrap="square">
            <a:spAutoFit/>
          </a:bodyPr>
          <a:lstStyle/>
          <a:p>
            <a:r>
              <a:rPr lang="fr-FR" dirty="0"/>
              <a:t>import </a:t>
            </a:r>
            <a:r>
              <a:rPr lang="fr-FR" dirty="0" err="1"/>
              <a:t>org.junit.jupiter.api.BeforeEach</a:t>
            </a:r>
            <a:r>
              <a:rPr lang="fr-FR" dirty="0"/>
              <a:t>;</a:t>
            </a:r>
          </a:p>
          <a:p>
            <a:r>
              <a:rPr lang="fr-FR" dirty="0"/>
              <a:t>import </a:t>
            </a:r>
            <a:r>
              <a:rPr lang="fr-FR" dirty="0" err="1"/>
              <a:t>org.junit.jupiter.api.AfterEach</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a:t>
            </a:r>
            <a:r>
              <a:rPr lang="fr-FR" dirty="0" err="1"/>
              <a:t>private</a:t>
            </a:r>
            <a:r>
              <a:rPr lang="fr-FR" dirty="0"/>
              <a:t> </a:t>
            </a:r>
            <a:r>
              <a:rPr lang="fr-FR" dirty="0" err="1"/>
              <a:t>UserService</a:t>
            </a:r>
            <a:r>
              <a:rPr lang="fr-FR" dirty="0"/>
              <a:t> </a:t>
            </a:r>
            <a:r>
              <a:rPr lang="fr-FR" dirty="0" err="1"/>
              <a:t>userService</a:t>
            </a:r>
            <a:r>
              <a:rPr lang="fr-FR" dirty="0"/>
              <a:t>;</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a:t>
            </a:r>
            <a:r>
              <a:rPr lang="fr-FR" dirty="0" err="1"/>
              <a:t>userService</a:t>
            </a:r>
            <a:r>
              <a:rPr lang="fr-FR" dirty="0"/>
              <a:t> = new </a:t>
            </a:r>
            <a:r>
              <a:rPr lang="fr-FR" dirty="0" err="1"/>
              <a:t>UserService</a:t>
            </a:r>
            <a:r>
              <a:rPr lang="fr-FR" dirty="0"/>
              <a:t>();</a:t>
            </a:r>
          </a:p>
          <a:p>
            <a:r>
              <a:rPr lang="fr-FR" dirty="0"/>
              <a:t>    }</a:t>
            </a:r>
          </a:p>
          <a:p>
            <a:endParaRPr lang="fr-FR" dirty="0"/>
          </a:p>
          <a:p>
            <a:r>
              <a:rPr lang="fr-FR" dirty="0"/>
              <a:t>    @AfterEach</a:t>
            </a:r>
          </a:p>
          <a:p>
            <a:r>
              <a:rPr lang="fr-FR" dirty="0"/>
              <a:t>    public </a:t>
            </a:r>
            <a:r>
              <a:rPr lang="fr-FR" dirty="0" err="1"/>
              <a:t>void</a:t>
            </a:r>
            <a:r>
              <a:rPr lang="fr-FR" dirty="0"/>
              <a:t> </a:t>
            </a:r>
            <a:r>
              <a:rPr lang="fr-FR" dirty="0" err="1"/>
              <a:t>tearDown</a:t>
            </a:r>
            <a:r>
              <a:rPr lang="fr-FR" dirty="0"/>
              <a:t>() {</a:t>
            </a:r>
          </a:p>
          <a:p>
            <a:r>
              <a:rPr lang="fr-FR" dirty="0"/>
              <a:t>        // Nettoyage après chaque test</a:t>
            </a:r>
          </a:p>
          <a:p>
            <a:r>
              <a:rPr lang="fr-FR" dirty="0"/>
              <a:t>    }</a:t>
            </a:r>
          </a:p>
        </p:txBody>
      </p:sp>
      <p:sp>
        <p:nvSpPr>
          <p:cNvPr id="6" name="ZoneTexte 5">
            <a:extLst>
              <a:ext uri="{FF2B5EF4-FFF2-40B4-BE49-F238E27FC236}">
                <a16:creationId xmlns:a16="http://schemas.microsoft.com/office/drawing/2014/main" id="{E2ECFF5B-16EE-29F5-A19C-CD93C0268313}"/>
              </a:ext>
            </a:extLst>
          </p:cNvPr>
          <p:cNvSpPr txBox="1"/>
          <p:nvPr/>
        </p:nvSpPr>
        <p:spPr>
          <a:xfrm>
            <a:off x="5237955" y="2578182"/>
            <a:ext cx="4707085" cy="2246769"/>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testCreateUser</a:t>
            </a:r>
            <a:r>
              <a:rPr lang="fr-FR" dirty="0"/>
              <a:t>() {</a:t>
            </a:r>
          </a:p>
          <a:p>
            <a:r>
              <a:rPr lang="fr-FR" dirty="0"/>
              <a:t>        // Test de création d'utilisateur</a:t>
            </a:r>
          </a:p>
          <a:p>
            <a:r>
              <a:rPr lang="fr-FR" dirty="0"/>
              <a:t>    }</a:t>
            </a:r>
          </a:p>
          <a:p>
            <a:endParaRPr lang="fr-FR" dirty="0"/>
          </a:p>
          <a:p>
            <a:r>
              <a:rPr lang="fr-FR" dirty="0"/>
              <a:t>    @Test</a:t>
            </a:r>
          </a:p>
          <a:p>
            <a:r>
              <a:rPr lang="fr-FR" dirty="0"/>
              <a:t>    public </a:t>
            </a:r>
            <a:r>
              <a:rPr lang="fr-FR" dirty="0" err="1"/>
              <a:t>void</a:t>
            </a:r>
            <a:r>
              <a:rPr lang="fr-FR" dirty="0"/>
              <a:t> </a:t>
            </a:r>
            <a:r>
              <a:rPr lang="fr-FR" dirty="0" err="1"/>
              <a:t>testDeleteUser</a:t>
            </a:r>
            <a:r>
              <a:rPr lang="fr-FR" dirty="0"/>
              <a:t>() {</a:t>
            </a:r>
          </a:p>
          <a:p>
            <a:r>
              <a:rPr lang="fr-FR" dirty="0"/>
              <a:t>        // Test de suppression d'utilisateur</a:t>
            </a:r>
          </a:p>
          <a:p>
            <a:r>
              <a:rPr lang="fr-FR" dirty="0"/>
              <a:t>    }</a:t>
            </a:r>
          </a:p>
          <a:p>
            <a:r>
              <a:rPr lang="fr-FR" dirty="0"/>
              <a:t>}</a:t>
            </a:r>
          </a:p>
        </p:txBody>
      </p:sp>
    </p:spTree>
    <p:extLst>
      <p:ext uri="{BB962C8B-B14F-4D97-AF65-F5344CB8AC3E}">
        <p14:creationId xmlns:p14="http://schemas.microsoft.com/office/powerpoint/2010/main" val="22474691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Organisation du Code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91767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Utiliser des Données de Test Réutilisables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Évitez de dupliquer les données de test en les extrayant dans des méthodes utilitaires ou des classes de configuration.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 méthodes utilitaires pour les données de test</a:t>
            </a:r>
          </a:p>
        </p:txBody>
      </p:sp>
      <p:sp>
        <p:nvSpPr>
          <p:cNvPr id="4" name="ZoneTexte 3">
            <a:extLst>
              <a:ext uri="{FF2B5EF4-FFF2-40B4-BE49-F238E27FC236}">
                <a16:creationId xmlns:a16="http://schemas.microsoft.com/office/drawing/2014/main" id="{D19E5255-990D-EB27-D784-49EC8B08492E}"/>
              </a:ext>
            </a:extLst>
          </p:cNvPr>
          <p:cNvSpPr txBox="1"/>
          <p:nvPr/>
        </p:nvSpPr>
        <p:spPr>
          <a:xfrm>
            <a:off x="514587" y="2593943"/>
            <a:ext cx="4464496" cy="2893100"/>
          </a:xfrm>
          <a:prstGeom prst="rect">
            <a:avLst/>
          </a:prstGeom>
          <a:solidFill>
            <a:schemeClr val="accent5">
              <a:lumMod val="20000"/>
              <a:lumOff val="80000"/>
            </a:schemeClr>
          </a:solidFill>
        </p:spPr>
        <p:txBody>
          <a:bodyPr wrap="square">
            <a:spAutoFit/>
          </a:bodyPr>
          <a:lstStyle/>
          <a:p>
            <a:r>
              <a:rPr lang="fr-FR" dirty="0"/>
              <a:t>public class </a:t>
            </a:r>
            <a:r>
              <a:rPr lang="fr-FR" dirty="0" err="1"/>
              <a:t>TestUtils</a:t>
            </a:r>
            <a:r>
              <a:rPr lang="fr-FR" dirty="0"/>
              <a:t> {</a:t>
            </a:r>
          </a:p>
          <a:p>
            <a:r>
              <a:rPr lang="fr-FR" dirty="0"/>
              <a:t>    public </a:t>
            </a:r>
            <a:r>
              <a:rPr lang="fr-FR" dirty="0" err="1"/>
              <a:t>static</a:t>
            </a:r>
            <a:r>
              <a:rPr lang="fr-FR" dirty="0"/>
              <a:t> User </a:t>
            </a:r>
            <a:r>
              <a:rPr lang="fr-FR" dirty="0" err="1"/>
              <a:t>createTestUser</a:t>
            </a:r>
            <a:r>
              <a:rPr lang="fr-FR" dirty="0"/>
              <a:t>() {</a:t>
            </a:r>
          </a:p>
          <a:p>
            <a:r>
              <a:rPr lang="fr-FR" dirty="0"/>
              <a:t>        return new User("</a:t>
            </a:r>
            <a:r>
              <a:rPr lang="fr-FR" dirty="0" err="1"/>
              <a:t>john_doe</a:t>
            </a:r>
            <a:r>
              <a:rPr lang="fr-FR" dirty="0"/>
              <a:t>", "password123");</a:t>
            </a:r>
          </a:p>
          <a:p>
            <a:r>
              <a:rPr lang="fr-FR" dirty="0"/>
              <a:t>    }</a:t>
            </a:r>
          </a:p>
          <a:p>
            <a:r>
              <a:rPr lang="fr-FR" dirty="0"/>
              <a:t>}</a:t>
            </a:r>
          </a:p>
          <a:p>
            <a:endParaRPr lang="fr-FR" dirty="0"/>
          </a:p>
          <a:p>
            <a:r>
              <a:rPr lang="fr-FR" dirty="0"/>
              <a:t>public class </a:t>
            </a:r>
            <a:r>
              <a:rPr lang="fr-FR" dirty="0" err="1"/>
              <a:t>UserServiceTest</a:t>
            </a:r>
            <a:r>
              <a:rPr lang="fr-FR" dirty="0"/>
              <a:t> {</a:t>
            </a:r>
          </a:p>
          <a:p>
            <a:r>
              <a:rPr lang="fr-FR" dirty="0"/>
              <a:t>    </a:t>
            </a:r>
            <a:r>
              <a:rPr lang="fr-FR" dirty="0" err="1"/>
              <a:t>private</a:t>
            </a:r>
            <a:r>
              <a:rPr lang="fr-FR" dirty="0"/>
              <a:t> </a:t>
            </a:r>
            <a:r>
              <a:rPr lang="fr-FR" dirty="0" err="1"/>
              <a:t>UserService</a:t>
            </a:r>
            <a:r>
              <a:rPr lang="fr-FR" dirty="0"/>
              <a:t> </a:t>
            </a:r>
            <a:r>
              <a:rPr lang="fr-FR" dirty="0" err="1"/>
              <a:t>userService</a:t>
            </a:r>
            <a:r>
              <a:rPr lang="fr-FR" dirty="0"/>
              <a:t>;</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a:t>
            </a:r>
            <a:r>
              <a:rPr lang="fr-FR" dirty="0" err="1"/>
              <a:t>userService</a:t>
            </a:r>
            <a:r>
              <a:rPr lang="fr-FR" dirty="0"/>
              <a:t> = new </a:t>
            </a:r>
            <a:r>
              <a:rPr lang="fr-FR" dirty="0" err="1"/>
              <a:t>UserService</a:t>
            </a:r>
            <a:r>
              <a:rPr lang="fr-FR" dirty="0"/>
              <a:t>();</a:t>
            </a:r>
          </a:p>
          <a:p>
            <a:r>
              <a:rPr lang="fr-FR" dirty="0"/>
              <a:t>    }    </a:t>
            </a:r>
          </a:p>
        </p:txBody>
      </p:sp>
      <p:sp>
        <p:nvSpPr>
          <p:cNvPr id="6" name="ZoneTexte 5">
            <a:extLst>
              <a:ext uri="{FF2B5EF4-FFF2-40B4-BE49-F238E27FC236}">
                <a16:creationId xmlns:a16="http://schemas.microsoft.com/office/drawing/2014/main" id="{E2ECFF5B-16EE-29F5-A19C-CD93C0268313}"/>
              </a:ext>
            </a:extLst>
          </p:cNvPr>
          <p:cNvSpPr txBox="1"/>
          <p:nvPr/>
        </p:nvSpPr>
        <p:spPr>
          <a:xfrm>
            <a:off x="5465982" y="2593943"/>
            <a:ext cx="4707085" cy="3323987"/>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testCreateUser</a:t>
            </a:r>
            <a:r>
              <a:rPr lang="fr-FR" dirty="0"/>
              <a:t>() {</a:t>
            </a:r>
          </a:p>
          <a:p>
            <a:r>
              <a:rPr lang="fr-FR" dirty="0"/>
              <a:t>        User </a:t>
            </a:r>
            <a:r>
              <a:rPr lang="fr-FR" dirty="0" err="1"/>
              <a:t>user</a:t>
            </a:r>
            <a:r>
              <a:rPr lang="fr-FR" dirty="0"/>
              <a:t> = </a:t>
            </a:r>
            <a:r>
              <a:rPr lang="fr-FR" dirty="0" err="1"/>
              <a:t>TestUtils.createTestUser</a:t>
            </a:r>
            <a:r>
              <a:rPr lang="fr-FR" dirty="0"/>
              <a:t>();</a:t>
            </a:r>
          </a:p>
          <a:p>
            <a:r>
              <a:rPr lang="fr-FR" dirty="0"/>
              <a:t>        </a:t>
            </a:r>
            <a:r>
              <a:rPr lang="fr-FR" dirty="0" err="1"/>
              <a:t>userService.createUser</a:t>
            </a:r>
            <a:r>
              <a:rPr lang="fr-FR" dirty="0"/>
              <a:t>(user);</a:t>
            </a:r>
          </a:p>
          <a:p>
            <a:r>
              <a:rPr lang="fr-FR" dirty="0"/>
              <a:t>        // Assertions et vérifications</a:t>
            </a:r>
          </a:p>
          <a:p>
            <a:r>
              <a:rPr lang="fr-FR" dirty="0"/>
              <a:t>    }</a:t>
            </a:r>
          </a:p>
          <a:p>
            <a:endParaRPr lang="fr-FR" dirty="0"/>
          </a:p>
          <a:p>
            <a:r>
              <a:rPr lang="fr-FR" dirty="0"/>
              <a:t>    @Test</a:t>
            </a:r>
          </a:p>
          <a:p>
            <a:r>
              <a:rPr lang="fr-FR" dirty="0"/>
              <a:t>    public </a:t>
            </a:r>
            <a:r>
              <a:rPr lang="fr-FR" dirty="0" err="1"/>
              <a:t>void</a:t>
            </a:r>
            <a:r>
              <a:rPr lang="fr-FR" dirty="0"/>
              <a:t> </a:t>
            </a:r>
            <a:r>
              <a:rPr lang="fr-FR" dirty="0" err="1"/>
              <a:t>testDeleteUser</a:t>
            </a:r>
            <a:r>
              <a:rPr lang="fr-FR" dirty="0"/>
              <a:t>() {</a:t>
            </a:r>
          </a:p>
          <a:p>
            <a:r>
              <a:rPr lang="fr-FR" dirty="0"/>
              <a:t>        User </a:t>
            </a:r>
            <a:r>
              <a:rPr lang="fr-FR" dirty="0" err="1"/>
              <a:t>user</a:t>
            </a:r>
            <a:r>
              <a:rPr lang="fr-FR" dirty="0"/>
              <a:t> = </a:t>
            </a:r>
            <a:r>
              <a:rPr lang="fr-FR" dirty="0" err="1"/>
              <a:t>TestUtils.createTestUser</a:t>
            </a:r>
            <a:r>
              <a:rPr lang="fr-FR" dirty="0"/>
              <a:t>();</a:t>
            </a:r>
          </a:p>
          <a:p>
            <a:r>
              <a:rPr lang="fr-FR" dirty="0"/>
              <a:t>        </a:t>
            </a:r>
            <a:r>
              <a:rPr lang="fr-FR" dirty="0" err="1"/>
              <a:t>userService.createUser</a:t>
            </a:r>
            <a:r>
              <a:rPr lang="fr-FR" dirty="0"/>
              <a:t>(user);</a:t>
            </a:r>
          </a:p>
          <a:p>
            <a:r>
              <a:rPr lang="fr-FR" dirty="0"/>
              <a:t>        </a:t>
            </a:r>
            <a:r>
              <a:rPr lang="fr-FR" dirty="0" err="1"/>
              <a:t>userService.deleteUser</a:t>
            </a:r>
            <a:r>
              <a:rPr lang="fr-FR" dirty="0"/>
              <a:t>(</a:t>
            </a:r>
            <a:r>
              <a:rPr lang="fr-FR" dirty="0" err="1"/>
              <a:t>user.getUsername</a:t>
            </a:r>
            <a:r>
              <a:rPr lang="fr-FR" dirty="0"/>
              <a:t>());</a:t>
            </a:r>
          </a:p>
          <a:p>
            <a:r>
              <a:rPr lang="fr-FR" dirty="0"/>
              <a:t>        // Assertions et vérifications</a:t>
            </a:r>
          </a:p>
          <a:p>
            <a:r>
              <a:rPr lang="fr-FR" dirty="0"/>
              <a:t>    }</a:t>
            </a:r>
          </a:p>
          <a:p>
            <a:r>
              <a:rPr lang="fr-FR" dirty="0"/>
              <a:t>}</a:t>
            </a:r>
          </a:p>
        </p:txBody>
      </p:sp>
    </p:spTree>
    <p:extLst>
      <p:ext uri="{BB962C8B-B14F-4D97-AF65-F5344CB8AC3E}">
        <p14:creationId xmlns:p14="http://schemas.microsoft.com/office/powerpoint/2010/main" val="21053901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Organisation du Code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91767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a:t>
            </a:r>
            <a:r>
              <a:rPr lang="fr-FR" sz="2000" dirty="0" err="1">
                <a:latin typeface="Gill Sans MT" panose="020B0502020104020203" pitchFamily="34" charset="77"/>
                <a:ea typeface="Tahoma" panose="020B0604030504040204" pitchFamily="34" charset="0"/>
                <a:cs typeface="Tahoma" panose="020B0604030504040204" pitchFamily="34" charset="0"/>
              </a:rPr>
              <a:t>Mocking</a:t>
            </a:r>
            <a:r>
              <a:rPr lang="fr-FR" sz="2000" dirty="0">
                <a:latin typeface="Gill Sans MT" panose="020B0502020104020203" pitchFamily="34" charset="77"/>
                <a:ea typeface="Tahoma" panose="020B0604030504040204" pitchFamily="34" charset="0"/>
                <a:cs typeface="Tahoma" panose="020B0604030504040204" pitchFamily="34" charset="0"/>
              </a:rPr>
              <a:t> et </a:t>
            </a:r>
            <a:r>
              <a:rPr lang="fr-FR" sz="2000" dirty="0" err="1">
                <a:latin typeface="Gill Sans MT" panose="020B0502020104020203" pitchFamily="34" charset="77"/>
                <a:ea typeface="Tahoma" panose="020B0604030504040204" pitchFamily="34" charset="0"/>
                <a:cs typeface="Tahoma" panose="020B0604030504040204" pitchFamily="34" charset="0"/>
              </a:rPr>
              <a:t>Stubbing</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Utilisez des </a:t>
            </a:r>
            <a:r>
              <a:rPr lang="fr-FR" sz="2000" dirty="0" err="1">
                <a:latin typeface="Gill Sans MT" panose="020B0502020104020203" pitchFamily="34" charset="77"/>
                <a:ea typeface="Tahoma" panose="020B0604030504040204" pitchFamily="34" charset="0"/>
                <a:cs typeface="Tahoma" panose="020B0604030504040204" pitchFamily="34" charset="0"/>
              </a:rPr>
              <a:t>frameworks</a:t>
            </a:r>
            <a:r>
              <a:rPr lang="fr-FR" sz="2000" dirty="0">
                <a:latin typeface="Gill Sans MT" panose="020B0502020104020203" pitchFamily="34" charset="77"/>
                <a:ea typeface="Tahoma" panose="020B0604030504040204" pitchFamily="34" charset="0"/>
                <a:cs typeface="Tahoma" panose="020B0604030504040204" pitchFamily="34" charset="0"/>
              </a:rPr>
              <a:t> comme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pour créer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 ce qui permet de tester le code indépendamment de ses dépendances externes.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Utilisation de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pour le </a:t>
            </a:r>
            <a:r>
              <a:rPr lang="fr-FR" sz="2000" dirty="0" err="1">
                <a:latin typeface="Gill Sans MT" panose="020B0502020104020203" pitchFamily="34" charset="77"/>
                <a:ea typeface="Tahoma" panose="020B0604030504040204" pitchFamily="34" charset="0"/>
                <a:cs typeface="Tahoma" panose="020B0604030504040204" pitchFamily="34" charset="0"/>
              </a:rPr>
              <a:t>mocking</a:t>
            </a:r>
            <a:endParaRPr lang="fr-FR"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D19E5255-990D-EB27-D784-49EC8B08492E}"/>
              </a:ext>
            </a:extLst>
          </p:cNvPr>
          <p:cNvSpPr txBox="1"/>
          <p:nvPr/>
        </p:nvSpPr>
        <p:spPr>
          <a:xfrm>
            <a:off x="413420" y="2672544"/>
            <a:ext cx="4707084"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org.junit.jupiter.api.BeforeEach</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a:t>
            </a:r>
            <a:r>
              <a:rPr lang="fr-FR" dirty="0" err="1"/>
              <a:t>private</a:t>
            </a:r>
            <a:r>
              <a:rPr lang="fr-FR" dirty="0"/>
              <a:t> </a:t>
            </a:r>
            <a:r>
              <a:rPr lang="fr-FR" dirty="0" err="1"/>
              <a:t>UserService</a:t>
            </a:r>
            <a:r>
              <a:rPr lang="fr-FR" dirty="0"/>
              <a:t> </a:t>
            </a:r>
            <a:r>
              <a:rPr lang="fr-FR" dirty="0" err="1"/>
              <a:t>userService</a:t>
            </a:r>
            <a:r>
              <a:rPr lang="fr-FR" dirty="0"/>
              <a:t>;</a:t>
            </a:r>
          </a:p>
          <a:p>
            <a:r>
              <a:rPr lang="fr-FR" dirty="0"/>
              <a:t>    </a:t>
            </a:r>
            <a:r>
              <a:rPr lang="fr-FR" dirty="0" err="1"/>
              <a:t>private</a:t>
            </a:r>
            <a:r>
              <a:rPr lang="fr-FR" dirty="0"/>
              <a:t> </a:t>
            </a:r>
            <a:r>
              <a:rPr lang="fr-FR" dirty="0" err="1"/>
              <a:t>UserRepository</a:t>
            </a:r>
            <a:r>
              <a:rPr lang="fr-FR" dirty="0"/>
              <a:t> </a:t>
            </a:r>
            <a:r>
              <a:rPr lang="fr-FR" dirty="0" err="1"/>
              <a:t>userRepository</a:t>
            </a:r>
            <a:r>
              <a:rPr lang="fr-FR" dirty="0"/>
              <a:t>;</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a:t>
            </a:r>
            <a:r>
              <a:rPr lang="fr-FR" dirty="0" err="1"/>
              <a:t>userRepository</a:t>
            </a:r>
            <a:r>
              <a:rPr lang="fr-FR" dirty="0"/>
              <a:t> = </a:t>
            </a:r>
            <a:r>
              <a:rPr lang="fr-FR" dirty="0" err="1"/>
              <a:t>mock</a:t>
            </a:r>
            <a:r>
              <a:rPr lang="fr-FR" dirty="0"/>
              <a:t>(</a:t>
            </a:r>
            <a:r>
              <a:rPr lang="fr-FR" dirty="0" err="1"/>
              <a:t>UserRepository.class</a:t>
            </a:r>
            <a:r>
              <a:rPr lang="fr-FR" dirty="0"/>
              <a:t>);</a:t>
            </a:r>
          </a:p>
          <a:p>
            <a:r>
              <a:rPr lang="fr-FR" dirty="0"/>
              <a:t>        </a:t>
            </a:r>
            <a:r>
              <a:rPr lang="fr-FR" dirty="0" err="1"/>
              <a:t>userService</a:t>
            </a:r>
            <a:r>
              <a:rPr lang="fr-FR" dirty="0"/>
              <a:t> = new </a:t>
            </a:r>
            <a:r>
              <a:rPr lang="fr-FR" dirty="0" err="1"/>
              <a:t>UserService</a:t>
            </a:r>
            <a:r>
              <a:rPr lang="fr-FR" dirty="0"/>
              <a:t>(</a:t>
            </a:r>
            <a:r>
              <a:rPr lang="fr-FR" dirty="0" err="1"/>
              <a:t>userRepository</a:t>
            </a:r>
            <a:r>
              <a:rPr lang="fr-FR" dirty="0"/>
              <a:t>);</a:t>
            </a:r>
          </a:p>
          <a:p>
            <a:r>
              <a:rPr lang="fr-FR" dirty="0"/>
              <a:t>    }</a:t>
            </a:r>
          </a:p>
        </p:txBody>
      </p:sp>
      <p:sp>
        <p:nvSpPr>
          <p:cNvPr id="6" name="ZoneTexte 5">
            <a:extLst>
              <a:ext uri="{FF2B5EF4-FFF2-40B4-BE49-F238E27FC236}">
                <a16:creationId xmlns:a16="http://schemas.microsoft.com/office/drawing/2014/main" id="{E2ECFF5B-16EE-29F5-A19C-CD93C0268313}"/>
              </a:ext>
            </a:extLst>
          </p:cNvPr>
          <p:cNvSpPr txBox="1"/>
          <p:nvPr/>
        </p:nvSpPr>
        <p:spPr>
          <a:xfrm>
            <a:off x="5365309" y="2675508"/>
            <a:ext cx="4841199" cy="3108543"/>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testCreateUser</a:t>
            </a:r>
            <a:r>
              <a:rPr lang="fr-FR" dirty="0"/>
              <a:t>() {</a:t>
            </a:r>
          </a:p>
          <a:p>
            <a:r>
              <a:rPr lang="fr-FR" dirty="0"/>
              <a:t>        User </a:t>
            </a:r>
            <a:r>
              <a:rPr lang="fr-FR" dirty="0" err="1"/>
              <a:t>user</a:t>
            </a:r>
            <a:r>
              <a:rPr lang="fr-FR" dirty="0"/>
              <a:t> = new User("</a:t>
            </a:r>
            <a:r>
              <a:rPr lang="fr-FR" dirty="0" err="1"/>
              <a:t>john_doe</a:t>
            </a:r>
            <a:r>
              <a:rPr lang="fr-FR" dirty="0"/>
              <a:t>", "password123");</a:t>
            </a:r>
          </a:p>
          <a:p>
            <a:r>
              <a:rPr lang="fr-FR" dirty="0"/>
              <a:t>        </a:t>
            </a:r>
            <a:r>
              <a:rPr lang="fr-FR" dirty="0" err="1"/>
              <a:t>userService.createUser</a:t>
            </a:r>
            <a:r>
              <a:rPr lang="fr-FR" dirty="0"/>
              <a:t>(user);</a:t>
            </a:r>
          </a:p>
          <a:p>
            <a:r>
              <a:rPr lang="fr-FR" dirty="0"/>
              <a:t>        </a:t>
            </a:r>
            <a:r>
              <a:rPr lang="fr-FR" dirty="0" err="1"/>
              <a:t>verify</a:t>
            </a:r>
            <a:r>
              <a:rPr lang="fr-FR" dirty="0"/>
              <a:t>(</a:t>
            </a:r>
            <a:r>
              <a:rPr lang="fr-FR" dirty="0" err="1"/>
              <a:t>userRepository</a:t>
            </a:r>
            <a:r>
              <a:rPr lang="fr-FR" dirty="0"/>
              <a:t>).</a:t>
            </a:r>
            <a:r>
              <a:rPr lang="fr-FR" dirty="0" err="1"/>
              <a:t>save</a:t>
            </a:r>
            <a:r>
              <a:rPr lang="fr-FR" dirty="0"/>
              <a:t>(user);</a:t>
            </a:r>
          </a:p>
          <a:p>
            <a:r>
              <a:rPr lang="fr-FR" dirty="0"/>
              <a:t>    }</a:t>
            </a:r>
          </a:p>
          <a:p>
            <a:endParaRPr lang="fr-FR" dirty="0"/>
          </a:p>
          <a:p>
            <a:r>
              <a:rPr lang="fr-FR" dirty="0"/>
              <a:t>    @Test</a:t>
            </a:r>
          </a:p>
          <a:p>
            <a:r>
              <a:rPr lang="fr-FR" dirty="0"/>
              <a:t>    public </a:t>
            </a:r>
            <a:r>
              <a:rPr lang="fr-FR" dirty="0" err="1"/>
              <a:t>void</a:t>
            </a:r>
            <a:r>
              <a:rPr lang="fr-FR" dirty="0"/>
              <a:t> </a:t>
            </a:r>
            <a:r>
              <a:rPr lang="fr-FR" dirty="0" err="1"/>
              <a:t>testDeleteUser</a:t>
            </a:r>
            <a:r>
              <a:rPr lang="fr-FR" dirty="0"/>
              <a:t>() {</a:t>
            </a:r>
          </a:p>
          <a:p>
            <a:r>
              <a:rPr lang="fr-FR" dirty="0"/>
              <a:t>        String </a:t>
            </a:r>
            <a:r>
              <a:rPr lang="fr-FR" dirty="0" err="1"/>
              <a:t>username</a:t>
            </a:r>
            <a:r>
              <a:rPr lang="fr-FR" dirty="0"/>
              <a:t> = "</a:t>
            </a:r>
            <a:r>
              <a:rPr lang="fr-FR" dirty="0" err="1"/>
              <a:t>john_doe</a:t>
            </a:r>
            <a:r>
              <a:rPr lang="fr-FR" dirty="0"/>
              <a:t>";</a:t>
            </a:r>
          </a:p>
          <a:p>
            <a:r>
              <a:rPr lang="fr-FR" dirty="0"/>
              <a:t>        </a:t>
            </a:r>
            <a:r>
              <a:rPr lang="fr-FR" dirty="0" err="1"/>
              <a:t>userService.deleteUser</a:t>
            </a:r>
            <a:r>
              <a:rPr lang="fr-FR" dirty="0"/>
              <a:t>(</a:t>
            </a:r>
            <a:r>
              <a:rPr lang="fr-FR" dirty="0" err="1"/>
              <a:t>username</a:t>
            </a:r>
            <a:r>
              <a:rPr lang="fr-FR" dirty="0"/>
              <a:t>);</a:t>
            </a:r>
          </a:p>
          <a:p>
            <a:r>
              <a:rPr lang="fr-FR" dirty="0"/>
              <a:t>        </a:t>
            </a:r>
            <a:r>
              <a:rPr lang="fr-FR" dirty="0" err="1"/>
              <a:t>verify</a:t>
            </a:r>
            <a:r>
              <a:rPr lang="fr-FR" dirty="0"/>
              <a:t>(</a:t>
            </a:r>
            <a:r>
              <a:rPr lang="fr-FR" dirty="0" err="1"/>
              <a:t>userRepository</a:t>
            </a:r>
            <a:r>
              <a:rPr lang="fr-FR" dirty="0"/>
              <a:t>).</a:t>
            </a:r>
            <a:r>
              <a:rPr lang="fr-FR" dirty="0" err="1"/>
              <a:t>deleteByUsername</a:t>
            </a:r>
            <a:r>
              <a:rPr lang="fr-FR" dirty="0"/>
              <a:t>(</a:t>
            </a:r>
            <a:r>
              <a:rPr lang="fr-FR" dirty="0" err="1"/>
              <a:t>username</a:t>
            </a:r>
            <a:r>
              <a:rPr lang="fr-FR" dirty="0"/>
              <a:t>);</a:t>
            </a:r>
          </a:p>
          <a:p>
            <a:r>
              <a:rPr lang="fr-FR" dirty="0"/>
              <a:t>    }</a:t>
            </a:r>
          </a:p>
          <a:p>
            <a:r>
              <a:rPr lang="fr-FR" dirty="0"/>
              <a:t>}</a:t>
            </a:r>
          </a:p>
        </p:txBody>
      </p:sp>
    </p:spTree>
    <p:extLst>
      <p:ext uri="{BB962C8B-B14F-4D97-AF65-F5344CB8AC3E}">
        <p14:creationId xmlns:p14="http://schemas.microsoft.com/office/powerpoint/2010/main" val="175641666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30887"/>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2800" u="none" dirty="0">
                <a:solidFill>
                  <a:schemeClr val="tx1"/>
                </a:solidFill>
                <a:latin typeface="Gill Sans MT" panose="020B0502020104020203" pitchFamily="34" charset="77"/>
                <a:cs typeface="Arial" panose="020B0604020202020204" pitchFamily="34" charset="0"/>
              </a:rPr>
              <a:t>Partie </a:t>
            </a:r>
            <a:r>
              <a:rPr lang="fr-TN" altLang="fr-FR" sz="2800" u="none" dirty="0">
                <a:solidFill>
                  <a:schemeClr val="tx1"/>
                </a:solidFill>
                <a:latin typeface="Gill Sans MT" panose="020B0502020104020203" pitchFamily="34" charset="77"/>
                <a:cs typeface="Arial" panose="020B0604020202020204" pitchFamily="34" charset="0"/>
              </a:rPr>
              <a:t>VII: </a:t>
            </a:r>
            <a:r>
              <a:rPr lang="fr-FR" altLang="fr-FR" sz="2800" u="none" dirty="0">
                <a:solidFill>
                  <a:schemeClr val="tx1"/>
                </a:solidFill>
                <a:latin typeface="Gill Sans MT" panose="020B0502020104020203" pitchFamily="34" charset="77"/>
                <a:cs typeface="Arial" panose="020B0604020202020204" pitchFamily="34" charset="0"/>
              </a:rPr>
              <a:t>Le refactoring en TDD</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115</a:t>
            </a:fld>
            <a:endParaRPr lang="fr-FR" dirty="0"/>
          </a:p>
        </p:txBody>
      </p:sp>
    </p:spTree>
    <p:extLst>
      <p:ext uri="{BB962C8B-B14F-4D97-AF65-F5344CB8AC3E}">
        <p14:creationId xmlns:p14="http://schemas.microsoft.com/office/powerpoint/2010/main" val="9493118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5344605"/>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Les "mauvaises odeurs" sont des indicateurs de problèmes potentiels dans le code qui pourraient nécessiter un refactoring. Voici quelques exemples courants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err="1">
                <a:latin typeface="Gill Sans MT" panose="020B0502020104020203" pitchFamily="34" charset="77"/>
                <a:ea typeface="Tahoma" panose="020B0604030504040204" pitchFamily="34" charset="0"/>
                <a:cs typeface="Tahoma" panose="020B0604030504040204" pitchFamily="34" charset="0"/>
              </a:rPr>
              <a:t>Duplicated</a:t>
            </a:r>
            <a:r>
              <a:rPr lang="fr-FR" sz="1800" dirty="0">
                <a:latin typeface="Gill Sans MT" panose="020B0502020104020203" pitchFamily="34" charset="77"/>
                <a:ea typeface="Tahoma" panose="020B0604030504040204" pitchFamily="34" charset="0"/>
                <a:cs typeface="Tahoma" panose="020B0604030504040204" pitchFamily="34" charset="0"/>
              </a:rPr>
              <a:t> Code (Code dupliqué) : La même logique apparaît dans plusieurs endroits.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Long Method (Méthode longue) : Une méthode qui est trop longue et fait trop de choses.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Large Class (Classe volumineuse) : Une classe qui a trop de responsabilités.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Long </a:t>
            </a:r>
            <a:r>
              <a:rPr lang="fr-FR" sz="1800" dirty="0" err="1">
                <a:latin typeface="Gill Sans MT" panose="020B0502020104020203" pitchFamily="34" charset="77"/>
                <a:ea typeface="Tahoma" panose="020B0604030504040204" pitchFamily="34" charset="0"/>
                <a:cs typeface="Tahoma" panose="020B0604030504040204" pitchFamily="34" charset="0"/>
              </a:rPr>
              <a:t>Parameter</a:t>
            </a:r>
            <a:r>
              <a:rPr lang="fr-FR" sz="1800" dirty="0">
                <a:latin typeface="Gill Sans MT" panose="020B0502020104020203" pitchFamily="34" charset="77"/>
                <a:ea typeface="Tahoma" panose="020B0604030504040204" pitchFamily="34" charset="0"/>
                <a:cs typeface="Tahoma" panose="020B0604030504040204" pitchFamily="34" charset="0"/>
              </a:rPr>
              <a:t> List (Liste de paramètres longue) : Une méthode ou un constructeur avec trop de paramètres.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err="1">
                <a:latin typeface="Gill Sans MT" panose="020B0502020104020203" pitchFamily="34" charset="77"/>
                <a:ea typeface="Tahoma" panose="020B0604030504040204" pitchFamily="34" charset="0"/>
                <a:cs typeface="Tahoma" panose="020B0604030504040204" pitchFamily="34" charset="0"/>
              </a:rPr>
              <a:t>Feature</a:t>
            </a:r>
            <a:r>
              <a:rPr lang="fr-FR" sz="1800" dirty="0">
                <a:latin typeface="Gill Sans MT" panose="020B0502020104020203" pitchFamily="34" charset="77"/>
                <a:ea typeface="Tahoma" panose="020B0604030504040204" pitchFamily="34" charset="0"/>
                <a:cs typeface="Tahoma" panose="020B0604030504040204" pitchFamily="34" charset="0"/>
              </a:rPr>
              <a:t> </a:t>
            </a:r>
            <a:r>
              <a:rPr lang="fr-FR" sz="1800" dirty="0" err="1">
                <a:latin typeface="Gill Sans MT" panose="020B0502020104020203" pitchFamily="34" charset="77"/>
                <a:ea typeface="Tahoma" panose="020B0604030504040204" pitchFamily="34" charset="0"/>
                <a:cs typeface="Tahoma" panose="020B0604030504040204" pitchFamily="34" charset="0"/>
              </a:rPr>
              <a:t>Envy</a:t>
            </a:r>
            <a:r>
              <a:rPr lang="fr-FR" sz="1800" dirty="0">
                <a:latin typeface="Gill Sans MT" panose="020B0502020104020203" pitchFamily="34" charset="77"/>
                <a:ea typeface="Tahoma" panose="020B0604030504040204" pitchFamily="34" charset="0"/>
                <a:cs typeface="Tahoma" panose="020B0604030504040204" pitchFamily="34" charset="0"/>
              </a:rPr>
              <a:t> : Une méthode qui accède trop souvent aux données d'une autre classe.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Data </a:t>
            </a:r>
            <a:r>
              <a:rPr lang="fr-FR" sz="1800" dirty="0" err="1">
                <a:latin typeface="Gill Sans MT" panose="020B0502020104020203" pitchFamily="34" charset="77"/>
                <a:ea typeface="Tahoma" panose="020B0604030504040204" pitchFamily="34" charset="0"/>
                <a:cs typeface="Tahoma" panose="020B0604030504040204" pitchFamily="34" charset="0"/>
              </a:rPr>
              <a:t>Clumps</a:t>
            </a:r>
            <a:r>
              <a:rPr lang="fr-FR" sz="1800" dirty="0">
                <a:latin typeface="Gill Sans MT" panose="020B0502020104020203" pitchFamily="34" charset="77"/>
                <a:ea typeface="Tahoma" panose="020B0604030504040204" pitchFamily="34" charset="0"/>
                <a:cs typeface="Tahoma" panose="020B0604030504040204" pitchFamily="34" charset="0"/>
              </a:rPr>
              <a:t> (Amas de données) : Un groupe de variables qui apparaît ensemble à plusieurs endroits.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Switch </a:t>
            </a:r>
            <a:r>
              <a:rPr lang="fr-FR" sz="1800" dirty="0" err="1">
                <a:latin typeface="Gill Sans MT" panose="020B0502020104020203" pitchFamily="34" charset="77"/>
                <a:ea typeface="Tahoma" panose="020B0604030504040204" pitchFamily="34" charset="0"/>
                <a:cs typeface="Tahoma" panose="020B0604030504040204" pitchFamily="34" charset="0"/>
              </a:rPr>
              <a:t>Statements</a:t>
            </a:r>
            <a:r>
              <a:rPr lang="fr-FR" sz="1800" dirty="0">
                <a:latin typeface="Gill Sans MT" panose="020B0502020104020203" pitchFamily="34" charset="77"/>
                <a:ea typeface="Tahoma" panose="020B0604030504040204" pitchFamily="34" charset="0"/>
                <a:cs typeface="Tahoma" panose="020B0604030504040204" pitchFamily="34" charset="0"/>
              </a:rPr>
              <a:t> (Instructions switch) : Utilisation excessive de switch ou if-</a:t>
            </a:r>
            <a:r>
              <a:rPr lang="fr-FR" sz="1800" dirty="0" err="1">
                <a:latin typeface="Gill Sans MT" panose="020B0502020104020203" pitchFamily="34" charset="77"/>
                <a:ea typeface="Tahoma" panose="020B0604030504040204" pitchFamily="34" charset="0"/>
                <a:cs typeface="Tahoma" panose="020B0604030504040204" pitchFamily="34" charset="0"/>
              </a:rPr>
              <a:t>else</a:t>
            </a:r>
            <a:r>
              <a:rPr lang="fr-FR" sz="1800" dirty="0">
                <a:latin typeface="Gill Sans MT" panose="020B0502020104020203" pitchFamily="34" charset="77"/>
                <a:ea typeface="Tahoma" panose="020B0604030504040204" pitchFamily="34" charset="0"/>
                <a:cs typeface="Tahoma" panose="020B0604030504040204" pitchFamily="34" charset="0"/>
              </a:rPr>
              <a:t>, indiquant un manque de polymorphisme.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err="1">
                <a:latin typeface="Gill Sans MT" panose="020B0502020104020203" pitchFamily="34" charset="77"/>
                <a:ea typeface="Tahoma" panose="020B0604030504040204" pitchFamily="34" charset="0"/>
                <a:cs typeface="Tahoma" panose="020B0604030504040204" pitchFamily="34" charset="0"/>
              </a:rPr>
              <a:t>Speculative</a:t>
            </a:r>
            <a:r>
              <a:rPr lang="fr-FR" sz="1800" dirty="0">
                <a:latin typeface="Gill Sans MT" panose="020B0502020104020203" pitchFamily="34" charset="77"/>
                <a:ea typeface="Tahoma" panose="020B0604030504040204" pitchFamily="34" charset="0"/>
                <a:cs typeface="Tahoma" panose="020B0604030504040204" pitchFamily="34" charset="0"/>
              </a:rPr>
              <a:t> </a:t>
            </a:r>
            <a:r>
              <a:rPr lang="fr-FR" sz="1800" dirty="0" err="1">
                <a:latin typeface="Gill Sans MT" panose="020B0502020104020203" pitchFamily="34" charset="77"/>
                <a:ea typeface="Tahoma" panose="020B0604030504040204" pitchFamily="34" charset="0"/>
                <a:cs typeface="Tahoma" panose="020B0604030504040204" pitchFamily="34" charset="0"/>
              </a:rPr>
              <a:t>Generality</a:t>
            </a:r>
            <a:r>
              <a:rPr lang="fr-FR" sz="1800" dirty="0">
                <a:latin typeface="Gill Sans MT" panose="020B0502020104020203" pitchFamily="34" charset="77"/>
                <a:ea typeface="Tahoma" panose="020B0604030504040204" pitchFamily="34" charset="0"/>
                <a:cs typeface="Tahoma" panose="020B0604030504040204" pitchFamily="34" charset="0"/>
              </a:rPr>
              <a:t> (Généralité spéculative) : Code qui est trop générique ou abstrait sans raison valable.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Message </a:t>
            </a:r>
            <a:r>
              <a:rPr lang="fr-FR" sz="1800" dirty="0" err="1">
                <a:latin typeface="Gill Sans MT" panose="020B0502020104020203" pitchFamily="34" charset="77"/>
                <a:ea typeface="Tahoma" panose="020B0604030504040204" pitchFamily="34" charset="0"/>
                <a:cs typeface="Tahoma" panose="020B0604030504040204" pitchFamily="34" charset="0"/>
              </a:rPr>
              <a:t>Chains</a:t>
            </a:r>
            <a:r>
              <a:rPr lang="fr-FR" sz="1800" dirty="0">
                <a:latin typeface="Gill Sans MT" panose="020B0502020104020203" pitchFamily="34" charset="77"/>
                <a:ea typeface="Tahoma" panose="020B0604030504040204" pitchFamily="34" charset="0"/>
                <a:cs typeface="Tahoma" panose="020B0604030504040204" pitchFamily="34" charset="0"/>
              </a:rPr>
              <a:t> (Chaînes de messages) : Appels successifs de méthodes sur des objets renvoyés par d'autres méthodes.</a:t>
            </a:r>
          </a:p>
        </p:txBody>
      </p:sp>
    </p:spTree>
    <p:extLst>
      <p:ext uri="{BB962C8B-B14F-4D97-AF65-F5344CB8AC3E}">
        <p14:creationId xmlns:p14="http://schemas.microsoft.com/office/powerpoint/2010/main" val="307552057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a:t>
            </a:r>
            <a:r>
              <a:rPr lang="fr-FR" sz="2000" dirty="0" err="1">
                <a:latin typeface="Gill Sans MT" panose="020B0502020104020203" pitchFamily="34" charset="77"/>
                <a:ea typeface="Tahoma" panose="020B0604030504040204" pitchFamily="34" charset="0"/>
                <a:cs typeface="Tahoma" panose="020B0604030504040204" pitchFamily="34" charset="0"/>
              </a:rPr>
              <a:t>Duplicated</a:t>
            </a:r>
            <a:r>
              <a:rPr lang="fr-FR" sz="2000" dirty="0">
                <a:latin typeface="Gill Sans MT" panose="020B0502020104020203" pitchFamily="34" charset="77"/>
                <a:ea typeface="Tahoma" panose="020B0604030504040204" pitchFamily="34" charset="0"/>
                <a:cs typeface="Tahoma" panose="020B0604030504040204" pitchFamily="34" charset="0"/>
              </a:rPr>
              <a:t> Code (Code dupliqué)</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1421530" y="2391030"/>
            <a:ext cx="7632848" cy="3323987"/>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a:t>
            </a:r>
            <a:r>
              <a:rPr lang="fr-FR" dirty="0"/>
              <a:t> {</a:t>
            </a:r>
          </a:p>
          <a:p>
            <a:r>
              <a:rPr lang="fr-FR" dirty="0"/>
              <a:t>    public </a:t>
            </a:r>
            <a:r>
              <a:rPr lang="fr-FR" dirty="0" err="1"/>
              <a:t>void</a:t>
            </a:r>
            <a:r>
              <a:rPr lang="fr-FR" dirty="0"/>
              <a:t> </a:t>
            </a:r>
            <a:r>
              <a:rPr lang="fr-FR" dirty="0" err="1"/>
              <a:t>registerUser</a:t>
            </a:r>
            <a:r>
              <a:rPr lang="fr-FR" dirty="0"/>
              <a:t>(User </a:t>
            </a:r>
            <a:r>
              <a:rPr lang="fr-FR" dirty="0" err="1"/>
              <a:t>user</a:t>
            </a:r>
            <a:r>
              <a:rPr lang="fr-FR" dirty="0"/>
              <a:t>) {</a:t>
            </a:r>
          </a:p>
          <a:p>
            <a:r>
              <a:rPr lang="fr-FR" dirty="0"/>
              <a:t>        if (user != </a:t>
            </a:r>
            <a:r>
              <a:rPr lang="fr-FR" dirty="0" err="1"/>
              <a:t>null</a:t>
            </a:r>
            <a:r>
              <a:rPr lang="fr-FR" dirty="0"/>
              <a:t>) {</a:t>
            </a:r>
          </a:p>
          <a:p>
            <a:r>
              <a:rPr lang="fr-FR" dirty="0"/>
              <a:t>            </a:t>
            </a:r>
            <a:r>
              <a:rPr lang="fr-FR" dirty="0" err="1"/>
              <a:t>System.out.println</a:t>
            </a:r>
            <a:r>
              <a:rPr lang="fr-FR" dirty="0"/>
              <a:t>("</a:t>
            </a:r>
            <a:r>
              <a:rPr lang="fr-FR" dirty="0" err="1"/>
              <a:t>Registering</a:t>
            </a:r>
            <a:r>
              <a:rPr lang="fr-FR" dirty="0"/>
              <a:t> user: " + </a:t>
            </a:r>
            <a:r>
              <a:rPr lang="fr-FR" dirty="0" err="1"/>
              <a:t>user.getName</a:t>
            </a:r>
            <a:r>
              <a:rPr lang="fr-FR" dirty="0"/>
              <a:t>());</a:t>
            </a:r>
          </a:p>
          <a:p>
            <a:r>
              <a:rPr lang="fr-FR" dirty="0"/>
              <a:t>            // More registration </a:t>
            </a:r>
            <a:r>
              <a:rPr lang="fr-FR" dirty="0" err="1"/>
              <a:t>logic</a:t>
            </a:r>
            <a:r>
              <a:rPr lang="fr-FR" dirty="0"/>
              <a:t>...</a:t>
            </a:r>
          </a:p>
          <a:p>
            <a:r>
              <a:rPr lang="fr-FR" dirty="0"/>
              <a:t>        }</a:t>
            </a:r>
          </a:p>
          <a:p>
            <a:r>
              <a:rPr lang="fr-FR" dirty="0"/>
              <a:t>    }</a:t>
            </a:r>
          </a:p>
          <a:p>
            <a:endParaRPr lang="fr-FR" dirty="0"/>
          </a:p>
          <a:p>
            <a:r>
              <a:rPr lang="fr-FR" dirty="0"/>
              <a:t>    public </a:t>
            </a:r>
            <a:r>
              <a:rPr lang="fr-FR" dirty="0" err="1"/>
              <a:t>void</a:t>
            </a:r>
            <a:r>
              <a:rPr lang="fr-FR" dirty="0"/>
              <a:t> </a:t>
            </a:r>
            <a:r>
              <a:rPr lang="fr-FR" dirty="0" err="1"/>
              <a:t>unregisterUser</a:t>
            </a:r>
            <a:r>
              <a:rPr lang="fr-FR" dirty="0"/>
              <a:t>(User </a:t>
            </a:r>
            <a:r>
              <a:rPr lang="fr-FR" dirty="0" err="1"/>
              <a:t>user</a:t>
            </a:r>
            <a:r>
              <a:rPr lang="fr-FR" dirty="0"/>
              <a:t>) {</a:t>
            </a:r>
          </a:p>
          <a:p>
            <a:r>
              <a:rPr lang="fr-FR" dirty="0"/>
              <a:t>        if (user != </a:t>
            </a:r>
            <a:r>
              <a:rPr lang="fr-FR" dirty="0" err="1"/>
              <a:t>null</a:t>
            </a:r>
            <a:r>
              <a:rPr lang="fr-FR" dirty="0"/>
              <a:t>) {</a:t>
            </a:r>
          </a:p>
          <a:p>
            <a:r>
              <a:rPr lang="fr-FR" dirty="0"/>
              <a:t>            </a:t>
            </a:r>
            <a:r>
              <a:rPr lang="fr-FR" dirty="0" err="1"/>
              <a:t>System.out.println</a:t>
            </a:r>
            <a:r>
              <a:rPr lang="fr-FR" dirty="0"/>
              <a:t>("</a:t>
            </a:r>
            <a:r>
              <a:rPr lang="fr-FR" dirty="0" err="1"/>
              <a:t>Unregistering</a:t>
            </a:r>
            <a:r>
              <a:rPr lang="fr-FR" dirty="0"/>
              <a:t> user: " + </a:t>
            </a:r>
            <a:r>
              <a:rPr lang="fr-FR" dirty="0" err="1"/>
              <a:t>user.getName</a:t>
            </a:r>
            <a:r>
              <a:rPr lang="fr-FR" dirty="0"/>
              <a:t>());</a:t>
            </a:r>
          </a:p>
          <a:p>
            <a:r>
              <a:rPr lang="fr-FR" dirty="0"/>
              <a:t>            // More </a:t>
            </a:r>
            <a:r>
              <a:rPr lang="fr-FR" dirty="0" err="1"/>
              <a:t>unregistration</a:t>
            </a:r>
            <a:r>
              <a:rPr lang="fr-FR" dirty="0"/>
              <a:t> </a:t>
            </a:r>
            <a:r>
              <a:rPr lang="fr-FR" dirty="0" err="1"/>
              <a:t>logic</a:t>
            </a:r>
            <a:r>
              <a:rPr lang="fr-FR" dirty="0"/>
              <a:t>...</a:t>
            </a:r>
          </a:p>
          <a:p>
            <a:r>
              <a:rPr lang="fr-FR" dirty="0"/>
              <a:t>        }</a:t>
            </a:r>
          </a:p>
          <a:p>
            <a:r>
              <a:rPr lang="fr-FR" dirty="0"/>
              <a:t>    }</a:t>
            </a:r>
          </a:p>
          <a:p>
            <a:r>
              <a:rPr lang="fr-FR" dirty="0"/>
              <a:t>}</a:t>
            </a:r>
          </a:p>
        </p:txBody>
      </p:sp>
    </p:spTree>
    <p:extLst>
      <p:ext uri="{BB962C8B-B14F-4D97-AF65-F5344CB8AC3E}">
        <p14:creationId xmlns:p14="http://schemas.microsoft.com/office/powerpoint/2010/main" val="17887833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1385526" y="1729125"/>
            <a:ext cx="7704856" cy="4185761"/>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a:t>
            </a:r>
            <a:r>
              <a:rPr lang="fr-FR" dirty="0"/>
              <a:t> {</a:t>
            </a:r>
          </a:p>
          <a:p>
            <a:r>
              <a:rPr lang="fr-FR" dirty="0"/>
              <a:t>    public </a:t>
            </a:r>
            <a:r>
              <a:rPr lang="fr-FR" dirty="0" err="1"/>
              <a:t>void</a:t>
            </a:r>
            <a:r>
              <a:rPr lang="fr-FR" dirty="0"/>
              <a:t> </a:t>
            </a:r>
            <a:r>
              <a:rPr lang="fr-FR" dirty="0" err="1"/>
              <a:t>registerUser</a:t>
            </a:r>
            <a:r>
              <a:rPr lang="fr-FR" dirty="0"/>
              <a:t>(User </a:t>
            </a:r>
            <a:r>
              <a:rPr lang="fr-FR" dirty="0" err="1"/>
              <a:t>user</a:t>
            </a:r>
            <a:r>
              <a:rPr lang="fr-FR" dirty="0"/>
              <a:t>) {</a:t>
            </a:r>
          </a:p>
          <a:p>
            <a:r>
              <a:rPr lang="fr-FR" dirty="0"/>
              <a:t>        if (</a:t>
            </a:r>
            <a:r>
              <a:rPr lang="fr-FR" dirty="0" err="1"/>
              <a:t>validateUser</a:t>
            </a:r>
            <a:r>
              <a:rPr lang="fr-FR" dirty="0"/>
              <a:t>(user)) {</a:t>
            </a:r>
          </a:p>
          <a:p>
            <a:r>
              <a:rPr lang="fr-FR" dirty="0"/>
              <a:t>            </a:t>
            </a:r>
            <a:r>
              <a:rPr lang="fr-FR" dirty="0" err="1"/>
              <a:t>System.out.println</a:t>
            </a:r>
            <a:r>
              <a:rPr lang="fr-FR" dirty="0"/>
              <a:t>("</a:t>
            </a:r>
            <a:r>
              <a:rPr lang="fr-FR" dirty="0" err="1"/>
              <a:t>Registering</a:t>
            </a:r>
            <a:r>
              <a:rPr lang="fr-FR" dirty="0"/>
              <a:t> user: " + </a:t>
            </a:r>
            <a:r>
              <a:rPr lang="fr-FR" dirty="0" err="1"/>
              <a:t>user.getName</a:t>
            </a:r>
            <a:r>
              <a:rPr lang="fr-FR" dirty="0"/>
              <a:t>());</a:t>
            </a:r>
          </a:p>
          <a:p>
            <a:r>
              <a:rPr lang="fr-FR" dirty="0"/>
              <a:t>            // More registration </a:t>
            </a:r>
            <a:r>
              <a:rPr lang="fr-FR" dirty="0" err="1"/>
              <a:t>logic</a:t>
            </a:r>
            <a:r>
              <a:rPr lang="fr-FR" dirty="0"/>
              <a:t>...</a:t>
            </a:r>
          </a:p>
          <a:p>
            <a:r>
              <a:rPr lang="fr-FR" dirty="0"/>
              <a:t>        }</a:t>
            </a:r>
          </a:p>
          <a:p>
            <a:r>
              <a:rPr lang="fr-FR" dirty="0"/>
              <a:t>    }</a:t>
            </a:r>
          </a:p>
          <a:p>
            <a:endParaRPr lang="fr-FR" dirty="0"/>
          </a:p>
          <a:p>
            <a:r>
              <a:rPr lang="fr-FR" dirty="0"/>
              <a:t>    public </a:t>
            </a:r>
            <a:r>
              <a:rPr lang="fr-FR" dirty="0" err="1"/>
              <a:t>void</a:t>
            </a:r>
            <a:r>
              <a:rPr lang="fr-FR" dirty="0"/>
              <a:t> </a:t>
            </a:r>
            <a:r>
              <a:rPr lang="fr-FR" dirty="0" err="1"/>
              <a:t>unregisterUser</a:t>
            </a:r>
            <a:r>
              <a:rPr lang="fr-FR" dirty="0"/>
              <a:t>(User </a:t>
            </a:r>
            <a:r>
              <a:rPr lang="fr-FR" dirty="0" err="1"/>
              <a:t>user</a:t>
            </a:r>
            <a:r>
              <a:rPr lang="fr-FR" dirty="0"/>
              <a:t>) {</a:t>
            </a:r>
          </a:p>
          <a:p>
            <a:r>
              <a:rPr lang="fr-FR" dirty="0"/>
              <a:t>        if (</a:t>
            </a:r>
            <a:r>
              <a:rPr lang="fr-FR" dirty="0" err="1"/>
              <a:t>validateUser</a:t>
            </a:r>
            <a:r>
              <a:rPr lang="fr-FR" dirty="0"/>
              <a:t>(user)) {</a:t>
            </a:r>
          </a:p>
          <a:p>
            <a:r>
              <a:rPr lang="fr-FR" dirty="0"/>
              <a:t>            </a:t>
            </a:r>
            <a:r>
              <a:rPr lang="fr-FR" dirty="0" err="1"/>
              <a:t>System.out.println</a:t>
            </a:r>
            <a:r>
              <a:rPr lang="fr-FR" dirty="0"/>
              <a:t>("</a:t>
            </a:r>
            <a:r>
              <a:rPr lang="fr-FR" dirty="0" err="1"/>
              <a:t>Unregistering</a:t>
            </a:r>
            <a:r>
              <a:rPr lang="fr-FR" dirty="0"/>
              <a:t> user: " + </a:t>
            </a:r>
            <a:r>
              <a:rPr lang="fr-FR" dirty="0" err="1"/>
              <a:t>user.getName</a:t>
            </a:r>
            <a:r>
              <a:rPr lang="fr-FR" dirty="0"/>
              <a:t>());</a:t>
            </a:r>
          </a:p>
          <a:p>
            <a:r>
              <a:rPr lang="fr-FR" dirty="0"/>
              <a:t>            // More </a:t>
            </a:r>
            <a:r>
              <a:rPr lang="fr-FR" dirty="0" err="1"/>
              <a:t>unregistration</a:t>
            </a:r>
            <a:r>
              <a:rPr lang="fr-FR" dirty="0"/>
              <a:t> </a:t>
            </a:r>
            <a:r>
              <a:rPr lang="fr-FR" dirty="0" err="1"/>
              <a:t>logic</a:t>
            </a:r>
            <a:r>
              <a:rPr lang="fr-FR" dirty="0"/>
              <a:t>...</a:t>
            </a:r>
          </a:p>
          <a:p>
            <a:r>
              <a:rPr lang="fr-FR" dirty="0"/>
              <a:t>        }</a:t>
            </a:r>
          </a:p>
          <a:p>
            <a:r>
              <a:rPr lang="fr-FR" dirty="0"/>
              <a:t>    }</a:t>
            </a:r>
          </a:p>
          <a:p>
            <a:endParaRPr lang="fr-FR" dirty="0"/>
          </a:p>
          <a:p>
            <a:r>
              <a:rPr lang="fr-FR" dirty="0"/>
              <a:t>    </a:t>
            </a:r>
            <a:r>
              <a:rPr lang="fr-FR" dirty="0" err="1"/>
              <a:t>private</a:t>
            </a:r>
            <a:r>
              <a:rPr lang="fr-FR" dirty="0"/>
              <a:t> </a:t>
            </a:r>
            <a:r>
              <a:rPr lang="fr-FR" dirty="0" err="1"/>
              <a:t>boolean</a:t>
            </a:r>
            <a:r>
              <a:rPr lang="fr-FR" dirty="0"/>
              <a:t> </a:t>
            </a:r>
            <a:r>
              <a:rPr lang="fr-FR" dirty="0" err="1"/>
              <a:t>validateUser</a:t>
            </a:r>
            <a:r>
              <a:rPr lang="fr-FR" dirty="0"/>
              <a:t>(User </a:t>
            </a:r>
            <a:r>
              <a:rPr lang="fr-FR" dirty="0" err="1"/>
              <a:t>user</a:t>
            </a:r>
            <a:r>
              <a:rPr lang="fr-FR" dirty="0"/>
              <a:t>) {</a:t>
            </a:r>
          </a:p>
          <a:p>
            <a:r>
              <a:rPr lang="fr-FR" dirty="0"/>
              <a:t>        return user != </a:t>
            </a:r>
            <a:r>
              <a:rPr lang="fr-FR" dirty="0" err="1"/>
              <a:t>null</a:t>
            </a:r>
            <a:r>
              <a:rPr lang="fr-FR" dirty="0"/>
              <a:t>;</a:t>
            </a:r>
          </a:p>
          <a:p>
            <a:r>
              <a:rPr lang="fr-FR" dirty="0"/>
              <a:t>    }</a:t>
            </a:r>
          </a:p>
          <a:p>
            <a:r>
              <a:rPr lang="fr-FR" dirty="0"/>
              <a:t>}</a:t>
            </a:r>
          </a:p>
        </p:txBody>
      </p:sp>
    </p:spTree>
    <p:extLst>
      <p:ext uri="{BB962C8B-B14F-4D97-AF65-F5344CB8AC3E}">
        <p14:creationId xmlns:p14="http://schemas.microsoft.com/office/powerpoint/2010/main" val="13596631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119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Long Method (Méthode longue)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1565545" y="2386577"/>
            <a:ext cx="7344816" cy="2246769"/>
          </a:xfrm>
          <a:prstGeom prst="rect">
            <a:avLst/>
          </a:prstGeom>
          <a:solidFill>
            <a:schemeClr val="accent5">
              <a:lumMod val="20000"/>
              <a:lumOff val="80000"/>
            </a:schemeClr>
          </a:solidFill>
        </p:spPr>
        <p:txBody>
          <a:bodyPr wrap="square">
            <a:spAutoFit/>
          </a:bodyPr>
          <a:lstStyle/>
          <a:p>
            <a:r>
              <a:rPr lang="fr-FR" dirty="0"/>
              <a:t>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double discount = 0.0;</a:t>
            </a:r>
          </a:p>
          <a:p>
            <a:r>
              <a:rPr lang="fr-FR" dirty="0"/>
              <a:t>    if (</a:t>
            </a:r>
            <a:r>
              <a:rPr lang="fr-FR" dirty="0" err="1"/>
              <a:t>order.isVIP</a:t>
            </a:r>
            <a:r>
              <a:rPr lang="fr-FR" dirty="0"/>
              <a:t>()) {</a:t>
            </a:r>
          </a:p>
          <a:p>
            <a:r>
              <a:rPr lang="fr-FR" dirty="0"/>
              <a:t>        discount = </a:t>
            </a:r>
            <a:r>
              <a:rPr lang="fr-FR" dirty="0" err="1"/>
              <a:t>order.getTotal</a:t>
            </a:r>
            <a:r>
              <a:rPr lang="fr-FR" dirty="0"/>
              <a:t>() * 0.1;</a:t>
            </a:r>
          </a:p>
          <a:p>
            <a:r>
              <a:rPr lang="fr-FR" dirty="0"/>
              <a:t>    }</a:t>
            </a:r>
          </a:p>
          <a:p>
            <a:r>
              <a:rPr lang="fr-FR" dirty="0"/>
              <a:t>    double total = </a:t>
            </a:r>
            <a:r>
              <a:rPr lang="fr-FR" dirty="0" err="1"/>
              <a:t>order.getTotal</a:t>
            </a:r>
            <a:r>
              <a:rPr lang="fr-FR" dirty="0"/>
              <a:t>() - discount;</a:t>
            </a:r>
          </a:p>
          <a:p>
            <a:r>
              <a:rPr lang="fr-FR" dirty="0"/>
              <a:t>    </a:t>
            </a:r>
            <a:r>
              <a:rPr lang="fr-FR" dirty="0" err="1"/>
              <a:t>System.out.println</a:t>
            </a:r>
            <a:r>
              <a:rPr lang="fr-FR" dirty="0"/>
              <a:t>("</a:t>
            </a:r>
            <a:r>
              <a:rPr lang="fr-FR" dirty="0" err="1"/>
              <a:t>Processing</a:t>
            </a:r>
            <a:r>
              <a:rPr lang="fr-FR" dirty="0"/>
              <a:t> </a:t>
            </a:r>
            <a:r>
              <a:rPr lang="fr-FR" dirty="0" err="1"/>
              <a:t>order</a:t>
            </a:r>
            <a:r>
              <a:rPr lang="fr-FR" dirty="0"/>
              <a:t> for " + </a:t>
            </a:r>
            <a:r>
              <a:rPr lang="fr-FR" dirty="0" err="1"/>
              <a:t>order.getCustomer</a:t>
            </a:r>
            <a:r>
              <a:rPr lang="fr-FR" dirty="0"/>
              <a:t>().</a:t>
            </a:r>
            <a:r>
              <a:rPr lang="fr-FR" dirty="0" err="1"/>
              <a:t>getName</a:t>
            </a:r>
            <a:r>
              <a:rPr lang="fr-FR" dirty="0"/>
              <a:t>());</a:t>
            </a:r>
          </a:p>
          <a:p>
            <a:r>
              <a:rPr lang="fr-FR" dirty="0"/>
              <a:t>    </a:t>
            </a:r>
            <a:r>
              <a:rPr lang="fr-FR" dirty="0" err="1"/>
              <a:t>System.out.println</a:t>
            </a:r>
            <a:r>
              <a:rPr lang="fr-FR" dirty="0"/>
              <a:t>("Total: " + total);</a:t>
            </a:r>
          </a:p>
          <a:p>
            <a:r>
              <a:rPr lang="fr-FR" dirty="0"/>
              <a:t>    // More </a:t>
            </a:r>
            <a:r>
              <a:rPr lang="fr-FR" dirty="0" err="1"/>
              <a:t>processing</a:t>
            </a:r>
            <a:r>
              <a:rPr lang="fr-FR" dirty="0"/>
              <a:t> </a:t>
            </a:r>
            <a:r>
              <a:rPr lang="fr-FR" dirty="0" err="1"/>
              <a:t>logic</a:t>
            </a:r>
            <a:r>
              <a:rPr lang="fr-FR" dirty="0"/>
              <a:t>...</a:t>
            </a:r>
          </a:p>
          <a:p>
            <a:r>
              <a:rPr lang="fr-FR" dirty="0"/>
              <a:t>}</a:t>
            </a:r>
          </a:p>
        </p:txBody>
      </p:sp>
    </p:spTree>
    <p:extLst>
      <p:ext uri="{BB962C8B-B14F-4D97-AF65-F5344CB8AC3E}">
        <p14:creationId xmlns:p14="http://schemas.microsoft.com/office/powerpoint/2010/main" val="36779230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4456669"/>
          </a:xfrm>
          <a:prstGeom prst="rect">
            <a:avLst/>
          </a:prstGeom>
          <a:noFill/>
        </p:spPr>
        <p:txBody>
          <a:bodyPr wrap="square">
            <a:spAutoFit/>
          </a:bodyPr>
          <a:lstStyle/>
          <a:p>
            <a:pPr>
              <a:lnSpc>
                <a:spcPct val="115000"/>
              </a:lnSpc>
              <a:spcAft>
                <a:spcPts val="800"/>
              </a:spcAft>
            </a:pPr>
            <a:r>
              <a:rPr lang="fr-FR" sz="2400" b="1" dirty="0">
                <a:latin typeface="Gill Sans MT" panose="020B0502020104020203" pitchFamily="34" charset="77"/>
                <a:ea typeface="Tahoma" panose="020B0604030504040204" pitchFamily="34" charset="0"/>
                <a:cs typeface="Tahoma" panose="020B0604030504040204" pitchFamily="34" charset="0"/>
              </a:rPr>
              <a:t>Introduction au cycle de vie du développement logiciel</a:t>
            </a:r>
            <a:r>
              <a:rPr lang="fr-TN" sz="2400" b="1" dirty="0">
                <a:latin typeface="Gill Sans MT" panose="020B0502020104020203" pitchFamily="34" charset="77"/>
                <a:ea typeface="Tahoma" panose="020B0604030504040204" pitchFamily="34" charset="0"/>
                <a:cs typeface="Tahoma" panose="020B0604030504040204" pitchFamily="34" charset="0"/>
              </a:rPr>
              <a:t> :</a:t>
            </a:r>
          </a:p>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Le cycle de vie du développement logiciel (SDLC) est un processus structuré utilisé par les équipes de développement pour produire des logiciels de haute qualité. Il comprend plusieurs phases distinctes :</a:t>
            </a: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Conception (Planning)</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Développement (</a:t>
            </a:r>
            <a:r>
              <a:rPr lang="fr-FR" sz="2400" dirty="0" err="1">
                <a:latin typeface="Gill Sans MT" panose="020B0502020104020203" pitchFamily="34" charset="77"/>
                <a:ea typeface="Tahoma" panose="020B0604030504040204" pitchFamily="34" charset="0"/>
                <a:cs typeface="Tahoma" panose="020B0604030504040204" pitchFamily="34" charset="0"/>
              </a:rPr>
              <a:t>Implementation</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a:t>
            </a:r>
            <a:r>
              <a:rPr lang="fr-FR" sz="2400" dirty="0" err="1">
                <a:latin typeface="Gill Sans MT" panose="020B0502020104020203" pitchFamily="34" charset="77"/>
                <a:ea typeface="Tahoma" panose="020B0604030504040204" pitchFamily="34" charset="0"/>
                <a:cs typeface="Tahoma" panose="020B0604030504040204" pitchFamily="34" charset="0"/>
              </a:rPr>
              <a:t>Testing</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Déploiement (</a:t>
            </a:r>
            <a:r>
              <a:rPr lang="fr-FR" sz="2400" dirty="0" err="1">
                <a:latin typeface="Gill Sans MT" panose="020B0502020104020203" pitchFamily="34" charset="77"/>
                <a:ea typeface="Tahoma" panose="020B0604030504040204" pitchFamily="34" charset="0"/>
                <a:cs typeface="Tahoma" panose="020B0604030504040204" pitchFamily="34" charset="0"/>
              </a:rPr>
              <a:t>Deployment</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Maintenance (Maintenance).</a:t>
            </a:r>
          </a:p>
        </p:txBody>
      </p:sp>
    </p:spTree>
    <p:extLst>
      <p:ext uri="{BB962C8B-B14F-4D97-AF65-F5344CB8AC3E}">
        <p14:creationId xmlns:p14="http://schemas.microsoft.com/office/powerpoint/2010/main" val="95209638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1709561" y="1781770"/>
            <a:ext cx="7056783" cy="3970318"/>
          </a:xfrm>
          <a:prstGeom prst="rect">
            <a:avLst/>
          </a:prstGeom>
          <a:solidFill>
            <a:schemeClr val="accent5">
              <a:lumMod val="20000"/>
              <a:lumOff val="80000"/>
            </a:schemeClr>
          </a:solidFill>
        </p:spPr>
        <p:txBody>
          <a:bodyPr wrap="square">
            <a:spAutoFit/>
          </a:bodyPr>
          <a:lstStyle/>
          <a:p>
            <a:r>
              <a:rPr lang="fr-FR" dirty="0"/>
              <a:t>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double discount = </a:t>
            </a:r>
            <a:r>
              <a:rPr lang="fr-FR" dirty="0" err="1"/>
              <a:t>calculateDiscount</a:t>
            </a:r>
            <a:r>
              <a:rPr lang="fr-FR" dirty="0"/>
              <a:t>(</a:t>
            </a:r>
            <a:r>
              <a:rPr lang="fr-FR" dirty="0" err="1"/>
              <a:t>order</a:t>
            </a:r>
            <a:r>
              <a:rPr lang="fr-FR" dirty="0"/>
              <a:t>);</a:t>
            </a:r>
          </a:p>
          <a:p>
            <a:r>
              <a:rPr lang="fr-FR" dirty="0"/>
              <a:t>    double total = </a:t>
            </a:r>
            <a:r>
              <a:rPr lang="fr-FR" dirty="0" err="1"/>
              <a:t>order.getTotal</a:t>
            </a:r>
            <a:r>
              <a:rPr lang="fr-FR" dirty="0"/>
              <a:t>() - discount;</a:t>
            </a:r>
          </a:p>
          <a:p>
            <a:r>
              <a:rPr lang="fr-FR" dirty="0"/>
              <a:t>    </a:t>
            </a:r>
            <a:r>
              <a:rPr lang="fr-FR" dirty="0" err="1"/>
              <a:t>printOrderDetails</a:t>
            </a:r>
            <a:r>
              <a:rPr lang="fr-FR" dirty="0"/>
              <a:t>(</a:t>
            </a:r>
            <a:r>
              <a:rPr lang="fr-FR" dirty="0" err="1"/>
              <a:t>order</a:t>
            </a:r>
            <a:r>
              <a:rPr lang="fr-FR" dirty="0"/>
              <a:t>, total);</a:t>
            </a:r>
          </a:p>
          <a:p>
            <a:r>
              <a:rPr lang="fr-FR" dirty="0"/>
              <a:t>    // More </a:t>
            </a:r>
            <a:r>
              <a:rPr lang="fr-FR" dirty="0" err="1"/>
              <a:t>processing</a:t>
            </a:r>
            <a:r>
              <a:rPr lang="fr-FR" dirty="0"/>
              <a:t> </a:t>
            </a:r>
            <a:r>
              <a:rPr lang="fr-FR" dirty="0" err="1"/>
              <a:t>logic</a:t>
            </a:r>
            <a:r>
              <a:rPr lang="fr-FR" dirty="0"/>
              <a:t>...</a:t>
            </a:r>
          </a:p>
          <a:p>
            <a:r>
              <a:rPr lang="fr-FR" dirty="0"/>
              <a:t>}</a:t>
            </a:r>
          </a:p>
          <a:p>
            <a:endParaRPr lang="fr-FR" dirty="0"/>
          </a:p>
          <a:p>
            <a:r>
              <a:rPr lang="fr-FR" dirty="0" err="1"/>
              <a:t>private</a:t>
            </a:r>
            <a:r>
              <a:rPr lang="fr-FR" dirty="0"/>
              <a:t>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if (</a:t>
            </a:r>
            <a:r>
              <a:rPr lang="fr-FR" dirty="0" err="1"/>
              <a:t>order.isVIP</a:t>
            </a:r>
            <a:r>
              <a:rPr lang="fr-FR" dirty="0"/>
              <a:t>()) {</a:t>
            </a:r>
          </a:p>
          <a:p>
            <a:r>
              <a:rPr lang="fr-FR" dirty="0"/>
              <a:t>        return </a:t>
            </a:r>
            <a:r>
              <a:rPr lang="fr-FR" dirty="0" err="1"/>
              <a:t>order.getTotal</a:t>
            </a:r>
            <a:r>
              <a:rPr lang="fr-FR" dirty="0"/>
              <a:t>() * 0.1;</a:t>
            </a:r>
          </a:p>
          <a:p>
            <a:r>
              <a:rPr lang="fr-FR" dirty="0"/>
              <a:t>    }</a:t>
            </a:r>
          </a:p>
          <a:p>
            <a:r>
              <a:rPr lang="fr-FR" dirty="0"/>
              <a:t>    return 0.0;</a:t>
            </a:r>
          </a:p>
          <a:p>
            <a:r>
              <a:rPr lang="fr-FR" dirty="0"/>
              <a:t>}</a:t>
            </a:r>
          </a:p>
          <a:p>
            <a:endParaRPr lang="fr-FR" dirty="0"/>
          </a:p>
          <a:p>
            <a:r>
              <a:rPr lang="fr-FR" dirty="0" err="1"/>
              <a:t>private</a:t>
            </a:r>
            <a:r>
              <a:rPr lang="fr-FR" dirty="0"/>
              <a:t> </a:t>
            </a:r>
            <a:r>
              <a:rPr lang="fr-FR" dirty="0" err="1"/>
              <a:t>void</a:t>
            </a:r>
            <a:r>
              <a:rPr lang="fr-FR" dirty="0"/>
              <a:t> </a:t>
            </a:r>
            <a:r>
              <a:rPr lang="fr-FR" dirty="0" err="1"/>
              <a:t>printOrderDetails</a:t>
            </a:r>
            <a:r>
              <a:rPr lang="fr-FR" dirty="0"/>
              <a:t>(</a:t>
            </a:r>
            <a:r>
              <a:rPr lang="fr-FR" dirty="0" err="1"/>
              <a:t>Order</a:t>
            </a:r>
            <a:r>
              <a:rPr lang="fr-FR" dirty="0"/>
              <a:t> </a:t>
            </a:r>
            <a:r>
              <a:rPr lang="fr-FR" dirty="0" err="1"/>
              <a:t>order</a:t>
            </a:r>
            <a:r>
              <a:rPr lang="fr-FR" dirty="0"/>
              <a:t>, double total) {</a:t>
            </a:r>
          </a:p>
          <a:p>
            <a:r>
              <a:rPr lang="fr-FR" dirty="0"/>
              <a:t>    </a:t>
            </a:r>
            <a:r>
              <a:rPr lang="fr-FR" dirty="0" err="1"/>
              <a:t>System.out.println</a:t>
            </a:r>
            <a:r>
              <a:rPr lang="fr-FR" dirty="0"/>
              <a:t>("</a:t>
            </a:r>
            <a:r>
              <a:rPr lang="fr-FR" dirty="0" err="1"/>
              <a:t>Processing</a:t>
            </a:r>
            <a:r>
              <a:rPr lang="fr-FR" dirty="0"/>
              <a:t> </a:t>
            </a:r>
            <a:r>
              <a:rPr lang="fr-FR" dirty="0" err="1"/>
              <a:t>order</a:t>
            </a:r>
            <a:r>
              <a:rPr lang="fr-FR" dirty="0"/>
              <a:t> for " + </a:t>
            </a:r>
            <a:r>
              <a:rPr lang="fr-FR" dirty="0" err="1"/>
              <a:t>order.getCustomer</a:t>
            </a:r>
            <a:r>
              <a:rPr lang="fr-FR" dirty="0"/>
              <a:t>().</a:t>
            </a:r>
            <a:r>
              <a:rPr lang="fr-FR" dirty="0" err="1"/>
              <a:t>getName</a:t>
            </a:r>
            <a:r>
              <a:rPr lang="fr-FR" dirty="0"/>
              <a:t>());</a:t>
            </a:r>
          </a:p>
          <a:p>
            <a:r>
              <a:rPr lang="fr-FR" dirty="0"/>
              <a:t>    </a:t>
            </a:r>
            <a:r>
              <a:rPr lang="fr-FR" dirty="0" err="1"/>
              <a:t>System.out.println</a:t>
            </a:r>
            <a:r>
              <a:rPr lang="fr-FR" dirty="0"/>
              <a:t>("Total: " + total);</a:t>
            </a:r>
          </a:p>
          <a:p>
            <a:r>
              <a:rPr lang="fr-FR" dirty="0"/>
              <a:t>}</a:t>
            </a:r>
          </a:p>
        </p:txBody>
      </p:sp>
    </p:spTree>
    <p:extLst>
      <p:ext uri="{BB962C8B-B14F-4D97-AF65-F5344CB8AC3E}">
        <p14:creationId xmlns:p14="http://schemas.microsoft.com/office/powerpoint/2010/main" val="14079031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Large Class (Classe volumineuse)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1889581" y="2141810"/>
            <a:ext cx="6696743" cy="3970318"/>
          </a:xfrm>
          <a:prstGeom prst="rect">
            <a:avLst/>
          </a:prstGeom>
          <a:solidFill>
            <a:schemeClr val="accent5">
              <a:lumMod val="20000"/>
              <a:lumOff val="80000"/>
            </a:schemeClr>
          </a:solidFill>
        </p:spPr>
        <p:txBody>
          <a:bodyPr wrap="square">
            <a:spAutoFit/>
          </a:bodyPr>
          <a:lstStyle/>
          <a:p>
            <a:r>
              <a:rPr lang="fr-FR" dirty="0"/>
              <a:t>public class </a:t>
            </a:r>
            <a:r>
              <a:rPr lang="fr-FR" dirty="0" err="1"/>
              <a:t>UserManager</a:t>
            </a:r>
            <a:r>
              <a:rPr lang="fr-FR" dirty="0"/>
              <a:t> {</a:t>
            </a:r>
          </a:p>
          <a:p>
            <a:r>
              <a:rPr lang="fr-FR" dirty="0"/>
              <a:t>    public </a:t>
            </a:r>
            <a:r>
              <a:rPr lang="fr-FR" dirty="0" err="1"/>
              <a:t>void</a:t>
            </a:r>
            <a:r>
              <a:rPr lang="fr-FR" dirty="0"/>
              <a:t> </a:t>
            </a:r>
            <a:r>
              <a:rPr lang="fr-FR" dirty="0" err="1"/>
              <a:t>addUser</a:t>
            </a:r>
            <a:r>
              <a:rPr lang="fr-FR" dirty="0"/>
              <a:t>(User </a:t>
            </a:r>
            <a:r>
              <a:rPr lang="fr-FR" dirty="0" err="1"/>
              <a:t>user</a:t>
            </a:r>
            <a:r>
              <a:rPr lang="fr-FR" dirty="0"/>
              <a:t>) {</a:t>
            </a:r>
          </a:p>
          <a:p>
            <a:r>
              <a:rPr lang="fr-FR" dirty="0"/>
              <a:t>        // Logic to </a:t>
            </a:r>
            <a:r>
              <a:rPr lang="fr-FR" dirty="0" err="1"/>
              <a:t>add</a:t>
            </a:r>
            <a:r>
              <a:rPr lang="fr-FR" dirty="0"/>
              <a:t> user</a:t>
            </a:r>
          </a:p>
          <a:p>
            <a:r>
              <a:rPr lang="fr-FR" dirty="0"/>
              <a:t>    }</a:t>
            </a:r>
          </a:p>
          <a:p>
            <a:endParaRPr lang="fr-FR" dirty="0"/>
          </a:p>
          <a:p>
            <a:r>
              <a:rPr lang="fr-FR" dirty="0"/>
              <a:t>    public </a:t>
            </a:r>
            <a:r>
              <a:rPr lang="fr-FR" dirty="0" err="1"/>
              <a:t>void</a:t>
            </a:r>
            <a:r>
              <a:rPr lang="fr-FR" dirty="0"/>
              <a:t> </a:t>
            </a:r>
            <a:r>
              <a:rPr lang="fr-FR" dirty="0" err="1"/>
              <a:t>removeUser</a:t>
            </a:r>
            <a:r>
              <a:rPr lang="fr-FR" dirty="0"/>
              <a:t>(User </a:t>
            </a:r>
            <a:r>
              <a:rPr lang="fr-FR" dirty="0" err="1"/>
              <a:t>user</a:t>
            </a:r>
            <a:r>
              <a:rPr lang="fr-FR" dirty="0"/>
              <a:t>) {</a:t>
            </a:r>
          </a:p>
          <a:p>
            <a:r>
              <a:rPr lang="fr-FR" dirty="0"/>
              <a:t>        // Logic to </a:t>
            </a:r>
            <a:r>
              <a:rPr lang="fr-FR" dirty="0" err="1"/>
              <a:t>remove</a:t>
            </a:r>
            <a:r>
              <a:rPr lang="fr-FR" dirty="0"/>
              <a:t> user</a:t>
            </a:r>
          </a:p>
          <a:p>
            <a:r>
              <a:rPr lang="fr-FR" dirty="0"/>
              <a:t>    }</a:t>
            </a:r>
          </a:p>
          <a:p>
            <a:endParaRPr lang="fr-FR" dirty="0"/>
          </a:p>
          <a:p>
            <a:r>
              <a:rPr lang="fr-FR" dirty="0"/>
              <a:t>    public </a:t>
            </a:r>
            <a:r>
              <a:rPr lang="fr-FR" dirty="0" err="1"/>
              <a:t>void</a:t>
            </a:r>
            <a:r>
              <a:rPr lang="fr-FR" dirty="0"/>
              <a:t> </a:t>
            </a:r>
            <a:r>
              <a:rPr lang="fr-FR" dirty="0" err="1"/>
              <a:t>updateUser</a:t>
            </a:r>
            <a:r>
              <a:rPr lang="fr-FR" dirty="0"/>
              <a:t>(User </a:t>
            </a:r>
            <a:r>
              <a:rPr lang="fr-FR" dirty="0" err="1"/>
              <a:t>user</a:t>
            </a:r>
            <a:r>
              <a:rPr lang="fr-FR" dirty="0"/>
              <a:t>) {</a:t>
            </a:r>
          </a:p>
          <a:p>
            <a:r>
              <a:rPr lang="fr-FR" dirty="0"/>
              <a:t>        // Logic to update user</a:t>
            </a:r>
          </a:p>
          <a:p>
            <a:r>
              <a:rPr lang="fr-FR" dirty="0"/>
              <a:t>    }</a:t>
            </a:r>
          </a:p>
          <a:p>
            <a:endParaRPr lang="fr-FR" dirty="0"/>
          </a:p>
          <a:p>
            <a:r>
              <a:rPr lang="fr-FR" dirty="0"/>
              <a:t>    public User </a:t>
            </a:r>
            <a:r>
              <a:rPr lang="fr-FR" dirty="0" err="1"/>
              <a:t>findUserById</a:t>
            </a:r>
            <a:r>
              <a:rPr lang="fr-FR" dirty="0"/>
              <a:t>(</a:t>
            </a:r>
            <a:r>
              <a:rPr lang="fr-FR" dirty="0" err="1"/>
              <a:t>int</a:t>
            </a:r>
            <a:r>
              <a:rPr lang="fr-FR" dirty="0"/>
              <a:t> id) {</a:t>
            </a:r>
          </a:p>
          <a:p>
            <a:r>
              <a:rPr lang="fr-FR" dirty="0"/>
              <a:t>        // Logic to </a:t>
            </a:r>
            <a:r>
              <a:rPr lang="fr-FR" dirty="0" err="1"/>
              <a:t>find</a:t>
            </a:r>
            <a:r>
              <a:rPr lang="fr-FR" dirty="0"/>
              <a:t> user by id</a:t>
            </a:r>
          </a:p>
          <a:p>
            <a:r>
              <a:rPr lang="fr-FR" dirty="0"/>
              <a:t>        return new User();</a:t>
            </a:r>
          </a:p>
          <a:p>
            <a:r>
              <a:rPr lang="fr-FR" dirty="0"/>
              <a:t>    }</a:t>
            </a:r>
          </a:p>
          <a:p>
            <a:r>
              <a:rPr lang="fr-FR" dirty="0"/>
              <a:t>}</a:t>
            </a:r>
          </a:p>
        </p:txBody>
      </p:sp>
    </p:spTree>
    <p:extLst>
      <p:ext uri="{BB962C8B-B14F-4D97-AF65-F5344CB8AC3E}">
        <p14:creationId xmlns:p14="http://schemas.microsoft.com/office/powerpoint/2010/main" val="38580967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3005707" y="769584"/>
            <a:ext cx="7056785" cy="6124754"/>
          </a:xfrm>
          <a:prstGeom prst="rect">
            <a:avLst/>
          </a:prstGeom>
          <a:solidFill>
            <a:schemeClr val="accent5">
              <a:lumMod val="20000"/>
              <a:lumOff val="80000"/>
            </a:schemeClr>
          </a:solidFill>
        </p:spPr>
        <p:txBody>
          <a:bodyPr wrap="square">
            <a:spAutoFit/>
          </a:bodyPr>
          <a:lstStyle/>
          <a:p>
            <a:r>
              <a:rPr lang="fr-FR" dirty="0"/>
              <a:t>public class </a:t>
            </a:r>
            <a:r>
              <a:rPr lang="fr-FR" dirty="0" err="1"/>
              <a:t>UserManager</a:t>
            </a:r>
            <a:r>
              <a:rPr lang="fr-FR" dirty="0"/>
              <a:t> {</a:t>
            </a:r>
          </a:p>
          <a:p>
            <a:r>
              <a:rPr lang="fr-FR" dirty="0"/>
              <a:t>    </a:t>
            </a:r>
            <a:r>
              <a:rPr lang="fr-FR" dirty="0" err="1"/>
              <a:t>private</a:t>
            </a:r>
            <a:r>
              <a:rPr lang="fr-FR" dirty="0"/>
              <a:t> </a:t>
            </a:r>
            <a:r>
              <a:rPr lang="fr-FR" dirty="0" err="1"/>
              <a:t>UserRepository</a:t>
            </a:r>
            <a:r>
              <a:rPr lang="fr-FR" dirty="0"/>
              <a:t> </a:t>
            </a:r>
            <a:r>
              <a:rPr lang="fr-FR" dirty="0" err="1"/>
              <a:t>userRepository</a:t>
            </a:r>
            <a:r>
              <a:rPr lang="fr-FR" dirty="0"/>
              <a:t>;</a:t>
            </a:r>
          </a:p>
          <a:p>
            <a:r>
              <a:rPr lang="fr-FR" dirty="0"/>
              <a:t>    </a:t>
            </a:r>
            <a:r>
              <a:rPr lang="fr-FR" dirty="0" err="1"/>
              <a:t>private</a:t>
            </a:r>
            <a:r>
              <a:rPr lang="fr-FR" dirty="0"/>
              <a:t> </a:t>
            </a:r>
            <a:r>
              <a:rPr lang="fr-FR" dirty="0" err="1"/>
              <a:t>UserValidator</a:t>
            </a:r>
            <a:r>
              <a:rPr lang="fr-FR" dirty="0"/>
              <a:t> </a:t>
            </a:r>
            <a:r>
              <a:rPr lang="fr-FR" dirty="0" err="1"/>
              <a:t>userValidator</a:t>
            </a:r>
            <a:r>
              <a:rPr lang="fr-FR" dirty="0"/>
              <a:t>;</a:t>
            </a:r>
          </a:p>
          <a:p>
            <a:endParaRPr lang="fr-FR" dirty="0"/>
          </a:p>
          <a:p>
            <a:r>
              <a:rPr lang="fr-FR" dirty="0"/>
              <a:t>    public </a:t>
            </a:r>
            <a:r>
              <a:rPr lang="fr-FR" dirty="0" err="1"/>
              <a:t>UserManager</a:t>
            </a:r>
            <a:r>
              <a:rPr lang="fr-FR" dirty="0"/>
              <a:t>(</a:t>
            </a:r>
            <a:r>
              <a:rPr lang="fr-FR" dirty="0" err="1"/>
              <a:t>UserRepository</a:t>
            </a:r>
            <a:r>
              <a:rPr lang="fr-FR" dirty="0"/>
              <a:t> </a:t>
            </a:r>
            <a:r>
              <a:rPr lang="fr-FR" dirty="0" err="1"/>
              <a:t>userRepository</a:t>
            </a:r>
            <a:r>
              <a:rPr lang="fr-FR" dirty="0"/>
              <a:t>, </a:t>
            </a:r>
            <a:r>
              <a:rPr lang="fr-FR" dirty="0" err="1"/>
              <a:t>UserValidator</a:t>
            </a:r>
            <a:r>
              <a:rPr lang="fr-FR" dirty="0"/>
              <a:t> </a:t>
            </a:r>
            <a:r>
              <a:rPr lang="fr-FR" dirty="0" err="1"/>
              <a:t>userValidator</a:t>
            </a:r>
            <a:r>
              <a:rPr lang="fr-FR" dirty="0"/>
              <a:t>) {</a:t>
            </a:r>
          </a:p>
          <a:p>
            <a:r>
              <a:rPr lang="fr-FR" dirty="0"/>
              <a:t>        </a:t>
            </a:r>
            <a:r>
              <a:rPr lang="fr-FR" dirty="0" err="1"/>
              <a:t>this.userRepository</a:t>
            </a:r>
            <a:r>
              <a:rPr lang="fr-FR" dirty="0"/>
              <a:t> = </a:t>
            </a:r>
            <a:r>
              <a:rPr lang="fr-FR" dirty="0" err="1"/>
              <a:t>userRepository</a:t>
            </a:r>
            <a:r>
              <a:rPr lang="fr-FR" dirty="0"/>
              <a:t>;</a:t>
            </a:r>
          </a:p>
          <a:p>
            <a:r>
              <a:rPr lang="fr-FR" dirty="0"/>
              <a:t>        </a:t>
            </a:r>
            <a:r>
              <a:rPr lang="fr-FR" dirty="0" err="1"/>
              <a:t>this.userValidator</a:t>
            </a:r>
            <a:r>
              <a:rPr lang="fr-FR" dirty="0"/>
              <a:t> = </a:t>
            </a:r>
            <a:r>
              <a:rPr lang="fr-FR" dirty="0" err="1"/>
              <a:t>userValidator</a:t>
            </a:r>
            <a:r>
              <a:rPr lang="fr-FR" dirty="0"/>
              <a:t>;</a:t>
            </a:r>
          </a:p>
          <a:p>
            <a:r>
              <a:rPr lang="fr-FR" dirty="0"/>
              <a:t>    }</a:t>
            </a:r>
          </a:p>
          <a:p>
            <a:endParaRPr lang="fr-FR" dirty="0"/>
          </a:p>
          <a:p>
            <a:r>
              <a:rPr lang="fr-FR" dirty="0"/>
              <a:t>    public </a:t>
            </a:r>
            <a:r>
              <a:rPr lang="fr-FR" dirty="0" err="1"/>
              <a:t>void</a:t>
            </a:r>
            <a:r>
              <a:rPr lang="fr-FR" dirty="0"/>
              <a:t> </a:t>
            </a:r>
            <a:r>
              <a:rPr lang="fr-FR" dirty="0" err="1"/>
              <a:t>addUser</a:t>
            </a:r>
            <a:r>
              <a:rPr lang="fr-FR" dirty="0"/>
              <a:t>(User </a:t>
            </a:r>
            <a:r>
              <a:rPr lang="fr-FR" dirty="0" err="1"/>
              <a:t>user</a:t>
            </a:r>
            <a:r>
              <a:rPr lang="fr-FR" dirty="0"/>
              <a:t>) {</a:t>
            </a:r>
          </a:p>
          <a:p>
            <a:r>
              <a:rPr lang="fr-FR" dirty="0"/>
              <a:t>        </a:t>
            </a:r>
            <a:r>
              <a:rPr lang="fr-FR" dirty="0" err="1"/>
              <a:t>userValidator.validate</a:t>
            </a:r>
            <a:r>
              <a:rPr lang="fr-FR" dirty="0"/>
              <a:t>(user);</a:t>
            </a:r>
          </a:p>
          <a:p>
            <a:r>
              <a:rPr lang="fr-FR" dirty="0"/>
              <a:t>        </a:t>
            </a:r>
            <a:r>
              <a:rPr lang="fr-FR" dirty="0" err="1"/>
              <a:t>userRepository.save</a:t>
            </a:r>
            <a:r>
              <a:rPr lang="fr-FR" dirty="0"/>
              <a:t>(user);</a:t>
            </a:r>
          </a:p>
          <a:p>
            <a:r>
              <a:rPr lang="fr-FR" dirty="0"/>
              <a:t>    }</a:t>
            </a:r>
          </a:p>
          <a:p>
            <a:endParaRPr lang="fr-FR" dirty="0"/>
          </a:p>
          <a:p>
            <a:r>
              <a:rPr lang="fr-FR" dirty="0"/>
              <a:t>    public </a:t>
            </a:r>
            <a:r>
              <a:rPr lang="fr-FR" dirty="0" err="1"/>
              <a:t>void</a:t>
            </a:r>
            <a:r>
              <a:rPr lang="fr-FR" dirty="0"/>
              <a:t> </a:t>
            </a:r>
            <a:r>
              <a:rPr lang="fr-FR" dirty="0" err="1"/>
              <a:t>removeUser</a:t>
            </a:r>
            <a:r>
              <a:rPr lang="fr-FR" dirty="0"/>
              <a:t>(User </a:t>
            </a:r>
            <a:r>
              <a:rPr lang="fr-FR" dirty="0" err="1"/>
              <a:t>user</a:t>
            </a:r>
            <a:r>
              <a:rPr lang="fr-FR" dirty="0"/>
              <a:t>) {</a:t>
            </a:r>
          </a:p>
          <a:p>
            <a:r>
              <a:rPr lang="fr-FR" dirty="0"/>
              <a:t>        </a:t>
            </a:r>
            <a:r>
              <a:rPr lang="fr-FR" dirty="0" err="1"/>
              <a:t>userRepository.delete</a:t>
            </a:r>
            <a:r>
              <a:rPr lang="fr-FR" dirty="0"/>
              <a:t>(user);</a:t>
            </a:r>
          </a:p>
          <a:p>
            <a:r>
              <a:rPr lang="fr-FR" dirty="0"/>
              <a:t>    }</a:t>
            </a:r>
          </a:p>
          <a:p>
            <a:endParaRPr lang="fr-FR" dirty="0"/>
          </a:p>
          <a:p>
            <a:r>
              <a:rPr lang="fr-FR" dirty="0"/>
              <a:t>    public </a:t>
            </a:r>
            <a:r>
              <a:rPr lang="fr-FR" dirty="0" err="1"/>
              <a:t>void</a:t>
            </a:r>
            <a:r>
              <a:rPr lang="fr-FR" dirty="0"/>
              <a:t> </a:t>
            </a:r>
            <a:r>
              <a:rPr lang="fr-FR" dirty="0" err="1"/>
              <a:t>updateUser</a:t>
            </a:r>
            <a:r>
              <a:rPr lang="fr-FR" dirty="0"/>
              <a:t>(User </a:t>
            </a:r>
            <a:r>
              <a:rPr lang="fr-FR" dirty="0" err="1"/>
              <a:t>user</a:t>
            </a:r>
            <a:r>
              <a:rPr lang="fr-FR" dirty="0"/>
              <a:t>) {</a:t>
            </a:r>
          </a:p>
          <a:p>
            <a:r>
              <a:rPr lang="fr-FR" dirty="0"/>
              <a:t>        </a:t>
            </a:r>
            <a:r>
              <a:rPr lang="fr-FR" dirty="0" err="1"/>
              <a:t>userValidator.validate</a:t>
            </a:r>
            <a:r>
              <a:rPr lang="fr-FR" dirty="0"/>
              <a:t>(user);</a:t>
            </a:r>
          </a:p>
          <a:p>
            <a:r>
              <a:rPr lang="fr-FR" dirty="0"/>
              <a:t>        </a:t>
            </a:r>
            <a:r>
              <a:rPr lang="fr-FR" dirty="0" err="1"/>
              <a:t>userRepository.update</a:t>
            </a:r>
            <a:r>
              <a:rPr lang="fr-FR" dirty="0"/>
              <a:t>(user);</a:t>
            </a:r>
          </a:p>
          <a:p>
            <a:r>
              <a:rPr lang="fr-FR" dirty="0"/>
              <a:t>    }</a:t>
            </a:r>
          </a:p>
          <a:p>
            <a:endParaRPr lang="fr-FR" dirty="0"/>
          </a:p>
          <a:p>
            <a:r>
              <a:rPr lang="fr-FR" dirty="0"/>
              <a:t>    public User </a:t>
            </a:r>
            <a:r>
              <a:rPr lang="fr-FR" dirty="0" err="1"/>
              <a:t>findUserById</a:t>
            </a:r>
            <a:r>
              <a:rPr lang="fr-FR" dirty="0"/>
              <a:t>(</a:t>
            </a:r>
            <a:r>
              <a:rPr lang="fr-FR" dirty="0" err="1"/>
              <a:t>int</a:t>
            </a:r>
            <a:r>
              <a:rPr lang="fr-FR" dirty="0"/>
              <a:t> id) {</a:t>
            </a:r>
          </a:p>
          <a:p>
            <a:r>
              <a:rPr lang="fr-FR" dirty="0"/>
              <a:t>        return </a:t>
            </a:r>
            <a:r>
              <a:rPr lang="fr-FR" dirty="0" err="1"/>
              <a:t>userRepository.findById</a:t>
            </a:r>
            <a:r>
              <a:rPr lang="fr-FR" dirty="0"/>
              <a:t>(id);</a:t>
            </a:r>
          </a:p>
          <a:p>
            <a:r>
              <a:rPr lang="fr-FR" dirty="0"/>
              <a:t>    }</a:t>
            </a:r>
          </a:p>
          <a:p>
            <a:r>
              <a:rPr lang="fr-FR" dirty="0"/>
              <a:t>}</a:t>
            </a:r>
          </a:p>
        </p:txBody>
      </p:sp>
    </p:spTree>
    <p:extLst>
      <p:ext uri="{BB962C8B-B14F-4D97-AF65-F5344CB8AC3E}">
        <p14:creationId xmlns:p14="http://schemas.microsoft.com/office/powerpoint/2010/main" val="217188863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2496453"/>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4. Long </a:t>
            </a:r>
            <a:r>
              <a:rPr lang="fr-FR" sz="2000" dirty="0" err="1">
                <a:latin typeface="Gill Sans MT" panose="020B0502020104020203" pitchFamily="34" charset="77"/>
                <a:ea typeface="Tahoma" panose="020B0604030504040204" pitchFamily="34" charset="0"/>
                <a:cs typeface="Tahoma" panose="020B0604030504040204" pitchFamily="34" charset="0"/>
              </a:rPr>
              <a:t>Parameter</a:t>
            </a:r>
            <a:r>
              <a:rPr lang="fr-FR" sz="2000" dirty="0">
                <a:latin typeface="Gill Sans MT" panose="020B0502020104020203" pitchFamily="34" charset="77"/>
                <a:ea typeface="Tahoma" panose="020B0604030504040204" pitchFamily="34" charset="0"/>
                <a:cs typeface="Tahoma" panose="020B0604030504040204" pitchFamily="34" charset="0"/>
              </a:rPr>
              <a:t> List (Liste de paramètres longue)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1095271" y="1957157"/>
            <a:ext cx="8784976" cy="954107"/>
          </a:xfrm>
          <a:prstGeom prst="rect">
            <a:avLst/>
          </a:prstGeom>
          <a:solidFill>
            <a:schemeClr val="accent5">
              <a:lumMod val="20000"/>
              <a:lumOff val="80000"/>
            </a:schemeClr>
          </a:solidFill>
        </p:spPr>
        <p:txBody>
          <a:bodyPr wrap="square">
            <a:spAutoFit/>
          </a:bodyPr>
          <a:lstStyle/>
          <a:p>
            <a:r>
              <a:rPr lang="en-US" dirty="0"/>
              <a:t>public void </a:t>
            </a:r>
            <a:r>
              <a:rPr lang="en-US" dirty="0" err="1"/>
              <a:t>createUser</a:t>
            </a:r>
            <a:r>
              <a:rPr lang="en-US" dirty="0"/>
              <a:t>(String </a:t>
            </a:r>
            <a:r>
              <a:rPr lang="en-US" dirty="0" err="1"/>
              <a:t>firstName</a:t>
            </a:r>
            <a:r>
              <a:rPr lang="en-US" dirty="0"/>
              <a:t>, String </a:t>
            </a:r>
            <a:r>
              <a:rPr lang="en-US" dirty="0" err="1"/>
              <a:t>lastName</a:t>
            </a:r>
            <a:r>
              <a:rPr lang="en-US" dirty="0"/>
              <a:t>, String email, String </a:t>
            </a:r>
            <a:r>
              <a:rPr lang="en-US" dirty="0" err="1"/>
              <a:t>phoneNumber</a:t>
            </a:r>
            <a:r>
              <a:rPr lang="en-US" dirty="0"/>
              <a:t>, String address) {</a:t>
            </a:r>
          </a:p>
          <a:p>
            <a:r>
              <a:rPr lang="en-US" dirty="0"/>
              <a:t>    // Logic to create user</a:t>
            </a:r>
          </a:p>
          <a:p>
            <a:r>
              <a:rPr lang="en-US" dirty="0"/>
              <a:t>}</a:t>
            </a:r>
          </a:p>
        </p:txBody>
      </p:sp>
      <p:sp>
        <p:nvSpPr>
          <p:cNvPr id="5" name="ZoneTexte 4">
            <a:extLst>
              <a:ext uri="{FF2B5EF4-FFF2-40B4-BE49-F238E27FC236}">
                <a16:creationId xmlns:a16="http://schemas.microsoft.com/office/drawing/2014/main" id="{DF22C625-AB3F-1100-864D-1110E79EC464}"/>
              </a:ext>
            </a:extLst>
          </p:cNvPr>
          <p:cNvSpPr txBox="1"/>
          <p:nvPr/>
        </p:nvSpPr>
        <p:spPr>
          <a:xfrm>
            <a:off x="1887359" y="3558143"/>
            <a:ext cx="7200800" cy="2893100"/>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firstName</a:t>
            </a:r>
            <a:r>
              <a:rPr lang="fr-FR" dirty="0"/>
              <a:t>;</a:t>
            </a:r>
          </a:p>
          <a:p>
            <a:r>
              <a:rPr lang="fr-FR" dirty="0"/>
              <a:t>    </a:t>
            </a:r>
            <a:r>
              <a:rPr lang="fr-FR" dirty="0" err="1"/>
              <a:t>private</a:t>
            </a:r>
            <a:r>
              <a:rPr lang="fr-FR" dirty="0"/>
              <a:t> String </a:t>
            </a:r>
            <a:r>
              <a:rPr lang="fr-FR" dirty="0" err="1"/>
              <a:t>lastName</a:t>
            </a:r>
            <a:r>
              <a:rPr lang="fr-FR" dirty="0"/>
              <a:t>;</a:t>
            </a:r>
          </a:p>
          <a:p>
            <a:r>
              <a:rPr lang="fr-FR" dirty="0"/>
              <a:t>    </a:t>
            </a:r>
            <a:r>
              <a:rPr lang="fr-FR" dirty="0" err="1"/>
              <a:t>private</a:t>
            </a:r>
            <a:r>
              <a:rPr lang="fr-FR" dirty="0"/>
              <a:t> String email;</a:t>
            </a:r>
          </a:p>
          <a:p>
            <a:r>
              <a:rPr lang="fr-FR" dirty="0"/>
              <a:t>    </a:t>
            </a:r>
            <a:r>
              <a:rPr lang="fr-FR" dirty="0" err="1"/>
              <a:t>private</a:t>
            </a:r>
            <a:r>
              <a:rPr lang="fr-FR" dirty="0"/>
              <a:t> String </a:t>
            </a:r>
            <a:r>
              <a:rPr lang="fr-FR" dirty="0" err="1"/>
              <a:t>phoneNumber</a:t>
            </a:r>
            <a:r>
              <a:rPr lang="fr-FR" dirty="0"/>
              <a:t>;</a:t>
            </a:r>
          </a:p>
          <a:p>
            <a:r>
              <a:rPr lang="fr-FR" dirty="0"/>
              <a:t>    </a:t>
            </a:r>
            <a:r>
              <a:rPr lang="fr-FR" dirty="0" err="1"/>
              <a:t>private</a:t>
            </a:r>
            <a:r>
              <a:rPr lang="fr-FR" dirty="0"/>
              <a:t> String </a:t>
            </a:r>
            <a:r>
              <a:rPr lang="fr-FR" dirty="0" err="1"/>
              <a:t>address</a:t>
            </a:r>
            <a:r>
              <a:rPr lang="fr-FR" dirty="0"/>
              <a:t>;</a:t>
            </a:r>
          </a:p>
          <a:p>
            <a:endParaRPr lang="fr-FR" dirty="0"/>
          </a:p>
          <a:p>
            <a:r>
              <a:rPr lang="fr-FR" dirty="0"/>
              <a:t>    // Getters and setters</a:t>
            </a:r>
          </a:p>
          <a:p>
            <a:r>
              <a:rPr lang="fr-FR" dirty="0"/>
              <a:t>}</a:t>
            </a:r>
          </a:p>
          <a:p>
            <a:endParaRPr lang="fr-FR" dirty="0"/>
          </a:p>
          <a:p>
            <a:r>
              <a:rPr lang="fr-FR" dirty="0"/>
              <a:t>public </a:t>
            </a:r>
            <a:r>
              <a:rPr lang="fr-FR" dirty="0" err="1"/>
              <a:t>void</a:t>
            </a:r>
            <a:r>
              <a:rPr lang="fr-FR" dirty="0"/>
              <a:t> </a:t>
            </a:r>
            <a:r>
              <a:rPr lang="fr-FR" dirty="0" err="1"/>
              <a:t>createUser</a:t>
            </a:r>
            <a:r>
              <a:rPr lang="fr-FR" dirty="0"/>
              <a:t>(User </a:t>
            </a:r>
            <a:r>
              <a:rPr lang="fr-FR" dirty="0" err="1"/>
              <a:t>user</a:t>
            </a:r>
            <a:r>
              <a:rPr lang="fr-FR" dirty="0"/>
              <a:t>) {</a:t>
            </a:r>
          </a:p>
          <a:p>
            <a:r>
              <a:rPr lang="fr-FR" dirty="0"/>
              <a:t>    // Logic to </a:t>
            </a:r>
            <a:r>
              <a:rPr lang="fr-FR" dirty="0" err="1"/>
              <a:t>create</a:t>
            </a:r>
            <a:r>
              <a:rPr lang="fr-FR" dirty="0"/>
              <a:t> user</a:t>
            </a:r>
          </a:p>
          <a:p>
            <a:r>
              <a:rPr lang="fr-FR" dirty="0"/>
              <a:t>}</a:t>
            </a:r>
          </a:p>
        </p:txBody>
      </p:sp>
    </p:spTree>
    <p:extLst>
      <p:ext uri="{BB962C8B-B14F-4D97-AF65-F5344CB8AC3E}">
        <p14:creationId xmlns:p14="http://schemas.microsoft.com/office/powerpoint/2010/main" val="3475856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2080954"/>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5. </a:t>
            </a:r>
            <a:r>
              <a:rPr lang="fr-FR" sz="2000" dirty="0" err="1">
                <a:latin typeface="Gill Sans MT" panose="020B0502020104020203" pitchFamily="34" charset="77"/>
                <a:ea typeface="Tahoma" panose="020B0604030504040204" pitchFamily="34" charset="0"/>
                <a:cs typeface="Tahoma" panose="020B0604030504040204" pitchFamily="34" charset="0"/>
              </a:rPr>
              <a:t>Feature</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Envy</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3005708" y="1149393"/>
            <a:ext cx="5616624" cy="1384995"/>
          </a:xfrm>
          <a:prstGeom prst="rect">
            <a:avLst/>
          </a:prstGeom>
          <a:solidFill>
            <a:schemeClr val="accent5">
              <a:lumMod val="20000"/>
              <a:lumOff val="80000"/>
            </a:schemeClr>
          </a:solidFill>
        </p:spPr>
        <p:txBody>
          <a:bodyPr wrap="square">
            <a:spAutoFit/>
          </a:bodyPr>
          <a:lstStyle/>
          <a:p>
            <a:r>
              <a:rPr lang="en-US" dirty="0"/>
              <a:t>public class </a:t>
            </a:r>
            <a:r>
              <a:rPr lang="en-US" dirty="0" err="1"/>
              <a:t>OrderProcessor</a:t>
            </a:r>
            <a:r>
              <a:rPr lang="en-US" dirty="0"/>
              <a:t> {</a:t>
            </a:r>
          </a:p>
          <a:p>
            <a:r>
              <a:rPr lang="en-US" dirty="0"/>
              <a:t>    public void </a:t>
            </a:r>
            <a:r>
              <a:rPr lang="en-US" dirty="0" err="1"/>
              <a:t>processOrder</a:t>
            </a:r>
            <a:r>
              <a:rPr lang="en-US" dirty="0"/>
              <a:t>(Order order) {</a:t>
            </a:r>
          </a:p>
          <a:p>
            <a:r>
              <a:rPr lang="en-US" dirty="0"/>
              <a:t>        double total = </a:t>
            </a:r>
            <a:r>
              <a:rPr lang="en-US" dirty="0" err="1"/>
              <a:t>order.getTotal</a:t>
            </a:r>
            <a:r>
              <a:rPr lang="en-US" dirty="0"/>
              <a:t>() - </a:t>
            </a:r>
            <a:r>
              <a:rPr lang="en-US" dirty="0" err="1"/>
              <a:t>order.getDiscount</a:t>
            </a:r>
            <a:r>
              <a:rPr lang="en-US" dirty="0"/>
              <a:t>();</a:t>
            </a:r>
          </a:p>
          <a:p>
            <a:r>
              <a:rPr lang="en-US" dirty="0"/>
              <a:t>        // More processing logic...</a:t>
            </a:r>
          </a:p>
          <a:p>
            <a:r>
              <a:rPr lang="en-US" dirty="0"/>
              <a:t>    }</a:t>
            </a:r>
          </a:p>
          <a:p>
            <a:r>
              <a:rPr lang="en-US" dirty="0"/>
              <a:t>}</a:t>
            </a:r>
          </a:p>
        </p:txBody>
      </p:sp>
      <p:sp>
        <p:nvSpPr>
          <p:cNvPr id="5" name="ZoneTexte 4">
            <a:extLst>
              <a:ext uri="{FF2B5EF4-FFF2-40B4-BE49-F238E27FC236}">
                <a16:creationId xmlns:a16="http://schemas.microsoft.com/office/drawing/2014/main" id="{DF22C625-AB3F-1100-864D-1110E79EC464}"/>
              </a:ext>
            </a:extLst>
          </p:cNvPr>
          <p:cNvSpPr txBox="1"/>
          <p:nvPr/>
        </p:nvSpPr>
        <p:spPr>
          <a:xfrm>
            <a:off x="3005708" y="3260417"/>
            <a:ext cx="5616624" cy="2677656"/>
          </a:xfrm>
          <a:prstGeom prst="rect">
            <a:avLst/>
          </a:prstGeom>
          <a:solidFill>
            <a:schemeClr val="accent5">
              <a:lumMod val="20000"/>
              <a:lumOff val="80000"/>
            </a:schemeClr>
          </a:solidFill>
        </p:spPr>
        <p:txBody>
          <a:bodyPr wrap="square">
            <a:spAutoFit/>
          </a:bodyPr>
          <a:lstStyle/>
          <a:p>
            <a:r>
              <a:rPr lang="fr-FR" dirty="0"/>
              <a:t>public class </a:t>
            </a:r>
            <a:r>
              <a:rPr lang="fr-FR" dirty="0" err="1"/>
              <a:t>Order</a:t>
            </a:r>
            <a:r>
              <a:rPr lang="fr-FR" dirty="0"/>
              <a:t> {</a:t>
            </a:r>
          </a:p>
          <a:p>
            <a:r>
              <a:rPr lang="fr-FR" dirty="0"/>
              <a:t>    public double </a:t>
            </a:r>
            <a:r>
              <a:rPr lang="fr-FR" dirty="0" err="1"/>
              <a:t>calculateTotal</a:t>
            </a:r>
            <a:r>
              <a:rPr lang="fr-FR" dirty="0"/>
              <a:t>() {</a:t>
            </a:r>
          </a:p>
          <a:p>
            <a:r>
              <a:rPr lang="fr-FR" dirty="0"/>
              <a:t>        return </a:t>
            </a:r>
            <a:r>
              <a:rPr lang="fr-FR" dirty="0" err="1"/>
              <a:t>getTotal</a:t>
            </a:r>
            <a:r>
              <a:rPr lang="fr-FR" dirty="0"/>
              <a:t>() - </a:t>
            </a:r>
            <a:r>
              <a:rPr lang="fr-FR" dirty="0" err="1"/>
              <a:t>getDiscount</a:t>
            </a:r>
            <a:r>
              <a:rPr lang="fr-FR" dirty="0"/>
              <a:t>();</a:t>
            </a:r>
          </a:p>
          <a:p>
            <a:r>
              <a:rPr lang="fr-FR" dirty="0"/>
              <a:t>    }</a:t>
            </a:r>
          </a:p>
          <a:p>
            <a:r>
              <a:rPr lang="fr-FR" dirty="0"/>
              <a:t>}</a:t>
            </a:r>
          </a:p>
          <a:p>
            <a:endParaRPr lang="fr-FR" dirty="0"/>
          </a:p>
          <a:p>
            <a:r>
              <a:rPr lang="fr-FR" dirty="0"/>
              <a:t>public class </a:t>
            </a:r>
            <a:r>
              <a:rPr lang="fr-FR" dirty="0" err="1"/>
              <a:t>OrderProcessor</a:t>
            </a:r>
            <a:r>
              <a:rPr lang="fr-FR" dirty="0"/>
              <a:t> {</a:t>
            </a:r>
          </a:p>
          <a:p>
            <a:r>
              <a:rPr lang="fr-FR" dirty="0"/>
              <a:t>    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double total = </a:t>
            </a:r>
            <a:r>
              <a:rPr lang="fr-FR" dirty="0" err="1"/>
              <a:t>order.calculateTotal</a:t>
            </a:r>
            <a:r>
              <a:rPr lang="fr-FR" dirty="0"/>
              <a:t>();</a:t>
            </a:r>
          </a:p>
          <a:p>
            <a:r>
              <a:rPr lang="fr-FR" dirty="0"/>
              <a:t>        // More </a:t>
            </a:r>
            <a:r>
              <a:rPr lang="fr-FR" dirty="0" err="1"/>
              <a:t>processing</a:t>
            </a:r>
            <a:r>
              <a:rPr lang="fr-FR" dirty="0"/>
              <a:t> </a:t>
            </a:r>
            <a:r>
              <a:rPr lang="fr-FR" dirty="0" err="1"/>
              <a:t>logic</a:t>
            </a:r>
            <a:r>
              <a:rPr lang="fr-FR" dirty="0"/>
              <a:t>...</a:t>
            </a:r>
          </a:p>
          <a:p>
            <a:r>
              <a:rPr lang="fr-FR" dirty="0"/>
              <a:t>    }</a:t>
            </a:r>
          </a:p>
          <a:p>
            <a:r>
              <a:rPr lang="fr-FR" dirty="0"/>
              <a:t>}</a:t>
            </a:r>
          </a:p>
        </p:txBody>
      </p:sp>
    </p:spTree>
    <p:extLst>
      <p:ext uri="{BB962C8B-B14F-4D97-AF65-F5344CB8AC3E}">
        <p14:creationId xmlns:p14="http://schemas.microsoft.com/office/powerpoint/2010/main" val="12356400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081852"/>
            <a:ext cx="10081121" cy="2496453"/>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pt-BR" sz="2000" dirty="0">
                <a:latin typeface="Gill Sans MT" panose="020B0502020104020203" pitchFamily="34" charset="77"/>
                <a:ea typeface="Tahoma" panose="020B0604030504040204" pitchFamily="34" charset="0"/>
                <a:cs typeface="Tahoma" panose="020B0604030504040204" pitchFamily="34" charset="0"/>
              </a:rPr>
              <a:t>6. Data Clumps (Amas de données)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4" name="ZoneTexte 3">
            <a:extLst>
              <a:ext uri="{FF2B5EF4-FFF2-40B4-BE49-F238E27FC236}">
                <a16:creationId xmlns:a16="http://schemas.microsoft.com/office/drawing/2014/main" id="{323DBA07-403D-23EF-3EFC-4220594C2F8A}"/>
              </a:ext>
            </a:extLst>
          </p:cNvPr>
          <p:cNvSpPr txBox="1"/>
          <p:nvPr/>
        </p:nvSpPr>
        <p:spPr>
          <a:xfrm>
            <a:off x="3005708" y="1853024"/>
            <a:ext cx="6696744" cy="954107"/>
          </a:xfrm>
          <a:prstGeom prst="rect">
            <a:avLst/>
          </a:prstGeom>
          <a:solidFill>
            <a:schemeClr val="accent5">
              <a:lumMod val="20000"/>
              <a:lumOff val="80000"/>
            </a:schemeClr>
          </a:solidFill>
        </p:spPr>
        <p:txBody>
          <a:bodyPr wrap="square">
            <a:spAutoFit/>
          </a:bodyPr>
          <a:lstStyle/>
          <a:p>
            <a:r>
              <a:rPr lang="en-US" dirty="0"/>
              <a:t>public void </a:t>
            </a:r>
            <a:r>
              <a:rPr lang="en-US" dirty="0" err="1"/>
              <a:t>displayUser</a:t>
            </a:r>
            <a:r>
              <a:rPr lang="en-US" dirty="0"/>
              <a:t>(String </a:t>
            </a:r>
            <a:r>
              <a:rPr lang="en-US" dirty="0" err="1"/>
              <a:t>firstName</a:t>
            </a:r>
            <a:r>
              <a:rPr lang="en-US" dirty="0"/>
              <a:t>, String </a:t>
            </a:r>
            <a:r>
              <a:rPr lang="en-US" dirty="0" err="1"/>
              <a:t>lastName</a:t>
            </a:r>
            <a:r>
              <a:rPr lang="en-US" dirty="0"/>
              <a:t>, String email) {</a:t>
            </a:r>
          </a:p>
          <a:p>
            <a:r>
              <a:rPr lang="en-US" dirty="0"/>
              <a:t>    </a:t>
            </a:r>
            <a:r>
              <a:rPr lang="en-US" dirty="0" err="1"/>
              <a:t>System.out.println</a:t>
            </a:r>
            <a:r>
              <a:rPr lang="en-US" dirty="0"/>
              <a:t>("Name: " + </a:t>
            </a:r>
            <a:r>
              <a:rPr lang="en-US" dirty="0" err="1"/>
              <a:t>firstName</a:t>
            </a:r>
            <a:r>
              <a:rPr lang="en-US" dirty="0"/>
              <a:t> + " " + </a:t>
            </a:r>
            <a:r>
              <a:rPr lang="en-US" dirty="0" err="1"/>
              <a:t>lastName</a:t>
            </a:r>
            <a:r>
              <a:rPr lang="en-US" dirty="0"/>
              <a:t>);</a:t>
            </a:r>
          </a:p>
          <a:p>
            <a:r>
              <a:rPr lang="en-US" dirty="0"/>
              <a:t>    </a:t>
            </a:r>
            <a:r>
              <a:rPr lang="en-US" dirty="0" err="1"/>
              <a:t>System.out.println</a:t>
            </a:r>
            <a:r>
              <a:rPr lang="en-US" dirty="0"/>
              <a:t>("Email: " + email);</a:t>
            </a:r>
          </a:p>
          <a:p>
            <a:r>
              <a:rPr lang="en-US" dirty="0"/>
              <a:t>}</a:t>
            </a:r>
          </a:p>
        </p:txBody>
      </p:sp>
      <p:sp>
        <p:nvSpPr>
          <p:cNvPr id="5" name="ZoneTexte 4">
            <a:extLst>
              <a:ext uri="{FF2B5EF4-FFF2-40B4-BE49-F238E27FC236}">
                <a16:creationId xmlns:a16="http://schemas.microsoft.com/office/drawing/2014/main" id="{DF22C625-AB3F-1100-864D-1110E79EC464}"/>
              </a:ext>
            </a:extLst>
          </p:cNvPr>
          <p:cNvSpPr txBox="1"/>
          <p:nvPr/>
        </p:nvSpPr>
        <p:spPr>
          <a:xfrm>
            <a:off x="3005708" y="3513832"/>
            <a:ext cx="6696744" cy="2677656"/>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firstName</a:t>
            </a:r>
            <a:r>
              <a:rPr lang="fr-FR" dirty="0"/>
              <a:t>;</a:t>
            </a:r>
          </a:p>
          <a:p>
            <a:r>
              <a:rPr lang="fr-FR" dirty="0"/>
              <a:t>    </a:t>
            </a:r>
            <a:r>
              <a:rPr lang="fr-FR" dirty="0" err="1"/>
              <a:t>private</a:t>
            </a:r>
            <a:r>
              <a:rPr lang="fr-FR" dirty="0"/>
              <a:t> String </a:t>
            </a:r>
            <a:r>
              <a:rPr lang="fr-FR" dirty="0" err="1"/>
              <a:t>lastName</a:t>
            </a:r>
            <a:r>
              <a:rPr lang="fr-FR" dirty="0"/>
              <a:t>;</a:t>
            </a:r>
          </a:p>
          <a:p>
            <a:r>
              <a:rPr lang="fr-FR" dirty="0"/>
              <a:t>    </a:t>
            </a:r>
            <a:r>
              <a:rPr lang="fr-FR" dirty="0" err="1"/>
              <a:t>private</a:t>
            </a:r>
            <a:r>
              <a:rPr lang="fr-FR" dirty="0"/>
              <a:t> String email;</a:t>
            </a:r>
          </a:p>
          <a:p>
            <a:endParaRPr lang="fr-FR" dirty="0"/>
          </a:p>
          <a:p>
            <a:r>
              <a:rPr lang="fr-FR" dirty="0"/>
              <a:t>    // </a:t>
            </a:r>
            <a:r>
              <a:rPr lang="fr-FR" dirty="0" err="1"/>
              <a:t>Constructor</a:t>
            </a:r>
            <a:r>
              <a:rPr lang="fr-FR" dirty="0"/>
              <a:t>, getters, and setters</a:t>
            </a:r>
          </a:p>
          <a:p>
            <a:r>
              <a:rPr lang="fr-FR" dirty="0"/>
              <a:t>}</a:t>
            </a:r>
          </a:p>
          <a:p>
            <a:endParaRPr lang="fr-FR" dirty="0"/>
          </a:p>
          <a:p>
            <a:r>
              <a:rPr lang="fr-FR" dirty="0"/>
              <a:t>public </a:t>
            </a:r>
            <a:r>
              <a:rPr lang="fr-FR" dirty="0" err="1"/>
              <a:t>void</a:t>
            </a:r>
            <a:r>
              <a:rPr lang="fr-FR" dirty="0"/>
              <a:t> </a:t>
            </a:r>
            <a:r>
              <a:rPr lang="fr-FR" dirty="0" err="1"/>
              <a:t>displayUser</a:t>
            </a:r>
            <a:r>
              <a:rPr lang="fr-FR" dirty="0"/>
              <a:t>(User </a:t>
            </a:r>
            <a:r>
              <a:rPr lang="fr-FR" dirty="0" err="1"/>
              <a:t>user</a:t>
            </a:r>
            <a:r>
              <a:rPr lang="fr-FR" dirty="0"/>
              <a:t>) {</a:t>
            </a:r>
          </a:p>
          <a:p>
            <a:r>
              <a:rPr lang="fr-FR" dirty="0"/>
              <a:t>    </a:t>
            </a:r>
            <a:r>
              <a:rPr lang="fr-FR" dirty="0" err="1"/>
              <a:t>System.out.println</a:t>
            </a:r>
            <a:r>
              <a:rPr lang="fr-FR" dirty="0"/>
              <a:t>("Name: " + </a:t>
            </a:r>
            <a:r>
              <a:rPr lang="fr-FR" dirty="0" err="1"/>
              <a:t>user.getFirstName</a:t>
            </a:r>
            <a:r>
              <a:rPr lang="fr-FR" dirty="0"/>
              <a:t>() + " " + </a:t>
            </a:r>
            <a:r>
              <a:rPr lang="fr-FR" dirty="0" err="1"/>
              <a:t>user.getLastName</a:t>
            </a:r>
            <a:r>
              <a:rPr lang="fr-FR" dirty="0"/>
              <a:t>());</a:t>
            </a:r>
          </a:p>
          <a:p>
            <a:r>
              <a:rPr lang="fr-FR" dirty="0"/>
              <a:t>    </a:t>
            </a:r>
            <a:r>
              <a:rPr lang="fr-FR" dirty="0" err="1"/>
              <a:t>System.out.println</a:t>
            </a:r>
            <a:r>
              <a:rPr lang="fr-FR" dirty="0"/>
              <a:t>("Email: " + </a:t>
            </a:r>
            <a:r>
              <a:rPr lang="fr-FR" dirty="0" err="1"/>
              <a:t>user.getEmail</a:t>
            </a:r>
            <a:r>
              <a:rPr lang="fr-FR" dirty="0"/>
              <a:t>());</a:t>
            </a:r>
          </a:p>
          <a:p>
            <a:r>
              <a:rPr lang="fr-FR" dirty="0"/>
              <a:t>}</a:t>
            </a:r>
          </a:p>
        </p:txBody>
      </p:sp>
    </p:spTree>
    <p:extLst>
      <p:ext uri="{BB962C8B-B14F-4D97-AF65-F5344CB8AC3E}">
        <p14:creationId xmlns:p14="http://schemas.microsoft.com/office/powerpoint/2010/main" val="395559120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en-US" sz="2000" dirty="0">
                <a:latin typeface="Gill Sans MT" panose="020B0502020104020203" pitchFamily="34" charset="77"/>
                <a:ea typeface="Tahoma" panose="020B0604030504040204" pitchFamily="34" charset="0"/>
                <a:cs typeface="Tahoma" panose="020B0604030504040204" pitchFamily="34" charset="0"/>
              </a:rPr>
              <a:t>7. Switch Statements (Instructions switch)</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23DBA07-403D-23EF-3EFC-4220594C2F8A}"/>
              </a:ext>
            </a:extLst>
          </p:cNvPr>
          <p:cNvSpPr txBox="1"/>
          <p:nvPr/>
        </p:nvSpPr>
        <p:spPr>
          <a:xfrm>
            <a:off x="1997593" y="2285826"/>
            <a:ext cx="6480720" cy="2246769"/>
          </a:xfrm>
          <a:prstGeom prst="rect">
            <a:avLst/>
          </a:prstGeom>
          <a:solidFill>
            <a:schemeClr val="accent5">
              <a:lumMod val="20000"/>
              <a:lumOff val="80000"/>
            </a:schemeClr>
          </a:solidFill>
        </p:spPr>
        <p:txBody>
          <a:bodyPr wrap="square">
            <a:spAutoFit/>
          </a:bodyPr>
          <a:lstStyle/>
          <a:p>
            <a:r>
              <a:rPr lang="en-US" dirty="0"/>
              <a:t>public double </a:t>
            </a:r>
            <a:r>
              <a:rPr lang="en-US" dirty="0" err="1"/>
              <a:t>calculateDiscount</a:t>
            </a:r>
            <a:r>
              <a:rPr lang="en-US" dirty="0"/>
              <a:t>(Order order) {</a:t>
            </a:r>
          </a:p>
          <a:p>
            <a:r>
              <a:rPr lang="en-US" dirty="0"/>
              <a:t>    switch (</a:t>
            </a:r>
            <a:r>
              <a:rPr lang="en-US" dirty="0" err="1"/>
              <a:t>order.getCustomerType</a:t>
            </a:r>
            <a:r>
              <a:rPr lang="en-US" dirty="0"/>
              <a:t>()) {</a:t>
            </a:r>
          </a:p>
          <a:p>
            <a:r>
              <a:rPr lang="en-US" dirty="0"/>
              <a:t>        case "VIP":</a:t>
            </a:r>
          </a:p>
          <a:p>
            <a:r>
              <a:rPr lang="en-US" dirty="0"/>
              <a:t>            return </a:t>
            </a:r>
            <a:r>
              <a:rPr lang="en-US" dirty="0" err="1"/>
              <a:t>order.getTotal</a:t>
            </a:r>
            <a:r>
              <a:rPr lang="en-US" dirty="0"/>
              <a:t>() * 0.2;	</a:t>
            </a:r>
          </a:p>
          <a:p>
            <a:r>
              <a:rPr lang="en-US" dirty="0"/>
              <a:t>        case "REGULAR":</a:t>
            </a:r>
          </a:p>
          <a:p>
            <a:r>
              <a:rPr lang="en-US" dirty="0"/>
              <a:t>            return </a:t>
            </a:r>
            <a:r>
              <a:rPr lang="en-US" dirty="0" err="1"/>
              <a:t>order.getTotal</a:t>
            </a:r>
            <a:r>
              <a:rPr lang="en-US" dirty="0"/>
              <a:t>() * 0.1;</a:t>
            </a:r>
          </a:p>
          <a:p>
            <a:r>
              <a:rPr lang="en-US" dirty="0"/>
              <a:t>        default:</a:t>
            </a:r>
          </a:p>
          <a:p>
            <a:r>
              <a:rPr lang="en-US" dirty="0"/>
              <a:t>            return </a:t>
            </a:r>
            <a:r>
              <a:rPr lang="en-US" dirty="0" err="1"/>
              <a:t>order.getTotal</a:t>
            </a:r>
            <a:r>
              <a:rPr lang="en-US" dirty="0"/>
              <a:t>() * 0.05;</a:t>
            </a:r>
          </a:p>
          <a:p>
            <a:r>
              <a:rPr lang="en-US" dirty="0"/>
              <a:t>    }</a:t>
            </a:r>
          </a:p>
          <a:p>
            <a:r>
              <a:rPr lang="en-US" dirty="0"/>
              <a:t>}</a:t>
            </a:r>
          </a:p>
        </p:txBody>
      </p:sp>
    </p:spTree>
    <p:extLst>
      <p:ext uri="{BB962C8B-B14F-4D97-AF65-F5344CB8AC3E}">
        <p14:creationId xmlns:p14="http://schemas.microsoft.com/office/powerpoint/2010/main" val="26739147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p:txBody>
      </p:sp>
      <p:sp>
        <p:nvSpPr>
          <p:cNvPr id="5" name="ZoneTexte 4">
            <a:extLst>
              <a:ext uri="{FF2B5EF4-FFF2-40B4-BE49-F238E27FC236}">
                <a16:creationId xmlns:a16="http://schemas.microsoft.com/office/drawing/2014/main" id="{DF22C625-AB3F-1100-864D-1110E79EC464}"/>
              </a:ext>
            </a:extLst>
          </p:cNvPr>
          <p:cNvSpPr txBox="1"/>
          <p:nvPr/>
        </p:nvSpPr>
        <p:spPr>
          <a:xfrm>
            <a:off x="2549" y="1448014"/>
            <a:ext cx="5595447" cy="3970318"/>
          </a:xfrm>
          <a:prstGeom prst="rect">
            <a:avLst/>
          </a:prstGeom>
          <a:solidFill>
            <a:schemeClr val="accent5">
              <a:lumMod val="20000"/>
              <a:lumOff val="80000"/>
            </a:schemeClr>
          </a:solidFill>
        </p:spPr>
        <p:txBody>
          <a:bodyPr wrap="square">
            <a:spAutoFit/>
          </a:bodyPr>
          <a:lstStyle/>
          <a:p>
            <a:r>
              <a:rPr lang="fr-FR" dirty="0"/>
              <a:t>public interface </a:t>
            </a:r>
            <a:r>
              <a:rPr lang="fr-FR" dirty="0" err="1"/>
              <a:t>DiscountStrategy</a:t>
            </a:r>
            <a:r>
              <a:rPr lang="fr-FR" dirty="0"/>
              <a:t> {</a:t>
            </a:r>
          </a:p>
          <a:p>
            <a:r>
              <a:rPr lang="fr-FR" dirty="0"/>
              <a:t>    double </a:t>
            </a:r>
            <a:r>
              <a:rPr lang="fr-FR" dirty="0" err="1"/>
              <a:t>calculateDiscount</a:t>
            </a:r>
            <a:r>
              <a:rPr lang="fr-FR" dirty="0"/>
              <a:t>(</a:t>
            </a:r>
            <a:r>
              <a:rPr lang="fr-FR" dirty="0" err="1"/>
              <a:t>Order</a:t>
            </a:r>
            <a:r>
              <a:rPr lang="fr-FR" dirty="0"/>
              <a:t> </a:t>
            </a:r>
            <a:r>
              <a:rPr lang="fr-FR" dirty="0" err="1"/>
              <a:t>order</a:t>
            </a:r>
            <a:r>
              <a:rPr lang="fr-FR" dirty="0"/>
              <a:t>);</a:t>
            </a:r>
          </a:p>
          <a:p>
            <a:r>
              <a:rPr lang="fr-FR" dirty="0"/>
              <a:t>}</a:t>
            </a:r>
          </a:p>
          <a:p>
            <a:endParaRPr lang="fr-FR" dirty="0"/>
          </a:p>
          <a:p>
            <a:r>
              <a:rPr lang="fr-FR" dirty="0"/>
              <a:t>public class </a:t>
            </a:r>
            <a:r>
              <a:rPr lang="fr-FR" dirty="0" err="1"/>
              <a:t>VIPDiscountStrategy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0.2;</a:t>
            </a:r>
          </a:p>
          <a:p>
            <a:r>
              <a:rPr lang="fr-FR" dirty="0"/>
              <a:t>    }</a:t>
            </a:r>
          </a:p>
          <a:p>
            <a:r>
              <a:rPr lang="fr-FR" dirty="0"/>
              <a:t>}</a:t>
            </a:r>
          </a:p>
          <a:p>
            <a:endParaRPr lang="fr-FR" dirty="0"/>
          </a:p>
          <a:p>
            <a:r>
              <a:rPr lang="fr-FR" dirty="0"/>
              <a:t>public class </a:t>
            </a:r>
            <a:r>
              <a:rPr lang="fr-FR" dirty="0" err="1"/>
              <a:t>RegularDiscountStrategy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0.1;</a:t>
            </a:r>
          </a:p>
          <a:p>
            <a:r>
              <a:rPr lang="fr-FR" dirty="0"/>
              <a:t>    }</a:t>
            </a:r>
          </a:p>
          <a:p>
            <a:r>
              <a:rPr lang="fr-FR" dirty="0"/>
              <a:t>}</a:t>
            </a:r>
            <a:endParaRPr lang="fr-TN" dirty="0"/>
          </a:p>
          <a:p>
            <a:endParaRPr lang="fr-FR" dirty="0"/>
          </a:p>
        </p:txBody>
      </p:sp>
      <p:sp>
        <p:nvSpPr>
          <p:cNvPr id="6" name="ZoneTexte 5">
            <a:extLst>
              <a:ext uri="{FF2B5EF4-FFF2-40B4-BE49-F238E27FC236}">
                <a16:creationId xmlns:a16="http://schemas.microsoft.com/office/drawing/2014/main" id="{119F12ED-763C-1BDA-9C38-51722316F553}"/>
              </a:ext>
            </a:extLst>
          </p:cNvPr>
          <p:cNvSpPr txBox="1"/>
          <p:nvPr/>
        </p:nvSpPr>
        <p:spPr>
          <a:xfrm>
            <a:off x="5670004" y="1480651"/>
            <a:ext cx="4708479" cy="3970318"/>
          </a:xfrm>
          <a:prstGeom prst="rect">
            <a:avLst/>
          </a:prstGeom>
          <a:solidFill>
            <a:schemeClr val="accent5">
              <a:lumMod val="20000"/>
              <a:lumOff val="80000"/>
            </a:schemeClr>
          </a:solidFill>
          <a:ln>
            <a:noFill/>
          </a:ln>
        </p:spPr>
        <p:txBody>
          <a:bodyPr wrap="square">
            <a:spAutoFit/>
          </a:bodyPr>
          <a:lstStyle/>
          <a:p>
            <a:r>
              <a:rPr lang="fr-FR" dirty="0"/>
              <a:t>public class </a:t>
            </a:r>
            <a:r>
              <a:rPr lang="fr-FR" dirty="0" err="1"/>
              <a:t>DefaultDiscountStrategy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0.05;</a:t>
            </a:r>
          </a:p>
          <a:p>
            <a:r>
              <a:rPr lang="fr-FR" dirty="0"/>
              <a:t>    }</a:t>
            </a:r>
          </a:p>
          <a:p>
            <a:r>
              <a:rPr lang="fr-FR" dirty="0"/>
              <a:t>}</a:t>
            </a:r>
          </a:p>
          <a:p>
            <a:r>
              <a:rPr lang="fr-FR" dirty="0"/>
              <a:t>public class </a:t>
            </a:r>
            <a:r>
              <a:rPr lang="fr-FR" dirty="0" err="1"/>
              <a:t>DiscountCalculator</a:t>
            </a:r>
            <a:r>
              <a:rPr lang="fr-FR" dirty="0"/>
              <a:t> {</a:t>
            </a:r>
          </a:p>
          <a:p>
            <a:r>
              <a:rPr lang="fr-FR" dirty="0"/>
              <a:t>    </a:t>
            </a:r>
            <a:r>
              <a:rPr lang="fr-FR" dirty="0" err="1"/>
              <a:t>private</a:t>
            </a:r>
            <a:r>
              <a:rPr lang="fr-FR" dirty="0"/>
              <a:t> </a:t>
            </a:r>
            <a:r>
              <a:rPr lang="fr-FR" dirty="0" err="1"/>
              <a:t>DiscountStrategy</a:t>
            </a:r>
            <a:r>
              <a:rPr lang="fr-FR" dirty="0"/>
              <a:t> </a:t>
            </a:r>
            <a:r>
              <a:rPr lang="fr-FR" dirty="0" err="1"/>
              <a:t>strategy</a:t>
            </a:r>
            <a:r>
              <a:rPr lang="fr-FR" dirty="0"/>
              <a:t>;</a:t>
            </a:r>
          </a:p>
          <a:p>
            <a:endParaRPr lang="fr-FR" dirty="0"/>
          </a:p>
          <a:p>
            <a:r>
              <a:rPr lang="fr-FR" dirty="0"/>
              <a:t>    public </a:t>
            </a:r>
            <a:r>
              <a:rPr lang="fr-FR" dirty="0" err="1"/>
              <a:t>DiscountCalculator</a:t>
            </a:r>
            <a:r>
              <a:rPr lang="fr-FR" dirty="0"/>
              <a:t>(</a:t>
            </a:r>
            <a:r>
              <a:rPr lang="fr-FR" dirty="0" err="1"/>
              <a:t>DiscountStrategy</a:t>
            </a:r>
            <a:r>
              <a:rPr lang="fr-FR" dirty="0"/>
              <a:t> </a:t>
            </a:r>
            <a:r>
              <a:rPr lang="fr-FR" dirty="0" err="1"/>
              <a:t>strategy</a:t>
            </a:r>
            <a:r>
              <a:rPr lang="fr-FR" dirty="0"/>
              <a:t>) {</a:t>
            </a:r>
          </a:p>
          <a:p>
            <a:r>
              <a:rPr lang="fr-FR" dirty="0"/>
              <a:t>        </a:t>
            </a:r>
            <a:r>
              <a:rPr lang="fr-FR" dirty="0" err="1"/>
              <a:t>this.strategy</a:t>
            </a:r>
            <a:r>
              <a:rPr lang="fr-FR" dirty="0"/>
              <a:t> = </a:t>
            </a:r>
            <a:r>
              <a:rPr lang="fr-FR" dirty="0" err="1"/>
              <a:t>strategy</a:t>
            </a:r>
            <a:r>
              <a:rPr lang="fr-FR" dirty="0"/>
              <a:t>;</a:t>
            </a:r>
          </a:p>
          <a:p>
            <a:r>
              <a:rPr lang="fr-FR" dirty="0"/>
              <a:t>    }</a:t>
            </a:r>
          </a:p>
          <a:p>
            <a:endParaRPr lang="fr-FR" dirty="0"/>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strategy.calculateDiscount</a:t>
            </a:r>
            <a:r>
              <a:rPr lang="fr-FR" dirty="0"/>
              <a:t>(</a:t>
            </a:r>
            <a:r>
              <a:rPr lang="fr-FR" dirty="0" err="1"/>
              <a:t>order</a:t>
            </a:r>
            <a:r>
              <a:rPr lang="fr-FR" dirty="0"/>
              <a:t>);</a:t>
            </a:r>
          </a:p>
          <a:p>
            <a:r>
              <a:rPr lang="fr-FR" dirty="0"/>
              <a:t>    }</a:t>
            </a:r>
          </a:p>
          <a:p>
            <a:r>
              <a:rPr lang="fr-FR" dirty="0"/>
              <a:t>}</a:t>
            </a:r>
          </a:p>
        </p:txBody>
      </p:sp>
    </p:spTree>
    <p:extLst>
      <p:ext uri="{BB962C8B-B14F-4D97-AF65-F5344CB8AC3E}">
        <p14:creationId xmlns:p14="http://schemas.microsoft.com/office/powerpoint/2010/main" val="2420697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3742948"/>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8. </a:t>
            </a:r>
            <a:r>
              <a:rPr lang="fr-FR" sz="2000" dirty="0" err="1">
                <a:latin typeface="Gill Sans MT" panose="020B0502020104020203" pitchFamily="34" charset="77"/>
                <a:ea typeface="Tahoma" panose="020B0604030504040204" pitchFamily="34" charset="0"/>
                <a:cs typeface="Tahoma" panose="020B0604030504040204" pitchFamily="34" charset="0"/>
              </a:rPr>
              <a:t>Speculative</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Generality</a:t>
            </a:r>
            <a:r>
              <a:rPr lang="fr-FR" sz="2000" dirty="0">
                <a:latin typeface="Gill Sans MT" panose="020B0502020104020203" pitchFamily="34" charset="77"/>
                <a:ea typeface="Tahoma" panose="020B0604030504040204" pitchFamily="34" charset="0"/>
                <a:cs typeface="Tahoma" panose="020B0604030504040204" pitchFamily="34" charset="0"/>
              </a:rPr>
              <a:t> (Généralité spéculative)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23DBA07-403D-23EF-3EFC-4220594C2F8A}"/>
              </a:ext>
            </a:extLst>
          </p:cNvPr>
          <p:cNvSpPr txBox="1"/>
          <p:nvPr/>
        </p:nvSpPr>
        <p:spPr>
          <a:xfrm>
            <a:off x="2618851" y="1643858"/>
            <a:ext cx="5238204" cy="2031325"/>
          </a:xfrm>
          <a:prstGeom prst="rect">
            <a:avLst/>
          </a:prstGeom>
          <a:solidFill>
            <a:schemeClr val="accent5">
              <a:lumMod val="20000"/>
              <a:lumOff val="80000"/>
            </a:schemeClr>
          </a:solidFill>
        </p:spPr>
        <p:txBody>
          <a:bodyPr wrap="square">
            <a:spAutoFit/>
          </a:bodyPr>
          <a:lstStyle/>
          <a:p>
            <a:r>
              <a:rPr lang="en-US" dirty="0"/>
              <a:t>public abstract class Shape {</a:t>
            </a:r>
          </a:p>
          <a:p>
            <a:r>
              <a:rPr lang="en-US" dirty="0"/>
              <a:t>    public abstract void draw();</a:t>
            </a:r>
          </a:p>
          <a:p>
            <a:r>
              <a:rPr lang="en-US" dirty="0"/>
              <a:t>    public void rotate() {</a:t>
            </a:r>
          </a:p>
          <a:p>
            <a:r>
              <a:rPr lang="en-US" dirty="0"/>
              <a:t>        // Default implementation</a:t>
            </a:r>
          </a:p>
          <a:p>
            <a:r>
              <a:rPr lang="en-US" dirty="0"/>
              <a:t>    }</a:t>
            </a:r>
          </a:p>
          <a:p>
            <a:r>
              <a:rPr lang="en-US" dirty="0"/>
              <a:t>    public void resize() {</a:t>
            </a:r>
          </a:p>
          <a:p>
            <a:r>
              <a:rPr lang="en-US" dirty="0"/>
              <a:t>        // Default implementation</a:t>
            </a:r>
          </a:p>
          <a:p>
            <a:r>
              <a:rPr lang="en-US" dirty="0"/>
              <a:t>    }</a:t>
            </a:r>
          </a:p>
          <a:p>
            <a:r>
              <a:rPr lang="en-US" dirty="0"/>
              <a:t>}</a:t>
            </a:r>
          </a:p>
        </p:txBody>
      </p:sp>
      <p:sp>
        <p:nvSpPr>
          <p:cNvPr id="2" name="ZoneTexte 1">
            <a:extLst>
              <a:ext uri="{FF2B5EF4-FFF2-40B4-BE49-F238E27FC236}">
                <a16:creationId xmlns:a16="http://schemas.microsoft.com/office/drawing/2014/main" id="{186958D3-478E-30F1-ECEA-1B969FD19D2B}"/>
              </a:ext>
            </a:extLst>
          </p:cNvPr>
          <p:cNvSpPr txBox="1"/>
          <p:nvPr/>
        </p:nvSpPr>
        <p:spPr>
          <a:xfrm>
            <a:off x="2618851" y="4586455"/>
            <a:ext cx="5238204" cy="2246769"/>
          </a:xfrm>
          <a:prstGeom prst="rect">
            <a:avLst/>
          </a:prstGeom>
          <a:solidFill>
            <a:schemeClr val="accent5">
              <a:lumMod val="20000"/>
              <a:lumOff val="80000"/>
            </a:schemeClr>
          </a:solidFill>
        </p:spPr>
        <p:txBody>
          <a:bodyPr wrap="square">
            <a:spAutoFit/>
          </a:bodyPr>
          <a:lstStyle/>
          <a:p>
            <a:r>
              <a:rPr lang="fr-FR" dirty="0"/>
              <a:t>public interface Shape {</a:t>
            </a:r>
          </a:p>
          <a:p>
            <a:r>
              <a:rPr lang="fr-FR" dirty="0"/>
              <a:t>    </a:t>
            </a:r>
            <a:r>
              <a:rPr lang="fr-FR" dirty="0" err="1"/>
              <a:t>void</a:t>
            </a:r>
            <a:r>
              <a:rPr lang="fr-FR" dirty="0"/>
              <a:t> </a:t>
            </a:r>
            <a:r>
              <a:rPr lang="fr-FR" dirty="0" err="1"/>
              <a:t>draw</a:t>
            </a:r>
            <a:r>
              <a:rPr lang="fr-FR" dirty="0"/>
              <a:t>();</a:t>
            </a:r>
          </a:p>
          <a:p>
            <a:r>
              <a:rPr lang="fr-FR" dirty="0"/>
              <a:t>}</a:t>
            </a:r>
          </a:p>
          <a:p>
            <a:endParaRPr lang="fr-FR" dirty="0"/>
          </a:p>
          <a:p>
            <a:r>
              <a:rPr lang="fr-FR" dirty="0"/>
              <a:t>public class Circle </a:t>
            </a:r>
            <a:r>
              <a:rPr lang="fr-FR" dirty="0" err="1"/>
              <a:t>implements</a:t>
            </a:r>
            <a:r>
              <a:rPr lang="fr-FR" dirty="0"/>
              <a:t> Shape {</a:t>
            </a:r>
          </a:p>
          <a:p>
            <a:r>
              <a:rPr lang="fr-FR" dirty="0"/>
              <a:t>    @Override</a:t>
            </a:r>
          </a:p>
          <a:p>
            <a:r>
              <a:rPr lang="fr-FR" dirty="0"/>
              <a:t>    public </a:t>
            </a:r>
            <a:r>
              <a:rPr lang="fr-FR" dirty="0" err="1"/>
              <a:t>void</a:t>
            </a:r>
            <a:r>
              <a:rPr lang="fr-FR" dirty="0"/>
              <a:t> </a:t>
            </a:r>
            <a:r>
              <a:rPr lang="fr-FR" dirty="0" err="1"/>
              <a:t>draw</a:t>
            </a:r>
            <a:r>
              <a:rPr lang="fr-FR" dirty="0"/>
              <a:t>() {</a:t>
            </a:r>
          </a:p>
          <a:p>
            <a:r>
              <a:rPr lang="fr-FR" dirty="0"/>
              <a:t>        // </a:t>
            </a:r>
            <a:r>
              <a:rPr lang="fr-FR" dirty="0" err="1"/>
              <a:t>Draw</a:t>
            </a:r>
            <a:r>
              <a:rPr lang="fr-FR" dirty="0"/>
              <a:t> </a:t>
            </a:r>
            <a:r>
              <a:rPr lang="fr-FR" dirty="0" err="1"/>
              <a:t>circle</a:t>
            </a:r>
            <a:endParaRPr lang="fr-FR" dirty="0"/>
          </a:p>
          <a:p>
            <a:r>
              <a:rPr lang="fr-FR" dirty="0"/>
              <a:t>    }</a:t>
            </a:r>
          </a:p>
          <a:p>
            <a:r>
              <a:rPr lang="fr-FR" dirty="0"/>
              <a:t>}</a:t>
            </a:r>
          </a:p>
        </p:txBody>
      </p:sp>
    </p:spTree>
    <p:extLst>
      <p:ext uri="{BB962C8B-B14F-4D97-AF65-F5344CB8AC3E}">
        <p14:creationId xmlns:p14="http://schemas.microsoft.com/office/powerpoint/2010/main" val="12964846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a:t>
            </a:r>
            <a:r>
              <a:rPr lang="fr-FR" altLang="fr-FR" b="1" dirty="0">
                <a:latin typeface="Gill Sans MT" panose="020B0502020104020203" pitchFamily="34" charset="77"/>
              </a:rPr>
              <a:t>. Quelques "Mauvaises Odeurs" (Code </a:t>
            </a:r>
            <a:r>
              <a:rPr lang="fr-FR" altLang="fr-FR" b="1" dirty="0" err="1">
                <a:latin typeface="Gill Sans MT" panose="020B0502020104020203" pitchFamily="34" charset="77"/>
              </a:rPr>
              <a:t>Smells</a:t>
            </a:r>
            <a:r>
              <a:rPr lang="fr-FR" altLang="fr-FR" b="1" dirty="0">
                <a:latin typeface="Gill Sans MT" panose="020B0502020104020203" pitchFamily="34" charset="77"/>
              </a:rPr>
              <a: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129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75355" y="917674"/>
            <a:ext cx="10081121" cy="2080954"/>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9. Message </a:t>
            </a:r>
            <a:r>
              <a:rPr lang="fr-FR" sz="2000" dirty="0" err="1">
                <a:latin typeface="Gill Sans MT" panose="020B0502020104020203" pitchFamily="34" charset="77"/>
                <a:ea typeface="Tahoma" panose="020B0604030504040204" pitchFamily="34" charset="0"/>
                <a:cs typeface="Tahoma" panose="020B0604030504040204" pitchFamily="34" charset="0"/>
              </a:rPr>
              <a:t>Chains</a:t>
            </a:r>
            <a:r>
              <a:rPr lang="fr-FR" sz="2000" dirty="0">
                <a:latin typeface="Gill Sans MT" panose="020B0502020104020203" pitchFamily="34" charset="77"/>
                <a:ea typeface="Tahoma" panose="020B0604030504040204" pitchFamily="34" charset="0"/>
                <a:cs typeface="Tahoma" panose="020B0604030504040204" pitchFamily="34" charset="0"/>
              </a:rPr>
              <a:t> (Chaînes de messages)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Mauvais 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Solution de refactoring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23DBA07-403D-23EF-3EFC-4220594C2F8A}"/>
              </a:ext>
            </a:extLst>
          </p:cNvPr>
          <p:cNvSpPr txBox="1"/>
          <p:nvPr/>
        </p:nvSpPr>
        <p:spPr>
          <a:xfrm>
            <a:off x="2687276" y="1303213"/>
            <a:ext cx="7519232" cy="1384995"/>
          </a:xfrm>
          <a:prstGeom prst="rect">
            <a:avLst/>
          </a:prstGeom>
          <a:solidFill>
            <a:schemeClr val="accent5">
              <a:lumMod val="20000"/>
              <a:lumOff val="80000"/>
            </a:schemeClr>
          </a:solidFill>
        </p:spPr>
        <p:txBody>
          <a:bodyPr wrap="square">
            <a:spAutoFit/>
          </a:bodyPr>
          <a:lstStyle/>
          <a:p>
            <a:r>
              <a:rPr lang="en-US" dirty="0"/>
              <a:t>public class </a:t>
            </a:r>
            <a:r>
              <a:rPr lang="en-US" dirty="0" err="1"/>
              <a:t>OrderProcessor</a:t>
            </a:r>
            <a:r>
              <a:rPr lang="en-US" dirty="0"/>
              <a:t> {</a:t>
            </a:r>
          </a:p>
          <a:p>
            <a:r>
              <a:rPr lang="en-US" dirty="0"/>
              <a:t>    public void </a:t>
            </a:r>
            <a:r>
              <a:rPr lang="en-US" dirty="0" err="1"/>
              <a:t>processOrder</a:t>
            </a:r>
            <a:r>
              <a:rPr lang="en-US" dirty="0"/>
              <a:t>(Order order) {</a:t>
            </a:r>
          </a:p>
          <a:p>
            <a:r>
              <a:rPr lang="en-US" dirty="0"/>
              <a:t>        String </a:t>
            </a:r>
            <a:r>
              <a:rPr lang="en-US" dirty="0" err="1"/>
              <a:t>cityName</a:t>
            </a:r>
            <a:r>
              <a:rPr lang="en-US" dirty="0"/>
              <a:t> = </a:t>
            </a:r>
            <a:r>
              <a:rPr lang="en-US" dirty="0" err="1"/>
              <a:t>order.getCustomer</a:t>
            </a:r>
            <a:r>
              <a:rPr lang="en-US" dirty="0"/>
              <a:t>().</a:t>
            </a:r>
            <a:r>
              <a:rPr lang="en-US" dirty="0" err="1"/>
              <a:t>getAddress</a:t>
            </a:r>
            <a:r>
              <a:rPr lang="en-US" dirty="0"/>
              <a:t>().</a:t>
            </a:r>
            <a:r>
              <a:rPr lang="en-US" dirty="0" err="1"/>
              <a:t>getCity</a:t>
            </a:r>
            <a:r>
              <a:rPr lang="en-US" dirty="0"/>
              <a:t>().</a:t>
            </a:r>
            <a:r>
              <a:rPr lang="en-US" dirty="0" err="1"/>
              <a:t>getName</a:t>
            </a:r>
            <a:r>
              <a:rPr lang="en-US" dirty="0"/>
              <a:t>();</a:t>
            </a:r>
          </a:p>
          <a:p>
            <a:r>
              <a:rPr lang="en-US" dirty="0"/>
              <a:t>        // More processing logic...</a:t>
            </a:r>
          </a:p>
          <a:p>
            <a:r>
              <a:rPr lang="en-US" dirty="0"/>
              <a:t>    }</a:t>
            </a:r>
          </a:p>
          <a:p>
            <a:r>
              <a:rPr lang="en-US" dirty="0"/>
              <a:t>}</a:t>
            </a:r>
          </a:p>
        </p:txBody>
      </p:sp>
      <p:sp>
        <p:nvSpPr>
          <p:cNvPr id="2" name="ZoneTexte 1">
            <a:extLst>
              <a:ext uri="{FF2B5EF4-FFF2-40B4-BE49-F238E27FC236}">
                <a16:creationId xmlns:a16="http://schemas.microsoft.com/office/drawing/2014/main" id="{186958D3-478E-30F1-ECEA-1B969FD19D2B}"/>
              </a:ext>
            </a:extLst>
          </p:cNvPr>
          <p:cNvSpPr txBox="1"/>
          <p:nvPr/>
        </p:nvSpPr>
        <p:spPr>
          <a:xfrm>
            <a:off x="194691" y="2995143"/>
            <a:ext cx="4392491" cy="3970318"/>
          </a:xfrm>
          <a:prstGeom prst="rect">
            <a:avLst/>
          </a:prstGeom>
          <a:solidFill>
            <a:schemeClr val="accent5">
              <a:lumMod val="20000"/>
              <a:lumOff val="80000"/>
            </a:schemeClr>
          </a:solidFill>
        </p:spPr>
        <p:txBody>
          <a:bodyPr wrap="square">
            <a:spAutoFit/>
          </a:bodyPr>
          <a:lstStyle/>
          <a:p>
            <a:r>
              <a:rPr lang="fr-FR" dirty="0"/>
              <a:t>public class City {</a:t>
            </a:r>
          </a:p>
          <a:p>
            <a:r>
              <a:rPr lang="fr-FR" dirty="0"/>
              <a:t>    </a:t>
            </a:r>
            <a:r>
              <a:rPr lang="fr-FR" dirty="0" err="1"/>
              <a:t>private</a:t>
            </a:r>
            <a:r>
              <a:rPr lang="fr-FR" dirty="0"/>
              <a:t> String </a:t>
            </a:r>
            <a:r>
              <a:rPr lang="fr-FR" dirty="0" err="1"/>
              <a:t>name</a:t>
            </a:r>
            <a:r>
              <a:rPr lang="fr-FR" dirty="0"/>
              <a:t>;</a:t>
            </a:r>
          </a:p>
          <a:p>
            <a:r>
              <a:rPr lang="fr-FR" dirty="0"/>
              <a:t>    // Getter and setter</a:t>
            </a:r>
          </a:p>
          <a:p>
            <a:r>
              <a:rPr lang="fr-FR" dirty="0"/>
              <a:t>}</a:t>
            </a:r>
          </a:p>
          <a:p>
            <a:endParaRPr lang="fr-FR" dirty="0"/>
          </a:p>
          <a:p>
            <a:r>
              <a:rPr lang="fr-FR" dirty="0"/>
              <a:t>public class </a:t>
            </a:r>
            <a:r>
              <a:rPr lang="fr-FR" dirty="0" err="1"/>
              <a:t>Address</a:t>
            </a:r>
            <a:r>
              <a:rPr lang="fr-FR" dirty="0"/>
              <a:t> {</a:t>
            </a:r>
          </a:p>
          <a:p>
            <a:r>
              <a:rPr lang="fr-FR" dirty="0"/>
              <a:t>    </a:t>
            </a:r>
            <a:r>
              <a:rPr lang="fr-FR" dirty="0" err="1"/>
              <a:t>private</a:t>
            </a:r>
            <a:r>
              <a:rPr lang="fr-FR" dirty="0"/>
              <a:t> City </a:t>
            </a:r>
            <a:r>
              <a:rPr lang="fr-FR" dirty="0" err="1"/>
              <a:t>city</a:t>
            </a:r>
            <a:r>
              <a:rPr lang="fr-FR" dirty="0"/>
              <a:t>;</a:t>
            </a:r>
          </a:p>
          <a:p>
            <a:r>
              <a:rPr lang="fr-FR" dirty="0"/>
              <a:t>    public String </a:t>
            </a:r>
            <a:r>
              <a:rPr lang="fr-FR" dirty="0" err="1"/>
              <a:t>getCityName</a:t>
            </a:r>
            <a:r>
              <a:rPr lang="fr-FR" dirty="0"/>
              <a:t>() {</a:t>
            </a:r>
          </a:p>
          <a:p>
            <a:r>
              <a:rPr lang="fr-FR" dirty="0"/>
              <a:t>        return </a:t>
            </a:r>
            <a:r>
              <a:rPr lang="fr-FR" dirty="0" err="1"/>
              <a:t>city.getName</a:t>
            </a:r>
            <a:r>
              <a:rPr lang="fr-FR" dirty="0"/>
              <a:t>();</a:t>
            </a:r>
          </a:p>
          <a:p>
            <a:r>
              <a:rPr lang="fr-FR" dirty="0"/>
              <a:t>    }</a:t>
            </a:r>
          </a:p>
          <a:p>
            <a:r>
              <a:rPr lang="fr-FR" dirty="0"/>
              <a:t>}</a:t>
            </a:r>
          </a:p>
          <a:p>
            <a:endParaRPr lang="fr-FR" dirty="0"/>
          </a:p>
          <a:p>
            <a:r>
              <a:rPr lang="fr-FR" dirty="0"/>
              <a:t>public class Customer {</a:t>
            </a:r>
          </a:p>
          <a:p>
            <a:r>
              <a:rPr lang="fr-FR" dirty="0"/>
              <a:t>    </a:t>
            </a:r>
            <a:r>
              <a:rPr lang="fr-FR" dirty="0" err="1"/>
              <a:t>private</a:t>
            </a:r>
            <a:r>
              <a:rPr lang="fr-FR" dirty="0"/>
              <a:t> </a:t>
            </a:r>
            <a:r>
              <a:rPr lang="fr-FR" dirty="0" err="1"/>
              <a:t>Address</a:t>
            </a:r>
            <a:r>
              <a:rPr lang="fr-FR" dirty="0"/>
              <a:t> </a:t>
            </a:r>
            <a:r>
              <a:rPr lang="fr-FR" dirty="0" err="1"/>
              <a:t>address</a:t>
            </a:r>
            <a:r>
              <a:rPr lang="fr-FR" dirty="0"/>
              <a:t>;</a:t>
            </a:r>
          </a:p>
          <a:p>
            <a:r>
              <a:rPr lang="fr-FR" dirty="0"/>
              <a:t>    public String </a:t>
            </a:r>
            <a:r>
              <a:rPr lang="fr-FR" dirty="0" err="1"/>
              <a:t>getCityName</a:t>
            </a:r>
            <a:r>
              <a:rPr lang="fr-FR" dirty="0"/>
              <a:t>() {</a:t>
            </a:r>
          </a:p>
          <a:p>
            <a:r>
              <a:rPr lang="fr-FR" dirty="0"/>
              <a:t>        return </a:t>
            </a:r>
            <a:r>
              <a:rPr lang="fr-FR" dirty="0" err="1"/>
              <a:t>address.getCityName</a:t>
            </a:r>
            <a:r>
              <a:rPr lang="fr-FR" dirty="0"/>
              <a:t>();</a:t>
            </a:r>
          </a:p>
          <a:p>
            <a:r>
              <a:rPr lang="fr-FR" dirty="0"/>
              <a:t>    }</a:t>
            </a:r>
          </a:p>
          <a:p>
            <a:r>
              <a:rPr lang="fr-FR" dirty="0"/>
              <a:t>}</a:t>
            </a:r>
          </a:p>
        </p:txBody>
      </p:sp>
      <p:sp>
        <p:nvSpPr>
          <p:cNvPr id="6" name="ZoneTexte 5">
            <a:extLst>
              <a:ext uri="{FF2B5EF4-FFF2-40B4-BE49-F238E27FC236}">
                <a16:creationId xmlns:a16="http://schemas.microsoft.com/office/drawing/2014/main" id="{D305F8C7-7A36-FEBA-5B8D-B33EC7DC3F44}"/>
              </a:ext>
            </a:extLst>
          </p:cNvPr>
          <p:cNvSpPr txBox="1"/>
          <p:nvPr/>
        </p:nvSpPr>
        <p:spPr>
          <a:xfrm>
            <a:off x="4974787" y="2995143"/>
            <a:ext cx="5238204" cy="2893100"/>
          </a:xfrm>
          <a:prstGeom prst="rect">
            <a:avLst/>
          </a:prstGeom>
          <a:solidFill>
            <a:schemeClr val="accent5">
              <a:lumMod val="20000"/>
              <a:lumOff val="80000"/>
            </a:schemeClr>
          </a:solidFill>
        </p:spPr>
        <p:txBody>
          <a:bodyPr wrap="square">
            <a:spAutoFit/>
          </a:bodyPr>
          <a:lstStyle/>
          <a:p>
            <a:r>
              <a:rPr lang="fr-FR" dirty="0"/>
              <a:t>public class </a:t>
            </a:r>
            <a:r>
              <a:rPr lang="fr-FR" dirty="0" err="1"/>
              <a:t>Order</a:t>
            </a:r>
            <a:r>
              <a:rPr lang="fr-FR" dirty="0"/>
              <a:t> {</a:t>
            </a:r>
          </a:p>
          <a:p>
            <a:r>
              <a:rPr lang="fr-FR" dirty="0"/>
              <a:t>    </a:t>
            </a:r>
            <a:r>
              <a:rPr lang="fr-FR" dirty="0" err="1"/>
              <a:t>private</a:t>
            </a:r>
            <a:r>
              <a:rPr lang="fr-FR" dirty="0"/>
              <a:t> Customer </a:t>
            </a:r>
            <a:r>
              <a:rPr lang="fr-FR" dirty="0" err="1"/>
              <a:t>customer</a:t>
            </a:r>
            <a:r>
              <a:rPr lang="fr-FR" dirty="0"/>
              <a:t>;</a:t>
            </a:r>
          </a:p>
          <a:p>
            <a:r>
              <a:rPr lang="fr-FR" dirty="0"/>
              <a:t>    public String </a:t>
            </a:r>
            <a:r>
              <a:rPr lang="fr-FR" dirty="0" err="1"/>
              <a:t>getCustomerCityName</a:t>
            </a:r>
            <a:r>
              <a:rPr lang="fr-FR" dirty="0"/>
              <a:t>() {</a:t>
            </a:r>
          </a:p>
          <a:p>
            <a:r>
              <a:rPr lang="fr-FR" dirty="0"/>
              <a:t>        return </a:t>
            </a:r>
            <a:r>
              <a:rPr lang="fr-FR" dirty="0" err="1"/>
              <a:t>customer.getCityName</a:t>
            </a:r>
            <a:r>
              <a:rPr lang="fr-FR" dirty="0"/>
              <a:t>();</a:t>
            </a:r>
          </a:p>
          <a:p>
            <a:r>
              <a:rPr lang="fr-FR" dirty="0"/>
              <a:t>    }</a:t>
            </a:r>
          </a:p>
          <a:p>
            <a:r>
              <a:rPr lang="fr-FR" dirty="0"/>
              <a:t>}</a:t>
            </a:r>
          </a:p>
          <a:p>
            <a:endParaRPr lang="fr-FR" dirty="0"/>
          </a:p>
          <a:p>
            <a:r>
              <a:rPr lang="fr-FR" dirty="0"/>
              <a:t>public class </a:t>
            </a:r>
            <a:r>
              <a:rPr lang="fr-FR" dirty="0" err="1"/>
              <a:t>OrderProcessor</a:t>
            </a:r>
            <a:r>
              <a:rPr lang="fr-FR" dirty="0"/>
              <a:t> {</a:t>
            </a:r>
          </a:p>
          <a:p>
            <a:r>
              <a:rPr lang="fr-FR" dirty="0"/>
              <a:t>    public </a:t>
            </a:r>
            <a:r>
              <a:rPr lang="fr-FR" dirty="0" err="1"/>
              <a:t>void</a:t>
            </a:r>
            <a:r>
              <a:rPr lang="fr-FR" dirty="0"/>
              <a:t> </a:t>
            </a:r>
            <a:r>
              <a:rPr lang="fr-FR" dirty="0" err="1"/>
              <a:t>processOrder</a:t>
            </a:r>
            <a:r>
              <a:rPr lang="fr-FR" dirty="0"/>
              <a:t>(</a:t>
            </a:r>
            <a:r>
              <a:rPr lang="fr-FR" dirty="0" err="1"/>
              <a:t>Order</a:t>
            </a:r>
            <a:r>
              <a:rPr lang="fr-FR" dirty="0"/>
              <a:t> </a:t>
            </a:r>
            <a:r>
              <a:rPr lang="fr-FR" dirty="0" err="1"/>
              <a:t>order</a:t>
            </a:r>
            <a:r>
              <a:rPr lang="fr-FR" dirty="0"/>
              <a:t>) {</a:t>
            </a:r>
          </a:p>
          <a:p>
            <a:r>
              <a:rPr lang="fr-FR" dirty="0"/>
              <a:t>        String </a:t>
            </a:r>
            <a:r>
              <a:rPr lang="fr-FR" dirty="0" err="1"/>
              <a:t>customerCityName</a:t>
            </a:r>
            <a:r>
              <a:rPr lang="fr-FR" dirty="0"/>
              <a:t> = </a:t>
            </a:r>
            <a:r>
              <a:rPr lang="fr-FR" dirty="0" err="1"/>
              <a:t>order.getCustomerCityName</a:t>
            </a:r>
            <a:r>
              <a:rPr lang="fr-FR" dirty="0"/>
              <a:t>();</a:t>
            </a:r>
          </a:p>
          <a:p>
            <a:r>
              <a:rPr lang="fr-FR" dirty="0"/>
              <a:t>        // More </a:t>
            </a:r>
            <a:r>
              <a:rPr lang="fr-FR" dirty="0" err="1"/>
              <a:t>processing</a:t>
            </a:r>
            <a:r>
              <a:rPr lang="fr-FR" dirty="0"/>
              <a:t> </a:t>
            </a:r>
            <a:r>
              <a:rPr lang="fr-FR" dirty="0" err="1"/>
              <a:t>logic</a:t>
            </a:r>
            <a:r>
              <a:rPr lang="fr-FR" dirty="0"/>
              <a:t>...</a:t>
            </a:r>
          </a:p>
          <a:p>
            <a:r>
              <a:rPr lang="fr-FR" dirty="0"/>
              <a:t>    }</a:t>
            </a:r>
          </a:p>
          <a:p>
            <a:r>
              <a:rPr lang="fr-FR" dirty="0"/>
              <a:t>}</a:t>
            </a:r>
          </a:p>
        </p:txBody>
      </p:sp>
    </p:spTree>
    <p:extLst>
      <p:ext uri="{BB962C8B-B14F-4D97-AF65-F5344CB8AC3E}">
        <p14:creationId xmlns:p14="http://schemas.microsoft.com/office/powerpoint/2010/main" val="39023023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a:t>
            </a:fld>
            <a:endParaRPr lang="fr-FR" dirty="0"/>
          </a:p>
        </p:txBody>
      </p:sp>
      <p:pic>
        <p:nvPicPr>
          <p:cNvPr id="4" name="Image 3">
            <a:extLst>
              <a:ext uri="{FF2B5EF4-FFF2-40B4-BE49-F238E27FC236}">
                <a16:creationId xmlns:a16="http://schemas.microsoft.com/office/drawing/2014/main" id="{B869E9EA-EDD5-5B5B-D8E7-28FA232F9483}"/>
              </a:ext>
            </a:extLst>
          </p:cNvPr>
          <p:cNvPicPr>
            <a:picLocks noChangeAspect="1"/>
          </p:cNvPicPr>
          <p:nvPr/>
        </p:nvPicPr>
        <p:blipFill>
          <a:blip r:embed="rId3"/>
          <a:stretch>
            <a:fillRect/>
          </a:stretch>
        </p:blipFill>
        <p:spPr>
          <a:xfrm>
            <a:off x="1427956" y="1009491"/>
            <a:ext cx="7620000" cy="5334000"/>
          </a:xfrm>
          <a:prstGeom prst="rect">
            <a:avLst/>
          </a:prstGeom>
        </p:spPr>
      </p:pic>
    </p:spTree>
    <p:extLst>
      <p:ext uri="{BB962C8B-B14F-4D97-AF65-F5344CB8AC3E}">
        <p14:creationId xmlns:p14="http://schemas.microsoft.com/office/powerpoint/2010/main" val="36045075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err="1">
                <a:latin typeface="Gill Sans MT" panose="020B0502020104020203" pitchFamily="34" charset="77"/>
                <a:ea typeface="Tahoma" panose="020B0604030504040204" pitchFamily="34" charset="0"/>
                <a:cs typeface="Tahoma" panose="020B0604030504040204" pitchFamily="34" charset="0"/>
              </a:rPr>
              <a:t>Extract</a:t>
            </a:r>
            <a:r>
              <a:rPr lang="fr-FR" sz="2000" dirty="0">
                <a:latin typeface="Gill Sans MT" panose="020B0502020104020203" pitchFamily="34" charset="77"/>
                <a:ea typeface="Tahoma" panose="020B0604030504040204" pitchFamily="34" charset="0"/>
                <a:cs typeface="Tahoma" panose="020B0604030504040204" pitchFamily="34" charset="0"/>
              </a:rPr>
              <a:t> Method (Extraire méthode) : Divisez une méthode longue en plusieurs méthodes plus petites et plus spécifiques.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485428" y="2331854"/>
            <a:ext cx="4752528" cy="1600438"/>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a:t>
            </a:r>
            <a:r>
              <a:rPr lang="fr-FR" dirty="0" err="1"/>
              <a:t>void</a:t>
            </a:r>
            <a:r>
              <a:rPr lang="fr-FR" dirty="0"/>
              <a:t> </a:t>
            </a:r>
            <a:r>
              <a:rPr lang="fr-FR" dirty="0" err="1"/>
              <a:t>printOwing</a:t>
            </a:r>
            <a:r>
              <a:rPr lang="fr-FR" dirty="0"/>
              <a:t>() {</a:t>
            </a:r>
          </a:p>
          <a:p>
            <a:r>
              <a:rPr lang="fr-FR" dirty="0"/>
              <a:t>    </a:t>
            </a:r>
            <a:r>
              <a:rPr lang="fr-FR" dirty="0" err="1"/>
              <a:t>printBanner</a:t>
            </a:r>
            <a:r>
              <a:rPr lang="fr-FR" dirty="0"/>
              <a:t>();</a:t>
            </a:r>
          </a:p>
          <a:p>
            <a:r>
              <a:rPr lang="fr-FR" dirty="0"/>
              <a:t>    double </a:t>
            </a:r>
            <a:r>
              <a:rPr lang="fr-FR" dirty="0" err="1"/>
              <a:t>outstanding</a:t>
            </a:r>
            <a:r>
              <a:rPr lang="fr-FR" dirty="0"/>
              <a:t> = </a:t>
            </a:r>
            <a:r>
              <a:rPr lang="fr-FR" dirty="0" err="1"/>
              <a:t>calculateOutstanding</a:t>
            </a:r>
            <a:r>
              <a:rPr lang="fr-FR" dirty="0"/>
              <a:t>();</a:t>
            </a:r>
          </a:p>
          <a:p>
            <a:r>
              <a:rPr lang="fr-FR" dirty="0"/>
              <a:t>    </a:t>
            </a:r>
            <a:r>
              <a:rPr lang="fr-FR" dirty="0" err="1"/>
              <a:t>printDetails</a:t>
            </a:r>
            <a:r>
              <a:rPr lang="fr-FR" dirty="0"/>
              <a:t>(</a:t>
            </a:r>
            <a:r>
              <a:rPr lang="fr-FR" dirty="0" err="1"/>
              <a:t>outstanding</a:t>
            </a:r>
            <a:r>
              <a:rPr lang="fr-FR" dirty="0"/>
              <a:t>);</a:t>
            </a:r>
          </a:p>
          <a:p>
            <a:r>
              <a:rPr lang="fr-FR" dirty="0"/>
              <a:t>}</a:t>
            </a:r>
          </a:p>
          <a:p>
            <a:endParaRPr lang="fr-FR" dirty="0"/>
          </a:p>
        </p:txBody>
      </p:sp>
      <p:sp>
        <p:nvSpPr>
          <p:cNvPr id="10" name="ZoneTexte 9">
            <a:extLst>
              <a:ext uri="{FF2B5EF4-FFF2-40B4-BE49-F238E27FC236}">
                <a16:creationId xmlns:a16="http://schemas.microsoft.com/office/drawing/2014/main" id="{6ED8FA38-3EF0-A9BB-8842-8E5C08E64384}"/>
              </a:ext>
            </a:extLst>
          </p:cNvPr>
          <p:cNvSpPr txBox="1"/>
          <p:nvPr/>
        </p:nvSpPr>
        <p:spPr>
          <a:xfrm>
            <a:off x="5525987" y="2337603"/>
            <a:ext cx="4752528" cy="2677656"/>
          </a:xfrm>
          <a:prstGeom prst="rect">
            <a:avLst/>
          </a:prstGeom>
          <a:solidFill>
            <a:schemeClr val="accent5">
              <a:lumMod val="20000"/>
              <a:lumOff val="80000"/>
            </a:schemeClr>
          </a:solidFill>
        </p:spPr>
        <p:txBody>
          <a:bodyPr wrap="square">
            <a:spAutoFit/>
          </a:bodyPr>
          <a:lstStyle/>
          <a:p>
            <a:r>
              <a:rPr lang="fr-FR" dirty="0"/>
              <a:t>// Après </a:t>
            </a:r>
            <a:r>
              <a:rPr lang="fr-FR" dirty="0" err="1"/>
              <a:t>refactoring</a:t>
            </a:r>
            <a:endParaRPr lang="fr-FR" dirty="0"/>
          </a:p>
          <a:p>
            <a:endParaRPr lang="fr-FR" dirty="0"/>
          </a:p>
          <a:p>
            <a:r>
              <a:rPr lang="fr-FR" dirty="0" err="1"/>
              <a:t>private</a:t>
            </a:r>
            <a:r>
              <a:rPr lang="fr-FR" dirty="0"/>
              <a:t> </a:t>
            </a:r>
            <a:r>
              <a:rPr lang="fr-FR" dirty="0" err="1"/>
              <a:t>void</a:t>
            </a:r>
            <a:r>
              <a:rPr lang="fr-FR" dirty="0"/>
              <a:t> </a:t>
            </a:r>
            <a:r>
              <a:rPr lang="fr-FR" dirty="0" err="1"/>
              <a:t>printBanner</a:t>
            </a:r>
            <a:r>
              <a:rPr lang="fr-FR" dirty="0"/>
              <a:t>() {</a:t>
            </a:r>
          </a:p>
          <a:p>
            <a:r>
              <a:rPr lang="fr-FR" dirty="0"/>
              <a:t>    // Code pour imprimer la bannière</a:t>
            </a:r>
          </a:p>
          <a:p>
            <a:r>
              <a:rPr lang="fr-FR" dirty="0"/>
              <a:t>}</a:t>
            </a:r>
          </a:p>
          <a:p>
            <a:r>
              <a:rPr lang="fr-FR" dirty="0" err="1"/>
              <a:t>private</a:t>
            </a:r>
            <a:r>
              <a:rPr lang="fr-FR" dirty="0"/>
              <a:t> double </a:t>
            </a:r>
            <a:r>
              <a:rPr lang="fr-FR" dirty="0" err="1"/>
              <a:t>calculateOutstanding</a:t>
            </a:r>
            <a:r>
              <a:rPr lang="fr-FR" dirty="0"/>
              <a:t>() {</a:t>
            </a:r>
          </a:p>
          <a:p>
            <a:r>
              <a:rPr lang="fr-FR" dirty="0"/>
              <a:t>    // Code pour calculer le montant dû</a:t>
            </a:r>
          </a:p>
          <a:p>
            <a:r>
              <a:rPr lang="fr-FR" dirty="0"/>
              <a:t>}</a:t>
            </a:r>
          </a:p>
          <a:p>
            <a:endParaRPr lang="fr-FR" dirty="0"/>
          </a:p>
          <a:p>
            <a:r>
              <a:rPr lang="fr-FR" dirty="0" err="1"/>
              <a:t>private</a:t>
            </a:r>
            <a:r>
              <a:rPr lang="fr-FR" dirty="0"/>
              <a:t> </a:t>
            </a:r>
            <a:r>
              <a:rPr lang="fr-FR" dirty="0" err="1"/>
              <a:t>void</a:t>
            </a:r>
            <a:r>
              <a:rPr lang="fr-FR" dirty="0"/>
              <a:t> </a:t>
            </a:r>
            <a:r>
              <a:rPr lang="fr-FR" dirty="0" err="1"/>
              <a:t>printDetails</a:t>
            </a:r>
            <a:r>
              <a:rPr lang="fr-FR" dirty="0"/>
              <a:t>(double </a:t>
            </a:r>
            <a:r>
              <a:rPr lang="fr-FR" dirty="0" err="1"/>
              <a:t>outstanding</a:t>
            </a:r>
            <a:r>
              <a:rPr lang="fr-FR" dirty="0"/>
              <a:t>) {</a:t>
            </a:r>
          </a:p>
          <a:p>
            <a:r>
              <a:rPr lang="fr-FR" dirty="0"/>
              <a:t>    // Code pour imprimer les détails</a:t>
            </a:r>
          </a:p>
          <a:p>
            <a:r>
              <a:rPr lang="fr-FR" dirty="0"/>
              <a:t>}</a:t>
            </a:r>
          </a:p>
        </p:txBody>
      </p:sp>
    </p:spTree>
    <p:extLst>
      <p:ext uri="{BB962C8B-B14F-4D97-AF65-F5344CB8AC3E}">
        <p14:creationId xmlns:p14="http://schemas.microsoft.com/office/powerpoint/2010/main" val="356771822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2. </a:t>
            </a:r>
            <a:r>
              <a:rPr lang="fr-FR" sz="2000" dirty="0" err="1">
                <a:latin typeface="Gill Sans MT" panose="020B0502020104020203" pitchFamily="34" charset="77"/>
                <a:ea typeface="Tahoma" panose="020B0604030504040204" pitchFamily="34" charset="0"/>
                <a:cs typeface="Tahoma" panose="020B0604030504040204" pitchFamily="34" charset="0"/>
              </a:rPr>
              <a:t>Introduce</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Parameter</a:t>
            </a:r>
            <a:r>
              <a:rPr lang="fr-FR" sz="2000" dirty="0">
                <a:latin typeface="Gill Sans MT" panose="020B0502020104020203" pitchFamily="34" charset="77"/>
                <a:ea typeface="Tahoma" panose="020B0604030504040204" pitchFamily="34" charset="0"/>
                <a:cs typeface="Tahoma" panose="020B0604030504040204" pitchFamily="34" charset="0"/>
              </a:rPr>
              <a:t> Object (Introduire un objet paramètre) : Remplacez une liste longue de paramètres par un objet.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277513" y="2494299"/>
            <a:ext cx="7920880" cy="2031325"/>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a:t>
            </a:r>
            <a:r>
              <a:rPr lang="fr-FR" dirty="0" err="1"/>
              <a:t>void</a:t>
            </a:r>
            <a:r>
              <a:rPr lang="fr-FR" dirty="0"/>
              <a:t> </a:t>
            </a:r>
            <a:r>
              <a:rPr lang="fr-FR" dirty="0" err="1"/>
              <a:t>updateUser</a:t>
            </a:r>
            <a:r>
              <a:rPr lang="fr-FR" dirty="0"/>
              <a:t>(String </a:t>
            </a:r>
            <a:r>
              <a:rPr lang="fr-FR" dirty="0" err="1"/>
              <a:t>firstName</a:t>
            </a:r>
            <a:r>
              <a:rPr lang="fr-FR" dirty="0"/>
              <a:t>, String </a:t>
            </a:r>
            <a:r>
              <a:rPr lang="fr-FR" dirty="0" err="1"/>
              <a:t>lastName</a:t>
            </a:r>
            <a:r>
              <a:rPr lang="fr-FR" dirty="0"/>
              <a:t>, String email) {</a:t>
            </a:r>
          </a:p>
          <a:p>
            <a:r>
              <a:rPr lang="fr-FR" dirty="0"/>
              <a:t>    // Mise à jour de l'utilisateur</a:t>
            </a:r>
          </a:p>
          <a:p>
            <a:r>
              <a:rPr lang="fr-FR" dirty="0"/>
              <a:t>}</a:t>
            </a:r>
          </a:p>
          <a:p>
            <a:endParaRPr lang="fr-FR" dirty="0"/>
          </a:p>
          <a:p>
            <a:r>
              <a:rPr lang="fr-FR" dirty="0"/>
              <a:t>// Après refactoring</a:t>
            </a:r>
          </a:p>
          <a:p>
            <a:r>
              <a:rPr lang="fr-FR" dirty="0"/>
              <a:t>public </a:t>
            </a:r>
            <a:r>
              <a:rPr lang="fr-FR" dirty="0" err="1"/>
              <a:t>void</a:t>
            </a:r>
            <a:r>
              <a:rPr lang="fr-FR" dirty="0"/>
              <a:t> </a:t>
            </a:r>
            <a:r>
              <a:rPr lang="fr-FR" dirty="0" err="1"/>
              <a:t>updateUser</a:t>
            </a:r>
            <a:r>
              <a:rPr lang="fr-FR" dirty="0"/>
              <a:t>(User </a:t>
            </a:r>
            <a:r>
              <a:rPr lang="fr-FR" dirty="0" err="1"/>
              <a:t>user</a:t>
            </a:r>
            <a:r>
              <a:rPr lang="fr-FR" dirty="0"/>
              <a:t>) {</a:t>
            </a:r>
          </a:p>
          <a:p>
            <a:r>
              <a:rPr lang="fr-FR" dirty="0"/>
              <a:t>    // Mise à jour de l'utilisateur</a:t>
            </a:r>
          </a:p>
          <a:p>
            <a:r>
              <a:rPr lang="fr-FR" dirty="0"/>
              <a:t>}</a:t>
            </a:r>
          </a:p>
        </p:txBody>
      </p:sp>
    </p:spTree>
    <p:extLst>
      <p:ext uri="{BB962C8B-B14F-4D97-AF65-F5344CB8AC3E}">
        <p14:creationId xmlns:p14="http://schemas.microsoft.com/office/powerpoint/2010/main" val="1540810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3. </a:t>
            </a:r>
            <a:r>
              <a:rPr lang="fr-FR" sz="2000" dirty="0">
                <a:latin typeface="Gill Sans MT" panose="020B0502020104020203" pitchFamily="34" charset="77"/>
                <a:ea typeface="Tahoma" panose="020B0604030504040204" pitchFamily="34" charset="0"/>
                <a:cs typeface="Tahoma" panose="020B0604030504040204" pitchFamily="34" charset="0"/>
              </a:rPr>
              <a:t>Replace </a:t>
            </a:r>
            <a:r>
              <a:rPr lang="fr-FR" sz="2000" dirty="0" err="1">
                <a:latin typeface="Gill Sans MT" panose="020B0502020104020203" pitchFamily="34" charset="77"/>
                <a:ea typeface="Tahoma" panose="020B0604030504040204" pitchFamily="34" charset="0"/>
                <a:cs typeface="Tahoma" panose="020B0604030504040204" pitchFamily="34" charset="0"/>
              </a:rPr>
              <a:t>Conditional</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with</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Polymorphism</a:t>
            </a:r>
            <a:r>
              <a:rPr lang="fr-FR" sz="2000" dirty="0">
                <a:latin typeface="Gill Sans MT" panose="020B0502020104020203" pitchFamily="34" charset="77"/>
                <a:ea typeface="Tahoma" panose="020B0604030504040204" pitchFamily="34" charset="0"/>
                <a:cs typeface="Tahoma" panose="020B0604030504040204" pitchFamily="34" charset="0"/>
              </a:rPr>
              <a:t> (Remplacer les conditions par du polymorphisme) : Utilisez le polymorphisme pour remplacer les structures conditionnelles.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25385" y="2140511"/>
            <a:ext cx="4176467" cy="1815882"/>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if (</a:t>
            </a:r>
            <a:r>
              <a:rPr lang="fr-FR" dirty="0" err="1"/>
              <a:t>order.getCustomer</a:t>
            </a:r>
            <a:r>
              <a:rPr lang="fr-FR" dirty="0"/>
              <a:t>().</a:t>
            </a:r>
            <a:r>
              <a:rPr lang="fr-FR" dirty="0" err="1"/>
              <a:t>isVIP</a:t>
            </a:r>
            <a:r>
              <a:rPr lang="fr-FR" dirty="0"/>
              <a:t>()) {</a:t>
            </a:r>
          </a:p>
          <a:p>
            <a:r>
              <a:rPr lang="fr-FR" dirty="0"/>
              <a:t>        return </a:t>
            </a:r>
            <a:r>
              <a:rPr lang="fr-FR" dirty="0" err="1"/>
              <a:t>order.getTotal</a:t>
            </a:r>
            <a:r>
              <a:rPr lang="fr-FR" dirty="0"/>
              <a:t>() * 0.2;</a:t>
            </a:r>
          </a:p>
          <a:p>
            <a:r>
              <a:rPr lang="fr-FR" dirty="0"/>
              <a:t>    } </a:t>
            </a:r>
            <a:r>
              <a:rPr lang="fr-FR" dirty="0" err="1"/>
              <a:t>else</a:t>
            </a:r>
            <a:r>
              <a:rPr lang="fr-FR" dirty="0"/>
              <a:t> {</a:t>
            </a:r>
          </a:p>
          <a:p>
            <a:r>
              <a:rPr lang="fr-FR" dirty="0"/>
              <a:t>        return </a:t>
            </a:r>
            <a:r>
              <a:rPr lang="fr-FR" dirty="0" err="1"/>
              <a:t>order.getTotal</a:t>
            </a:r>
            <a:r>
              <a:rPr lang="fr-FR" dirty="0"/>
              <a:t>() * 0.1;</a:t>
            </a:r>
          </a:p>
          <a:p>
            <a:r>
              <a:rPr lang="fr-FR" dirty="0"/>
              <a:t>    }</a:t>
            </a:r>
          </a:p>
          <a:p>
            <a:r>
              <a:rPr lang="fr-FR" dirty="0"/>
              <a:t>}</a:t>
            </a:r>
          </a:p>
        </p:txBody>
      </p:sp>
      <p:sp>
        <p:nvSpPr>
          <p:cNvPr id="4" name="ZoneTexte 3">
            <a:extLst>
              <a:ext uri="{FF2B5EF4-FFF2-40B4-BE49-F238E27FC236}">
                <a16:creationId xmlns:a16="http://schemas.microsoft.com/office/drawing/2014/main" id="{E2582E96-3DFD-CB18-36D9-92E0498E384D}"/>
              </a:ext>
            </a:extLst>
          </p:cNvPr>
          <p:cNvSpPr txBox="1"/>
          <p:nvPr/>
        </p:nvSpPr>
        <p:spPr>
          <a:xfrm>
            <a:off x="4331423" y="1805128"/>
            <a:ext cx="5958037" cy="4832092"/>
          </a:xfrm>
          <a:prstGeom prst="rect">
            <a:avLst/>
          </a:prstGeom>
          <a:solidFill>
            <a:schemeClr val="accent5">
              <a:lumMod val="20000"/>
              <a:lumOff val="80000"/>
            </a:schemeClr>
          </a:solidFill>
          <a:ln>
            <a:noFill/>
          </a:ln>
        </p:spPr>
        <p:txBody>
          <a:bodyPr wrap="square">
            <a:spAutoFit/>
          </a:bodyPr>
          <a:lstStyle/>
          <a:p>
            <a:r>
              <a:rPr lang="fr-FR" dirty="0"/>
              <a:t>// Après </a:t>
            </a:r>
            <a:r>
              <a:rPr lang="fr-FR" dirty="0" err="1"/>
              <a:t>refactoring</a:t>
            </a:r>
            <a:endParaRPr lang="fr-FR" dirty="0"/>
          </a:p>
          <a:p>
            <a:r>
              <a:rPr lang="fr-FR" dirty="0"/>
              <a:t>public interface </a:t>
            </a:r>
            <a:r>
              <a:rPr lang="fr-FR" dirty="0" err="1"/>
              <a:t>DiscountStrategy</a:t>
            </a:r>
            <a:r>
              <a:rPr lang="fr-FR" dirty="0"/>
              <a:t> {</a:t>
            </a:r>
          </a:p>
          <a:p>
            <a:r>
              <a:rPr lang="fr-FR" dirty="0"/>
              <a:t>    double </a:t>
            </a:r>
            <a:r>
              <a:rPr lang="fr-FR" dirty="0" err="1"/>
              <a:t>calculateDiscount</a:t>
            </a:r>
            <a:r>
              <a:rPr lang="fr-FR" dirty="0"/>
              <a:t>(</a:t>
            </a:r>
            <a:r>
              <a:rPr lang="fr-FR" dirty="0" err="1"/>
              <a:t>Order</a:t>
            </a:r>
            <a:r>
              <a:rPr lang="fr-FR" dirty="0"/>
              <a:t> </a:t>
            </a:r>
            <a:r>
              <a:rPr lang="fr-FR" dirty="0" err="1"/>
              <a:t>order</a:t>
            </a:r>
            <a:r>
              <a:rPr lang="fr-FR" dirty="0"/>
              <a:t>);</a:t>
            </a:r>
          </a:p>
          <a:p>
            <a:r>
              <a:rPr lang="fr-FR" dirty="0"/>
              <a:t>}</a:t>
            </a:r>
          </a:p>
          <a:p>
            <a:r>
              <a:rPr lang="fr-FR" dirty="0"/>
              <a:t>public class </a:t>
            </a:r>
            <a:r>
              <a:rPr lang="fr-FR" dirty="0" err="1"/>
              <a:t>VIPDiscountStrategy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0.2;</a:t>
            </a:r>
          </a:p>
          <a:p>
            <a:r>
              <a:rPr lang="fr-FR" dirty="0"/>
              <a:t>    }</a:t>
            </a:r>
          </a:p>
          <a:p>
            <a:r>
              <a:rPr lang="fr-FR" dirty="0"/>
              <a:t>}</a:t>
            </a:r>
          </a:p>
          <a:p>
            <a:endParaRPr lang="fr-TN" dirty="0"/>
          </a:p>
          <a:p>
            <a:r>
              <a:rPr lang="fr-FR" dirty="0"/>
              <a:t>public class </a:t>
            </a:r>
            <a:r>
              <a:rPr lang="fr-FR" dirty="0" err="1"/>
              <a:t>RegularDiscountStrategy</a:t>
            </a:r>
            <a:r>
              <a:rPr lang="fr-FR" dirty="0"/>
              <a:t> </a:t>
            </a:r>
            <a:r>
              <a:rPr lang="fr-FR" dirty="0" err="1"/>
              <a:t>implements</a:t>
            </a:r>
            <a:r>
              <a:rPr lang="fr-FR" dirty="0"/>
              <a:t> </a:t>
            </a:r>
            <a:r>
              <a:rPr lang="fr-FR" dirty="0" err="1"/>
              <a:t>DiscountStrategy</a:t>
            </a:r>
            <a:r>
              <a:rPr lang="fr-FR" dirty="0"/>
              <a:t> {</a:t>
            </a:r>
          </a:p>
          <a:p>
            <a:r>
              <a:rPr lang="fr-FR" dirty="0"/>
              <a:t>    @Override</a:t>
            </a:r>
          </a:p>
          <a:p>
            <a:r>
              <a:rPr lang="fr-FR" dirty="0"/>
              <a:t>    public double </a:t>
            </a:r>
            <a:r>
              <a:rPr lang="fr-FR" dirty="0" err="1"/>
              <a:t>calculateDiscount</a:t>
            </a:r>
            <a:r>
              <a:rPr lang="fr-FR" dirty="0"/>
              <a:t>(</a:t>
            </a:r>
            <a:r>
              <a:rPr lang="fr-FR" dirty="0" err="1"/>
              <a:t>Order</a:t>
            </a:r>
            <a:r>
              <a:rPr lang="fr-FR" dirty="0"/>
              <a:t> </a:t>
            </a:r>
            <a:r>
              <a:rPr lang="fr-FR" dirty="0" err="1"/>
              <a:t>order</a:t>
            </a:r>
            <a:r>
              <a:rPr lang="fr-FR" dirty="0"/>
              <a:t>) {</a:t>
            </a:r>
          </a:p>
          <a:p>
            <a:r>
              <a:rPr lang="fr-FR" dirty="0"/>
              <a:t>        return </a:t>
            </a:r>
            <a:r>
              <a:rPr lang="fr-FR" dirty="0" err="1"/>
              <a:t>order.getTotal</a:t>
            </a:r>
            <a:r>
              <a:rPr lang="fr-FR" dirty="0"/>
              <a:t>() * 0.1;</a:t>
            </a:r>
          </a:p>
          <a:p>
            <a:r>
              <a:rPr lang="fr-FR" dirty="0"/>
              <a:t>    }</a:t>
            </a:r>
          </a:p>
          <a:p>
            <a:r>
              <a:rPr lang="fr-FR" dirty="0"/>
              <a:t>}</a:t>
            </a:r>
          </a:p>
          <a:p>
            <a:endParaRPr lang="fr-FR" dirty="0"/>
          </a:p>
          <a:p>
            <a:r>
              <a:rPr lang="fr-FR" dirty="0"/>
              <a:t>// Utilisation</a:t>
            </a:r>
          </a:p>
          <a:p>
            <a:r>
              <a:rPr lang="fr-FR" dirty="0" err="1"/>
              <a:t>DiscountStrategy</a:t>
            </a:r>
            <a:r>
              <a:rPr lang="fr-FR" dirty="0"/>
              <a:t> </a:t>
            </a:r>
            <a:r>
              <a:rPr lang="fr-FR" dirty="0" err="1"/>
              <a:t>strategy</a:t>
            </a:r>
            <a:r>
              <a:rPr lang="fr-FR" dirty="0"/>
              <a:t> = </a:t>
            </a:r>
            <a:r>
              <a:rPr lang="fr-FR" dirty="0" err="1"/>
              <a:t>order.getCustomer</a:t>
            </a:r>
            <a:r>
              <a:rPr lang="fr-FR" dirty="0"/>
              <a:t>().</a:t>
            </a:r>
            <a:r>
              <a:rPr lang="fr-FR" dirty="0" err="1"/>
              <a:t>isVIP</a:t>
            </a:r>
            <a:r>
              <a:rPr lang="fr-FR" dirty="0"/>
              <a:t>() ? new </a:t>
            </a:r>
            <a:r>
              <a:rPr lang="fr-FR" dirty="0" err="1"/>
              <a:t>VIPDiscountStrategy</a:t>
            </a:r>
            <a:r>
              <a:rPr lang="fr-FR" dirty="0"/>
              <a:t>() : new </a:t>
            </a:r>
            <a:r>
              <a:rPr lang="fr-FR" dirty="0" err="1"/>
              <a:t>RegularDiscountStrategy</a:t>
            </a:r>
            <a:r>
              <a:rPr lang="fr-FR" dirty="0"/>
              <a:t>();</a:t>
            </a:r>
          </a:p>
          <a:p>
            <a:r>
              <a:rPr lang="fr-FR" dirty="0"/>
              <a:t>double discount = </a:t>
            </a:r>
            <a:r>
              <a:rPr lang="fr-FR" dirty="0" err="1"/>
              <a:t>strategy.calculateDiscount</a:t>
            </a:r>
            <a:r>
              <a:rPr lang="fr-FR" dirty="0"/>
              <a:t>(</a:t>
            </a:r>
            <a:r>
              <a:rPr lang="fr-FR" dirty="0" err="1"/>
              <a:t>order</a:t>
            </a:r>
            <a:r>
              <a:rPr lang="fr-FR" dirty="0"/>
              <a:t>);</a:t>
            </a:r>
          </a:p>
        </p:txBody>
      </p:sp>
    </p:spTree>
    <p:extLst>
      <p:ext uri="{BB962C8B-B14F-4D97-AF65-F5344CB8AC3E}">
        <p14:creationId xmlns:p14="http://schemas.microsoft.com/office/powerpoint/2010/main" val="15327842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a:t>
            </a:r>
            <a:r>
              <a:rPr lang="fr-FR" altLang="fr-FR" b="1" dirty="0">
                <a:latin typeface="Gill Sans MT" panose="020B0502020104020203" pitchFamily="34" charset="77"/>
              </a:rPr>
              <a:t>. Techniques de Refactoring en TDD</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4. </a:t>
            </a:r>
            <a:r>
              <a:rPr lang="fr-FR" sz="2000" dirty="0" err="1">
                <a:latin typeface="Gill Sans MT" panose="020B0502020104020203" pitchFamily="34" charset="77"/>
                <a:ea typeface="Tahoma" panose="020B0604030504040204" pitchFamily="34" charset="0"/>
                <a:cs typeface="Tahoma" panose="020B0604030504040204" pitchFamily="34" charset="0"/>
              </a:rPr>
              <a:t>Encapsulate</a:t>
            </a:r>
            <a:r>
              <a:rPr lang="fr-FR" sz="2000" dirty="0">
                <a:latin typeface="Gill Sans MT" panose="020B0502020104020203" pitchFamily="34" charset="77"/>
                <a:ea typeface="Tahoma" panose="020B0604030504040204" pitchFamily="34" charset="0"/>
                <a:cs typeface="Tahoma" panose="020B0604030504040204" pitchFamily="34" charset="0"/>
              </a:rPr>
              <a:t> Collection (Encapsuler une collection) : Protégez une collection en ne permettant pas son accès direct.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997591" y="2029703"/>
            <a:ext cx="6480723" cy="4616648"/>
          </a:xfrm>
          <a:prstGeom prst="rect">
            <a:avLst/>
          </a:prstGeom>
          <a:solidFill>
            <a:schemeClr val="accent5">
              <a:lumMod val="20000"/>
              <a:lumOff val="80000"/>
            </a:schemeClr>
          </a:solidFill>
        </p:spPr>
        <p:txBody>
          <a:bodyPr wrap="square">
            <a:spAutoFit/>
          </a:bodyPr>
          <a:lstStyle/>
          <a:p>
            <a:r>
              <a:rPr lang="fr-FR" dirty="0"/>
              <a:t>// Avant refactoring</a:t>
            </a:r>
          </a:p>
          <a:p>
            <a:r>
              <a:rPr lang="fr-FR" dirty="0"/>
              <a:t>public class </a:t>
            </a:r>
            <a:r>
              <a:rPr lang="fr-FR" dirty="0" err="1"/>
              <a:t>Order</a:t>
            </a:r>
            <a:r>
              <a:rPr lang="fr-FR" dirty="0"/>
              <a:t> {</a:t>
            </a:r>
          </a:p>
          <a:p>
            <a:r>
              <a:rPr lang="fr-FR" dirty="0"/>
              <a:t>    public List&lt;Item&gt; items;</a:t>
            </a:r>
          </a:p>
          <a:p>
            <a:endParaRPr lang="fr-FR" dirty="0"/>
          </a:p>
          <a:p>
            <a:r>
              <a:rPr lang="fr-FR" dirty="0"/>
              <a:t>    public List&lt;Item&gt; </a:t>
            </a:r>
            <a:r>
              <a:rPr lang="fr-FR" dirty="0" err="1"/>
              <a:t>getItems</a:t>
            </a:r>
            <a:r>
              <a:rPr lang="fr-FR" dirty="0"/>
              <a:t>() {</a:t>
            </a:r>
          </a:p>
          <a:p>
            <a:r>
              <a:rPr lang="fr-FR" dirty="0"/>
              <a:t>        return items;</a:t>
            </a:r>
          </a:p>
          <a:p>
            <a:r>
              <a:rPr lang="fr-FR" dirty="0"/>
              <a:t>    }</a:t>
            </a:r>
          </a:p>
          <a:p>
            <a:r>
              <a:rPr lang="fr-FR" dirty="0"/>
              <a:t>}</a:t>
            </a:r>
          </a:p>
          <a:p>
            <a:endParaRPr lang="fr-FR" dirty="0"/>
          </a:p>
          <a:p>
            <a:r>
              <a:rPr lang="fr-FR" dirty="0"/>
              <a:t>// Après refactoring</a:t>
            </a:r>
          </a:p>
          <a:p>
            <a:r>
              <a:rPr lang="fr-FR" dirty="0"/>
              <a:t>public class </a:t>
            </a:r>
            <a:r>
              <a:rPr lang="fr-FR" dirty="0" err="1"/>
              <a:t>Order</a:t>
            </a:r>
            <a:r>
              <a:rPr lang="fr-FR" dirty="0"/>
              <a:t> {</a:t>
            </a:r>
          </a:p>
          <a:p>
            <a:r>
              <a:rPr lang="fr-FR" dirty="0"/>
              <a:t>    </a:t>
            </a:r>
            <a:r>
              <a:rPr lang="fr-FR" dirty="0" err="1"/>
              <a:t>private</a:t>
            </a:r>
            <a:r>
              <a:rPr lang="fr-FR" dirty="0"/>
              <a:t> List&lt;Item&gt; items=new </a:t>
            </a:r>
            <a:r>
              <a:rPr lang="fr-FR" dirty="0" err="1"/>
              <a:t>ArrayList</a:t>
            </a:r>
            <a:r>
              <a:rPr lang="fr-FR" dirty="0"/>
              <a:t>&lt;&gt;();</a:t>
            </a:r>
          </a:p>
          <a:p>
            <a:endParaRPr lang="fr-FR" dirty="0"/>
          </a:p>
          <a:p>
            <a:r>
              <a:rPr lang="fr-FR" dirty="0"/>
              <a:t>    public List&lt;Item&gt; </a:t>
            </a:r>
            <a:r>
              <a:rPr lang="fr-FR" dirty="0" err="1"/>
              <a:t>getItems</a:t>
            </a:r>
            <a:r>
              <a:rPr lang="fr-FR" dirty="0"/>
              <a:t>() {</a:t>
            </a:r>
          </a:p>
          <a:p>
            <a:r>
              <a:rPr lang="fr-FR" dirty="0"/>
              <a:t>        return items;</a:t>
            </a:r>
          </a:p>
          <a:p>
            <a:r>
              <a:rPr lang="fr-FR" dirty="0"/>
              <a:t>    }</a:t>
            </a:r>
          </a:p>
          <a:p>
            <a:endParaRPr lang="fr-FR" dirty="0"/>
          </a:p>
          <a:p>
            <a:r>
              <a:rPr lang="fr-FR" dirty="0"/>
              <a:t>    public </a:t>
            </a:r>
            <a:r>
              <a:rPr lang="fr-FR" dirty="0" err="1"/>
              <a:t>void</a:t>
            </a:r>
            <a:r>
              <a:rPr lang="fr-FR" dirty="0"/>
              <a:t> </a:t>
            </a:r>
            <a:r>
              <a:rPr lang="fr-FR" dirty="0" err="1"/>
              <a:t>addItem</a:t>
            </a:r>
            <a:r>
              <a:rPr lang="fr-FR" dirty="0"/>
              <a:t>(Item </a:t>
            </a:r>
            <a:r>
              <a:rPr lang="fr-FR" dirty="0" err="1"/>
              <a:t>item</a:t>
            </a:r>
            <a:r>
              <a:rPr lang="fr-FR" dirty="0"/>
              <a:t>) {</a:t>
            </a:r>
          </a:p>
          <a:p>
            <a:r>
              <a:rPr lang="fr-FR" dirty="0"/>
              <a:t>        </a:t>
            </a:r>
            <a:r>
              <a:rPr lang="fr-FR" dirty="0" err="1"/>
              <a:t>items.add</a:t>
            </a:r>
            <a:r>
              <a:rPr lang="fr-FR" dirty="0"/>
              <a:t>(item);</a:t>
            </a:r>
          </a:p>
          <a:p>
            <a:r>
              <a:rPr lang="fr-FR" dirty="0"/>
              <a:t>    }</a:t>
            </a:r>
          </a:p>
          <a:p>
            <a:r>
              <a:rPr lang="fr-FR" dirty="0"/>
              <a:t>}</a:t>
            </a:r>
          </a:p>
        </p:txBody>
      </p:sp>
    </p:spTree>
    <p:extLst>
      <p:ext uri="{BB962C8B-B14F-4D97-AF65-F5344CB8AC3E}">
        <p14:creationId xmlns:p14="http://schemas.microsoft.com/office/powerpoint/2010/main" val="21244463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a:latin typeface="Gill Sans MT" panose="020B0502020104020203" pitchFamily="34" charset="77"/>
                <a:ea typeface="Tahoma" panose="020B0604030504040204" pitchFamily="34" charset="0"/>
                <a:cs typeface="Tahoma" panose="020B0604030504040204" pitchFamily="34" charset="0"/>
              </a:rPr>
              <a:t>Singleton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Assure qu'une classe n'a qu'une seule instance et fournit un point d'accès global à cette instance.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997591" y="2826156"/>
            <a:ext cx="6480723" cy="2677656"/>
          </a:xfrm>
          <a:prstGeom prst="rect">
            <a:avLst/>
          </a:prstGeom>
          <a:solidFill>
            <a:schemeClr val="accent5">
              <a:lumMod val="20000"/>
              <a:lumOff val="80000"/>
            </a:schemeClr>
          </a:solidFill>
        </p:spPr>
        <p:txBody>
          <a:bodyPr wrap="square">
            <a:spAutoFit/>
          </a:bodyPr>
          <a:lstStyle/>
          <a:p>
            <a:r>
              <a:rPr lang="fr-FR" dirty="0"/>
              <a:t>public class Singleton {</a:t>
            </a:r>
          </a:p>
          <a:p>
            <a:r>
              <a:rPr lang="fr-FR" dirty="0"/>
              <a:t>    </a:t>
            </a:r>
            <a:r>
              <a:rPr lang="fr-FR" dirty="0" err="1"/>
              <a:t>private</a:t>
            </a:r>
            <a:r>
              <a:rPr lang="fr-FR" dirty="0"/>
              <a:t> </a:t>
            </a:r>
            <a:r>
              <a:rPr lang="fr-FR" dirty="0" err="1"/>
              <a:t>static</a:t>
            </a:r>
            <a:r>
              <a:rPr lang="fr-FR" dirty="0"/>
              <a:t> Singleton instance;</a:t>
            </a:r>
          </a:p>
          <a:p>
            <a:endParaRPr lang="fr-FR" dirty="0"/>
          </a:p>
          <a:p>
            <a:r>
              <a:rPr lang="fr-FR" dirty="0"/>
              <a:t>    </a:t>
            </a:r>
            <a:r>
              <a:rPr lang="fr-FR" dirty="0" err="1"/>
              <a:t>private</a:t>
            </a:r>
            <a:r>
              <a:rPr lang="fr-FR" dirty="0"/>
              <a:t> Singleton() {}</a:t>
            </a:r>
          </a:p>
          <a:p>
            <a:endParaRPr lang="fr-FR" dirty="0"/>
          </a:p>
          <a:p>
            <a:r>
              <a:rPr lang="fr-FR" dirty="0"/>
              <a:t>    public </a:t>
            </a:r>
            <a:r>
              <a:rPr lang="fr-FR" dirty="0" err="1"/>
              <a:t>static</a:t>
            </a:r>
            <a:r>
              <a:rPr lang="fr-FR" dirty="0"/>
              <a:t> Singleton </a:t>
            </a:r>
            <a:r>
              <a:rPr lang="fr-FR" dirty="0" err="1"/>
              <a:t>getInstance</a:t>
            </a:r>
            <a:r>
              <a:rPr lang="fr-FR" dirty="0"/>
              <a:t>() {</a:t>
            </a:r>
          </a:p>
          <a:p>
            <a:r>
              <a:rPr lang="fr-FR" dirty="0"/>
              <a:t>        if (instance == </a:t>
            </a:r>
            <a:r>
              <a:rPr lang="fr-FR" dirty="0" err="1"/>
              <a:t>null</a:t>
            </a:r>
            <a:r>
              <a:rPr lang="fr-FR" dirty="0"/>
              <a:t>) {</a:t>
            </a:r>
          </a:p>
          <a:p>
            <a:r>
              <a:rPr lang="fr-FR" dirty="0"/>
              <a:t>            instance = new Singleton();</a:t>
            </a:r>
          </a:p>
          <a:p>
            <a:r>
              <a:rPr lang="fr-FR" dirty="0"/>
              <a:t>        }</a:t>
            </a:r>
          </a:p>
          <a:p>
            <a:r>
              <a:rPr lang="fr-FR" dirty="0"/>
              <a:t>        return instance;</a:t>
            </a:r>
          </a:p>
          <a:p>
            <a:r>
              <a:rPr lang="fr-FR" dirty="0"/>
              <a:t>    }</a:t>
            </a:r>
          </a:p>
          <a:p>
            <a:r>
              <a:rPr lang="fr-FR" dirty="0"/>
              <a:t>}</a:t>
            </a:r>
          </a:p>
        </p:txBody>
      </p:sp>
    </p:spTree>
    <p:extLst>
      <p:ext uri="{BB962C8B-B14F-4D97-AF65-F5344CB8AC3E}">
        <p14:creationId xmlns:p14="http://schemas.microsoft.com/office/powerpoint/2010/main" val="237666764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Exemple :</a:t>
            </a:r>
          </a:p>
        </p:txBody>
      </p:sp>
      <p:sp>
        <p:nvSpPr>
          <p:cNvPr id="8" name="ZoneTexte 7">
            <a:extLst>
              <a:ext uri="{FF2B5EF4-FFF2-40B4-BE49-F238E27FC236}">
                <a16:creationId xmlns:a16="http://schemas.microsoft.com/office/drawing/2014/main" id="{67F4A81F-0EFE-61C7-583C-F9A01C610725}"/>
              </a:ext>
            </a:extLst>
          </p:cNvPr>
          <p:cNvSpPr txBox="1"/>
          <p:nvPr/>
        </p:nvSpPr>
        <p:spPr>
          <a:xfrm>
            <a:off x="1997596" y="778877"/>
            <a:ext cx="6768752" cy="6124754"/>
          </a:xfrm>
          <a:prstGeom prst="rect">
            <a:avLst/>
          </a:prstGeom>
          <a:solidFill>
            <a:schemeClr val="accent5">
              <a:lumMod val="20000"/>
              <a:lumOff val="80000"/>
            </a:schemeClr>
          </a:solidFill>
        </p:spPr>
        <p:txBody>
          <a:bodyPr wrap="square">
            <a:spAutoFit/>
          </a:bodyPr>
          <a:lstStyle/>
          <a:p>
            <a:r>
              <a:rPr lang="fr-FR" dirty="0"/>
              <a:t>public class </a:t>
            </a:r>
            <a:r>
              <a:rPr lang="fr-FR" dirty="0" err="1"/>
              <a:t>GlobalConfiguration</a:t>
            </a:r>
            <a:r>
              <a:rPr lang="fr-FR" dirty="0"/>
              <a:t> {</a:t>
            </a:r>
          </a:p>
          <a:p>
            <a:endParaRPr lang="fr-FR" dirty="0"/>
          </a:p>
          <a:p>
            <a:r>
              <a:rPr lang="fr-FR" dirty="0"/>
              <a:t>    </a:t>
            </a:r>
            <a:r>
              <a:rPr lang="fr-FR" dirty="0" err="1"/>
              <a:t>private</a:t>
            </a:r>
            <a:r>
              <a:rPr lang="fr-FR" dirty="0"/>
              <a:t> </a:t>
            </a:r>
            <a:r>
              <a:rPr lang="fr-FR" dirty="0" err="1"/>
              <a:t>static</a:t>
            </a:r>
            <a:r>
              <a:rPr lang="fr-FR" dirty="0"/>
              <a:t> </a:t>
            </a:r>
            <a:r>
              <a:rPr lang="fr-FR" dirty="0" err="1"/>
              <a:t>GlobalConfiguration</a:t>
            </a:r>
            <a:r>
              <a:rPr lang="fr-FR" dirty="0"/>
              <a:t> instance;</a:t>
            </a:r>
          </a:p>
          <a:p>
            <a:endParaRPr lang="fr-FR" dirty="0"/>
          </a:p>
          <a:p>
            <a:r>
              <a:rPr lang="fr-FR" dirty="0"/>
              <a:t>    </a:t>
            </a:r>
            <a:r>
              <a:rPr lang="fr-FR" dirty="0" err="1"/>
              <a:t>private</a:t>
            </a:r>
            <a:r>
              <a:rPr lang="fr-FR" dirty="0"/>
              <a:t> String </a:t>
            </a:r>
            <a:r>
              <a:rPr lang="fr-FR" dirty="0" err="1"/>
              <a:t>appName</a:t>
            </a:r>
            <a:r>
              <a:rPr lang="fr-FR" dirty="0"/>
              <a:t>;</a:t>
            </a:r>
          </a:p>
          <a:p>
            <a:r>
              <a:rPr lang="fr-FR" dirty="0"/>
              <a:t>    </a:t>
            </a:r>
            <a:r>
              <a:rPr lang="fr-FR" dirty="0" err="1"/>
              <a:t>private</a:t>
            </a:r>
            <a:r>
              <a:rPr lang="fr-FR" dirty="0"/>
              <a:t> String </a:t>
            </a:r>
            <a:r>
              <a:rPr lang="fr-FR" dirty="0" err="1"/>
              <a:t>databaseUrl</a:t>
            </a:r>
            <a:r>
              <a:rPr lang="fr-FR" dirty="0"/>
              <a:t>;</a:t>
            </a:r>
          </a:p>
          <a:p>
            <a:r>
              <a:rPr lang="fr-FR" dirty="0"/>
              <a:t>    </a:t>
            </a:r>
            <a:r>
              <a:rPr lang="fr-FR" dirty="0" err="1"/>
              <a:t>private</a:t>
            </a:r>
            <a:r>
              <a:rPr lang="fr-FR" dirty="0"/>
              <a:t> String </a:t>
            </a:r>
            <a:r>
              <a:rPr lang="fr-FR" dirty="0" err="1"/>
              <a:t>username</a:t>
            </a:r>
            <a:r>
              <a:rPr lang="fr-FR" dirty="0"/>
              <a:t>;</a:t>
            </a:r>
          </a:p>
          <a:p>
            <a:r>
              <a:rPr lang="fr-FR" dirty="0"/>
              <a:t>    </a:t>
            </a:r>
            <a:r>
              <a:rPr lang="fr-FR" dirty="0" err="1"/>
              <a:t>private</a:t>
            </a:r>
            <a:r>
              <a:rPr lang="fr-FR" dirty="0"/>
              <a:t> String </a:t>
            </a:r>
            <a:r>
              <a:rPr lang="fr-FR" dirty="0" err="1"/>
              <a:t>password</a:t>
            </a:r>
            <a:r>
              <a:rPr lang="fr-FR" dirty="0"/>
              <a:t>;</a:t>
            </a:r>
          </a:p>
          <a:p>
            <a:endParaRPr lang="fr-FR" dirty="0"/>
          </a:p>
          <a:p>
            <a:r>
              <a:rPr lang="fr-FR" dirty="0"/>
              <a:t>    </a:t>
            </a:r>
            <a:r>
              <a:rPr lang="fr-FR" dirty="0" err="1"/>
              <a:t>private</a:t>
            </a:r>
            <a:r>
              <a:rPr lang="fr-FR" dirty="0"/>
              <a:t> </a:t>
            </a:r>
            <a:r>
              <a:rPr lang="fr-FR" dirty="0" err="1"/>
              <a:t>GlobalConfiguration</a:t>
            </a:r>
            <a:r>
              <a:rPr lang="fr-FR" dirty="0"/>
              <a:t>() {</a:t>
            </a:r>
          </a:p>
          <a:p>
            <a:r>
              <a:rPr lang="fr-FR" dirty="0"/>
              <a:t>        // </a:t>
            </a:r>
            <a:r>
              <a:rPr lang="fr-FR" dirty="0" err="1"/>
              <a:t>Initialize</a:t>
            </a:r>
            <a:r>
              <a:rPr lang="fr-FR" dirty="0"/>
              <a:t> configuration values </a:t>
            </a:r>
            <a:r>
              <a:rPr lang="fr-FR" dirty="0" err="1"/>
              <a:t>from</a:t>
            </a:r>
            <a:r>
              <a:rPr lang="fr-FR" dirty="0"/>
              <a:t> </a:t>
            </a:r>
            <a:r>
              <a:rPr lang="fr-FR" dirty="0" err="1"/>
              <a:t>external</a:t>
            </a:r>
            <a:r>
              <a:rPr lang="fr-FR" dirty="0"/>
              <a:t> sources (files, </a:t>
            </a:r>
            <a:r>
              <a:rPr lang="fr-FR" dirty="0" err="1"/>
              <a:t>databases</a:t>
            </a:r>
            <a:r>
              <a:rPr lang="fr-FR" dirty="0"/>
              <a:t>, etc.)</a:t>
            </a:r>
          </a:p>
          <a:p>
            <a:r>
              <a:rPr lang="fr-FR" dirty="0"/>
              <a:t>        </a:t>
            </a:r>
            <a:r>
              <a:rPr lang="fr-FR" dirty="0" err="1"/>
              <a:t>appName</a:t>
            </a:r>
            <a:r>
              <a:rPr lang="fr-FR" dirty="0"/>
              <a:t> = "</a:t>
            </a:r>
            <a:r>
              <a:rPr lang="fr-FR" dirty="0" err="1"/>
              <a:t>MyAwesomeApp</a:t>
            </a:r>
            <a:r>
              <a:rPr lang="fr-FR" dirty="0"/>
              <a:t>";</a:t>
            </a:r>
          </a:p>
          <a:p>
            <a:r>
              <a:rPr lang="fr-FR" dirty="0"/>
              <a:t>        </a:t>
            </a:r>
            <a:r>
              <a:rPr lang="fr-FR" dirty="0" err="1"/>
              <a:t>databaseUrl</a:t>
            </a:r>
            <a:r>
              <a:rPr lang="fr-FR" dirty="0"/>
              <a:t> = "</a:t>
            </a:r>
            <a:r>
              <a:rPr lang="fr-FR" dirty="0" err="1"/>
              <a:t>jdbc:mysql</a:t>
            </a:r>
            <a:r>
              <a:rPr lang="fr-FR" dirty="0"/>
              <a:t>://localhost:3306/</a:t>
            </a:r>
            <a:r>
              <a:rPr lang="fr-FR" dirty="0" err="1"/>
              <a:t>mydatabase</a:t>
            </a:r>
            <a:r>
              <a:rPr lang="fr-FR" dirty="0"/>
              <a:t>";</a:t>
            </a:r>
          </a:p>
          <a:p>
            <a:r>
              <a:rPr lang="fr-FR" dirty="0"/>
              <a:t>        </a:t>
            </a:r>
            <a:r>
              <a:rPr lang="fr-FR" dirty="0" err="1"/>
              <a:t>username</a:t>
            </a:r>
            <a:r>
              <a:rPr lang="fr-FR" dirty="0"/>
              <a:t> = "</a:t>
            </a:r>
            <a:r>
              <a:rPr lang="fr-FR" dirty="0" err="1"/>
              <a:t>dbuser</a:t>
            </a:r>
            <a:r>
              <a:rPr lang="fr-FR" dirty="0"/>
              <a:t>";</a:t>
            </a:r>
          </a:p>
          <a:p>
            <a:r>
              <a:rPr lang="fr-FR" dirty="0"/>
              <a:t>        </a:t>
            </a:r>
            <a:r>
              <a:rPr lang="fr-FR" dirty="0" err="1"/>
              <a:t>password</a:t>
            </a:r>
            <a:r>
              <a:rPr lang="fr-FR" dirty="0"/>
              <a:t> = "</a:t>
            </a:r>
            <a:r>
              <a:rPr lang="fr-FR" dirty="0" err="1"/>
              <a:t>dbpassword</a:t>
            </a:r>
            <a:r>
              <a:rPr lang="fr-FR" dirty="0"/>
              <a:t>";</a:t>
            </a:r>
          </a:p>
          <a:p>
            <a:r>
              <a:rPr lang="fr-FR" dirty="0"/>
              <a:t>    }</a:t>
            </a:r>
          </a:p>
          <a:p>
            <a:endParaRPr lang="fr-FR" dirty="0"/>
          </a:p>
          <a:p>
            <a:r>
              <a:rPr lang="fr-FR" dirty="0"/>
              <a:t>    public </a:t>
            </a:r>
            <a:r>
              <a:rPr lang="fr-FR" dirty="0" err="1"/>
              <a:t>static</a:t>
            </a:r>
            <a:r>
              <a:rPr lang="fr-FR" dirty="0"/>
              <a:t> </a:t>
            </a:r>
            <a:r>
              <a:rPr lang="fr-FR" dirty="0" err="1"/>
              <a:t>GlobalConfiguration</a:t>
            </a:r>
            <a:r>
              <a:rPr lang="fr-FR" dirty="0"/>
              <a:t> </a:t>
            </a:r>
            <a:r>
              <a:rPr lang="fr-FR" dirty="0" err="1"/>
              <a:t>getInstance</a:t>
            </a:r>
            <a:r>
              <a:rPr lang="fr-FR" dirty="0"/>
              <a:t>() {</a:t>
            </a:r>
          </a:p>
          <a:p>
            <a:r>
              <a:rPr lang="fr-FR" dirty="0"/>
              <a:t>        if (instance == </a:t>
            </a:r>
            <a:r>
              <a:rPr lang="fr-FR" dirty="0" err="1"/>
              <a:t>null</a:t>
            </a:r>
            <a:r>
              <a:rPr lang="fr-FR" dirty="0"/>
              <a:t>) {</a:t>
            </a:r>
          </a:p>
          <a:p>
            <a:r>
              <a:rPr lang="fr-FR" dirty="0"/>
              <a:t>            </a:t>
            </a:r>
            <a:r>
              <a:rPr lang="fr-FR" dirty="0" err="1"/>
              <a:t>synchronized</a:t>
            </a:r>
            <a:r>
              <a:rPr lang="fr-FR" dirty="0"/>
              <a:t> (</a:t>
            </a:r>
            <a:r>
              <a:rPr lang="fr-FR" dirty="0" err="1"/>
              <a:t>GlobalConfiguration.class</a:t>
            </a:r>
            <a:r>
              <a:rPr lang="fr-FR" dirty="0"/>
              <a:t>) {</a:t>
            </a:r>
          </a:p>
          <a:p>
            <a:r>
              <a:rPr lang="fr-FR" dirty="0"/>
              <a:t>                if (instance == </a:t>
            </a:r>
            <a:r>
              <a:rPr lang="fr-FR" dirty="0" err="1"/>
              <a:t>null</a:t>
            </a:r>
            <a:r>
              <a:rPr lang="fr-FR" dirty="0"/>
              <a:t>) {</a:t>
            </a:r>
          </a:p>
          <a:p>
            <a:r>
              <a:rPr lang="fr-FR" dirty="0"/>
              <a:t>                    instance = new </a:t>
            </a:r>
            <a:r>
              <a:rPr lang="fr-FR" dirty="0" err="1"/>
              <a:t>GlobalConfiguration</a:t>
            </a:r>
            <a:r>
              <a:rPr lang="fr-FR" dirty="0"/>
              <a:t>();</a:t>
            </a:r>
          </a:p>
          <a:p>
            <a:r>
              <a:rPr lang="fr-FR" dirty="0"/>
              <a:t>                }</a:t>
            </a:r>
          </a:p>
          <a:p>
            <a:r>
              <a:rPr lang="fr-FR" dirty="0"/>
              <a:t>            }</a:t>
            </a:r>
          </a:p>
          <a:p>
            <a:r>
              <a:rPr lang="fr-FR" dirty="0"/>
              <a:t>        }</a:t>
            </a:r>
          </a:p>
          <a:p>
            <a:r>
              <a:rPr lang="fr-FR" dirty="0"/>
              <a:t>        return instance;</a:t>
            </a:r>
          </a:p>
          <a:p>
            <a:r>
              <a:rPr lang="fr-FR" dirty="0"/>
              <a:t>    }</a:t>
            </a:r>
          </a:p>
        </p:txBody>
      </p:sp>
    </p:spTree>
    <p:extLst>
      <p:ext uri="{BB962C8B-B14F-4D97-AF65-F5344CB8AC3E}">
        <p14:creationId xmlns:p14="http://schemas.microsoft.com/office/powerpoint/2010/main" val="372757380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Exemple (suite) :</a:t>
            </a:r>
          </a:p>
        </p:txBody>
      </p:sp>
      <p:sp>
        <p:nvSpPr>
          <p:cNvPr id="8" name="ZoneTexte 7">
            <a:extLst>
              <a:ext uri="{FF2B5EF4-FFF2-40B4-BE49-F238E27FC236}">
                <a16:creationId xmlns:a16="http://schemas.microsoft.com/office/drawing/2014/main" id="{67F4A81F-0EFE-61C7-583C-F9A01C610725}"/>
              </a:ext>
            </a:extLst>
          </p:cNvPr>
          <p:cNvSpPr txBox="1"/>
          <p:nvPr/>
        </p:nvSpPr>
        <p:spPr>
          <a:xfrm>
            <a:off x="1997591" y="1853778"/>
            <a:ext cx="6480723" cy="3754874"/>
          </a:xfrm>
          <a:prstGeom prst="rect">
            <a:avLst/>
          </a:prstGeom>
          <a:solidFill>
            <a:schemeClr val="accent5">
              <a:lumMod val="20000"/>
              <a:lumOff val="80000"/>
            </a:schemeClr>
          </a:solidFill>
        </p:spPr>
        <p:txBody>
          <a:bodyPr wrap="square">
            <a:spAutoFit/>
          </a:bodyPr>
          <a:lstStyle/>
          <a:p>
            <a:endParaRPr lang="fr-FR" dirty="0"/>
          </a:p>
          <a:p>
            <a:r>
              <a:rPr lang="fr-FR" dirty="0"/>
              <a:t>    public String </a:t>
            </a:r>
            <a:r>
              <a:rPr lang="fr-FR" dirty="0" err="1"/>
              <a:t>getAppName</a:t>
            </a:r>
            <a:r>
              <a:rPr lang="fr-FR" dirty="0"/>
              <a:t>() {</a:t>
            </a:r>
          </a:p>
          <a:p>
            <a:r>
              <a:rPr lang="fr-FR" dirty="0"/>
              <a:t>        return </a:t>
            </a:r>
            <a:r>
              <a:rPr lang="fr-FR" dirty="0" err="1"/>
              <a:t>appName</a:t>
            </a:r>
            <a:r>
              <a:rPr lang="fr-FR" dirty="0"/>
              <a:t>;</a:t>
            </a:r>
          </a:p>
          <a:p>
            <a:r>
              <a:rPr lang="fr-FR" dirty="0"/>
              <a:t>    }</a:t>
            </a:r>
          </a:p>
          <a:p>
            <a:endParaRPr lang="fr-FR" dirty="0"/>
          </a:p>
          <a:p>
            <a:r>
              <a:rPr lang="fr-FR" dirty="0"/>
              <a:t>    public String </a:t>
            </a:r>
            <a:r>
              <a:rPr lang="fr-FR" dirty="0" err="1"/>
              <a:t>getDatabaseUrl</a:t>
            </a:r>
            <a:r>
              <a:rPr lang="fr-FR" dirty="0"/>
              <a:t>() {</a:t>
            </a:r>
          </a:p>
          <a:p>
            <a:r>
              <a:rPr lang="fr-FR" dirty="0"/>
              <a:t>        return </a:t>
            </a:r>
            <a:r>
              <a:rPr lang="fr-FR" dirty="0" err="1"/>
              <a:t>databaseUrl</a:t>
            </a:r>
            <a:r>
              <a:rPr lang="fr-FR" dirty="0"/>
              <a:t>;</a:t>
            </a:r>
          </a:p>
          <a:p>
            <a:r>
              <a:rPr lang="fr-FR" dirty="0"/>
              <a:t>    }</a:t>
            </a:r>
          </a:p>
          <a:p>
            <a:endParaRPr lang="fr-FR" dirty="0"/>
          </a:p>
          <a:p>
            <a:r>
              <a:rPr lang="fr-FR" dirty="0"/>
              <a:t>    public String </a:t>
            </a:r>
            <a:r>
              <a:rPr lang="fr-FR" dirty="0" err="1"/>
              <a:t>getUsername</a:t>
            </a:r>
            <a:r>
              <a:rPr lang="fr-FR" dirty="0"/>
              <a:t>() {</a:t>
            </a:r>
          </a:p>
          <a:p>
            <a:r>
              <a:rPr lang="fr-FR" dirty="0"/>
              <a:t>        return </a:t>
            </a:r>
            <a:r>
              <a:rPr lang="fr-FR" dirty="0" err="1"/>
              <a:t>username</a:t>
            </a:r>
            <a:r>
              <a:rPr lang="fr-FR" dirty="0"/>
              <a:t>;</a:t>
            </a:r>
          </a:p>
          <a:p>
            <a:r>
              <a:rPr lang="fr-FR" dirty="0"/>
              <a:t>    }</a:t>
            </a:r>
          </a:p>
          <a:p>
            <a:endParaRPr lang="fr-FR" dirty="0"/>
          </a:p>
          <a:p>
            <a:r>
              <a:rPr lang="fr-FR" dirty="0"/>
              <a:t>    public String </a:t>
            </a:r>
            <a:r>
              <a:rPr lang="fr-FR" dirty="0" err="1"/>
              <a:t>getPassword</a:t>
            </a:r>
            <a:r>
              <a:rPr lang="fr-FR" dirty="0"/>
              <a:t>() {</a:t>
            </a:r>
          </a:p>
          <a:p>
            <a:r>
              <a:rPr lang="fr-FR" dirty="0"/>
              <a:t>        return </a:t>
            </a:r>
            <a:r>
              <a:rPr lang="fr-FR" dirty="0" err="1"/>
              <a:t>password</a:t>
            </a:r>
            <a:r>
              <a:rPr lang="fr-FR" dirty="0"/>
              <a:t>;</a:t>
            </a:r>
          </a:p>
          <a:p>
            <a:r>
              <a:rPr lang="fr-FR" dirty="0"/>
              <a:t>    }</a:t>
            </a:r>
          </a:p>
          <a:p>
            <a:r>
              <a:rPr lang="fr-FR" dirty="0"/>
              <a:t>}</a:t>
            </a:r>
          </a:p>
        </p:txBody>
      </p:sp>
    </p:spTree>
    <p:extLst>
      <p:ext uri="{BB962C8B-B14F-4D97-AF65-F5344CB8AC3E}">
        <p14:creationId xmlns:p14="http://schemas.microsoft.com/office/powerpoint/2010/main" val="1501329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2. </a:t>
            </a:r>
            <a:r>
              <a:rPr lang="fr-FR" sz="2000" dirty="0" err="1">
                <a:latin typeface="Gill Sans MT" panose="020B0502020104020203" pitchFamily="34" charset="77"/>
                <a:ea typeface="Tahoma" panose="020B0604030504040204" pitchFamily="34" charset="0"/>
                <a:cs typeface="Tahoma" panose="020B0604030504040204" pitchFamily="34" charset="0"/>
              </a:rPr>
              <a:t>Factory</a:t>
            </a:r>
            <a:r>
              <a:rPr lang="fr-FR" sz="2000" dirty="0">
                <a:latin typeface="Gill Sans MT" panose="020B0502020104020203" pitchFamily="34" charset="77"/>
                <a:ea typeface="Tahoma" panose="020B0604030504040204" pitchFamily="34" charset="0"/>
                <a:cs typeface="Tahoma" panose="020B0604030504040204" pitchFamily="34" charset="0"/>
              </a:rPr>
              <a:t> Method</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 une interface pour créer des objets, mais laisse les sous-classes (classes filles) décider quelle classe instancier.</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413420" y="2304862"/>
            <a:ext cx="4248475" cy="3323987"/>
          </a:xfrm>
          <a:prstGeom prst="rect">
            <a:avLst/>
          </a:prstGeom>
          <a:solidFill>
            <a:schemeClr val="accent5">
              <a:lumMod val="20000"/>
              <a:lumOff val="80000"/>
            </a:schemeClr>
          </a:solidFill>
        </p:spPr>
        <p:txBody>
          <a:bodyPr wrap="square">
            <a:spAutoFit/>
          </a:bodyPr>
          <a:lstStyle/>
          <a:p>
            <a:r>
              <a:rPr lang="fr-FR" dirty="0"/>
              <a:t>public abstract class Shape {</a:t>
            </a:r>
          </a:p>
          <a:p>
            <a:r>
              <a:rPr lang="fr-FR" dirty="0"/>
              <a:t>    // ...</a:t>
            </a:r>
          </a:p>
          <a:p>
            <a:r>
              <a:rPr lang="fr-FR" dirty="0"/>
              <a:t>}</a:t>
            </a:r>
          </a:p>
          <a:p>
            <a:endParaRPr lang="fr-FR" dirty="0"/>
          </a:p>
          <a:p>
            <a:r>
              <a:rPr lang="fr-FR" dirty="0"/>
              <a:t>public class Circle </a:t>
            </a:r>
            <a:r>
              <a:rPr lang="fr-FR" dirty="0" err="1"/>
              <a:t>extends</a:t>
            </a:r>
            <a:r>
              <a:rPr lang="fr-FR" dirty="0"/>
              <a:t> Shape {</a:t>
            </a:r>
          </a:p>
          <a:p>
            <a:r>
              <a:rPr lang="fr-FR" dirty="0"/>
              <a:t>    // ...</a:t>
            </a:r>
          </a:p>
          <a:p>
            <a:r>
              <a:rPr lang="fr-FR" dirty="0"/>
              <a:t>}</a:t>
            </a:r>
          </a:p>
          <a:p>
            <a:endParaRPr lang="fr-FR" dirty="0"/>
          </a:p>
          <a:p>
            <a:r>
              <a:rPr lang="fr-FR" dirty="0"/>
              <a:t>public class Square </a:t>
            </a:r>
            <a:r>
              <a:rPr lang="fr-FR" dirty="0" err="1"/>
              <a:t>extends</a:t>
            </a:r>
            <a:r>
              <a:rPr lang="fr-FR" dirty="0"/>
              <a:t> Shape {</a:t>
            </a:r>
          </a:p>
          <a:p>
            <a:r>
              <a:rPr lang="fr-FR" dirty="0"/>
              <a:t>    // ...</a:t>
            </a:r>
          </a:p>
          <a:p>
            <a:r>
              <a:rPr lang="fr-FR" dirty="0"/>
              <a:t>}</a:t>
            </a:r>
          </a:p>
          <a:p>
            <a:endParaRPr lang="fr-FR" dirty="0"/>
          </a:p>
          <a:p>
            <a:r>
              <a:rPr lang="fr-FR" dirty="0"/>
              <a:t>public abstract class </a:t>
            </a:r>
            <a:r>
              <a:rPr lang="fr-FR" dirty="0" err="1"/>
              <a:t>ShapeFactory</a:t>
            </a:r>
            <a:r>
              <a:rPr lang="fr-FR" dirty="0"/>
              <a:t> {</a:t>
            </a:r>
          </a:p>
          <a:p>
            <a:r>
              <a:rPr lang="fr-FR" dirty="0"/>
              <a:t>    public abstract Shape </a:t>
            </a:r>
            <a:r>
              <a:rPr lang="fr-FR" dirty="0" err="1"/>
              <a:t>createShape</a:t>
            </a:r>
            <a:r>
              <a:rPr lang="fr-FR" dirty="0"/>
              <a:t>();</a:t>
            </a:r>
          </a:p>
          <a:p>
            <a:r>
              <a:rPr lang="fr-FR" dirty="0"/>
              <a:t>}</a:t>
            </a:r>
          </a:p>
        </p:txBody>
      </p:sp>
      <p:sp>
        <p:nvSpPr>
          <p:cNvPr id="4" name="ZoneTexte 3">
            <a:extLst>
              <a:ext uri="{FF2B5EF4-FFF2-40B4-BE49-F238E27FC236}">
                <a16:creationId xmlns:a16="http://schemas.microsoft.com/office/drawing/2014/main" id="{DD49824A-D067-A0B9-E512-E4D85D4270C3}"/>
              </a:ext>
            </a:extLst>
          </p:cNvPr>
          <p:cNvSpPr txBox="1"/>
          <p:nvPr/>
        </p:nvSpPr>
        <p:spPr>
          <a:xfrm>
            <a:off x="4968304" y="2304862"/>
            <a:ext cx="5238204" cy="2893100"/>
          </a:xfrm>
          <a:prstGeom prst="rect">
            <a:avLst/>
          </a:prstGeom>
          <a:solidFill>
            <a:schemeClr val="accent5">
              <a:lumMod val="20000"/>
              <a:lumOff val="80000"/>
            </a:schemeClr>
          </a:solidFill>
          <a:ln>
            <a:noFill/>
          </a:ln>
        </p:spPr>
        <p:txBody>
          <a:bodyPr wrap="square">
            <a:spAutoFit/>
          </a:bodyPr>
          <a:lstStyle/>
          <a:p>
            <a:r>
              <a:rPr lang="fr-FR" dirty="0"/>
              <a:t>public class </a:t>
            </a:r>
            <a:r>
              <a:rPr lang="fr-FR" dirty="0" err="1"/>
              <a:t>CircleFactory</a:t>
            </a:r>
            <a:r>
              <a:rPr lang="fr-FR" dirty="0"/>
              <a:t> </a:t>
            </a:r>
            <a:r>
              <a:rPr lang="fr-FR" dirty="0" err="1"/>
              <a:t>extends</a:t>
            </a:r>
            <a:r>
              <a:rPr lang="fr-FR" dirty="0"/>
              <a:t> </a:t>
            </a:r>
            <a:r>
              <a:rPr lang="fr-FR" dirty="0" err="1"/>
              <a:t>ShapeFactory</a:t>
            </a:r>
            <a:r>
              <a:rPr lang="fr-FR" dirty="0"/>
              <a:t> {</a:t>
            </a:r>
          </a:p>
          <a:p>
            <a:r>
              <a:rPr lang="fr-FR" dirty="0"/>
              <a:t>    @Override</a:t>
            </a:r>
          </a:p>
          <a:p>
            <a:r>
              <a:rPr lang="fr-FR" dirty="0"/>
              <a:t>    public Shape </a:t>
            </a:r>
            <a:r>
              <a:rPr lang="fr-FR" dirty="0" err="1"/>
              <a:t>createShape</a:t>
            </a:r>
            <a:r>
              <a:rPr lang="fr-FR" dirty="0"/>
              <a:t>() {</a:t>
            </a:r>
          </a:p>
          <a:p>
            <a:r>
              <a:rPr lang="fr-FR" dirty="0"/>
              <a:t>        return new Circle();</a:t>
            </a:r>
          </a:p>
          <a:p>
            <a:r>
              <a:rPr lang="fr-FR" dirty="0"/>
              <a:t>    }</a:t>
            </a:r>
          </a:p>
          <a:p>
            <a:r>
              <a:rPr lang="fr-FR" dirty="0"/>
              <a:t>}</a:t>
            </a:r>
          </a:p>
          <a:p>
            <a:endParaRPr lang="fr-TN" dirty="0"/>
          </a:p>
          <a:p>
            <a:r>
              <a:rPr lang="fr-FR" dirty="0"/>
              <a:t>public class </a:t>
            </a:r>
            <a:r>
              <a:rPr lang="fr-FR" dirty="0" err="1"/>
              <a:t>SquareFactory</a:t>
            </a:r>
            <a:r>
              <a:rPr lang="fr-FR" dirty="0"/>
              <a:t> </a:t>
            </a:r>
            <a:r>
              <a:rPr lang="fr-FR" dirty="0" err="1"/>
              <a:t>extends</a:t>
            </a:r>
            <a:r>
              <a:rPr lang="fr-FR" dirty="0"/>
              <a:t> </a:t>
            </a:r>
            <a:r>
              <a:rPr lang="fr-FR" dirty="0" err="1"/>
              <a:t>ShapeFactory</a:t>
            </a:r>
            <a:r>
              <a:rPr lang="fr-FR" dirty="0"/>
              <a:t> {</a:t>
            </a:r>
          </a:p>
          <a:p>
            <a:r>
              <a:rPr lang="fr-FR" dirty="0"/>
              <a:t>    @Override</a:t>
            </a:r>
          </a:p>
          <a:p>
            <a:r>
              <a:rPr lang="fr-FR" dirty="0"/>
              <a:t>    public Shape </a:t>
            </a:r>
            <a:r>
              <a:rPr lang="fr-FR" dirty="0" err="1"/>
              <a:t>createShape</a:t>
            </a:r>
            <a:r>
              <a:rPr lang="fr-FR" dirty="0"/>
              <a:t>() {</a:t>
            </a:r>
          </a:p>
          <a:p>
            <a:r>
              <a:rPr lang="fr-FR" dirty="0"/>
              <a:t>        return new Square();</a:t>
            </a:r>
          </a:p>
          <a:p>
            <a:r>
              <a:rPr lang="fr-FR" dirty="0"/>
              <a:t>    }</a:t>
            </a:r>
          </a:p>
          <a:p>
            <a:r>
              <a:rPr lang="fr-FR" dirty="0"/>
              <a:t>}</a:t>
            </a:r>
          </a:p>
        </p:txBody>
      </p:sp>
    </p:spTree>
    <p:extLst>
      <p:ext uri="{BB962C8B-B14F-4D97-AF65-F5344CB8AC3E}">
        <p14:creationId xmlns:p14="http://schemas.microsoft.com/office/powerpoint/2010/main" val="4501895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3. </a:t>
            </a:r>
            <a:r>
              <a:rPr lang="fr-FR" sz="2000" dirty="0">
                <a:latin typeface="Gill Sans MT" panose="020B0502020104020203" pitchFamily="34" charset="77"/>
                <a:ea typeface="Tahoma" panose="020B0604030504040204" pitchFamily="34" charset="0"/>
                <a:cs typeface="Tahoma" panose="020B0604030504040204" pitchFamily="34" charset="0"/>
              </a:rPr>
              <a:t>Observer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 une relation de dépendance un-à-plusieurs pour que lorsqu'un objet change d'état, tous ses dépendants soient notifiés et mis à jour automatiquement.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197393" y="2785355"/>
            <a:ext cx="4842917" cy="3108543"/>
          </a:xfrm>
          <a:prstGeom prst="rect">
            <a:avLst/>
          </a:prstGeom>
          <a:solidFill>
            <a:schemeClr val="accent5">
              <a:lumMod val="20000"/>
              <a:lumOff val="80000"/>
            </a:schemeClr>
          </a:solidFill>
        </p:spPr>
        <p:txBody>
          <a:bodyPr wrap="square">
            <a:spAutoFit/>
          </a:bodyPr>
          <a:lstStyle/>
          <a:p>
            <a:r>
              <a:rPr lang="fr-FR" dirty="0"/>
              <a:t>public interface Observer {</a:t>
            </a:r>
          </a:p>
          <a:p>
            <a:r>
              <a:rPr lang="fr-FR" dirty="0"/>
              <a:t>    </a:t>
            </a:r>
            <a:r>
              <a:rPr lang="fr-FR" dirty="0" err="1"/>
              <a:t>void</a:t>
            </a:r>
            <a:r>
              <a:rPr lang="fr-FR" dirty="0"/>
              <a:t> update();</a:t>
            </a:r>
          </a:p>
          <a:p>
            <a:r>
              <a:rPr lang="fr-FR" dirty="0"/>
              <a:t>}</a:t>
            </a:r>
          </a:p>
          <a:p>
            <a:endParaRPr lang="fr-FR" dirty="0"/>
          </a:p>
          <a:p>
            <a:r>
              <a:rPr lang="fr-FR" dirty="0"/>
              <a:t>public class </a:t>
            </a:r>
            <a:r>
              <a:rPr lang="fr-FR" dirty="0" err="1"/>
              <a:t>ConcreteObserver</a:t>
            </a:r>
            <a:r>
              <a:rPr lang="fr-FR" dirty="0"/>
              <a:t> </a:t>
            </a:r>
            <a:r>
              <a:rPr lang="fr-FR" dirty="0" err="1"/>
              <a:t>implements</a:t>
            </a:r>
            <a:r>
              <a:rPr lang="fr-FR" dirty="0"/>
              <a:t> Observer {</a:t>
            </a:r>
          </a:p>
          <a:p>
            <a:r>
              <a:rPr lang="fr-FR" dirty="0"/>
              <a:t>    @Override</a:t>
            </a:r>
          </a:p>
          <a:p>
            <a:r>
              <a:rPr lang="fr-FR" dirty="0"/>
              <a:t>    public </a:t>
            </a:r>
            <a:r>
              <a:rPr lang="fr-FR" dirty="0" err="1"/>
              <a:t>void</a:t>
            </a:r>
            <a:r>
              <a:rPr lang="fr-FR" dirty="0"/>
              <a:t> update() {</a:t>
            </a:r>
          </a:p>
          <a:p>
            <a:r>
              <a:rPr lang="fr-FR" dirty="0"/>
              <a:t>        // Réagir à la mise à jour</a:t>
            </a:r>
          </a:p>
          <a:p>
            <a:r>
              <a:rPr lang="fr-FR" dirty="0"/>
              <a:t>    }</a:t>
            </a:r>
          </a:p>
          <a:p>
            <a:r>
              <a:rPr lang="fr-FR" dirty="0"/>
              <a:t>}</a:t>
            </a:r>
          </a:p>
          <a:p>
            <a:endParaRPr lang="fr-FR" dirty="0"/>
          </a:p>
          <a:p>
            <a:r>
              <a:rPr lang="fr-FR" dirty="0"/>
              <a:t>public class </a:t>
            </a:r>
            <a:r>
              <a:rPr lang="fr-FR" dirty="0" err="1"/>
              <a:t>Subject</a:t>
            </a:r>
            <a:r>
              <a:rPr lang="fr-FR" dirty="0"/>
              <a:t> {</a:t>
            </a:r>
          </a:p>
          <a:p>
            <a:r>
              <a:rPr lang="fr-FR" dirty="0"/>
              <a:t>    </a:t>
            </a:r>
            <a:r>
              <a:rPr lang="fr-FR" dirty="0" err="1"/>
              <a:t>private</a:t>
            </a:r>
            <a:r>
              <a:rPr lang="fr-FR" dirty="0"/>
              <a:t> List&lt;Observer&gt; </a:t>
            </a:r>
            <a:r>
              <a:rPr lang="fr-FR" dirty="0" err="1"/>
              <a:t>observers</a:t>
            </a:r>
            <a:r>
              <a:rPr lang="fr-FR" dirty="0"/>
              <a:t> = new </a:t>
            </a:r>
            <a:r>
              <a:rPr lang="fr-FR" dirty="0" err="1"/>
              <a:t>ArrayList</a:t>
            </a:r>
            <a:r>
              <a:rPr lang="fr-FR" dirty="0"/>
              <a:t>&lt;&gt;();</a:t>
            </a:r>
          </a:p>
          <a:p>
            <a:endParaRPr lang="fr-FR" dirty="0"/>
          </a:p>
        </p:txBody>
      </p:sp>
      <p:sp>
        <p:nvSpPr>
          <p:cNvPr id="4" name="ZoneTexte 3">
            <a:extLst>
              <a:ext uri="{FF2B5EF4-FFF2-40B4-BE49-F238E27FC236}">
                <a16:creationId xmlns:a16="http://schemas.microsoft.com/office/drawing/2014/main" id="{DD49824A-D067-A0B9-E512-E4D85D4270C3}"/>
              </a:ext>
            </a:extLst>
          </p:cNvPr>
          <p:cNvSpPr txBox="1"/>
          <p:nvPr/>
        </p:nvSpPr>
        <p:spPr>
          <a:xfrm>
            <a:off x="5206059" y="2785355"/>
            <a:ext cx="5022180" cy="2893100"/>
          </a:xfrm>
          <a:prstGeom prst="rect">
            <a:avLst/>
          </a:prstGeom>
          <a:solidFill>
            <a:schemeClr val="accent5">
              <a:lumMod val="20000"/>
              <a:lumOff val="80000"/>
            </a:schemeClr>
          </a:solidFill>
          <a:ln>
            <a:noFill/>
          </a:ln>
        </p:spPr>
        <p:txBody>
          <a:bodyPr wrap="square">
            <a:spAutoFit/>
          </a:bodyPr>
          <a:lstStyle/>
          <a:p>
            <a:r>
              <a:rPr lang="fr-FR" dirty="0"/>
              <a:t> public </a:t>
            </a:r>
            <a:r>
              <a:rPr lang="fr-FR" dirty="0" err="1"/>
              <a:t>void</a:t>
            </a:r>
            <a:r>
              <a:rPr lang="fr-FR" dirty="0"/>
              <a:t> </a:t>
            </a:r>
            <a:r>
              <a:rPr lang="fr-FR" dirty="0" err="1"/>
              <a:t>addObserver</a:t>
            </a:r>
            <a:r>
              <a:rPr lang="fr-FR" dirty="0"/>
              <a:t>(Observer </a:t>
            </a:r>
            <a:r>
              <a:rPr lang="fr-FR" dirty="0" err="1"/>
              <a:t>observer</a:t>
            </a:r>
            <a:r>
              <a:rPr lang="fr-FR" dirty="0"/>
              <a:t>) {</a:t>
            </a:r>
          </a:p>
          <a:p>
            <a:r>
              <a:rPr lang="fr-FR" dirty="0"/>
              <a:t>        </a:t>
            </a:r>
            <a:r>
              <a:rPr lang="fr-FR" dirty="0" err="1"/>
              <a:t>observers.add</a:t>
            </a:r>
            <a:r>
              <a:rPr lang="fr-FR" dirty="0"/>
              <a:t>(observer);</a:t>
            </a:r>
          </a:p>
          <a:p>
            <a:r>
              <a:rPr lang="fr-FR" dirty="0"/>
              <a:t>    }</a:t>
            </a:r>
          </a:p>
          <a:p>
            <a:endParaRPr lang="fr-FR" dirty="0"/>
          </a:p>
          <a:p>
            <a:r>
              <a:rPr lang="fr-FR" dirty="0"/>
              <a:t>    public </a:t>
            </a:r>
            <a:r>
              <a:rPr lang="fr-FR" dirty="0" err="1"/>
              <a:t>void</a:t>
            </a:r>
            <a:r>
              <a:rPr lang="fr-FR" dirty="0"/>
              <a:t> </a:t>
            </a:r>
            <a:r>
              <a:rPr lang="fr-FR" dirty="0" err="1"/>
              <a:t>removeObserver</a:t>
            </a:r>
            <a:r>
              <a:rPr lang="fr-FR" dirty="0"/>
              <a:t>(Observer </a:t>
            </a:r>
            <a:r>
              <a:rPr lang="fr-FR" dirty="0" err="1"/>
              <a:t>observer</a:t>
            </a:r>
            <a:r>
              <a:rPr lang="fr-FR" dirty="0"/>
              <a:t>) {</a:t>
            </a:r>
          </a:p>
          <a:p>
            <a:r>
              <a:rPr lang="fr-FR" dirty="0"/>
              <a:t>        </a:t>
            </a:r>
            <a:r>
              <a:rPr lang="fr-FR" dirty="0" err="1"/>
              <a:t>observers.remove</a:t>
            </a:r>
            <a:r>
              <a:rPr lang="fr-FR" dirty="0"/>
              <a:t>(observer);</a:t>
            </a:r>
          </a:p>
          <a:p>
            <a:r>
              <a:rPr lang="fr-FR" dirty="0"/>
              <a:t>    } </a:t>
            </a:r>
            <a:endParaRPr lang="fr-TN" dirty="0"/>
          </a:p>
          <a:p>
            <a:r>
              <a:rPr lang="fr-FR" dirty="0"/>
              <a:t>public </a:t>
            </a:r>
            <a:r>
              <a:rPr lang="fr-FR" dirty="0" err="1"/>
              <a:t>void</a:t>
            </a:r>
            <a:r>
              <a:rPr lang="fr-FR" dirty="0"/>
              <a:t> </a:t>
            </a:r>
            <a:r>
              <a:rPr lang="fr-FR" dirty="0" err="1"/>
              <a:t>notifyObservers</a:t>
            </a:r>
            <a:r>
              <a:rPr lang="fr-FR" dirty="0"/>
              <a:t>() {</a:t>
            </a:r>
          </a:p>
          <a:p>
            <a:r>
              <a:rPr lang="fr-FR" dirty="0"/>
              <a:t>        for (Observer </a:t>
            </a:r>
            <a:r>
              <a:rPr lang="fr-FR" dirty="0" err="1"/>
              <a:t>observer</a:t>
            </a:r>
            <a:r>
              <a:rPr lang="fr-FR" dirty="0"/>
              <a:t> : </a:t>
            </a:r>
            <a:r>
              <a:rPr lang="fr-FR" dirty="0" err="1"/>
              <a:t>observers</a:t>
            </a:r>
            <a:r>
              <a:rPr lang="fr-FR" dirty="0"/>
              <a:t>) {</a:t>
            </a:r>
          </a:p>
          <a:p>
            <a:r>
              <a:rPr lang="fr-FR" dirty="0"/>
              <a:t>            </a:t>
            </a:r>
            <a:r>
              <a:rPr lang="fr-FR" dirty="0" err="1"/>
              <a:t>observer.update</a:t>
            </a:r>
            <a:r>
              <a:rPr lang="fr-FR" dirty="0"/>
              <a:t>();</a:t>
            </a:r>
          </a:p>
          <a:p>
            <a:r>
              <a:rPr lang="fr-FR" dirty="0"/>
              <a:t>        }</a:t>
            </a:r>
          </a:p>
          <a:p>
            <a:r>
              <a:rPr lang="fr-FR" dirty="0"/>
              <a:t>    }</a:t>
            </a:r>
          </a:p>
          <a:p>
            <a:r>
              <a:rPr lang="fr-FR" dirty="0"/>
              <a:t>}</a:t>
            </a:r>
          </a:p>
        </p:txBody>
      </p:sp>
    </p:spTree>
    <p:extLst>
      <p:ext uri="{BB962C8B-B14F-4D97-AF65-F5344CB8AC3E}">
        <p14:creationId xmlns:p14="http://schemas.microsoft.com/office/powerpoint/2010/main" val="382763390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139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4. </a:t>
            </a:r>
            <a:r>
              <a:rPr lang="fr-FR" sz="2000" dirty="0" err="1">
                <a:latin typeface="Gill Sans MT" panose="020B0502020104020203" pitchFamily="34" charset="77"/>
                <a:ea typeface="Tahoma" panose="020B0604030504040204" pitchFamily="34" charset="0"/>
                <a:cs typeface="Tahoma" panose="020B0604030504040204" pitchFamily="34" charset="0"/>
              </a:rPr>
              <a:t>Strategy</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 une famille d'algorithmes, encapsule chacun d'eux et les rend interchangeables.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629438" y="2203361"/>
            <a:ext cx="4608515" cy="3754874"/>
          </a:xfrm>
          <a:prstGeom prst="rect">
            <a:avLst/>
          </a:prstGeom>
          <a:solidFill>
            <a:schemeClr val="accent5">
              <a:lumMod val="20000"/>
              <a:lumOff val="80000"/>
            </a:schemeClr>
          </a:solidFill>
        </p:spPr>
        <p:txBody>
          <a:bodyPr wrap="square">
            <a:spAutoFit/>
          </a:bodyPr>
          <a:lstStyle/>
          <a:p>
            <a:r>
              <a:rPr lang="fr-FR" dirty="0"/>
              <a:t>public interface </a:t>
            </a:r>
            <a:r>
              <a:rPr lang="fr-FR" dirty="0" err="1"/>
              <a:t>Strategy</a:t>
            </a:r>
            <a:r>
              <a:rPr lang="fr-FR" dirty="0"/>
              <a:t> {</a:t>
            </a:r>
          </a:p>
          <a:p>
            <a:r>
              <a:rPr lang="fr-FR" dirty="0"/>
              <a:t>    </a:t>
            </a:r>
            <a:r>
              <a:rPr lang="fr-FR" dirty="0" err="1"/>
              <a:t>void</a:t>
            </a:r>
            <a:r>
              <a:rPr lang="fr-FR" dirty="0"/>
              <a:t> </a:t>
            </a:r>
            <a:r>
              <a:rPr lang="fr-FR" dirty="0" err="1"/>
              <a:t>execute</a:t>
            </a:r>
            <a:r>
              <a:rPr lang="fr-FR" dirty="0"/>
              <a:t>();</a:t>
            </a:r>
          </a:p>
          <a:p>
            <a:r>
              <a:rPr lang="fr-FR" dirty="0"/>
              <a:t>}</a:t>
            </a:r>
          </a:p>
          <a:p>
            <a:endParaRPr lang="fr-FR" dirty="0"/>
          </a:p>
          <a:p>
            <a:r>
              <a:rPr lang="fr-FR" dirty="0"/>
              <a:t>public class </a:t>
            </a:r>
            <a:r>
              <a:rPr lang="fr-FR" dirty="0" err="1"/>
              <a:t>ConcreteStrategyA</a:t>
            </a:r>
            <a:r>
              <a:rPr lang="fr-FR" dirty="0"/>
              <a:t> </a:t>
            </a:r>
            <a:r>
              <a:rPr lang="fr-FR" dirty="0" err="1"/>
              <a:t>implements</a:t>
            </a:r>
            <a:r>
              <a:rPr lang="fr-FR" dirty="0"/>
              <a:t> </a:t>
            </a:r>
            <a:r>
              <a:rPr lang="fr-FR" dirty="0" err="1"/>
              <a:t>Strategy</a:t>
            </a:r>
            <a:r>
              <a:rPr lang="fr-FR" dirty="0"/>
              <a:t> {</a:t>
            </a:r>
          </a:p>
          <a:p>
            <a:r>
              <a:rPr lang="fr-FR" dirty="0"/>
              <a:t>    @Override</a:t>
            </a:r>
          </a:p>
          <a:p>
            <a:r>
              <a:rPr lang="fr-FR" dirty="0"/>
              <a:t>    public </a:t>
            </a:r>
            <a:r>
              <a:rPr lang="fr-FR" dirty="0" err="1"/>
              <a:t>void</a:t>
            </a:r>
            <a:r>
              <a:rPr lang="fr-FR" dirty="0"/>
              <a:t> </a:t>
            </a:r>
            <a:r>
              <a:rPr lang="fr-FR" dirty="0" err="1"/>
              <a:t>execute</a:t>
            </a:r>
            <a:r>
              <a:rPr lang="fr-FR" dirty="0"/>
              <a:t>() {</a:t>
            </a:r>
          </a:p>
          <a:p>
            <a:r>
              <a:rPr lang="fr-FR" dirty="0"/>
              <a:t>        // Algorithme A</a:t>
            </a:r>
          </a:p>
          <a:p>
            <a:r>
              <a:rPr lang="fr-FR" dirty="0"/>
              <a:t>    }</a:t>
            </a:r>
          </a:p>
          <a:p>
            <a:r>
              <a:rPr lang="fr-FR" dirty="0"/>
              <a:t>}</a:t>
            </a:r>
          </a:p>
          <a:p>
            <a:endParaRPr lang="fr-FR" dirty="0"/>
          </a:p>
          <a:p>
            <a:r>
              <a:rPr lang="fr-FR" dirty="0"/>
              <a:t>public class </a:t>
            </a:r>
            <a:r>
              <a:rPr lang="fr-FR" dirty="0" err="1"/>
              <a:t>ConcreteStrategyB</a:t>
            </a:r>
            <a:r>
              <a:rPr lang="fr-FR" dirty="0"/>
              <a:t> </a:t>
            </a:r>
            <a:r>
              <a:rPr lang="fr-FR" dirty="0" err="1"/>
              <a:t>implements</a:t>
            </a:r>
            <a:r>
              <a:rPr lang="fr-FR" dirty="0"/>
              <a:t> </a:t>
            </a:r>
            <a:r>
              <a:rPr lang="fr-FR" dirty="0" err="1"/>
              <a:t>Strategy</a:t>
            </a:r>
            <a:r>
              <a:rPr lang="fr-FR" dirty="0"/>
              <a:t> {</a:t>
            </a:r>
          </a:p>
          <a:p>
            <a:r>
              <a:rPr lang="fr-FR" dirty="0"/>
              <a:t>    @Override</a:t>
            </a:r>
          </a:p>
          <a:p>
            <a:r>
              <a:rPr lang="fr-FR" dirty="0"/>
              <a:t>    public </a:t>
            </a:r>
            <a:r>
              <a:rPr lang="fr-FR" dirty="0" err="1"/>
              <a:t>void</a:t>
            </a:r>
            <a:r>
              <a:rPr lang="fr-FR" dirty="0"/>
              <a:t> </a:t>
            </a:r>
            <a:r>
              <a:rPr lang="fr-FR" dirty="0" err="1"/>
              <a:t>execute</a:t>
            </a:r>
            <a:r>
              <a:rPr lang="fr-FR" dirty="0"/>
              <a:t>() {</a:t>
            </a:r>
          </a:p>
          <a:p>
            <a:r>
              <a:rPr lang="fr-FR" dirty="0"/>
              <a:t>        // Algorithme B</a:t>
            </a:r>
          </a:p>
          <a:p>
            <a:r>
              <a:rPr lang="fr-FR" dirty="0"/>
              <a:t>    }</a:t>
            </a:r>
          </a:p>
          <a:p>
            <a:r>
              <a:rPr lang="fr-FR" dirty="0"/>
              <a:t>}</a:t>
            </a:r>
          </a:p>
        </p:txBody>
      </p:sp>
      <p:sp>
        <p:nvSpPr>
          <p:cNvPr id="4" name="ZoneTexte 3">
            <a:extLst>
              <a:ext uri="{FF2B5EF4-FFF2-40B4-BE49-F238E27FC236}">
                <a16:creationId xmlns:a16="http://schemas.microsoft.com/office/drawing/2014/main" id="{DD49824A-D067-A0B9-E512-E4D85D4270C3}"/>
              </a:ext>
            </a:extLst>
          </p:cNvPr>
          <p:cNvSpPr txBox="1"/>
          <p:nvPr/>
        </p:nvSpPr>
        <p:spPr>
          <a:xfrm>
            <a:off x="5670000" y="2203361"/>
            <a:ext cx="4608514" cy="3323987"/>
          </a:xfrm>
          <a:prstGeom prst="rect">
            <a:avLst/>
          </a:prstGeom>
          <a:solidFill>
            <a:schemeClr val="accent5">
              <a:lumMod val="20000"/>
              <a:lumOff val="80000"/>
            </a:schemeClr>
          </a:solidFill>
          <a:ln>
            <a:noFill/>
          </a:ln>
        </p:spPr>
        <p:txBody>
          <a:bodyPr wrap="square">
            <a:spAutoFit/>
          </a:bodyPr>
          <a:lstStyle/>
          <a:p>
            <a:r>
              <a:rPr lang="fr-FR" dirty="0"/>
              <a:t>public class </a:t>
            </a:r>
            <a:r>
              <a:rPr lang="fr-FR" dirty="0" err="1"/>
              <a:t>Context</a:t>
            </a:r>
            <a:r>
              <a:rPr lang="fr-FR" dirty="0"/>
              <a:t> {</a:t>
            </a:r>
          </a:p>
          <a:p>
            <a:r>
              <a:rPr lang="fr-FR" dirty="0"/>
              <a:t>    </a:t>
            </a:r>
            <a:r>
              <a:rPr lang="fr-FR" dirty="0" err="1"/>
              <a:t>private</a:t>
            </a:r>
            <a:r>
              <a:rPr lang="fr-FR" dirty="0"/>
              <a:t> </a:t>
            </a:r>
            <a:r>
              <a:rPr lang="fr-FR" dirty="0" err="1"/>
              <a:t>Strategy</a:t>
            </a:r>
            <a:r>
              <a:rPr lang="fr-FR" dirty="0"/>
              <a:t> </a:t>
            </a:r>
            <a:r>
              <a:rPr lang="fr-FR" dirty="0" err="1"/>
              <a:t>strategy</a:t>
            </a:r>
            <a:r>
              <a:rPr lang="fr-FR" dirty="0"/>
              <a:t>;</a:t>
            </a:r>
          </a:p>
          <a:p>
            <a:endParaRPr lang="fr-FR" dirty="0"/>
          </a:p>
          <a:p>
            <a:r>
              <a:rPr lang="fr-FR" dirty="0"/>
              <a:t>    public </a:t>
            </a:r>
            <a:r>
              <a:rPr lang="fr-FR" dirty="0" err="1"/>
              <a:t>Context</a:t>
            </a:r>
            <a:r>
              <a:rPr lang="fr-FR" dirty="0"/>
              <a:t>(</a:t>
            </a:r>
            <a:r>
              <a:rPr lang="fr-FR" dirty="0" err="1"/>
              <a:t>Strategy</a:t>
            </a:r>
            <a:r>
              <a:rPr lang="fr-FR" dirty="0"/>
              <a:t> </a:t>
            </a:r>
            <a:r>
              <a:rPr lang="fr-FR" dirty="0" err="1"/>
              <a:t>strategy</a:t>
            </a:r>
            <a:r>
              <a:rPr lang="fr-FR" dirty="0"/>
              <a:t>) {</a:t>
            </a:r>
          </a:p>
          <a:p>
            <a:r>
              <a:rPr lang="fr-FR" dirty="0"/>
              <a:t>        </a:t>
            </a:r>
            <a:r>
              <a:rPr lang="fr-FR" dirty="0" err="1"/>
              <a:t>this.strategy</a:t>
            </a:r>
            <a:r>
              <a:rPr lang="fr-FR" dirty="0"/>
              <a:t> = </a:t>
            </a:r>
            <a:r>
              <a:rPr lang="fr-FR" dirty="0" err="1"/>
              <a:t>strategy</a:t>
            </a:r>
            <a:r>
              <a:rPr lang="fr-FR" dirty="0"/>
              <a:t>;</a:t>
            </a:r>
          </a:p>
          <a:p>
            <a:r>
              <a:rPr lang="fr-FR" dirty="0"/>
              <a:t>    }</a:t>
            </a:r>
          </a:p>
          <a:p>
            <a:endParaRPr lang="fr-FR" dirty="0"/>
          </a:p>
          <a:p>
            <a:r>
              <a:rPr lang="fr-FR" dirty="0"/>
              <a:t>    public </a:t>
            </a:r>
            <a:r>
              <a:rPr lang="fr-FR" dirty="0" err="1"/>
              <a:t>void</a:t>
            </a:r>
            <a:r>
              <a:rPr lang="fr-FR" dirty="0"/>
              <a:t> </a:t>
            </a:r>
            <a:r>
              <a:rPr lang="fr-FR" dirty="0" err="1"/>
              <a:t>setStrategy</a:t>
            </a:r>
            <a:r>
              <a:rPr lang="fr-FR" dirty="0"/>
              <a:t>(</a:t>
            </a:r>
            <a:r>
              <a:rPr lang="fr-FR" dirty="0" err="1"/>
              <a:t>Strategy</a:t>
            </a:r>
            <a:r>
              <a:rPr lang="fr-FR" dirty="0"/>
              <a:t> </a:t>
            </a:r>
            <a:r>
              <a:rPr lang="fr-FR" dirty="0" err="1"/>
              <a:t>strategy</a:t>
            </a:r>
            <a:r>
              <a:rPr lang="fr-FR" dirty="0"/>
              <a:t>) {</a:t>
            </a:r>
          </a:p>
          <a:p>
            <a:r>
              <a:rPr lang="fr-FR" dirty="0"/>
              <a:t>        </a:t>
            </a:r>
            <a:r>
              <a:rPr lang="fr-FR" dirty="0" err="1"/>
              <a:t>this.strategy</a:t>
            </a:r>
            <a:r>
              <a:rPr lang="fr-FR" dirty="0"/>
              <a:t> = </a:t>
            </a:r>
            <a:r>
              <a:rPr lang="fr-FR" dirty="0" err="1"/>
              <a:t>strategy</a:t>
            </a:r>
            <a:r>
              <a:rPr lang="fr-FR" dirty="0"/>
              <a:t>;</a:t>
            </a:r>
          </a:p>
          <a:p>
            <a:r>
              <a:rPr lang="fr-FR" dirty="0"/>
              <a:t>    }</a:t>
            </a:r>
          </a:p>
          <a:p>
            <a:endParaRPr lang="fr-FR" dirty="0"/>
          </a:p>
          <a:p>
            <a:r>
              <a:rPr lang="fr-FR" dirty="0"/>
              <a:t>    public </a:t>
            </a:r>
            <a:r>
              <a:rPr lang="fr-FR" dirty="0" err="1"/>
              <a:t>void</a:t>
            </a:r>
            <a:r>
              <a:rPr lang="fr-FR" dirty="0"/>
              <a:t> </a:t>
            </a:r>
            <a:r>
              <a:rPr lang="fr-FR" dirty="0" err="1"/>
              <a:t>executeStrategy</a:t>
            </a:r>
            <a:r>
              <a:rPr lang="fr-FR" dirty="0"/>
              <a:t>() {</a:t>
            </a:r>
          </a:p>
          <a:p>
            <a:r>
              <a:rPr lang="fr-FR" dirty="0"/>
              <a:t>        </a:t>
            </a:r>
            <a:r>
              <a:rPr lang="fr-FR" dirty="0" err="1"/>
              <a:t>strategy.execute</a:t>
            </a:r>
            <a:r>
              <a:rPr lang="fr-FR" dirty="0"/>
              <a:t>();</a:t>
            </a:r>
          </a:p>
          <a:p>
            <a:r>
              <a:rPr lang="fr-FR" dirty="0"/>
              <a:t>    }</a:t>
            </a:r>
          </a:p>
          <a:p>
            <a:r>
              <a:rPr lang="fr-FR" dirty="0"/>
              <a:t>}</a:t>
            </a:r>
          </a:p>
        </p:txBody>
      </p:sp>
    </p:spTree>
    <p:extLst>
      <p:ext uri="{BB962C8B-B14F-4D97-AF65-F5344CB8AC3E}">
        <p14:creationId xmlns:p14="http://schemas.microsoft.com/office/powerpoint/2010/main" val="33603113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078237"/>
            <a:ext cx="8928993" cy="5752216"/>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Phases du cycle de vie du développement logiciel :</a:t>
            </a: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Conception (Planning)</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Définir les exigences du projet et planifier les étapes nécessaires pour les atteindre.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Activités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Analyse des besoins des utilisateurs.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Spécification des exigences fonctionnelles et non fonctionnelles.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Élaboration des spécifications techniques.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Planification du projet, y compris la définition des jalons et des ressources nécessaires.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Identification des critères d'acceptation.</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Préparation des cas de test basés sur les exigences.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Planification des tests.</a:t>
            </a:r>
          </a:p>
        </p:txBody>
      </p:sp>
    </p:spTree>
    <p:extLst>
      <p:ext uri="{BB962C8B-B14F-4D97-AF65-F5344CB8AC3E}">
        <p14:creationId xmlns:p14="http://schemas.microsoft.com/office/powerpoint/2010/main" val="105466324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140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3" y="1061690"/>
            <a:ext cx="10081121" cy="1188402"/>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5. </a:t>
            </a:r>
            <a:r>
              <a:rPr lang="fr-FR" sz="2000" dirty="0" err="1">
                <a:latin typeface="Gill Sans MT" panose="020B0502020104020203" pitchFamily="34" charset="77"/>
                <a:ea typeface="Tahoma" panose="020B0604030504040204" pitchFamily="34" charset="0"/>
                <a:cs typeface="Tahoma" panose="020B0604030504040204" pitchFamily="34" charset="0"/>
              </a:rPr>
              <a:t>Decorator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pattern </a:t>
            </a:r>
            <a:r>
              <a:rPr lang="fr-FR" sz="2000" dirty="0" err="1">
                <a:latin typeface="Gill Sans MT" panose="020B0502020104020203" pitchFamily="34" charset="77"/>
                <a:ea typeface="Tahoma" panose="020B0604030504040204" pitchFamily="34" charset="0"/>
                <a:cs typeface="Tahoma" panose="020B0604030504040204" pitchFamily="34" charset="0"/>
              </a:rPr>
              <a:t>Decorator</a:t>
            </a:r>
            <a:r>
              <a:rPr lang="fr-FR" sz="2000" dirty="0">
                <a:latin typeface="Gill Sans MT" panose="020B0502020104020203" pitchFamily="34" charset="77"/>
                <a:ea typeface="Tahoma" panose="020B0604030504040204" pitchFamily="34" charset="0"/>
                <a:cs typeface="Tahoma" panose="020B0604030504040204" pitchFamily="34" charset="0"/>
              </a:rPr>
              <a:t> permet d'ajouter dynamiquement des comportements supplémentaires à un objet. Il offre une alternative flexible à l'héritage pour étendre les fonctionnalités..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8" name="ZoneTexte 7">
            <a:extLst>
              <a:ext uri="{FF2B5EF4-FFF2-40B4-BE49-F238E27FC236}">
                <a16:creationId xmlns:a16="http://schemas.microsoft.com/office/drawing/2014/main" id="{67F4A81F-0EFE-61C7-583C-F9A01C610725}"/>
              </a:ext>
            </a:extLst>
          </p:cNvPr>
          <p:cNvSpPr txBox="1"/>
          <p:nvPr/>
        </p:nvSpPr>
        <p:spPr>
          <a:xfrm>
            <a:off x="478701" y="2434129"/>
            <a:ext cx="4608515" cy="3539430"/>
          </a:xfrm>
          <a:prstGeom prst="rect">
            <a:avLst/>
          </a:prstGeom>
          <a:solidFill>
            <a:schemeClr val="accent5">
              <a:lumMod val="20000"/>
              <a:lumOff val="80000"/>
            </a:schemeClr>
          </a:solidFill>
        </p:spPr>
        <p:txBody>
          <a:bodyPr wrap="square">
            <a:spAutoFit/>
          </a:bodyPr>
          <a:lstStyle/>
          <a:p>
            <a:r>
              <a:rPr lang="fr-FR" dirty="0"/>
              <a:t>public interface Coffee {</a:t>
            </a:r>
          </a:p>
          <a:p>
            <a:r>
              <a:rPr lang="fr-FR" dirty="0"/>
              <a:t>    String </a:t>
            </a:r>
            <a:r>
              <a:rPr lang="fr-FR" dirty="0" err="1"/>
              <a:t>getDescription</a:t>
            </a:r>
            <a:r>
              <a:rPr lang="fr-FR" dirty="0"/>
              <a:t>();</a:t>
            </a:r>
          </a:p>
          <a:p>
            <a:r>
              <a:rPr lang="fr-FR" dirty="0"/>
              <a:t>    double </a:t>
            </a:r>
            <a:r>
              <a:rPr lang="fr-FR" dirty="0" err="1"/>
              <a:t>getCost</a:t>
            </a:r>
            <a:r>
              <a:rPr lang="fr-FR" dirty="0"/>
              <a:t>();</a:t>
            </a:r>
          </a:p>
          <a:p>
            <a:r>
              <a:rPr lang="fr-FR" dirty="0"/>
              <a:t>}</a:t>
            </a:r>
          </a:p>
          <a:p>
            <a:endParaRPr lang="fr-FR" dirty="0"/>
          </a:p>
          <a:p>
            <a:r>
              <a:rPr lang="fr-FR" dirty="0"/>
              <a:t>public class </a:t>
            </a:r>
            <a:r>
              <a:rPr lang="fr-FR" dirty="0" err="1"/>
              <a:t>SimpleCoffee</a:t>
            </a:r>
            <a:r>
              <a:rPr lang="fr-FR" dirty="0"/>
              <a:t> </a:t>
            </a:r>
            <a:r>
              <a:rPr lang="fr-FR" dirty="0" err="1"/>
              <a:t>implements</a:t>
            </a:r>
            <a:r>
              <a:rPr lang="fr-FR" dirty="0"/>
              <a:t> Coffee {</a:t>
            </a:r>
          </a:p>
          <a:p>
            <a:r>
              <a:rPr lang="fr-FR" dirty="0"/>
              <a:t>    @Override</a:t>
            </a:r>
          </a:p>
          <a:p>
            <a:r>
              <a:rPr lang="fr-FR" dirty="0"/>
              <a:t>    public String </a:t>
            </a:r>
            <a:r>
              <a:rPr lang="fr-FR" dirty="0" err="1"/>
              <a:t>getDescription</a:t>
            </a:r>
            <a:r>
              <a:rPr lang="fr-FR" dirty="0"/>
              <a:t>() {</a:t>
            </a:r>
          </a:p>
          <a:p>
            <a:r>
              <a:rPr lang="fr-FR" dirty="0"/>
              <a:t>        return "Coffee";</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1.0;</a:t>
            </a:r>
          </a:p>
          <a:p>
            <a:r>
              <a:rPr lang="fr-FR" dirty="0"/>
              <a:t>    }</a:t>
            </a:r>
          </a:p>
          <a:p>
            <a:r>
              <a:rPr lang="fr-FR" dirty="0"/>
              <a:t>}</a:t>
            </a:r>
          </a:p>
        </p:txBody>
      </p:sp>
      <p:sp>
        <p:nvSpPr>
          <p:cNvPr id="4" name="ZoneTexte 3">
            <a:extLst>
              <a:ext uri="{FF2B5EF4-FFF2-40B4-BE49-F238E27FC236}">
                <a16:creationId xmlns:a16="http://schemas.microsoft.com/office/drawing/2014/main" id="{DD49824A-D067-A0B9-E512-E4D85D4270C3}"/>
              </a:ext>
            </a:extLst>
          </p:cNvPr>
          <p:cNvSpPr txBox="1"/>
          <p:nvPr/>
        </p:nvSpPr>
        <p:spPr>
          <a:xfrm>
            <a:off x="5250756" y="2434129"/>
            <a:ext cx="4824536" cy="3754874"/>
          </a:xfrm>
          <a:prstGeom prst="rect">
            <a:avLst/>
          </a:prstGeom>
          <a:solidFill>
            <a:schemeClr val="accent5">
              <a:lumMod val="20000"/>
              <a:lumOff val="80000"/>
            </a:schemeClr>
          </a:solidFill>
          <a:ln>
            <a:noFill/>
          </a:ln>
        </p:spPr>
        <p:txBody>
          <a:bodyPr wrap="square">
            <a:spAutoFit/>
          </a:bodyPr>
          <a:lstStyle/>
          <a:p>
            <a:r>
              <a:rPr lang="fr-FR" dirty="0"/>
              <a:t>public abstract class </a:t>
            </a:r>
            <a:r>
              <a:rPr lang="fr-FR" dirty="0" err="1"/>
              <a:t>CoffeeDecorator</a:t>
            </a:r>
            <a:r>
              <a:rPr lang="fr-FR" dirty="0"/>
              <a:t> </a:t>
            </a:r>
            <a:r>
              <a:rPr lang="fr-FR" dirty="0" err="1"/>
              <a:t>implements</a:t>
            </a:r>
            <a:r>
              <a:rPr lang="fr-FR" dirty="0"/>
              <a:t> Coffee {</a:t>
            </a:r>
          </a:p>
          <a:p>
            <a:r>
              <a:rPr lang="fr-FR" dirty="0"/>
              <a:t>    </a:t>
            </a:r>
            <a:r>
              <a:rPr lang="fr-FR" dirty="0" err="1"/>
              <a:t>protected</a:t>
            </a:r>
            <a:r>
              <a:rPr lang="fr-FR" dirty="0"/>
              <a:t> Coffee </a:t>
            </a:r>
            <a:r>
              <a:rPr lang="fr-FR" dirty="0" err="1"/>
              <a:t>decoratedCoffee</a:t>
            </a:r>
            <a:r>
              <a:rPr lang="fr-FR" dirty="0"/>
              <a:t>;</a:t>
            </a:r>
          </a:p>
          <a:p>
            <a:endParaRPr lang="fr-FR" dirty="0"/>
          </a:p>
          <a:p>
            <a:r>
              <a:rPr lang="fr-FR" dirty="0"/>
              <a:t>    public </a:t>
            </a:r>
            <a:r>
              <a:rPr lang="fr-FR" dirty="0" err="1"/>
              <a:t>CoffeeDecorator</a:t>
            </a:r>
            <a:r>
              <a:rPr lang="fr-FR" dirty="0"/>
              <a:t>(Coffee </a:t>
            </a:r>
            <a:r>
              <a:rPr lang="fr-FR" dirty="0" err="1"/>
              <a:t>coffee</a:t>
            </a:r>
            <a:r>
              <a:rPr lang="fr-FR" dirty="0"/>
              <a:t>) {</a:t>
            </a:r>
          </a:p>
          <a:p>
            <a:r>
              <a:rPr lang="fr-FR" dirty="0"/>
              <a:t>        </a:t>
            </a:r>
            <a:r>
              <a:rPr lang="fr-FR" dirty="0" err="1"/>
              <a:t>this.decoratedCoffee</a:t>
            </a:r>
            <a:r>
              <a:rPr lang="fr-FR" dirty="0"/>
              <a:t> = coffee;</a:t>
            </a:r>
          </a:p>
          <a:p>
            <a:r>
              <a:rPr lang="fr-FR" dirty="0"/>
              <a:t>    }</a:t>
            </a:r>
          </a:p>
          <a:p>
            <a:endParaRPr lang="fr-FR" dirty="0"/>
          </a:p>
          <a:p>
            <a:r>
              <a:rPr lang="fr-FR" dirty="0"/>
              <a:t>    @Override</a:t>
            </a:r>
          </a:p>
          <a:p>
            <a:r>
              <a:rPr lang="fr-FR" dirty="0"/>
              <a:t>    public String </a:t>
            </a:r>
            <a:r>
              <a:rPr lang="fr-FR" dirty="0" err="1"/>
              <a:t>getDescription</a:t>
            </a:r>
            <a:r>
              <a:rPr lang="fr-FR" dirty="0"/>
              <a:t>() {</a:t>
            </a:r>
          </a:p>
          <a:p>
            <a:r>
              <a:rPr lang="fr-FR" dirty="0"/>
              <a:t>        return </a:t>
            </a:r>
            <a:r>
              <a:rPr lang="fr-FR" dirty="0" err="1"/>
              <a:t>decoratedCoffee.getDescription</a:t>
            </a:r>
            <a:r>
              <a:rPr lang="fr-FR" dirty="0"/>
              <a:t>();</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a:t>
            </a:r>
            <a:r>
              <a:rPr lang="fr-FR" dirty="0" err="1"/>
              <a:t>decoratedCoffee.getCost</a:t>
            </a:r>
            <a:r>
              <a:rPr lang="fr-FR" dirty="0"/>
              <a:t>();</a:t>
            </a:r>
          </a:p>
          <a:p>
            <a:r>
              <a:rPr lang="fr-FR" dirty="0"/>
              <a:t>    }</a:t>
            </a:r>
          </a:p>
          <a:p>
            <a:r>
              <a:rPr lang="fr-FR" dirty="0"/>
              <a:t>}</a:t>
            </a:r>
          </a:p>
        </p:txBody>
      </p:sp>
    </p:spTree>
    <p:extLst>
      <p:ext uri="{BB962C8B-B14F-4D97-AF65-F5344CB8AC3E}">
        <p14:creationId xmlns:p14="http://schemas.microsoft.com/office/powerpoint/2010/main" val="34719441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3</a:t>
            </a:r>
            <a:r>
              <a:rPr lang="fr-FR" altLang="fr-FR" b="1" dirty="0">
                <a:latin typeface="Gill Sans MT" panose="020B0502020104020203" pitchFamily="34" charset="77"/>
              </a:rPr>
              <a:t>. Les Design Patterns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141</a:t>
            </a:fld>
            <a:endParaRPr lang="fr-FR" dirty="0"/>
          </a:p>
        </p:txBody>
      </p:sp>
      <p:sp>
        <p:nvSpPr>
          <p:cNvPr id="8" name="ZoneTexte 7">
            <a:extLst>
              <a:ext uri="{FF2B5EF4-FFF2-40B4-BE49-F238E27FC236}">
                <a16:creationId xmlns:a16="http://schemas.microsoft.com/office/drawing/2014/main" id="{67F4A81F-0EFE-61C7-583C-F9A01C610725}"/>
              </a:ext>
            </a:extLst>
          </p:cNvPr>
          <p:cNvSpPr txBox="1"/>
          <p:nvPr/>
        </p:nvSpPr>
        <p:spPr>
          <a:xfrm>
            <a:off x="197396" y="1692150"/>
            <a:ext cx="4608515" cy="3323987"/>
          </a:xfrm>
          <a:prstGeom prst="rect">
            <a:avLst/>
          </a:prstGeom>
          <a:solidFill>
            <a:schemeClr val="accent5">
              <a:lumMod val="20000"/>
              <a:lumOff val="80000"/>
            </a:schemeClr>
          </a:solidFill>
        </p:spPr>
        <p:txBody>
          <a:bodyPr wrap="square">
            <a:spAutoFit/>
          </a:bodyPr>
          <a:lstStyle/>
          <a:p>
            <a:r>
              <a:rPr lang="fr-FR" dirty="0"/>
              <a:t>public class </a:t>
            </a:r>
            <a:r>
              <a:rPr lang="fr-FR" dirty="0" err="1"/>
              <a:t>MilkDecorator</a:t>
            </a:r>
            <a:r>
              <a:rPr lang="fr-FR" dirty="0"/>
              <a:t> </a:t>
            </a:r>
            <a:r>
              <a:rPr lang="fr-FR" dirty="0" err="1"/>
              <a:t>extends</a:t>
            </a:r>
            <a:r>
              <a:rPr lang="fr-FR" dirty="0"/>
              <a:t> </a:t>
            </a:r>
            <a:r>
              <a:rPr lang="fr-FR" dirty="0" err="1"/>
              <a:t>CoffeeDecorator</a:t>
            </a:r>
            <a:r>
              <a:rPr lang="fr-FR" dirty="0"/>
              <a:t> {</a:t>
            </a:r>
          </a:p>
          <a:p>
            <a:r>
              <a:rPr lang="fr-FR" dirty="0"/>
              <a:t>    public </a:t>
            </a:r>
            <a:r>
              <a:rPr lang="fr-FR" dirty="0" err="1"/>
              <a:t>MilkDecorator</a:t>
            </a:r>
            <a:r>
              <a:rPr lang="fr-FR" dirty="0"/>
              <a:t>(Coffee </a:t>
            </a:r>
            <a:r>
              <a:rPr lang="fr-FR" dirty="0" err="1"/>
              <a:t>coffee</a:t>
            </a:r>
            <a:r>
              <a:rPr lang="fr-FR" dirty="0"/>
              <a:t>) {</a:t>
            </a:r>
          </a:p>
          <a:p>
            <a:r>
              <a:rPr lang="fr-FR" dirty="0"/>
              <a:t>        super(coffee);</a:t>
            </a:r>
          </a:p>
          <a:p>
            <a:r>
              <a:rPr lang="fr-FR" dirty="0"/>
              <a:t>    }</a:t>
            </a:r>
          </a:p>
          <a:p>
            <a:endParaRPr lang="fr-FR" dirty="0"/>
          </a:p>
          <a:p>
            <a:r>
              <a:rPr lang="fr-FR" dirty="0"/>
              <a:t>    @Override</a:t>
            </a:r>
          </a:p>
          <a:p>
            <a:r>
              <a:rPr lang="fr-FR" dirty="0"/>
              <a:t>    public String </a:t>
            </a:r>
            <a:r>
              <a:rPr lang="fr-FR" dirty="0" err="1"/>
              <a:t>getDescription</a:t>
            </a:r>
            <a:r>
              <a:rPr lang="fr-FR" dirty="0"/>
              <a:t>() {</a:t>
            </a:r>
          </a:p>
          <a:p>
            <a:r>
              <a:rPr lang="fr-FR" dirty="0"/>
              <a:t>        return </a:t>
            </a:r>
            <a:r>
              <a:rPr lang="fr-FR" dirty="0" err="1"/>
              <a:t>super.getDescription</a:t>
            </a:r>
            <a:r>
              <a:rPr lang="fr-FR" dirty="0"/>
              <a:t>() + " </a:t>
            </a:r>
            <a:r>
              <a:rPr lang="fr-FR" dirty="0" err="1"/>
              <a:t>with</a:t>
            </a:r>
            <a:r>
              <a:rPr lang="fr-FR" dirty="0"/>
              <a:t> </a:t>
            </a:r>
            <a:r>
              <a:rPr lang="fr-FR" dirty="0" err="1"/>
              <a:t>milk</a:t>
            </a:r>
            <a:r>
              <a:rPr lang="fr-FR" dirty="0"/>
              <a:t>";</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a:t>
            </a:r>
            <a:r>
              <a:rPr lang="fr-FR" dirty="0" err="1"/>
              <a:t>super.getCost</a:t>
            </a:r>
            <a:r>
              <a:rPr lang="fr-FR" dirty="0"/>
              <a:t>() + 0.5;</a:t>
            </a:r>
          </a:p>
          <a:p>
            <a:r>
              <a:rPr lang="fr-FR" dirty="0"/>
              <a:t>    }</a:t>
            </a:r>
          </a:p>
          <a:p>
            <a:r>
              <a:rPr lang="fr-FR" dirty="0"/>
              <a:t>}</a:t>
            </a:r>
          </a:p>
        </p:txBody>
      </p:sp>
      <p:sp>
        <p:nvSpPr>
          <p:cNvPr id="5" name="ZoneTexte 4">
            <a:extLst>
              <a:ext uri="{FF2B5EF4-FFF2-40B4-BE49-F238E27FC236}">
                <a16:creationId xmlns:a16="http://schemas.microsoft.com/office/drawing/2014/main" id="{839D65AA-8C31-2EF0-1E50-706669AE5329}"/>
              </a:ext>
            </a:extLst>
          </p:cNvPr>
          <p:cNvSpPr txBox="1"/>
          <p:nvPr/>
        </p:nvSpPr>
        <p:spPr>
          <a:xfrm>
            <a:off x="5063715" y="1692150"/>
            <a:ext cx="5238204" cy="3323987"/>
          </a:xfrm>
          <a:prstGeom prst="rect">
            <a:avLst/>
          </a:prstGeom>
          <a:solidFill>
            <a:schemeClr val="accent5">
              <a:lumMod val="20000"/>
              <a:lumOff val="80000"/>
            </a:schemeClr>
          </a:solidFill>
        </p:spPr>
        <p:txBody>
          <a:bodyPr wrap="square">
            <a:spAutoFit/>
          </a:bodyPr>
          <a:lstStyle/>
          <a:p>
            <a:r>
              <a:rPr lang="fr-FR" dirty="0"/>
              <a:t>public class </a:t>
            </a:r>
            <a:r>
              <a:rPr lang="fr-FR" dirty="0" err="1"/>
              <a:t>SugarDecorator</a:t>
            </a:r>
            <a:r>
              <a:rPr lang="fr-FR" dirty="0"/>
              <a:t> </a:t>
            </a:r>
            <a:r>
              <a:rPr lang="fr-FR" dirty="0" err="1"/>
              <a:t>extends</a:t>
            </a:r>
            <a:r>
              <a:rPr lang="fr-FR" dirty="0"/>
              <a:t> </a:t>
            </a:r>
            <a:r>
              <a:rPr lang="fr-FR" dirty="0" err="1"/>
              <a:t>CoffeeDecorator</a:t>
            </a:r>
            <a:r>
              <a:rPr lang="fr-FR" dirty="0"/>
              <a:t> {</a:t>
            </a:r>
          </a:p>
          <a:p>
            <a:r>
              <a:rPr lang="fr-FR" dirty="0"/>
              <a:t>    public </a:t>
            </a:r>
            <a:r>
              <a:rPr lang="fr-FR" dirty="0" err="1"/>
              <a:t>SugarDecorator</a:t>
            </a:r>
            <a:r>
              <a:rPr lang="fr-FR" dirty="0"/>
              <a:t>(Coffee </a:t>
            </a:r>
            <a:r>
              <a:rPr lang="fr-FR" dirty="0" err="1"/>
              <a:t>coffee</a:t>
            </a:r>
            <a:r>
              <a:rPr lang="fr-FR" dirty="0"/>
              <a:t>) {</a:t>
            </a:r>
          </a:p>
          <a:p>
            <a:r>
              <a:rPr lang="fr-FR" dirty="0"/>
              <a:t>        super(coffee);</a:t>
            </a:r>
          </a:p>
          <a:p>
            <a:r>
              <a:rPr lang="fr-FR" dirty="0"/>
              <a:t>    }</a:t>
            </a:r>
          </a:p>
          <a:p>
            <a:endParaRPr lang="fr-FR" dirty="0"/>
          </a:p>
          <a:p>
            <a:r>
              <a:rPr lang="fr-FR" dirty="0"/>
              <a:t>    @Override</a:t>
            </a:r>
          </a:p>
          <a:p>
            <a:r>
              <a:rPr lang="fr-FR" dirty="0"/>
              <a:t>    public String </a:t>
            </a:r>
            <a:r>
              <a:rPr lang="fr-FR" dirty="0" err="1"/>
              <a:t>getDescription</a:t>
            </a:r>
            <a:r>
              <a:rPr lang="fr-FR" dirty="0"/>
              <a:t>() {</a:t>
            </a:r>
          </a:p>
          <a:p>
            <a:r>
              <a:rPr lang="fr-FR" dirty="0"/>
              <a:t>        return </a:t>
            </a:r>
            <a:r>
              <a:rPr lang="fr-FR" dirty="0" err="1"/>
              <a:t>super.getDescription</a:t>
            </a:r>
            <a:r>
              <a:rPr lang="fr-FR" dirty="0"/>
              <a:t>() + " </a:t>
            </a:r>
            <a:r>
              <a:rPr lang="fr-FR" dirty="0" err="1"/>
              <a:t>with</a:t>
            </a:r>
            <a:r>
              <a:rPr lang="fr-FR" dirty="0"/>
              <a:t> </a:t>
            </a:r>
            <a:r>
              <a:rPr lang="fr-FR" dirty="0" err="1"/>
              <a:t>sugar</a:t>
            </a:r>
            <a:r>
              <a:rPr lang="fr-FR" dirty="0"/>
              <a:t>";</a:t>
            </a:r>
          </a:p>
          <a:p>
            <a:r>
              <a:rPr lang="fr-FR" dirty="0"/>
              <a:t>    }</a:t>
            </a:r>
          </a:p>
          <a:p>
            <a:endParaRPr lang="fr-FR" dirty="0"/>
          </a:p>
          <a:p>
            <a:r>
              <a:rPr lang="fr-FR" dirty="0"/>
              <a:t>    @Override</a:t>
            </a:r>
          </a:p>
          <a:p>
            <a:r>
              <a:rPr lang="fr-FR" dirty="0"/>
              <a:t>    public double </a:t>
            </a:r>
            <a:r>
              <a:rPr lang="fr-FR" dirty="0" err="1"/>
              <a:t>getCost</a:t>
            </a:r>
            <a:r>
              <a:rPr lang="fr-FR" dirty="0"/>
              <a:t>() {</a:t>
            </a:r>
          </a:p>
          <a:p>
            <a:r>
              <a:rPr lang="fr-FR" dirty="0"/>
              <a:t>        return </a:t>
            </a:r>
            <a:r>
              <a:rPr lang="fr-FR" dirty="0" err="1"/>
              <a:t>super.getCost</a:t>
            </a:r>
            <a:r>
              <a:rPr lang="fr-FR" dirty="0"/>
              <a:t>() + 0.2;</a:t>
            </a:r>
          </a:p>
          <a:p>
            <a:r>
              <a:rPr lang="fr-FR" dirty="0"/>
              <a:t>    }</a:t>
            </a:r>
          </a:p>
          <a:p>
            <a:r>
              <a:rPr lang="fr-FR" dirty="0"/>
              <a:t>}</a:t>
            </a:r>
          </a:p>
        </p:txBody>
      </p:sp>
    </p:spTree>
    <p:extLst>
      <p:ext uri="{BB962C8B-B14F-4D97-AF65-F5344CB8AC3E}">
        <p14:creationId xmlns:p14="http://schemas.microsoft.com/office/powerpoint/2010/main" val="33566687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737132" y="3658935"/>
            <a:ext cx="2156050" cy="350869"/>
          </a:xfrm>
          <a:prstGeom prst="rect">
            <a:avLst/>
          </a:prstGeom>
        </p:spPr>
      </p:pic>
      <p:pic>
        <p:nvPicPr>
          <p:cNvPr id="3" name="object 3"/>
          <p:cNvPicPr/>
          <p:nvPr/>
        </p:nvPicPr>
        <p:blipFill>
          <a:blip r:embed="rId3" cstate="print"/>
          <a:stretch>
            <a:fillRect/>
          </a:stretch>
        </p:blipFill>
        <p:spPr>
          <a:xfrm>
            <a:off x="125388" y="972668"/>
            <a:ext cx="5688632" cy="5561630"/>
          </a:xfrm>
          <a:prstGeom prst="rect">
            <a:avLst/>
          </a:prstGeom>
        </p:spPr>
      </p:pic>
      <p:pic>
        <p:nvPicPr>
          <p:cNvPr id="4" name="object 4"/>
          <p:cNvPicPr/>
          <p:nvPr/>
        </p:nvPicPr>
        <p:blipFill>
          <a:blip r:embed="rId4" cstate="print"/>
          <a:stretch>
            <a:fillRect/>
          </a:stretch>
        </p:blipFill>
        <p:spPr>
          <a:xfrm>
            <a:off x="6940045" y="1883604"/>
            <a:ext cx="1714816" cy="1433630"/>
          </a:xfrm>
          <a:prstGeom prst="rect">
            <a:avLst/>
          </a:prstGeom>
        </p:spPr>
      </p:pic>
      <p:sp>
        <p:nvSpPr>
          <p:cNvPr id="5" name="object 5"/>
          <p:cNvSpPr txBox="1"/>
          <p:nvPr/>
        </p:nvSpPr>
        <p:spPr>
          <a:xfrm>
            <a:off x="6166401" y="4372040"/>
            <a:ext cx="3291290" cy="1044093"/>
          </a:xfrm>
          <a:prstGeom prst="rect">
            <a:avLst/>
          </a:prstGeom>
        </p:spPr>
        <p:txBody>
          <a:bodyPr vert="horz" wrap="square" lIns="0" tIns="7073" rIns="0" bIns="0" rtlCol="0">
            <a:spAutoFit/>
          </a:bodyPr>
          <a:lstStyle/>
          <a:p>
            <a:pPr marL="11788" marR="4715" algn="ctr">
              <a:lnSpc>
                <a:spcPct val="102000"/>
              </a:lnSpc>
              <a:spcBef>
                <a:spcPts val="56"/>
              </a:spcBef>
            </a:pPr>
            <a:r>
              <a:rPr sz="1392" spc="-9" dirty="0">
                <a:latin typeface="Calibri"/>
                <a:cs typeface="Calibri"/>
              </a:rPr>
              <a:t>Découvrez également</a:t>
            </a:r>
            <a:r>
              <a:rPr sz="1392" dirty="0">
                <a:latin typeface="Calibri"/>
                <a:cs typeface="Calibri"/>
              </a:rPr>
              <a:t> </a:t>
            </a:r>
            <a:r>
              <a:rPr sz="1392" spc="-14" dirty="0">
                <a:latin typeface="Calibri"/>
                <a:cs typeface="Calibri"/>
              </a:rPr>
              <a:t>l’ensemble</a:t>
            </a:r>
            <a:r>
              <a:rPr sz="1392" spc="-5" dirty="0">
                <a:latin typeface="Calibri"/>
                <a:cs typeface="Calibri"/>
              </a:rPr>
              <a:t> des </a:t>
            </a:r>
            <a:r>
              <a:rPr sz="1392" spc="-14" dirty="0">
                <a:latin typeface="Calibri"/>
                <a:cs typeface="Calibri"/>
              </a:rPr>
              <a:t>stages</a:t>
            </a:r>
            <a:r>
              <a:rPr sz="1392" dirty="0">
                <a:latin typeface="Calibri"/>
                <a:cs typeface="Calibri"/>
              </a:rPr>
              <a:t> à </a:t>
            </a:r>
            <a:r>
              <a:rPr sz="1392" spc="-302" dirty="0">
                <a:latin typeface="Calibri"/>
                <a:cs typeface="Calibri"/>
              </a:rPr>
              <a:t> </a:t>
            </a:r>
            <a:r>
              <a:rPr sz="1392" spc="-9" dirty="0">
                <a:latin typeface="Calibri"/>
                <a:cs typeface="Calibri"/>
              </a:rPr>
              <a:t>votre</a:t>
            </a:r>
            <a:r>
              <a:rPr sz="1392" spc="-14" dirty="0">
                <a:latin typeface="Calibri"/>
                <a:cs typeface="Calibri"/>
              </a:rPr>
              <a:t> </a:t>
            </a:r>
            <a:r>
              <a:rPr sz="1392" spc="-5" dirty="0">
                <a:latin typeface="Calibri"/>
                <a:cs typeface="Calibri"/>
              </a:rPr>
              <a:t>disposition</a:t>
            </a:r>
            <a:r>
              <a:rPr sz="1392" dirty="0">
                <a:latin typeface="Calibri"/>
                <a:cs typeface="Calibri"/>
              </a:rPr>
              <a:t> </a:t>
            </a:r>
            <a:r>
              <a:rPr sz="1392" spc="-5" dirty="0">
                <a:latin typeface="Calibri"/>
                <a:cs typeface="Calibri"/>
              </a:rPr>
              <a:t>sur</a:t>
            </a:r>
            <a:r>
              <a:rPr sz="1392" dirty="0">
                <a:latin typeface="Calibri"/>
                <a:cs typeface="Calibri"/>
              </a:rPr>
              <a:t> </a:t>
            </a:r>
            <a:r>
              <a:rPr sz="1392" spc="-5" dirty="0">
                <a:latin typeface="Calibri"/>
                <a:cs typeface="Calibri"/>
              </a:rPr>
              <a:t>notre</a:t>
            </a:r>
            <a:r>
              <a:rPr sz="1392" spc="-9" dirty="0">
                <a:latin typeface="Calibri"/>
                <a:cs typeface="Calibri"/>
              </a:rPr>
              <a:t> </a:t>
            </a:r>
            <a:r>
              <a:rPr sz="1392" spc="-5" dirty="0">
                <a:latin typeface="Calibri"/>
                <a:cs typeface="Calibri"/>
              </a:rPr>
              <a:t>site</a:t>
            </a:r>
            <a:endParaRPr sz="1392" dirty="0">
              <a:latin typeface="Calibri"/>
              <a:cs typeface="Calibri"/>
            </a:endParaRPr>
          </a:p>
          <a:p>
            <a:pPr>
              <a:spcBef>
                <a:spcPts val="19"/>
              </a:spcBef>
            </a:pPr>
            <a:endParaRPr sz="1949" dirty="0">
              <a:latin typeface="Calibri"/>
              <a:cs typeface="Calibri"/>
            </a:endParaRPr>
          </a:p>
          <a:p>
            <a:pPr algn="ctr">
              <a:lnSpc>
                <a:spcPct val="100000"/>
              </a:lnSpc>
            </a:pPr>
            <a:r>
              <a:rPr sz="1949" b="1" spc="-14" dirty="0">
                <a:latin typeface="Calibri"/>
                <a:cs typeface="Calibri"/>
                <a:hlinkClick r:id="rId5"/>
              </a:rPr>
              <a:t>http://www.m2iformation.fr</a:t>
            </a:r>
            <a:endParaRPr sz="1949" dirty="0">
              <a:latin typeface="Calibri"/>
              <a:cs typeface="Calibri"/>
            </a:endParaRPr>
          </a:p>
        </p:txBody>
      </p:sp>
      <p:sp>
        <p:nvSpPr>
          <p:cNvPr id="6" name="object 6"/>
          <p:cNvSpPr txBox="1">
            <a:spLocks noGrp="1"/>
          </p:cNvSpPr>
          <p:nvPr>
            <p:ph type="sldNum" sz="quarter" idx="7"/>
          </p:nvPr>
        </p:nvSpPr>
        <p:spPr>
          <a:xfrm>
            <a:off x="9446047" y="6169220"/>
            <a:ext cx="555677" cy="115416"/>
          </a:xfrm>
          <a:prstGeom prst="rect">
            <a:avLst/>
          </a:prstGeom>
        </p:spPr>
        <p:txBody>
          <a:bodyPr vert="horz" wrap="square" lIns="0" tIns="0" rIns="0" bIns="0" rtlCol="0">
            <a:spAutoFit/>
          </a:bodyPr>
          <a:lstStyle/>
          <a:p>
            <a:pPr marL="35364">
              <a:lnSpc>
                <a:spcPts val="886"/>
              </a:lnSpc>
            </a:pPr>
            <a:r>
              <a:rPr dirty="0"/>
              <a:t>3</a:t>
            </a:r>
          </a:p>
        </p:txBody>
      </p:sp>
      <p:sp>
        <p:nvSpPr>
          <p:cNvPr id="8" name="Rectangle 7">
            <a:extLst>
              <a:ext uri="{FF2B5EF4-FFF2-40B4-BE49-F238E27FC236}">
                <a16:creationId xmlns:a16="http://schemas.microsoft.com/office/drawing/2014/main" id="{5CDF5E3E-6F4E-07DF-241D-FA4368C3DD3D}"/>
              </a:ext>
            </a:extLst>
          </p:cNvPr>
          <p:cNvSpPr/>
          <p:nvPr/>
        </p:nvSpPr>
        <p:spPr>
          <a:xfrm>
            <a:off x="2861692" y="125586"/>
            <a:ext cx="7416824" cy="4320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7F7B7203-289D-17C7-1FEE-547A8A21555D}"/>
              </a:ext>
            </a:extLst>
          </p:cNvPr>
          <p:cNvSpPr/>
          <p:nvPr/>
        </p:nvSpPr>
        <p:spPr>
          <a:xfrm>
            <a:off x="5814020" y="773658"/>
            <a:ext cx="1126025" cy="7200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4912499"/>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800" dirty="0">
                <a:latin typeface="Gill Sans MT" panose="020B0502020104020203" pitchFamily="34" charset="77"/>
                <a:ea typeface="Tahoma" panose="020B0604030504040204" pitchFamily="34" charset="0"/>
                <a:cs typeface="Tahoma" panose="020B0604030504040204" pitchFamily="34" charset="0"/>
              </a:rPr>
              <a:t>Développement (</a:t>
            </a:r>
            <a:r>
              <a:rPr lang="fr-FR" sz="2800" dirty="0" err="1">
                <a:latin typeface="Gill Sans MT" panose="020B0502020104020203" pitchFamily="34" charset="77"/>
                <a:ea typeface="Tahoma" panose="020B0604030504040204" pitchFamily="34" charset="0"/>
                <a:cs typeface="Tahoma" panose="020B0604030504040204" pitchFamily="34" charset="0"/>
              </a:rPr>
              <a:t>Implementation</a:t>
            </a:r>
            <a:r>
              <a:rPr lang="fr-FR" sz="2800" dirty="0">
                <a:latin typeface="Gill Sans MT" panose="020B0502020104020203" pitchFamily="34" charset="77"/>
                <a:ea typeface="Tahoma" panose="020B0604030504040204" pitchFamily="34" charset="0"/>
                <a:cs typeface="Tahoma" panose="020B0604030504040204" pitchFamily="34" charset="0"/>
              </a:rPr>
              <a:t>): </a:t>
            </a:r>
            <a:endParaRPr lang="fr-TN"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Objectif : Traduire les exigences et les spécifications en code fonctionnel.</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Activités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Écriture du code source.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Développement des modules et des fonctionnalités.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Intégration des composants logiciels.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unitaires : Vérification du bon fonctionnement des composants individuels.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Revues de code : Vérification par les pairs de la qualité du code.</a:t>
            </a:r>
          </a:p>
        </p:txBody>
      </p:sp>
    </p:spTree>
    <p:extLst>
      <p:ext uri="{BB962C8B-B14F-4D97-AF65-F5344CB8AC3E}">
        <p14:creationId xmlns:p14="http://schemas.microsoft.com/office/powerpoint/2010/main" val="19733434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845666"/>
            <a:ext cx="8928993" cy="5029134"/>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a:t>
            </a:r>
            <a:r>
              <a:rPr lang="fr-FR" sz="2400" dirty="0" err="1">
                <a:latin typeface="Gill Sans MT" panose="020B0502020104020203" pitchFamily="34" charset="77"/>
                <a:ea typeface="Tahoma" panose="020B0604030504040204" pitchFamily="34" charset="0"/>
                <a:cs typeface="Tahoma" panose="020B0604030504040204" pitchFamily="34" charset="0"/>
              </a:rPr>
              <a:t>Testing</a:t>
            </a:r>
            <a:r>
              <a:rPr lang="fr-FR" sz="2400" dirty="0">
                <a:latin typeface="Gill Sans MT" panose="020B0502020104020203" pitchFamily="34" charset="77"/>
                <a:ea typeface="Tahoma" panose="020B0604030504040204" pitchFamily="34" charset="0"/>
                <a:cs typeface="Tahoma" panose="020B0604030504040204" pitchFamily="34" charset="0"/>
              </a:rPr>
              <a:t>):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et valider que le logiciel répond aux exigences et fonctionne correctement.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Activités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Exécution des tests unitaires, d'intégration, de système et d'acceptation.</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Identification et correction des bugs.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Validation des performances, de la sécurité et de la compatibilité.</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d'intégration : Vérification de l'interaction entre les différents modules.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fonctionnels : Validation des fonctionnalités par rapport aux spécifications.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de régression : Vérification que les modifications n'ont pas introduit de nouveaux bugs.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Tests d'acceptation : Validation finale par les utilisateurs finaux.</a:t>
            </a:r>
          </a:p>
        </p:txBody>
      </p:sp>
    </p:spTree>
    <p:extLst>
      <p:ext uri="{BB962C8B-B14F-4D97-AF65-F5344CB8AC3E}">
        <p14:creationId xmlns:p14="http://schemas.microsoft.com/office/powerpoint/2010/main" val="111875675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5266442"/>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800" dirty="0">
                <a:latin typeface="Gill Sans MT" panose="020B0502020104020203" pitchFamily="34" charset="77"/>
                <a:ea typeface="Tahoma" panose="020B0604030504040204" pitchFamily="34" charset="0"/>
                <a:cs typeface="Tahoma" panose="020B0604030504040204" pitchFamily="34" charset="0"/>
              </a:rPr>
              <a:t>Déploiement (</a:t>
            </a:r>
            <a:r>
              <a:rPr lang="fr-FR" sz="2800" dirty="0" err="1">
                <a:latin typeface="Gill Sans MT" panose="020B0502020104020203" pitchFamily="34" charset="77"/>
                <a:ea typeface="Tahoma" panose="020B0604030504040204" pitchFamily="34" charset="0"/>
                <a:cs typeface="Tahoma" panose="020B0604030504040204" pitchFamily="34" charset="0"/>
              </a:rPr>
              <a:t>Deployment</a:t>
            </a:r>
            <a:r>
              <a:rPr lang="fr-FR" sz="2800" dirty="0">
                <a:latin typeface="Gill Sans MT" panose="020B0502020104020203" pitchFamily="34" charset="77"/>
                <a:ea typeface="Tahoma" panose="020B0604030504040204" pitchFamily="34" charset="0"/>
                <a:cs typeface="Tahoma" panose="020B0604030504040204" pitchFamily="34" charset="0"/>
              </a:rPr>
              <a:t>): </a:t>
            </a:r>
            <a:endParaRPr lang="fr-TN"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Objectif : Mettre le logiciel en production et le rendre disponible aux utilisateurs.</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Activités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Configuration de l'environnement de production.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Déploiement du logiciel.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Formation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déploiement : Vérification que le logiciel fonctionne correctement dans l'environnement de production.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post-déploiement : Validation que le logiciel répond aux attentes des utilisateurs.</a:t>
            </a:r>
          </a:p>
        </p:txBody>
      </p:sp>
    </p:spTree>
    <p:extLst>
      <p:ext uri="{BB962C8B-B14F-4D97-AF65-F5344CB8AC3E}">
        <p14:creationId xmlns:p14="http://schemas.microsoft.com/office/powerpoint/2010/main" val="29457320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18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5266442"/>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800" dirty="0">
                <a:latin typeface="Gill Sans MT" panose="020B0502020104020203" pitchFamily="34" charset="77"/>
                <a:ea typeface="Tahoma" panose="020B0604030504040204" pitchFamily="34" charset="0"/>
                <a:cs typeface="Tahoma" panose="020B0604030504040204" pitchFamily="34" charset="0"/>
              </a:rPr>
              <a:t>Maintenance (Maintenance)</a:t>
            </a:r>
            <a:r>
              <a:rPr lang="fr-TN" sz="2800" dirty="0">
                <a:latin typeface="Gill Sans MT" panose="020B0502020104020203" pitchFamily="34" charset="77"/>
                <a:ea typeface="Tahoma" panose="020B0604030504040204" pitchFamily="34" charset="0"/>
                <a:cs typeface="Tahoma" panose="020B0604030504040204" pitchFamily="34" charset="0"/>
              </a:rPr>
              <a:t>:</a:t>
            </a:r>
            <a:r>
              <a:rPr lang="fr-FR" sz="2800" dirty="0">
                <a:latin typeface="Gill Sans MT" panose="020B0502020104020203" pitchFamily="34" charset="77"/>
                <a:ea typeface="Tahoma" panose="020B0604030504040204" pitchFamily="34" charset="0"/>
                <a:cs typeface="Tahoma" panose="020B0604030504040204" pitchFamily="34" charset="0"/>
              </a:rPr>
              <a:t> </a:t>
            </a:r>
            <a:endParaRPr lang="fr-TN"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Objectif : Assurer le bon fonctionnement du logiciel après sa mise en production.</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Activités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Correction des bugs détectés après le déploiement.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Amélioration des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Ajout de nouvelles fonctionnalités en réponse aux besoins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Rôle des tests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régression continus : Vérification que les modifications et les mises à jour n'introduisent pas de nouveaux problèmes.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104538" lvl="1" indent="-4572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maintenance : Validation des correctifs et des améliorations.</a:t>
            </a:r>
          </a:p>
        </p:txBody>
      </p:sp>
    </p:spTree>
    <p:extLst>
      <p:ext uri="{BB962C8B-B14F-4D97-AF65-F5344CB8AC3E}">
        <p14:creationId xmlns:p14="http://schemas.microsoft.com/office/powerpoint/2010/main" val="30420006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AC7DC478-6BA7-FA2D-FCD4-E0960496488C}"/>
              </a:ext>
            </a:extLst>
          </p:cNvPr>
          <p:cNvSpPr txBox="1"/>
          <p:nvPr/>
        </p:nvSpPr>
        <p:spPr>
          <a:xfrm>
            <a:off x="472644" y="845666"/>
            <a:ext cx="9649072" cy="778675"/>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 de cycle de vie avec des tests en Java</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Classe à tester : Calculator.java</a:t>
            </a:r>
          </a:p>
        </p:txBody>
      </p:sp>
      <p:sp>
        <p:nvSpPr>
          <p:cNvPr id="5" name="ZoneTexte 4">
            <a:extLst>
              <a:ext uri="{FF2B5EF4-FFF2-40B4-BE49-F238E27FC236}">
                <a16:creationId xmlns:a16="http://schemas.microsoft.com/office/drawing/2014/main" id="{1A95F0D9-05A0-523D-B183-9B6815F9FC9E}"/>
              </a:ext>
            </a:extLst>
          </p:cNvPr>
          <p:cNvSpPr txBox="1"/>
          <p:nvPr/>
        </p:nvSpPr>
        <p:spPr>
          <a:xfrm>
            <a:off x="2618743" y="1719300"/>
            <a:ext cx="5238426" cy="4832092"/>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if (b == 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("Division by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not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allowed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a / b;</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42760612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object 9">
            <a:extLst>
              <a:ext uri="{FF2B5EF4-FFF2-40B4-BE49-F238E27FC236}">
                <a16:creationId xmlns:a16="http://schemas.microsoft.com/office/drawing/2014/main" id="{9A52C1E9-AAA7-0345-B803-68169B158409}"/>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11268" name="Rectangle 8">
            <a:extLst>
              <a:ext uri="{FF2B5EF4-FFF2-40B4-BE49-F238E27FC236}">
                <a16:creationId xmlns:a16="http://schemas.microsoft.com/office/drawing/2014/main" id="{1F140A7F-7365-8D45-97F4-1EA54E1F3F58}"/>
              </a:ext>
            </a:extLst>
          </p:cNvPr>
          <p:cNvSpPr>
            <a:spLocks/>
          </p:cNvSpPr>
          <p:nvPr/>
        </p:nvSpPr>
        <p:spPr bwMode="auto">
          <a:xfrm>
            <a:off x="557436" y="1995367"/>
            <a:ext cx="8229240" cy="280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47675" indent="-2667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Présentation du formateur</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Le plan de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Objectifs de la formation</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Public concerné</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Connaissances requises</a:t>
            </a:r>
          </a:p>
          <a:p>
            <a:pPr marL="638175" indent="-457200">
              <a:buClr>
                <a:schemeClr val="tx2"/>
              </a:buClr>
              <a:buFont typeface="Wingdings" panose="05000000000000000000" pitchFamily="2" charset="2"/>
              <a:buChar char="§"/>
            </a:pPr>
            <a:r>
              <a:rPr lang="fr-FR" altLang="fr-FR" sz="2601" dirty="0">
                <a:latin typeface="Gill Sans MT" panose="020B0502020104020203" pitchFamily="34" charset="77"/>
                <a:ea typeface="Tahoma" panose="020B0604030504040204" pitchFamily="34" charset="0"/>
                <a:cs typeface="Tahoma" panose="020B0604030504040204" pitchFamily="34" charset="0"/>
              </a:rPr>
              <a:t>Références bibliographiques</a:t>
            </a:r>
          </a:p>
        </p:txBody>
      </p:sp>
      <p:sp>
        <p:nvSpPr>
          <p:cNvPr id="18441" name="Text Box 9">
            <a:extLst>
              <a:ext uri="{FF2B5EF4-FFF2-40B4-BE49-F238E27FC236}">
                <a16:creationId xmlns:a16="http://schemas.microsoft.com/office/drawing/2014/main" id="{90E99E06-A3E6-C240-B235-A4558C8FE1A1}"/>
              </a:ext>
            </a:extLst>
          </p:cNvPr>
          <p:cNvSpPr txBox="1">
            <a:spLocks noChangeArrowheads="1"/>
          </p:cNvSpPr>
          <p:nvPr/>
        </p:nvSpPr>
        <p:spPr bwMode="auto">
          <a:xfrm>
            <a:off x="7803846" y="53578"/>
            <a:ext cx="247467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defRPr/>
            </a:pPr>
            <a:r>
              <a:rPr lang="fr-FR" altLang="fr-FR" sz="3000" b="1" dirty="0">
                <a:latin typeface="Gill Sans MT" panose="020B0502020104020203" pitchFamily="34" charset="77"/>
                <a:ea typeface="Tahoma" panose="020B0604030504040204" pitchFamily="34" charset="0"/>
                <a:cs typeface="Tahoma" panose="020B0604030504040204" pitchFamily="34" charset="0"/>
              </a:rPr>
              <a:t>Plan</a:t>
            </a:r>
          </a:p>
        </p:txBody>
      </p:sp>
      <p:sp>
        <p:nvSpPr>
          <p:cNvPr id="6" name="Espace réservé du numéro de diapositive 5">
            <a:extLst>
              <a:ext uri="{FF2B5EF4-FFF2-40B4-BE49-F238E27FC236}">
                <a16:creationId xmlns:a16="http://schemas.microsoft.com/office/drawing/2014/main" id="{FE5CEBEF-233C-4908-B16F-098128CD0883}"/>
              </a:ext>
            </a:extLst>
          </p:cNvPr>
          <p:cNvSpPr>
            <a:spLocks noGrp="1"/>
          </p:cNvSpPr>
          <p:nvPr>
            <p:ph type="sldNum" sz="quarter" idx="12"/>
          </p:nvPr>
        </p:nvSpPr>
        <p:spPr/>
        <p:txBody>
          <a:bodyPr/>
          <a:lstStyle/>
          <a:p>
            <a:fld id="{9705A05D-FF3A-44F5-A745-C0E08A1F0267}" type="slidenum">
              <a:rPr lang="fr-FR" smtClean="0"/>
              <a:pPr/>
              <a:t>2</a:t>
            </a:fld>
            <a:endParaRPr lang="fr-FR" dirty="0"/>
          </a:p>
        </p:txBody>
      </p:sp>
    </p:spTree>
    <p:extLst>
      <p:ext uri="{BB962C8B-B14F-4D97-AF65-F5344CB8AC3E}">
        <p14:creationId xmlns:p14="http://schemas.microsoft.com/office/powerpoint/2010/main" val="256529079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AC7DC478-6BA7-FA2D-FCD4-E0960496488C}"/>
              </a:ext>
            </a:extLst>
          </p:cNvPr>
          <p:cNvSpPr txBox="1"/>
          <p:nvPr/>
        </p:nvSpPr>
        <p:spPr>
          <a:xfrm>
            <a:off x="472644" y="845666"/>
            <a:ext cx="9649072" cy="43550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Tests unitaires : CalculatorTest.java</a:t>
            </a:r>
          </a:p>
        </p:txBody>
      </p:sp>
      <p:sp>
        <p:nvSpPr>
          <p:cNvPr id="4" name="ZoneTexte 3">
            <a:extLst>
              <a:ext uri="{FF2B5EF4-FFF2-40B4-BE49-F238E27FC236}">
                <a16:creationId xmlns:a16="http://schemas.microsoft.com/office/drawing/2014/main" id="{9303A257-B8ED-6CE9-ED6F-E52F7652B239}"/>
              </a:ext>
            </a:extLst>
          </p:cNvPr>
          <p:cNvSpPr txBox="1"/>
          <p:nvPr/>
        </p:nvSpPr>
        <p:spPr>
          <a:xfrm>
            <a:off x="125388" y="1426544"/>
            <a:ext cx="4731208" cy="5262979"/>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org.junit.jupiter.api.Assertions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(5,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(3,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8" name="ZoneTexte 7">
            <a:extLst>
              <a:ext uri="{FF2B5EF4-FFF2-40B4-BE49-F238E27FC236}">
                <a16:creationId xmlns:a16="http://schemas.microsoft.com/office/drawing/2014/main" id="{4CCA3CFB-A55E-92C1-0688-ABCC4E86CC5F}"/>
              </a:ext>
            </a:extLst>
          </p:cNvPr>
          <p:cNvSpPr txBox="1"/>
          <p:nvPr/>
        </p:nvSpPr>
        <p:spPr>
          <a:xfrm>
            <a:off x="5184129" y="1415278"/>
            <a:ext cx="5006202" cy="3108543"/>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testDivideByZero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assertThrows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IllegalArgumentException.class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249229921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AC7DC478-6BA7-FA2D-FCD4-E0960496488C}"/>
              </a:ext>
            </a:extLst>
          </p:cNvPr>
          <p:cNvSpPr txBox="1"/>
          <p:nvPr/>
        </p:nvSpPr>
        <p:spPr>
          <a:xfrm>
            <a:off x="472644" y="845666"/>
            <a:ext cx="9649072" cy="43550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3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Tests unitaires : CalculatorTest.java</a:t>
            </a:r>
          </a:p>
        </p:txBody>
      </p:sp>
      <p:sp>
        <p:nvSpPr>
          <p:cNvPr id="10" name="ZoneTexte 9">
            <a:extLst>
              <a:ext uri="{FF2B5EF4-FFF2-40B4-BE49-F238E27FC236}">
                <a16:creationId xmlns:a16="http://schemas.microsoft.com/office/drawing/2014/main" id="{3D1125F9-456A-8B68-3458-0142E73C03B6}"/>
              </a:ext>
            </a:extLst>
          </p:cNvPr>
          <p:cNvSpPr txBox="1"/>
          <p:nvPr/>
        </p:nvSpPr>
        <p:spPr>
          <a:xfrm>
            <a:off x="701451" y="1611592"/>
            <a:ext cx="9178795" cy="193899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00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Ces tests unitaires illustrent comment chaque méthode de la classe </a:t>
            </a:r>
            <a:r>
              <a:rPr kumimoji="0" lang="fr-FR" sz="2000" i="0" u="none" strike="noStrike" kern="1200" cap="none" spc="0" normalizeH="0" baseline="0" noProof="0" dirty="0" err="1">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Calculator</a:t>
            </a:r>
            <a:r>
              <a:rPr kumimoji="0" lang="fr-FR" sz="200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 est testée de manière isolée pour vérifier qu'elle fonctionne correctement selon les attentes définies dans les cas de test. Ces tests seraient intégrés dans le cycle de vie du développement logiciel, s'exécutant automatiquement à chaque modification du code pour garantir que les nouvelles fonctionnalités ou corrections de bugs n'introduisent pas de régressions.</a:t>
            </a:r>
          </a:p>
        </p:txBody>
      </p:sp>
    </p:spTree>
    <p:extLst>
      <p:ext uri="{BB962C8B-B14F-4D97-AF65-F5344CB8AC3E}">
        <p14:creationId xmlns:p14="http://schemas.microsoft.com/office/powerpoint/2010/main" val="25785501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827800"/>
            <a:ext cx="9577065" cy="5695983"/>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Importance de la qualité logicielle:</a:t>
            </a: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La qualité logicielle est un aspect crucial du développement logiciel, influençant directement la satisfaction des utilisateurs, la maintenabilité du logiciel et l'efficacité des équipes de développement.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Définitions de la qualité logicielle</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Qualité fonctionnelle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La qualité fonctionnelle se réfère à la capacité du logiciel à répondre aux exigences et aux besoins des utilisateurs finaux. Cela inclut l'exactitude, la complétude et la pertinence des fonctionnalités.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Exemples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Un logiciel de gestion des stocks doit permettre de suivre les niveaux de stock, générer des rapports, et envoyer des alertes lorsqu'un article est en rupture de stock.</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Une application de réservation de billets doit permettre aux utilisateurs de </a:t>
            </a:r>
            <a:r>
              <a:rPr lang="fr-FR" sz="2000" dirty="0">
                <a:latin typeface="Gill Sans MT" panose="020B0502020104020203" pitchFamily="34" charset="77"/>
                <a:ea typeface="Tahoma" panose="020B0604030504040204" pitchFamily="34" charset="0"/>
                <a:cs typeface="Tahoma" panose="020B0604030504040204" pitchFamily="34" charset="0"/>
              </a:rPr>
              <a:t>rechercher des vols, réserver des billets, et effectuer des paiements en ligne.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36580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23</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917674"/>
            <a:ext cx="9793417"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Exemples Pratiques en Java</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Qualité fonctionnelle :</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 de test fonctionnel en JUnit pour une fonctionnalité de gestion de stocks :</a:t>
            </a:r>
          </a:p>
        </p:txBody>
      </p:sp>
      <p:sp>
        <p:nvSpPr>
          <p:cNvPr id="4" name="ZoneTexte 3">
            <a:extLst>
              <a:ext uri="{FF2B5EF4-FFF2-40B4-BE49-F238E27FC236}">
                <a16:creationId xmlns:a16="http://schemas.microsoft.com/office/drawing/2014/main" id="{17F86953-701B-D49E-08B0-AE04709BF474}"/>
              </a:ext>
            </a:extLst>
          </p:cNvPr>
          <p:cNvSpPr txBox="1"/>
          <p:nvPr/>
        </p:nvSpPr>
        <p:spPr>
          <a:xfrm>
            <a:off x="2141612" y="2671400"/>
            <a:ext cx="6048672" cy="2031325"/>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public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testStockAlert</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stockManager.addItem</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("item1",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stockManager.removeItem</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("item1",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assertTrue</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800" b="0" i="0" u="none" strike="noStrike" kern="1200" cap="none" spc="0" normalizeH="0" baseline="0" noProof="0" dirty="0" err="1">
                <a:ln>
                  <a:noFill/>
                </a:ln>
                <a:solidFill>
                  <a:prstClr val="black"/>
                </a:solidFill>
                <a:effectLst/>
                <a:uLnTx/>
                <a:uFillTx/>
                <a:latin typeface="Arial" charset="0"/>
                <a:ea typeface="+mn-ea"/>
                <a:cs typeface="Arial" charset="0"/>
              </a:rPr>
              <a:t>stockManager.isStockLow</a:t>
            </a: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("item1"));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297671529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709762"/>
            <a:ext cx="8928993" cy="3567515"/>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Qualité technique</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Définition : La qualité technique concerne les aspects internes du logiciel, tels que la performance, la sécurité, la maintenabilité et la compatibilité. Cela inclut le respect des bonnes pratiques de développement et des standards de codage.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 site web doit charger rapidement, même sous une charge élevée de trafic.</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Une application bancaire doit sécuriser les données des utilisateurs et prévenir les attaques de sécurité.</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635448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25</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917674"/>
            <a:ext cx="9793417" cy="76944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Qualité technique :</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Exemple de code sécurisé pour une application bancaire en Java :</a:t>
            </a:r>
          </a:p>
        </p:txBody>
      </p:sp>
      <p:sp>
        <p:nvSpPr>
          <p:cNvPr id="4" name="ZoneTexte 3">
            <a:extLst>
              <a:ext uri="{FF2B5EF4-FFF2-40B4-BE49-F238E27FC236}">
                <a16:creationId xmlns:a16="http://schemas.microsoft.com/office/drawing/2014/main" id="{17F86953-701B-D49E-08B0-AE04709BF474}"/>
              </a:ext>
            </a:extLst>
          </p:cNvPr>
          <p:cNvSpPr txBox="1"/>
          <p:nvPr/>
        </p:nvSpPr>
        <p:spPr>
          <a:xfrm>
            <a:off x="2213620" y="1814259"/>
            <a:ext cx="6048672" cy="4832092"/>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BankAccount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private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double balance;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synchronized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deposit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(double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if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&gt; 0)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balance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synchronized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withdraw</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(double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if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&gt; 0 &amp;&amp; balance &gt;=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balance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else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Insufficient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or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invalid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amount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double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getBalance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return balance;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4742818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637754"/>
            <a:ext cx="8928993" cy="3213572"/>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Qualité d'usage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Définition : La qualité d'usage se concentre sur l'expérience utilisateur (UX) et l'utilisabilité du logiciel. Cela inclut l'interface utilisateur (UI), la facilité d'utilisation, l'accessibilité et la satisfaction globale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Une application mobile doit avoir une interface intuitive et facile à naviguer.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Un logiciel destiné aux personnes âgées doit avoir des polices de caractères grandes et des commandes simples</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017389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917674"/>
            <a:ext cx="8928993" cy="5142818"/>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Importance de la qualité logicielle:</a:t>
            </a: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Impact des bugs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Un bug est une erreur, un défaut ou un dysfonctionnement dans un logiciel qui produit un résultat incorrect ou inattendu, ou qui empêche le logiciel de fonctionner comme prévu.</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Conséquences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Insatisfaction des utilisateurs </a:t>
            </a:r>
            <a:r>
              <a:rPr lang="fr-FR" sz="1800" dirty="0">
                <a:latin typeface="Gill Sans MT" panose="020B0502020104020203" pitchFamily="34" charset="77"/>
                <a:ea typeface="Tahoma" panose="020B0604030504040204" pitchFamily="34" charset="0"/>
                <a:cs typeface="Tahoma" panose="020B0604030504040204" pitchFamily="34" charset="0"/>
              </a:rPr>
              <a:t>: Les bugs peuvent frustrer les utilisateurs, les inciter à abandonner le logiciel ou à chercher des alternatives.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Perte de revenus </a:t>
            </a:r>
            <a:r>
              <a:rPr lang="fr-FR" sz="1800" dirty="0">
                <a:latin typeface="Gill Sans MT" panose="020B0502020104020203" pitchFamily="34" charset="77"/>
                <a:ea typeface="Tahoma" panose="020B0604030504040204" pitchFamily="34" charset="0"/>
                <a:cs typeface="Tahoma" panose="020B0604030504040204" pitchFamily="34" charset="0"/>
              </a:rPr>
              <a:t>: Dans les applications commerciales, les bugs peuvent entraîner des pertes financières directes, telles que des transactions échouées ou des interruptions de service.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Détérioration de la réputation </a:t>
            </a:r>
            <a:r>
              <a:rPr lang="fr-FR" sz="1800" dirty="0">
                <a:latin typeface="Gill Sans MT" panose="020B0502020104020203" pitchFamily="34" charset="77"/>
                <a:ea typeface="Tahoma" panose="020B0604030504040204" pitchFamily="34" charset="0"/>
                <a:cs typeface="Tahoma" panose="020B0604030504040204" pitchFamily="34" charset="0"/>
              </a:rPr>
              <a:t>: Les bugs fréquents peuvent nuire à la réputation d'une entreprise ou d'un produit, réduisant ainsi la confiance des clients et des partenaires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6974243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917674"/>
            <a:ext cx="8928993" cy="5428730"/>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Importance de la qualité logicielle:</a:t>
            </a:r>
          </a:p>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Impact de la dette technique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La dette technique est le coût supplémentaire engendré par la mise en œuvre de solutions de développement faciles à court terme mais difficiles à maintenir à long terme. Cela peut inclure un code mal structuré, une documentation insuffisante, ou des tests inadéquats.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Conséquences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Augmentation des coûts de maintenance </a:t>
            </a:r>
            <a:r>
              <a:rPr lang="fr-FR" sz="1800" dirty="0">
                <a:latin typeface="Gill Sans MT" panose="020B0502020104020203" pitchFamily="34" charset="77"/>
                <a:ea typeface="Tahoma" panose="020B0604030504040204" pitchFamily="34" charset="0"/>
                <a:cs typeface="Tahoma" panose="020B0604030504040204" pitchFamily="34" charset="0"/>
              </a:rPr>
              <a:t>: La dette technique rend le code plus difficile à comprendre et à modifier, augmentant ainsi le temps et les ressources nécessaires pour effectuer des corrections ou des améliorations.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Risque accru de bugs </a:t>
            </a:r>
            <a:r>
              <a:rPr lang="fr-FR" sz="1800" dirty="0">
                <a:latin typeface="Gill Sans MT" panose="020B0502020104020203" pitchFamily="34" charset="77"/>
                <a:ea typeface="Tahoma" panose="020B0604030504040204" pitchFamily="34" charset="0"/>
                <a:cs typeface="Tahoma" panose="020B0604030504040204" pitchFamily="34" charset="0"/>
              </a:rPr>
              <a:t>: Un code complexe et mal structuré est plus susceptible de contenir des bugs et de causer des problèmes lors de modifications futures.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b="1" dirty="0">
                <a:latin typeface="Gill Sans MT" panose="020B0502020104020203" pitchFamily="34" charset="77"/>
                <a:ea typeface="Tahoma" panose="020B0604030504040204" pitchFamily="34" charset="0"/>
                <a:cs typeface="Tahoma" panose="020B0604030504040204" pitchFamily="34" charset="0"/>
              </a:rPr>
              <a:t>Réduction de l'innovation </a:t>
            </a:r>
            <a:r>
              <a:rPr lang="fr-FR" sz="1800" dirty="0">
                <a:latin typeface="Gill Sans MT" panose="020B0502020104020203" pitchFamily="34" charset="77"/>
                <a:ea typeface="Tahoma" panose="020B0604030504040204" pitchFamily="34" charset="0"/>
                <a:cs typeface="Tahoma" panose="020B0604030504040204" pitchFamily="34" charset="0"/>
              </a:rPr>
              <a:t>: Les équipes de développement passent plus de temps à gérer la dette technique qu'à travailler sur de nouvelles fonctionnalités ou des améliorations, limitant ainsi l'innovation.</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9929111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29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5" y="773658"/>
            <a:ext cx="9937104" cy="5650329"/>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Processus de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Tests manuels vs tests automatisés</a:t>
            </a:r>
            <a:r>
              <a:rPr lang="fr-TN" sz="2400" dirty="0">
                <a:latin typeface="Gill Sans MT" panose="020B0502020104020203" pitchFamily="34" charset="77"/>
                <a:ea typeface="Tahoma" panose="020B0604030504040204" pitchFamily="34" charset="0"/>
                <a:cs typeface="Tahoma" panose="020B0604030504040204" pitchFamily="34" charset="0"/>
              </a:rPr>
              <a:t>) </a:t>
            </a:r>
            <a:endParaRPr lang="fr-FR"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manuels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Les tests manuels sont effectués par des testeurs humains qui suivent des scénarios de test prédéfinis pour vérifier que le logiciel fonctionne correctement.</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Avantages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Flexibilité : explorer des scénarios inattendus et identifier des bugs subtils.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Facilité de mise en œuvre : Aucun script ou outil spécial n'est nécessaire pour démarrer les tests manuels.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Adaptabilité : Facile à utiliser pour les tests exploratoires et les cas de test non standardisés.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Inconvénients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Temps et coûts : Les tests manuels sont laborieux et prennent beaucoup de temps, ce qui peut augmenter les coûts.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Reproductibilité : Les tests manuels peuvent être moins fiables en raison de la variabilité humaine.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Scalabilité : Difficile à exécuter sur de grandes bases de code ou pour des tests de régression fréquents.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27370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t>T</a:t>
            </a:r>
            <a:r>
              <a:rPr spc="-46" dirty="0"/>
              <a:t>a</a:t>
            </a:r>
            <a:r>
              <a:rPr spc="-51" dirty="0"/>
              <a:t>b</a:t>
            </a:r>
            <a:r>
              <a:rPr spc="-56" dirty="0"/>
              <a:t>l</a:t>
            </a:r>
            <a:r>
              <a:rPr spc="-5" dirty="0"/>
              <a:t>e</a:t>
            </a:r>
            <a:r>
              <a:rPr spc="-93" dirty="0"/>
              <a:t> </a:t>
            </a:r>
            <a:r>
              <a:rPr spc="-51" dirty="0"/>
              <a:t>de</a:t>
            </a:r>
            <a:r>
              <a:rPr spc="-5" dirty="0"/>
              <a:t>s</a:t>
            </a:r>
            <a:r>
              <a:rPr spc="-88" dirty="0"/>
              <a:t> </a:t>
            </a:r>
            <a:r>
              <a:rPr spc="-56" dirty="0"/>
              <a:t>m</a:t>
            </a:r>
            <a:r>
              <a:rPr spc="-79" dirty="0"/>
              <a:t>a</a:t>
            </a:r>
            <a:r>
              <a:rPr spc="-46" dirty="0"/>
              <a:t>t</a:t>
            </a:r>
            <a:r>
              <a:rPr spc="-56" dirty="0"/>
              <a:t>iè</a:t>
            </a:r>
            <a:r>
              <a:rPr spc="-88" dirty="0"/>
              <a:t>r</a:t>
            </a:r>
            <a:r>
              <a:rPr spc="-56" dirty="0"/>
              <a:t>es</a:t>
            </a:r>
          </a:p>
        </p:txBody>
      </p:sp>
      <p:sp>
        <p:nvSpPr>
          <p:cNvPr id="4" name="object 4"/>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3</a:t>
            </a:fld>
            <a:endParaRPr dirty="0"/>
          </a:p>
        </p:txBody>
      </p:sp>
      <p:sp>
        <p:nvSpPr>
          <p:cNvPr id="5" name="object 5"/>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sp>
        <p:nvSpPr>
          <p:cNvPr id="3" name="object 3"/>
          <p:cNvSpPr txBox="1">
            <a:spLocks noGrp="1"/>
          </p:cNvSpPr>
          <p:nvPr>
            <p:ph type="body" idx="1"/>
          </p:nvPr>
        </p:nvSpPr>
        <p:spPr>
          <a:xfrm>
            <a:off x="555597" y="947189"/>
            <a:ext cx="8910755" cy="5617989"/>
          </a:xfrm>
          <a:prstGeom prst="rect">
            <a:avLst/>
          </a:prstGeom>
        </p:spPr>
        <p:txBody>
          <a:bodyPr vert="horz" wrap="square" lIns="0" tIns="84876" rIns="0" bIns="0" rtlCol="0">
            <a:spAutoFit/>
          </a:bodyPr>
          <a:lstStyle/>
          <a:p>
            <a:pPr marR="4715">
              <a:spcBef>
                <a:spcPts val="668"/>
              </a:spcBef>
              <a:buFont typeface="+mj-lt"/>
              <a:buAutoNum type="arabicPeriod"/>
              <a:tabLst>
                <a:tab pos="258750" algn="l"/>
              </a:tabLst>
            </a:pPr>
            <a:r>
              <a:rPr lang="fr-FR" sz="2000" spc="-5" dirty="0"/>
              <a:t>Le test dans le processus de développement</a:t>
            </a:r>
            <a:r>
              <a:rPr lang="fr-TN" sz="2000" spc="-5" dirty="0"/>
              <a:t> </a:t>
            </a:r>
            <a:r>
              <a:rPr lang="fr-FR" sz="2000" spc="-5" dirty="0"/>
              <a:t>(</a:t>
            </a:r>
            <a:r>
              <a:rPr lang="fr-TN" sz="2000" spc="-5" dirty="0"/>
              <a:t>4</a:t>
            </a:r>
            <a:r>
              <a:rPr lang="fr-FR" sz="2000" spc="-5" dirty="0"/>
              <a:t> heures)</a:t>
            </a:r>
            <a:r>
              <a:rPr lang="fr-TN" sz="2000" spc="-5" dirty="0"/>
              <a:t> (Jour 1)</a:t>
            </a:r>
          </a:p>
          <a:p>
            <a:pPr marR="4715" lvl="1">
              <a:spcBef>
                <a:spcPts val="668"/>
              </a:spcBef>
              <a:buFont typeface="+mj-lt"/>
              <a:buAutoNum type="arabicPeriod"/>
              <a:tabLst>
                <a:tab pos="258750" algn="l"/>
              </a:tabLst>
            </a:pPr>
            <a:r>
              <a:rPr lang="fr-FR" sz="1600" spc="-5" dirty="0"/>
              <a:t>Processus, qualité, tests</a:t>
            </a:r>
            <a:r>
              <a:rPr lang="fr-TN" sz="1600" spc="-5" dirty="0"/>
              <a:t> (1 heure) </a:t>
            </a:r>
            <a:endParaRPr lang="fr-FR" sz="1600" spc="-5" dirty="0"/>
          </a:p>
          <a:p>
            <a:pPr marR="4715" lvl="1">
              <a:spcBef>
                <a:spcPts val="668"/>
              </a:spcBef>
              <a:buFont typeface="+mj-lt"/>
              <a:buAutoNum type="arabicPeriod"/>
              <a:tabLst>
                <a:tab pos="258750" algn="l"/>
              </a:tabLst>
            </a:pPr>
            <a:r>
              <a:rPr lang="fr-FR" sz="1600" spc="-5" dirty="0"/>
              <a:t>Types de tests</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Architectures de test</a:t>
            </a:r>
            <a:r>
              <a:rPr lang="fr-TN" sz="1600" spc="-5" dirty="0"/>
              <a:t> </a:t>
            </a:r>
            <a:r>
              <a:rPr lang="fr-FR" sz="1600" spc="-5" dirty="0"/>
              <a:t>(1 heure)</a:t>
            </a:r>
          </a:p>
          <a:p>
            <a:pPr marR="4715" lvl="1">
              <a:spcBef>
                <a:spcPts val="668"/>
              </a:spcBef>
              <a:buFont typeface="+mj-lt"/>
              <a:buAutoNum type="arabicPeriod"/>
              <a:tabLst>
                <a:tab pos="258750" algn="l"/>
              </a:tabLst>
            </a:pPr>
            <a:r>
              <a:rPr lang="fr-FR" sz="1600" spc="-5" dirty="0"/>
              <a:t>TDD et </a:t>
            </a:r>
            <a:r>
              <a:rPr lang="fr-FR" sz="1600" spc="-5" dirty="0" err="1"/>
              <a:t>Extreme</a:t>
            </a:r>
            <a:r>
              <a:rPr lang="fr-FR" sz="1600" spc="-5" dirty="0"/>
              <a:t> </a:t>
            </a:r>
            <a:r>
              <a:rPr lang="fr-FR" sz="1600" spc="-5" dirty="0" err="1"/>
              <a:t>Programming</a:t>
            </a:r>
            <a:r>
              <a:rPr lang="fr-FR" sz="1600" spc="-5" dirty="0"/>
              <a:t> (XP)</a:t>
            </a:r>
            <a:r>
              <a:rPr lang="fr-TN" sz="1600" spc="-5" dirty="0"/>
              <a:t> (1 heure)</a:t>
            </a:r>
          </a:p>
          <a:p>
            <a:pPr marR="4715">
              <a:spcBef>
                <a:spcPts val="668"/>
              </a:spcBef>
              <a:buFont typeface="+mj-lt"/>
              <a:buAutoNum type="arabicPeriod"/>
              <a:tabLst>
                <a:tab pos="258750" algn="l"/>
              </a:tabLst>
            </a:pPr>
            <a:r>
              <a:rPr lang="fr-FR" sz="2000" spc="-5" dirty="0"/>
              <a:t>Framework</a:t>
            </a:r>
            <a:r>
              <a:rPr lang="fr-TN" sz="2000" spc="-5" dirty="0"/>
              <a:t>s</a:t>
            </a:r>
            <a:r>
              <a:rPr lang="fr-FR" sz="2000" spc="-5" dirty="0"/>
              <a:t> de tests automatisés</a:t>
            </a:r>
            <a:r>
              <a:rPr lang="fr-TN" sz="2000" spc="-5" dirty="0"/>
              <a:t> </a:t>
            </a:r>
            <a:r>
              <a:rPr lang="fr-FR" sz="2000" spc="-5" dirty="0"/>
              <a:t>(3 heures)</a:t>
            </a:r>
            <a:endParaRPr lang="fr-TN" sz="2000" spc="-5" dirty="0"/>
          </a:p>
          <a:p>
            <a:pPr marR="4715" lvl="1">
              <a:spcBef>
                <a:spcPts val="668"/>
              </a:spcBef>
              <a:buFont typeface="+mj-lt"/>
              <a:buAutoNum type="arabicPeriod"/>
              <a:tabLst>
                <a:tab pos="258750" algn="l"/>
              </a:tabLst>
            </a:pPr>
            <a:r>
              <a:rPr lang="fr-FR" sz="1600" spc="-5" dirty="0"/>
              <a:t>Les </a:t>
            </a:r>
            <a:r>
              <a:rPr lang="fr-FR" sz="1600" spc="-5" dirty="0" err="1"/>
              <a:t>frameworks</a:t>
            </a:r>
            <a:r>
              <a:rPr lang="fr-FR" sz="1600" spc="-5" dirty="0"/>
              <a:t> de test</a:t>
            </a:r>
            <a:r>
              <a:rPr lang="fr-TN" sz="1600" spc="-5" dirty="0"/>
              <a:t> (1,5 heure)</a:t>
            </a:r>
            <a:endParaRPr lang="fr-FR" sz="1600" spc="-5" dirty="0"/>
          </a:p>
          <a:p>
            <a:pPr marR="4715" lvl="1">
              <a:spcBef>
                <a:spcPts val="668"/>
              </a:spcBef>
              <a:buFont typeface="+mj-lt"/>
              <a:buAutoNum type="arabicPeriod"/>
              <a:tabLst>
                <a:tab pos="258750" algn="l"/>
              </a:tabLst>
            </a:pPr>
            <a:r>
              <a:rPr lang="fr-FR" sz="1600" spc="-5" dirty="0"/>
              <a:t>Bonnes pratiques associées aux </a:t>
            </a:r>
            <a:r>
              <a:rPr lang="fr-FR" sz="1600" spc="-5" dirty="0" err="1"/>
              <a:t>frameworks</a:t>
            </a:r>
            <a:r>
              <a:rPr lang="fr-FR" sz="1600" spc="-5" dirty="0"/>
              <a:t> de test</a:t>
            </a:r>
            <a:r>
              <a:rPr lang="fr-TN" sz="1600" spc="-5" dirty="0"/>
              <a:t> (1,5 heure)</a:t>
            </a:r>
          </a:p>
          <a:p>
            <a:pPr marR="4715">
              <a:spcBef>
                <a:spcPts val="668"/>
              </a:spcBef>
              <a:buFont typeface="+mj-lt"/>
              <a:buAutoNum type="arabicPeriod"/>
              <a:tabLst>
                <a:tab pos="258750" algn="l"/>
              </a:tabLst>
            </a:pPr>
            <a:r>
              <a:rPr lang="fr-FR" sz="2000" spc="-5" dirty="0"/>
              <a:t>Principes fondamentaux du TDD</a:t>
            </a:r>
            <a:r>
              <a:rPr lang="fr-TN" sz="2000" spc="-5" dirty="0"/>
              <a:t> </a:t>
            </a:r>
            <a:r>
              <a:rPr lang="fr-FR" sz="2000" spc="-5" dirty="0"/>
              <a:t>(</a:t>
            </a:r>
            <a:r>
              <a:rPr lang="fr-TN" sz="2000" spc="-5" dirty="0"/>
              <a:t>4</a:t>
            </a:r>
            <a:r>
              <a:rPr lang="fr-FR" sz="2000" spc="-5" dirty="0"/>
              <a:t> heures)</a:t>
            </a:r>
            <a:r>
              <a:rPr lang="fr-TN" sz="2000" spc="-5" dirty="0"/>
              <a:t> (Jour 2)</a:t>
            </a:r>
          </a:p>
          <a:p>
            <a:pPr marR="4715" lvl="1">
              <a:spcBef>
                <a:spcPts val="668"/>
              </a:spcBef>
              <a:buFont typeface="+mj-lt"/>
              <a:buAutoNum type="arabicPeriod"/>
              <a:tabLst>
                <a:tab pos="258750" algn="l"/>
              </a:tabLst>
            </a:pPr>
            <a:r>
              <a:rPr lang="fr-FR" sz="1600" spc="-5" dirty="0"/>
              <a:t>Le cycle de développement du TDD</a:t>
            </a:r>
            <a:r>
              <a:rPr lang="fr-TN" sz="1600" spc="-5" dirty="0"/>
              <a:t> (2 heures)</a:t>
            </a:r>
            <a:endParaRPr lang="fr-FR" sz="1600" spc="-5" dirty="0"/>
          </a:p>
          <a:p>
            <a:pPr marR="4715" lvl="1">
              <a:spcBef>
                <a:spcPts val="668"/>
              </a:spcBef>
              <a:buFont typeface="+mj-lt"/>
              <a:buAutoNum type="arabicPeriod"/>
              <a:tabLst>
                <a:tab pos="258750" algn="l"/>
              </a:tabLst>
            </a:pPr>
            <a:r>
              <a:rPr lang="fr-FR" sz="1600" spc="-5" dirty="0"/>
              <a:t>Stratégies de Test First</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Stratégies pour faire passer les tests</a:t>
            </a:r>
            <a:r>
              <a:rPr lang="fr-TN" sz="1600" spc="-5" dirty="0"/>
              <a:t> (1 heure)</a:t>
            </a:r>
          </a:p>
          <a:p>
            <a:pPr marR="4715">
              <a:spcBef>
                <a:spcPts val="668"/>
              </a:spcBef>
              <a:buFont typeface="+mj-lt"/>
              <a:buAutoNum type="arabicPeriod"/>
              <a:tabLst>
                <a:tab pos="258750" algn="l"/>
              </a:tabLst>
            </a:pPr>
            <a:r>
              <a:rPr lang="fr-FR" sz="2000" spc="-5" dirty="0"/>
              <a:t>Ecrire du code testable</a:t>
            </a:r>
            <a:r>
              <a:rPr lang="fr-TN" sz="2000" spc="-5" dirty="0"/>
              <a:t> </a:t>
            </a:r>
            <a:r>
              <a:rPr lang="fr-FR" sz="2000" spc="-5" dirty="0"/>
              <a:t>(</a:t>
            </a:r>
            <a:r>
              <a:rPr lang="fr-TN" sz="2000" spc="-5" dirty="0"/>
              <a:t>3</a:t>
            </a:r>
            <a:r>
              <a:rPr lang="fr-FR" sz="2000" spc="-5" dirty="0"/>
              <a:t> heures)</a:t>
            </a:r>
            <a:endParaRPr lang="fr-TN" sz="2000" spc="-5" dirty="0"/>
          </a:p>
          <a:p>
            <a:pPr marR="4715" lvl="1">
              <a:spcBef>
                <a:spcPts val="668"/>
              </a:spcBef>
              <a:buFont typeface="+mj-lt"/>
              <a:buAutoNum type="arabicPeriod"/>
              <a:tabLst>
                <a:tab pos="258750" algn="l"/>
              </a:tabLst>
            </a:pPr>
            <a:r>
              <a:rPr lang="fr-FR" sz="1600" spc="-5" dirty="0"/>
              <a:t>Composition plutôt qu'héritage</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Eviter le code statique</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Inverser les dépendances</a:t>
            </a:r>
            <a:r>
              <a:rPr lang="fr-TN" sz="1600" spc="-5" dirty="0"/>
              <a:t> </a:t>
            </a:r>
            <a:r>
              <a:rPr lang="fr-FR" sz="1600" spc="-5" dirty="0"/>
              <a:t>(1 heure)</a:t>
            </a:r>
            <a:r>
              <a:rPr lang="fr-TN" sz="1600" spc="-5" dirty="0"/>
              <a:t> </a:t>
            </a:r>
            <a:endParaRPr sz="1600" spc="-5" dirty="0">
              <a:hlinkClick r:id="rId2" action="ppaction://hlinksldjump"/>
            </a:endParaRPr>
          </a:p>
        </p:txBody>
      </p:sp>
    </p:spTree>
    <p:extLst>
      <p:ext uri="{BB962C8B-B14F-4D97-AF65-F5344CB8AC3E}">
        <p14:creationId xmlns:p14="http://schemas.microsoft.com/office/powerpoint/2010/main" val="79305769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30</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876435"/>
            <a:ext cx="9793417" cy="1107996"/>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 manuel :</a:t>
            </a:r>
            <a:r>
              <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 </a:t>
            </a: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Un test manuel peut impliquer l'utilisation d'une interface graphique pour vérifier les fonctionnalités. Par exemple, tester manuellement une calculatrice Java Swing :</a:t>
            </a:r>
          </a:p>
        </p:txBody>
      </p:sp>
      <p:sp>
        <p:nvSpPr>
          <p:cNvPr id="5" name="ZoneTexte 4">
            <a:extLst>
              <a:ext uri="{FF2B5EF4-FFF2-40B4-BE49-F238E27FC236}">
                <a16:creationId xmlns:a16="http://schemas.microsoft.com/office/drawing/2014/main" id="{0EAA734C-DFE8-53C9-96C4-1A6AF5B0A2BB}"/>
              </a:ext>
            </a:extLst>
          </p:cNvPr>
          <p:cNvSpPr txBox="1"/>
          <p:nvPr/>
        </p:nvSpPr>
        <p:spPr>
          <a:xfrm>
            <a:off x="2141612" y="1775860"/>
            <a:ext cx="6507174" cy="5047536"/>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javax.swing</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endParaRPr kumimoji="0" lang="fr-TN"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CalculatorApp</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main(String[] args)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frame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frame.setDefaultCloseOperation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JFrame.EXIT_ON_CLOSE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frame.setSize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(300, 200);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panel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placeComponents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frame.setVisible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true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private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placeComponents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JPanel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panel)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panel.setLayout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null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Number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20,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(100, 20, 165,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p:txBody>
      </p:sp>
    </p:spTree>
    <p:extLst>
      <p:ext uri="{BB962C8B-B14F-4D97-AF65-F5344CB8AC3E}">
        <p14:creationId xmlns:p14="http://schemas.microsoft.com/office/powerpoint/2010/main" val="81027877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31</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3" name="ZoneTexte 2">
            <a:extLst>
              <a:ext uri="{FF2B5EF4-FFF2-40B4-BE49-F238E27FC236}">
                <a16:creationId xmlns:a16="http://schemas.microsoft.com/office/drawing/2014/main" id="{EA81E8D7-9812-98B4-56F9-1CCF9395CBF4}"/>
              </a:ext>
            </a:extLst>
          </p:cNvPr>
          <p:cNvSpPr txBox="1"/>
          <p:nvPr/>
        </p:nvSpPr>
        <p:spPr>
          <a:xfrm>
            <a:off x="1349524" y="1417081"/>
            <a:ext cx="7992888" cy="4185761"/>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TN"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Number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50,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passwordLabel</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JTextField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(100, 50, 165,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addButton.setBounds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(10, 80, 80, 25);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panel.add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addButton.addActionListener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(e -&gt;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num1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Integer.parseInt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userText.getText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num2 =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Integer.parseInt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passwordText.getText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JOptionPane.showMessageDialog</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(panel,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Result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 (num1 + num2));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348845123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5" y="773658"/>
            <a:ext cx="9937104" cy="5331781"/>
          </a:xfrm>
          <a:prstGeom prst="rect">
            <a:avLst/>
          </a:prstGeom>
          <a:noFill/>
        </p:spPr>
        <p:txBody>
          <a:bodyPr wrap="square">
            <a:spAutoFit/>
          </a:bodyPr>
          <a:lstStyle/>
          <a:p>
            <a:pPr>
              <a:lnSpc>
                <a:spcPct val="115000"/>
              </a:lnSpc>
              <a:spcAft>
                <a:spcPts val="800"/>
              </a:spcAft>
            </a:pPr>
            <a:r>
              <a:rPr lang="fr-FR" sz="2400" dirty="0">
                <a:latin typeface="Gill Sans MT" panose="020B0502020104020203" pitchFamily="34" charset="77"/>
                <a:ea typeface="Tahoma" panose="020B0604030504040204" pitchFamily="34" charset="0"/>
                <a:cs typeface="Tahoma" panose="020B0604030504040204" pitchFamily="34" charset="0"/>
              </a:rPr>
              <a:t>Processus de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Tests manuels vs tests automatisés</a:t>
            </a:r>
            <a:r>
              <a:rPr lang="fr-TN" sz="2400" dirty="0">
                <a:latin typeface="Gill Sans MT" panose="020B0502020104020203" pitchFamily="34" charset="77"/>
                <a:ea typeface="Tahoma" panose="020B0604030504040204" pitchFamily="34" charset="0"/>
                <a:cs typeface="Tahoma" panose="020B0604030504040204" pitchFamily="34" charset="0"/>
              </a:rPr>
              <a:t>) </a:t>
            </a:r>
            <a:endParaRPr lang="fr-FR"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automatisés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Définition : Les tests automatisés utilisent des scripts et des outils pour exécuter les tests de manière automatique sans intervention humaine.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Avantages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Rapidité : Les tests automatisés peuvent être exécutés rapidement et fréquemment.</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Reproductibilité : Les tests automatisés produisent des résultats constants et fiables.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Scalabilité : Efficaces pour les tests de régression, les tests de performance, et les tests de charge.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Inconvénients   :</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Coûts initiaux : La création de scripts de test automatisés nécessite un investissement initial en temps et en ressources.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Maintenance : Les scripts de test doivent être maintenus et mis à jour au fur et à mesure que le logiciel évolue.</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27063" lvl="0" eaLnBrk="0" hangingPunct="0">
              <a:lnSpc>
                <a:spcPct val="115000"/>
              </a:lnSpc>
              <a:spcBef>
                <a:spcPct val="20000"/>
              </a:spcBef>
              <a:buClr>
                <a:schemeClr val="tx2"/>
              </a:buClr>
              <a:buSzPct val="100000"/>
              <a:tabLst>
                <a:tab pos="534988"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Limitation : Moins efficaces pour les tests exploratoires et les cas de test non standardisés.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313283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33</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10" name="ZoneTexte 9">
            <a:extLst>
              <a:ext uri="{FF2B5EF4-FFF2-40B4-BE49-F238E27FC236}">
                <a16:creationId xmlns:a16="http://schemas.microsoft.com/office/drawing/2014/main" id="{3D1125F9-456A-8B68-3458-0142E73C03B6}"/>
              </a:ext>
            </a:extLst>
          </p:cNvPr>
          <p:cNvSpPr txBox="1"/>
          <p:nvPr/>
        </p:nvSpPr>
        <p:spPr>
          <a:xfrm>
            <a:off x="341412" y="876435"/>
            <a:ext cx="9793417" cy="76944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Test automatisé avec JUnit :</a:t>
            </a:r>
            <a:endParaRPr kumimoji="0" lang="fr-TN"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2200" b="0" i="0" u="none" strike="noStrike" kern="1200" cap="none" spc="0" normalizeH="0" baseline="0" noProof="0" dirty="0">
                <a:ln>
                  <a:noFill/>
                </a:ln>
                <a:solidFill>
                  <a:prstClr val="black"/>
                </a:solidFill>
                <a:effectLst/>
                <a:uLnTx/>
                <a:uFillTx/>
                <a:latin typeface="Gill Sans MT" panose="020B0502020104020203" pitchFamily="34" charset="77"/>
                <a:ea typeface="Tahoma" panose="020B0604030504040204" pitchFamily="34" charset="0"/>
                <a:cs typeface="Tahoma" panose="020B0604030504040204" pitchFamily="34" charset="0"/>
              </a:rPr>
              <a:t>Un test automatisé pour vérifier les fonctions de base d'une calculatrice :</a:t>
            </a:r>
          </a:p>
        </p:txBody>
      </p:sp>
      <p:sp>
        <p:nvSpPr>
          <p:cNvPr id="5" name="ZoneTexte 4">
            <a:extLst>
              <a:ext uri="{FF2B5EF4-FFF2-40B4-BE49-F238E27FC236}">
                <a16:creationId xmlns:a16="http://schemas.microsoft.com/office/drawing/2014/main" id="{0EAA734C-DFE8-53C9-96C4-1A6AF5B0A2BB}"/>
              </a:ext>
            </a:extLst>
          </p:cNvPr>
          <p:cNvSpPr txBox="1"/>
          <p:nvPr/>
        </p:nvSpPr>
        <p:spPr>
          <a:xfrm>
            <a:off x="2141612" y="1759410"/>
            <a:ext cx="6507174" cy="5047536"/>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static</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org.junit.jupiter.api.Assertions.assertEquals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import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org.junit.jupiter.api.Test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public class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CalculatorTest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(5,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calculator.add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(1,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calculator.subtract</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(3, 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calculator.multiply</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p:txBody>
      </p:sp>
    </p:spTree>
    <p:extLst>
      <p:ext uri="{BB962C8B-B14F-4D97-AF65-F5344CB8AC3E}">
        <p14:creationId xmlns:p14="http://schemas.microsoft.com/office/powerpoint/2010/main" val="148160830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fr-FR" altLang="fr-FR" sz="3000" b="1"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panose="020B0604020202020204" pitchFamily="34" charset="0"/>
              </a:rPr>
              <a:t>1- Processus, qualité, tests</a:t>
            </a: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fld id="{9705A05D-FF3A-44F5-A745-C0E08A1F0267}" type="slidenum">
              <a:rPr kumimoji="0" lang="fr-FR" sz="1400" b="0" i="0" u="none" strike="noStrike" kern="1200" cap="none" spc="0" normalizeH="0" baseline="0" noProof="0" smtClean="0">
                <a:ln>
                  <a:noFill/>
                </a:ln>
                <a:solidFill>
                  <a:prstClr val="black"/>
                </a:solidFill>
                <a:effectLst/>
                <a:uLnTx/>
                <a:uFillTx/>
                <a:latin typeface="Gill Sans MT" panose="020B0502020104020203" pitchFamily="34" charset="77"/>
                <a:ea typeface="+mn-ea"/>
                <a:cs typeface="Arial" charset="0"/>
              </a:rPr>
              <a:pPr marL="0" marR="0" lvl="0" indent="0" algn="ctr" defTabSz="914400" rtl="0" eaLnBrk="1" fontAlgn="base" latinLnBrk="0" hangingPunct="1">
                <a:lnSpc>
                  <a:spcPct val="100000"/>
                </a:lnSpc>
                <a:spcBef>
                  <a:spcPct val="0"/>
                </a:spcBef>
                <a:spcAft>
                  <a:spcPct val="0"/>
                </a:spcAft>
                <a:buClrTx/>
                <a:buSzTx/>
                <a:buFontTx/>
                <a:buNone/>
                <a:tabLst/>
                <a:defRPr/>
              </a:pPr>
              <a:t>34</a:t>
            </a:fld>
            <a:endParaRPr kumimoji="0" lang="fr-FR" sz="1400" b="0" i="0" u="none" strike="noStrike" kern="1200" cap="none" spc="0" normalizeH="0" baseline="0" noProof="0" dirty="0">
              <a:ln>
                <a:noFill/>
              </a:ln>
              <a:solidFill>
                <a:prstClr val="black"/>
              </a:solidFill>
              <a:effectLst/>
              <a:uLnTx/>
              <a:uFillTx/>
              <a:latin typeface="Gill Sans MT" panose="020B0502020104020203" pitchFamily="34" charset="77"/>
              <a:ea typeface="+mn-ea"/>
              <a:cs typeface="Arial" charset="0"/>
            </a:endParaRPr>
          </a:p>
        </p:txBody>
      </p:sp>
      <p:sp>
        <p:nvSpPr>
          <p:cNvPr id="5" name="ZoneTexte 4">
            <a:extLst>
              <a:ext uri="{FF2B5EF4-FFF2-40B4-BE49-F238E27FC236}">
                <a16:creationId xmlns:a16="http://schemas.microsoft.com/office/drawing/2014/main" id="{0EAA734C-DFE8-53C9-96C4-1A6AF5B0A2BB}"/>
              </a:ext>
            </a:extLst>
          </p:cNvPr>
          <p:cNvSpPr txBox="1"/>
          <p:nvPr/>
        </p:nvSpPr>
        <p:spPr>
          <a:xfrm>
            <a:off x="1101114" y="1759410"/>
            <a:ext cx="8241298" cy="3539430"/>
          </a:xfrm>
          <a:prstGeom prst="rect">
            <a:avLst/>
          </a:prstGeom>
          <a:solidFill>
            <a:schemeClr val="accent5">
              <a:lumMod val="20000"/>
              <a:lumOff val="80000"/>
            </a:schemeClr>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(2,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fr-FR" sz="14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@Test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public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void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testDivideByZero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new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thrown</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assertThrows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IllegalArgumentException.class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 -&gt;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calculator.divide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(6, 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assertEquals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("Division by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zero</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is</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not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allowed</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r>
              <a:rPr kumimoji="0" lang="fr-FR" sz="1400" b="0" i="0" u="none" strike="noStrike" kern="1200" cap="none" spc="0" normalizeH="0" baseline="0" noProof="0" dirty="0" err="1">
                <a:ln>
                  <a:noFill/>
                </a:ln>
                <a:solidFill>
                  <a:prstClr val="black"/>
                </a:solidFill>
                <a:effectLst/>
                <a:uLnTx/>
                <a:uFillTx/>
                <a:latin typeface="Arial" charset="0"/>
                <a:ea typeface="+mn-ea"/>
                <a:cs typeface="Arial" charset="0"/>
              </a:rPr>
              <a:t>thrown.getMessage</a:t>
            </a: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sz="1400" b="0" i="0" u="none" strike="noStrike" kern="1200" cap="none" spc="0" normalizeH="0" baseline="0" noProof="0" dirty="0">
                <a:ln>
                  <a:noFill/>
                </a:ln>
                <a:solidFill>
                  <a:prstClr val="black"/>
                </a:solidFill>
                <a:effectLst/>
                <a:uLnTx/>
                <a:uFillTx/>
                <a:latin typeface="Arial" charset="0"/>
                <a:ea typeface="+mn-ea"/>
                <a:cs typeface="Arial" charset="0"/>
              </a:rPr>
              <a:t>}</a:t>
            </a:r>
          </a:p>
        </p:txBody>
      </p:sp>
    </p:spTree>
    <p:extLst>
      <p:ext uri="{BB962C8B-B14F-4D97-AF65-F5344CB8AC3E}">
        <p14:creationId xmlns:p14="http://schemas.microsoft.com/office/powerpoint/2010/main" val="10109276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32607"/>
            <a:ext cx="9937104" cy="5713744"/>
          </a:xfrm>
          <a:prstGeom prst="rect">
            <a:avLst/>
          </a:prstGeom>
          <a:noFill/>
        </p:spPr>
        <p:txBody>
          <a:bodyPr wrap="square">
            <a:spAutoFit/>
          </a:bodyPr>
          <a:lstStyle/>
          <a:p>
            <a:pPr>
              <a:lnSpc>
                <a:spcPct val="115000"/>
              </a:lnSpc>
              <a:spcAft>
                <a:spcPts val="800"/>
              </a:spcAft>
            </a:pPr>
            <a:r>
              <a:rPr lang="fr-FR" sz="2800" dirty="0">
                <a:latin typeface="Gill Sans MT" panose="020B0502020104020203" pitchFamily="34" charset="77"/>
                <a:ea typeface="Tahoma" panose="020B0604030504040204" pitchFamily="34" charset="0"/>
                <a:cs typeface="Tahoma" panose="020B0604030504040204" pitchFamily="34" charset="0"/>
              </a:rPr>
              <a:t>Intégration des tests dans les pratiques de développement agile</a:t>
            </a:r>
            <a:r>
              <a:rPr lang="fr-TN" sz="2800" dirty="0">
                <a:latin typeface="Gill Sans MT" panose="020B0502020104020203" pitchFamily="34" charset="77"/>
                <a:ea typeface="Tahoma" panose="020B0604030504040204" pitchFamily="34" charset="0"/>
                <a:cs typeface="Tahoma" panose="020B0604030504040204" pitchFamily="34" charset="0"/>
              </a:rPr>
              <a:t> </a:t>
            </a:r>
            <a:endParaRPr lang="fr-FR" sz="2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Test-Driven Development (TDD)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développeurs écrivent des tests avant de coder les fonctionnalités.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Cela assure que le code répond exactement aux exigences spécifiées dans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Intégration Continue (CI)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automatisés sont exécutés chaque fois qu'un changement de code est intégré.</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Outils comme Jenkins, Travis CI ou GitHub Actions permettent de configurer des pipelines de CI pour exécuter les tests automatiquement.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Développement piloté par les tests d'acceptation (ATDD)</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critères d'acceptation sont définis en collaboration avec les parties prenantes et transformés en tests automatisés.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d'acceptation assurent que le logiciel répond aux exigences des utilisateurs finaux.</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76433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Processus, qualité,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1380255"/>
            <a:ext cx="9937104" cy="421076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de régression</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Des suites de tests automatisés de régression sont exécutées pour s'assurer que les nouvelles modifications n'introduisent pas de bugs dans les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exploratoires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tests manuels sont utilisés pour explorer de nouvelles fonctionnalités et identifier des bugs que les tests automatisés pourraient manquer.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mj-lt"/>
              <a:buAutoNum type="arabicPeriod" startAt="6"/>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Rétrospectives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équipes discutent des problèmes de qualité rencontrés pendant les itérations et ajustent leurs processus de test en conséquence.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82811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89682"/>
            <a:ext cx="9937104"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unitaires (Unit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le bon fonctionnement des plus petites unités de code, généralement des fonctions ou des méthodes.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Une seule unité ou composant du logiciel.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une méthode qui calcule la somme de deux nombres.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2739CB9-8CCF-077A-9310-207999E06E83}"/>
              </a:ext>
            </a:extLst>
          </p:cNvPr>
          <p:cNvSpPr txBox="1"/>
          <p:nvPr/>
        </p:nvSpPr>
        <p:spPr>
          <a:xfrm>
            <a:off x="2501652" y="3300181"/>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Tree>
    <p:extLst>
      <p:ext uri="{BB962C8B-B14F-4D97-AF65-F5344CB8AC3E}">
        <p14:creationId xmlns:p14="http://schemas.microsoft.com/office/powerpoint/2010/main" val="176138625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89682"/>
            <a:ext cx="9937104"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d'intégration (</a:t>
            </a:r>
            <a:r>
              <a:rPr lang="fr-FR" sz="2400" dirty="0" err="1">
                <a:latin typeface="Gill Sans MT" panose="020B0502020104020203" pitchFamily="34" charset="77"/>
                <a:ea typeface="Tahoma" panose="020B0604030504040204" pitchFamily="34" charset="0"/>
                <a:cs typeface="Tahoma" panose="020B0604030504040204" pitchFamily="34" charset="0"/>
              </a:rPr>
              <a:t>Integration</a:t>
            </a:r>
            <a:r>
              <a:rPr lang="fr-FR" sz="2400" dirty="0">
                <a:latin typeface="Gill Sans MT" panose="020B0502020104020203" pitchFamily="34" charset="77"/>
                <a:ea typeface="Tahoma" panose="020B0604030504040204" pitchFamily="34" charset="0"/>
                <a:cs typeface="Tahoma" panose="020B0604030504040204" pitchFamily="34" charset="0"/>
              </a:rPr>
              <a: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les différents modules ou services d'une application fonctionnent correctement ensemble.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Plusieurs unités ou composants intégrés ensemble.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l'intégration entre un module de commande et un module de paiement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24128F35-3644-81EE-21BD-106D8DD88146}"/>
              </a:ext>
            </a:extLst>
          </p:cNvPr>
          <p:cNvSpPr txBox="1"/>
          <p:nvPr/>
        </p:nvSpPr>
        <p:spPr>
          <a:xfrm>
            <a:off x="2618854" y="3149485"/>
            <a:ext cx="5238204"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OrderServiceTest</a:t>
            </a:r>
            <a:r>
              <a:rPr lang="fr-FR" dirty="0"/>
              <a:t> {</a:t>
            </a:r>
          </a:p>
          <a:p>
            <a:r>
              <a:rPr lang="fr-FR" dirty="0"/>
              <a:t>    @Test</a:t>
            </a:r>
          </a:p>
          <a:p>
            <a:r>
              <a:rPr lang="fr-FR" dirty="0"/>
              <a:t>    public </a:t>
            </a:r>
            <a:r>
              <a:rPr lang="fr-FR" dirty="0" err="1"/>
              <a:t>void</a:t>
            </a:r>
            <a:r>
              <a:rPr lang="fr-FR" dirty="0"/>
              <a:t> </a:t>
            </a:r>
            <a:r>
              <a:rPr lang="fr-FR" dirty="0" err="1"/>
              <a:t>testPlaceOrder</a:t>
            </a:r>
            <a:r>
              <a:rPr lang="fr-FR" dirty="0"/>
              <a:t>() {</a:t>
            </a:r>
          </a:p>
          <a:p>
            <a:r>
              <a:rPr lang="fr-FR" dirty="0"/>
              <a:t>        </a:t>
            </a:r>
            <a:r>
              <a:rPr lang="fr-FR" dirty="0" err="1"/>
              <a:t>PaymentService</a:t>
            </a:r>
            <a:r>
              <a:rPr lang="fr-FR" dirty="0"/>
              <a:t> </a:t>
            </a:r>
            <a:r>
              <a:rPr lang="fr-FR" dirty="0" err="1"/>
              <a:t>paymentService</a:t>
            </a:r>
            <a:r>
              <a:rPr lang="fr-FR" dirty="0"/>
              <a:t> = new </a:t>
            </a:r>
            <a:r>
              <a:rPr lang="fr-FR" dirty="0" err="1"/>
              <a:t>PaymentService</a:t>
            </a:r>
            <a:r>
              <a:rPr lang="fr-FR" dirty="0"/>
              <a:t>();</a:t>
            </a:r>
          </a:p>
          <a:p>
            <a:r>
              <a:rPr lang="fr-FR" dirty="0"/>
              <a:t>        </a:t>
            </a:r>
            <a:r>
              <a:rPr lang="fr-FR" dirty="0" err="1"/>
              <a:t>OrderService</a:t>
            </a:r>
            <a:r>
              <a:rPr lang="fr-FR" dirty="0"/>
              <a:t> </a:t>
            </a:r>
            <a:r>
              <a:rPr lang="fr-FR" dirty="0" err="1"/>
              <a:t>orderService</a:t>
            </a:r>
            <a:r>
              <a:rPr lang="fr-FR" dirty="0"/>
              <a:t> = new </a:t>
            </a:r>
            <a:r>
              <a:rPr lang="fr-FR" dirty="0" err="1"/>
              <a:t>OrderService</a:t>
            </a:r>
            <a:r>
              <a:rPr lang="fr-FR" dirty="0"/>
              <a:t>(</a:t>
            </a:r>
            <a:r>
              <a:rPr lang="fr-FR" dirty="0" err="1"/>
              <a:t>paymentService</a:t>
            </a:r>
            <a:r>
              <a:rPr lang="fr-FR" dirty="0"/>
              <a:t>);</a:t>
            </a:r>
          </a:p>
          <a:p>
            <a:r>
              <a:rPr lang="fr-FR" dirty="0"/>
              <a:t>        </a:t>
            </a:r>
            <a:r>
              <a:rPr lang="fr-FR" dirty="0" err="1"/>
              <a:t>boolean</a:t>
            </a:r>
            <a:r>
              <a:rPr lang="fr-FR" dirty="0"/>
              <a:t> </a:t>
            </a:r>
            <a:r>
              <a:rPr lang="fr-FR" dirty="0" err="1"/>
              <a:t>result</a:t>
            </a:r>
            <a:r>
              <a:rPr lang="fr-FR" dirty="0"/>
              <a:t> = </a:t>
            </a:r>
            <a:r>
              <a:rPr lang="fr-FR" dirty="0" err="1"/>
              <a:t>orderService.placeOrder</a:t>
            </a:r>
            <a:r>
              <a:rPr lang="fr-FR" dirty="0"/>
              <a:t>("item1", 2);</a:t>
            </a:r>
          </a:p>
          <a:p>
            <a:r>
              <a:rPr lang="fr-FR" dirty="0"/>
              <a:t>        </a:t>
            </a:r>
            <a:r>
              <a:rPr lang="fr-FR" dirty="0" err="1"/>
              <a:t>assertEquals</a:t>
            </a:r>
            <a:r>
              <a:rPr lang="fr-FR" dirty="0"/>
              <a:t>(</a:t>
            </a:r>
            <a:r>
              <a:rPr lang="fr-FR" dirty="0" err="1"/>
              <a:t>true</a:t>
            </a:r>
            <a:r>
              <a:rPr lang="fr-FR" dirty="0"/>
              <a:t>, </a:t>
            </a:r>
            <a:r>
              <a:rPr lang="fr-FR" dirty="0" err="1"/>
              <a:t>result</a:t>
            </a:r>
            <a:r>
              <a:rPr lang="fr-FR" dirty="0"/>
              <a:t>);</a:t>
            </a:r>
          </a:p>
          <a:p>
            <a:r>
              <a:rPr lang="fr-FR" dirty="0"/>
              <a:t>    }</a:t>
            </a:r>
          </a:p>
          <a:p>
            <a:r>
              <a:rPr lang="fr-FR" dirty="0"/>
              <a:t>}</a:t>
            </a:r>
          </a:p>
        </p:txBody>
      </p:sp>
    </p:spTree>
    <p:extLst>
      <p:ext uri="{BB962C8B-B14F-4D97-AF65-F5344CB8AC3E}">
        <p14:creationId xmlns:p14="http://schemas.microsoft.com/office/powerpoint/2010/main" val="183584262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39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4" y="989682"/>
            <a:ext cx="9937104"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fonctionnels (</a:t>
            </a:r>
            <a:r>
              <a:rPr lang="fr-FR" sz="2400" dirty="0" err="1">
                <a:latin typeface="Gill Sans MT" panose="020B0502020104020203" pitchFamily="34" charset="77"/>
                <a:ea typeface="Tahoma" panose="020B0604030504040204" pitchFamily="34" charset="0"/>
                <a:cs typeface="Tahoma" panose="020B0604030504040204" pitchFamily="34" charset="0"/>
              </a:rPr>
              <a:t>Functional</a:t>
            </a:r>
            <a:r>
              <a:rPr lang="fr-FR" sz="2400" dirty="0">
                <a:latin typeface="Gill Sans MT" panose="020B0502020104020203" pitchFamily="34" charset="77"/>
                <a:ea typeface="Tahoma" panose="020B0604030504040204" pitchFamily="34" charset="0"/>
                <a:cs typeface="Tahoma" panose="020B0604030504040204" pitchFamily="34" charset="0"/>
              </a:rPr>
              <a: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 logiciel fonctionne conformément aux spécifications fonctionnelles.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Fonctionnalités du système en fonction de leurs spécifications.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la fonctionnalité de connexion d'un utilisateur.</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2618854" y="3147851"/>
            <a:ext cx="5238204" cy="2677656"/>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@Test</a:t>
            </a:r>
          </a:p>
          <a:p>
            <a:r>
              <a:rPr lang="fr-FR" dirty="0"/>
              <a:t>    public </a:t>
            </a:r>
            <a:r>
              <a:rPr lang="fr-FR" dirty="0" err="1"/>
              <a:t>void</a:t>
            </a:r>
            <a:r>
              <a:rPr lang="fr-FR" dirty="0"/>
              <a:t> </a:t>
            </a:r>
            <a:r>
              <a:rPr lang="fr-FR" dirty="0" err="1"/>
              <a:t>testLogin</a:t>
            </a:r>
            <a:r>
              <a:rPr lang="fr-FR" dirty="0"/>
              <a:t>() {</a:t>
            </a:r>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p>
          <a:p>
            <a:r>
              <a:rPr lang="fr-FR" dirty="0"/>
              <a:t>        </a:t>
            </a:r>
            <a:r>
              <a:rPr lang="fr-FR" dirty="0" err="1"/>
              <a:t>boolean</a:t>
            </a:r>
            <a:r>
              <a:rPr lang="fr-FR" dirty="0"/>
              <a:t> </a:t>
            </a:r>
            <a:r>
              <a:rPr lang="fr-FR" dirty="0" err="1"/>
              <a:t>result</a:t>
            </a:r>
            <a:r>
              <a:rPr lang="fr-FR" dirty="0"/>
              <a:t> = </a:t>
            </a:r>
            <a:r>
              <a:rPr lang="fr-FR" dirty="0" err="1"/>
              <a:t>userService.login</a:t>
            </a:r>
            <a:r>
              <a:rPr lang="fr-FR" dirty="0"/>
              <a:t>("</a:t>
            </a:r>
            <a:r>
              <a:rPr lang="fr-FR" dirty="0" err="1"/>
              <a:t>username</a:t>
            </a:r>
            <a:r>
              <a:rPr lang="fr-FR" dirty="0"/>
              <a:t>", "</a:t>
            </a:r>
            <a:r>
              <a:rPr lang="fr-FR" dirty="0" err="1"/>
              <a:t>password</a:t>
            </a:r>
            <a:r>
              <a:rPr lang="fr-FR" dirty="0"/>
              <a:t>");</a:t>
            </a:r>
          </a:p>
          <a:p>
            <a:r>
              <a:rPr lang="fr-FR" dirty="0"/>
              <a:t>        </a:t>
            </a:r>
            <a:r>
              <a:rPr lang="fr-FR" dirty="0" err="1"/>
              <a:t>assertEquals</a:t>
            </a:r>
            <a:r>
              <a:rPr lang="fr-FR" dirty="0"/>
              <a:t>(</a:t>
            </a:r>
            <a:r>
              <a:rPr lang="fr-FR" dirty="0" err="1"/>
              <a:t>true</a:t>
            </a:r>
            <a:r>
              <a:rPr lang="fr-FR" dirty="0"/>
              <a:t>, </a:t>
            </a:r>
            <a:r>
              <a:rPr lang="fr-FR" dirty="0" err="1"/>
              <a:t>result</a:t>
            </a:r>
            <a:r>
              <a:rPr lang="fr-FR" dirty="0"/>
              <a:t>);</a:t>
            </a:r>
          </a:p>
          <a:p>
            <a:r>
              <a:rPr lang="fr-FR" dirty="0"/>
              <a:t>    }</a:t>
            </a:r>
          </a:p>
          <a:p>
            <a:r>
              <a:rPr lang="fr-FR" dirty="0"/>
              <a:t>}</a:t>
            </a:r>
          </a:p>
        </p:txBody>
      </p:sp>
    </p:spTree>
    <p:extLst>
      <p:ext uri="{BB962C8B-B14F-4D97-AF65-F5344CB8AC3E}">
        <p14:creationId xmlns:p14="http://schemas.microsoft.com/office/powerpoint/2010/main" val="26687965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3540" y="39705"/>
            <a:ext cx="8751478" cy="472973"/>
          </a:xfrm>
          <a:prstGeom prst="rect">
            <a:avLst/>
          </a:prstGeom>
        </p:spPr>
        <p:txBody>
          <a:bodyPr vert="horz" wrap="square" lIns="0" tIns="11199" rIns="0" bIns="0" rtlCol="0">
            <a:spAutoFit/>
          </a:bodyPr>
          <a:lstStyle/>
          <a:p>
            <a:pPr marL="11788">
              <a:spcBef>
                <a:spcPts val="88"/>
              </a:spcBef>
            </a:pPr>
            <a:r>
              <a:rPr spc="-260" dirty="0"/>
              <a:t>T</a:t>
            </a:r>
            <a:r>
              <a:rPr spc="-46" dirty="0"/>
              <a:t>a</a:t>
            </a:r>
            <a:r>
              <a:rPr spc="-51" dirty="0"/>
              <a:t>b</a:t>
            </a:r>
            <a:r>
              <a:rPr spc="-56" dirty="0"/>
              <a:t>l</a:t>
            </a:r>
            <a:r>
              <a:rPr spc="-5" dirty="0"/>
              <a:t>e</a:t>
            </a:r>
            <a:r>
              <a:rPr spc="-93" dirty="0"/>
              <a:t> </a:t>
            </a:r>
            <a:r>
              <a:rPr spc="-51" dirty="0"/>
              <a:t>de</a:t>
            </a:r>
            <a:r>
              <a:rPr spc="-5" dirty="0"/>
              <a:t>s</a:t>
            </a:r>
            <a:r>
              <a:rPr spc="-88" dirty="0"/>
              <a:t> </a:t>
            </a:r>
            <a:r>
              <a:rPr spc="-56" dirty="0"/>
              <a:t>m</a:t>
            </a:r>
            <a:r>
              <a:rPr spc="-79" dirty="0"/>
              <a:t>a</a:t>
            </a:r>
            <a:r>
              <a:rPr spc="-46" dirty="0"/>
              <a:t>t</a:t>
            </a:r>
            <a:r>
              <a:rPr spc="-56" dirty="0"/>
              <a:t>iè</a:t>
            </a:r>
            <a:r>
              <a:rPr spc="-88" dirty="0"/>
              <a:t>r</a:t>
            </a:r>
            <a:r>
              <a:rPr spc="-56" dirty="0"/>
              <a:t>es</a:t>
            </a:r>
          </a:p>
        </p:txBody>
      </p:sp>
      <p:sp>
        <p:nvSpPr>
          <p:cNvPr id="4" name="object 4"/>
          <p:cNvSpPr txBox="1">
            <a:spLocks noGrp="1"/>
          </p:cNvSpPr>
          <p:nvPr>
            <p:ph type="sldNum" sz="quarter" idx="7"/>
          </p:nvPr>
        </p:nvSpPr>
        <p:spPr>
          <a:xfrm>
            <a:off x="10267188" y="7172579"/>
            <a:ext cx="134620" cy="139700"/>
          </a:xfrm>
          <a:prstGeom prst="rect">
            <a:avLst/>
          </a:prstGeom>
        </p:spPr>
        <p:txBody>
          <a:bodyPr vert="horz" wrap="square" lIns="0" tIns="0" rIns="0" bIns="0" rtlCol="0">
            <a:spAutoFit/>
          </a:bodyPr>
          <a:lstStyle>
            <a:defPPr>
              <a:defRPr lang="fr-FR"/>
            </a:defPPr>
            <a:lvl1pPr marL="0" algn="l" defTabSz="914400" rtl="0" eaLnBrk="1" latinLnBrk="0" hangingPunct="1">
              <a:defRPr sz="900" b="0" i="0" kern="1200">
                <a:solidFill>
                  <a:schemeClr val="bg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955"/>
              </a:lnSpc>
            </a:pPr>
            <a:fld id="{81D60167-4931-47E6-BA6A-407CBD079E47}" type="slidenum">
              <a:rPr lang="fr-FR" smtClean="0"/>
              <a:pPr marL="38100">
                <a:lnSpc>
                  <a:spcPts val="955"/>
                </a:lnSpc>
              </a:pPr>
              <a:t>4</a:t>
            </a:fld>
            <a:endParaRPr dirty="0"/>
          </a:p>
        </p:txBody>
      </p:sp>
      <p:sp>
        <p:nvSpPr>
          <p:cNvPr id="5" name="object 5"/>
          <p:cNvSpPr txBox="1">
            <a:spLocks noGrp="1"/>
          </p:cNvSpPr>
          <p:nvPr>
            <p:ph type="ftr" sz="quarter" idx="5"/>
          </p:nvPr>
        </p:nvSpPr>
        <p:spPr>
          <a:xfrm>
            <a:off x="4364228" y="7251476"/>
            <a:ext cx="1293495" cy="198754"/>
          </a:xfrm>
          <a:prstGeom prst="rect">
            <a:avLst/>
          </a:prstGeom>
        </p:spPr>
        <p:txBody>
          <a:bodyPr vert="horz" wrap="square" lIns="0" tIns="0" rIns="0" bIns="0" rtlCol="0">
            <a:spAutoFit/>
          </a:bodyPr>
          <a:lstStyle>
            <a:defPPr>
              <a:defRPr lang="fr-FR"/>
            </a:defPPr>
            <a:lvl1pPr marL="0" algn="l" defTabSz="914400" rtl="0" eaLnBrk="1" latinLnBrk="0" hangingPunct="1">
              <a:defRPr sz="1100" b="0" i="0" kern="1200">
                <a:solidFill>
                  <a:srgbClr val="3A383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1788">
              <a:spcBef>
                <a:spcPts val="32"/>
              </a:spcBef>
            </a:pPr>
            <a:r>
              <a:rPr lang="fr-FR" spc="-5"/>
              <a:t>CO</a:t>
            </a:r>
            <a:r>
              <a:rPr lang="fr-FR"/>
              <a:t>D</a:t>
            </a:r>
            <a:r>
              <a:rPr lang="fr-FR" spc="30"/>
              <a:t>E</a:t>
            </a:r>
            <a:r>
              <a:rPr lang="fr-FR" spc="-90"/>
              <a:t> </a:t>
            </a:r>
            <a:r>
              <a:rPr lang="fr-FR" spc="-15"/>
              <a:t>S</a:t>
            </a:r>
            <a:r>
              <a:rPr lang="fr-FR" spc="-25"/>
              <a:t>T</a:t>
            </a:r>
            <a:r>
              <a:rPr lang="fr-FR" spc="-5"/>
              <a:t>A</a:t>
            </a:r>
            <a:r>
              <a:rPr lang="fr-FR" spc="-45"/>
              <a:t>G</a:t>
            </a:r>
            <a:r>
              <a:rPr lang="fr-FR" spc="30"/>
              <a:t>E</a:t>
            </a:r>
            <a:r>
              <a:rPr lang="fr-FR" spc="-100"/>
              <a:t> </a:t>
            </a:r>
            <a:r>
              <a:rPr lang="fr-FR" spc="165"/>
              <a:t>–</a:t>
            </a:r>
            <a:r>
              <a:rPr lang="fr-FR" spc="-90"/>
              <a:t> </a:t>
            </a:r>
            <a:r>
              <a:rPr lang="fr-FR" spc="15"/>
              <a:t>R</a:t>
            </a:r>
            <a:r>
              <a:rPr lang="fr-FR" spc="-50"/>
              <a:t>é</a:t>
            </a:r>
            <a:r>
              <a:rPr lang="fr-FR" spc="-55"/>
              <a:t>v</a:t>
            </a:r>
            <a:r>
              <a:rPr lang="fr-FR" spc="-90"/>
              <a:t> </a:t>
            </a:r>
            <a:r>
              <a:rPr lang="fr-FR" spc="-130"/>
              <a:t>n°</a:t>
            </a:r>
            <a:endParaRPr spc="-121" dirty="0"/>
          </a:p>
        </p:txBody>
      </p:sp>
      <p:sp>
        <p:nvSpPr>
          <p:cNvPr id="3" name="object 3"/>
          <p:cNvSpPr txBox="1">
            <a:spLocks noGrp="1"/>
          </p:cNvSpPr>
          <p:nvPr>
            <p:ph type="body" idx="1"/>
          </p:nvPr>
        </p:nvSpPr>
        <p:spPr>
          <a:xfrm>
            <a:off x="503665" y="1493738"/>
            <a:ext cx="9830833" cy="4915232"/>
          </a:xfrm>
          <a:prstGeom prst="rect">
            <a:avLst/>
          </a:prstGeom>
        </p:spPr>
        <p:txBody>
          <a:bodyPr vert="horz" wrap="square" lIns="0" tIns="84876" rIns="0" bIns="0" rtlCol="0">
            <a:spAutoFit/>
          </a:bodyPr>
          <a:lstStyle/>
          <a:p>
            <a:pPr marR="4715">
              <a:spcBef>
                <a:spcPts val="668"/>
              </a:spcBef>
              <a:buFont typeface="+mj-lt"/>
              <a:buAutoNum type="arabicPeriod" startAt="5"/>
              <a:tabLst>
                <a:tab pos="258750" algn="l"/>
              </a:tabLst>
            </a:pPr>
            <a:r>
              <a:rPr lang="fr-FR" sz="2000" spc="-5" dirty="0"/>
              <a:t>Eléments mis à la disposition du rédacteur de tests</a:t>
            </a:r>
            <a:r>
              <a:rPr lang="fr-TN" sz="2000" spc="-5" dirty="0"/>
              <a:t> </a:t>
            </a:r>
            <a:r>
              <a:rPr lang="fr-FR" sz="2000" spc="-5" dirty="0"/>
              <a:t>(</a:t>
            </a:r>
            <a:r>
              <a:rPr lang="fr-TN" sz="2000" spc="-5" dirty="0"/>
              <a:t>3</a:t>
            </a:r>
            <a:r>
              <a:rPr lang="fr-FR" sz="2000" spc="-5" dirty="0"/>
              <a:t> heures)</a:t>
            </a:r>
            <a:r>
              <a:rPr lang="fr-TN" sz="2000" spc="-5" dirty="0"/>
              <a:t> (Jour 3)</a:t>
            </a:r>
          </a:p>
          <a:p>
            <a:pPr marL="806949" marR="4715" lvl="1" indent="-342900">
              <a:spcBef>
                <a:spcPts val="668"/>
              </a:spcBef>
              <a:buFont typeface="+mj-lt"/>
              <a:buAutoNum type="arabicPeriod"/>
              <a:tabLst>
                <a:tab pos="258750" algn="l"/>
              </a:tabLst>
            </a:pPr>
            <a:r>
              <a:rPr lang="fr-FR" sz="1600" spc="-5" dirty="0"/>
              <a:t>Assertions</a:t>
            </a:r>
            <a:r>
              <a:rPr lang="fr-TN" sz="1600" spc="-5" dirty="0"/>
              <a:t> (0,75 heure)</a:t>
            </a:r>
            <a:endParaRPr lang="fr-FR" sz="1600" spc="-5" dirty="0"/>
          </a:p>
          <a:p>
            <a:pPr marL="806949" marR="4715" lvl="1" indent="-342900">
              <a:spcBef>
                <a:spcPts val="668"/>
              </a:spcBef>
              <a:buFont typeface="+mj-lt"/>
              <a:buAutoNum type="arabicPeriod"/>
              <a:tabLst>
                <a:tab pos="258750" algn="l"/>
              </a:tabLst>
            </a:pPr>
            <a:r>
              <a:rPr lang="fr-FR" sz="1600" spc="-5" dirty="0"/>
              <a:t>Tests d'échec</a:t>
            </a:r>
            <a:r>
              <a:rPr lang="fr-TN" sz="1600" spc="-5" dirty="0"/>
              <a:t> (0,75 heure)</a:t>
            </a:r>
            <a:endParaRPr lang="fr-FR" sz="1600" spc="-5" dirty="0"/>
          </a:p>
          <a:p>
            <a:pPr marL="806949" marR="4715" lvl="1" indent="-342900">
              <a:spcBef>
                <a:spcPts val="668"/>
              </a:spcBef>
              <a:buFont typeface="+mj-lt"/>
              <a:buAutoNum type="arabicPeriod"/>
              <a:tabLst>
                <a:tab pos="258750" algn="l"/>
              </a:tabLst>
            </a:pPr>
            <a:r>
              <a:rPr lang="fr-FR" sz="1600" spc="-5" dirty="0"/>
              <a:t>Tests paramétrés sur les types et les valeurs</a:t>
            </a:r>
            <a:r>
              <a:rPr lang="fr-TN" sz="1600" spc="-5" dirty="0"/>
              <a:t> (0,75 heure)</a:t>
            </a:r>
            <a:endParaRPr lang="fr-FR" sz="1600" spc="-5" dirty="0"/>
          </a:p>
          <a:p>
            <a:pPr marL="806949" marR="4715" lvl="1" indent="-342900">
              <a:spcBef>
                <a:spcPts val="668"/>
              </a:spcBef>
              <a:buFont typeface="+mj-lt"/>
              <a:buAutoNum type="arabicPeriod"/>
              <a:tabLst>
                <a:tab pos="258750" algn="l"/>
              </a:tabLst>
            </a:pPr>
            <a:r>
              <a:rPr lang="fr-FR" sz="1600" spc="-5" dirty="0"/>
              <a:t>Les </a:t>
            </a:r>
            <a:r>
              <a:rPr lang="fr-FR" sz="1600" spc="-5" dirty="0" err="1"/>
              <a:t>matchers</a:t>
            </a:r>
            <a:r>
              <a:rPr lang="fr-TN" sz="1600" spc="-5" dirty="0"/>
              <a:t> (0,75 heure)</a:t>
            </a:r>
          </a:p>
          <a:p>
            <a:pPr marR="4715">
              <a:spcBef>
                <a:spcPts val="668"/>
              </a:spcBef>
              <a:buFont typeface="+mj-lt"/>
              <a:buAutoNum type="arabicPeriod" startAt="5"/>
              <a:tabLst>
                <a:tab pos="258750" algn="l"/>
              </a:tabLst>
            </a:pPr>
            <a:r>
              <a:rPr lang="fr-FR" sz="2000" spc="-5" dirty="0"/>
              <a:t>Techniques pour organiser les tests de codes complexes</a:t>
            </a:r>
            <a:r>
              <a:rPr lang="fr-TN" sz="2000" spc="-5" dirty="0"/>
              <a:t> </a:t>
            </a:r>
            <a:r>
              <a:rPr lang="fr-FR" sz="2000" spc="-5" dirty="0"/>
              <a:t>(</a:t>
            </a:r>
            <a:r>
              <a:rPr lang="fr-TN" sz="2000" spc="-5" dirty="0"/>
              <a:t>2</a:t>
            </a:r>
            <a:r>
              <a:rPr lang="fr-FR" sz="2000" spc="-5" dirty="0"/>
              <a:t> heures)</a:t>
            </a:r>
            <a:endParaRPr lang="fr-TN" sz="2000" spc="-5" dirty="0"/>
          </a:p>
          <a:p>
            <a:pPr marR="4715" lvl="1">
              <a:spcBef>
                <a:spcPts val="668"/>
              </a:spcBef>
              <a:buFont typeface="+mj-lt"/>
              <a:buAutoNum type="arabicPeriod"/>
              <a:tabLst>
                <a:tab pos="258750" algn="l"/>
              </a:tabLst>
            </a:pPr>
            <a:r>
              <a:rPr lang="fr-FR" sz="1600" spc="-5" dirty="0"/>
              <a:t>Organisation des classes de test</a:t>
            </a:r>
            <a:r>
              <a:rPr lang="fr-TN" sz="1600" spc="-5" dirty="0"/>
              <a:t> (1 heure)</a:t>
            </a:r>
            <a:endParaRPr lang="fr-FR" sz="1600" spc="-5" dirty="0"/>
          </a:p>
          <a:p>
            <a:pPr marR="4715" lvl="1">
              <a:spcBef>
                <a:spcPts val="668"/>
              </a:spcBef>
              <a:buFont typeface="+mj-lt"/>
              <a:buAutoNum type="arabicPeriod"/>
              <a:tabLst>
                <a:tab pos="258750" algn="l"/>
              </a:tabLst>
            </a:pPr>
            <a:r>
              <a:rPr lang="fr-FR" sz="1600" spc="-5" dirty="0"/>
              <a:t>Organisation du code de test</a:t>
            </a:r>
            <a:r>
              <a:rPr lang="fr-TN" sz="1600" spc="-5" dirty="0"/>
              <a:t> (1 heure)</a:t>
            </a:r>
          </a:p>
          <a:p>
            <a:pPr marR="4715">
              <a:spcBef>
                <a:spcPts val="668"/>
              </a:spcBef>
              <a:buFont typeface="+mj-lt"/>
              <a:buAutoNum type="arabicPeriod" startAt="5"/>
              <a:tabLst>
                <a:tab pos="258750" algn="l"/>
              </a:tabLst>
            </a:pPr>
            <a:r>
              <a:rPr lang="fr-FR" sz="2000" spc="-5" dirty="0"/>
              <a:t>Le refactoring en TDD</a:t>
            </a:r>
            <a:r>
              <a:rPr lang="fr-TN" sz="2000" spc="-5" dirty="0"/>
              <a:t> </a:t>
            </a:r>
            <a:r>
              <a:rPr lang="fr-FR" sz="2000" spc="-5" dirty="0"/>
              <a:t>(</a:t>
            </a:r>
            <a:r>
              <a:rPr lang="fr-TN" sz="2000" spc="-5" dirty="0"/>
              <a:t>2</a:t>
            </a:r>
            <a:r>
              <a:rPr lang="fr-FR" sz="2000" spc="-5" dirty="0"/>
              <a:t> heures)</a:t>
            </a:r>
            <a:endParaRPr lang="fr-TN" sz="2000" spc="-5" dirty="0"/>
          </a:p>
          <a:p>
            <a:pPr marR="4715" lvl="1">
              <a:spcBef>
                <a:spcPts val="668"/>
              </a:spcBef>
              <a:buFont typeface="+mj-lt"/>
              <a:buAutoNum type="arabicPeriod"/>
              <a:tabLst>
                <a:tab pos="258750" algn="l"/>
              </a:tabLst>
            </a:pPr>
            <a:r>
              <a:rPr lang="fr-FR" sz="1600" spc="-5" dirty="0"/>
              <a:t>Quelques "mauvaises odeurs"</a:t>
            </a:r>
            <a:r>
              <a:rPr lang="fr-TN" sz="1600" spc="-5" dirty="0"/>
              <a:t> (0,5 heure)</a:t>
            </a:r>
            <a:endParaRPr lang="fr-FR" sz="1600" spc="-5" dirty="0"/>
          </a:p>
          <a:p>
            <a:pPr marR="4715" lvl="1">
              <a:spcBef>
                <a:spcPts val="668"/>
              </a:spcBef>
              <a:buFont typeface="+mj-lt"/>
              <a:buAutoNum type="arabicPeriod"/>
              <a:tabLst>
                <a:tab pos="258750" algn="l"/>
              </a:tabLst>
            </a:pPr>
            <a:r>
              <a:rPr lang="fr-FR" sz="1600" spc="-5" dirty="0"/>
              <a:t>Techniques de refactoring en TDD</a:t>
            </a:r>
            <a:r>
              <a:rPr lang="fr-TN" sz="1600" spc="-5" dirty="0"/>
              <a:t> (0,5 heure)</a:t>
            </a:r>
            <a:endParaRPr lang="fr-FR" sz="1600" spc="-5" dirty="0"/>
          </a:p>
          <a:p>
            <a:pPr marR="4715" lvl="1">
              <a:spcBef>
                <a:spcPts val="668"/>
              </a:spcBef>
              <a:buFont typeface="+mj-lt"/>
              <a:buAutoNum type="arabicPeriod"/>
              <a:tabLst>
                <a:tab pos="258750" algn="l"/>
              </a:tabLst>
            </a:pPr>
            <a:r>
              <a:rPr lang="fr-FR" sz="1600" spc="-5" dirty="0"/>
              <a:t>Les design patterns</a:t>
            </a:r>
            <a:r>
              <a:rPr lang="fr-TN" sz="1600" spc="-5" dirty="0"/>
              <a:t> (1 heure)</a:t>
            </a:r>
            <a:endParaRPr lang="fr-FR" sz="1600" spc="-5" dirty="0"/>
          </a:p>
          <a:p>
            <a:pPr marR="4715" lvl="1">
              <a:spcBef>
                <a:spcPts val="668"/>
              </a:spcBef>
              <a:tabLst>
                <a:tab pos="258750" algn="l"/>
              </a:tabLst>
            </a:pPr>
            <a:endParaRPr lang="fr-TN" sz="1400" spc="-5" dirty="0"/>
          </a:p>
          <a:p>
            <a:pPr marR="4715">
              <a:spcBef>
                <a:spcPts val="668"/>
              </a:spcBef>
              <a:tabLst>
                <a:tab pos="258750" algn="l"/>
              </a:tabLst>
            </a:pPr>
            <a:endParaRPr sz="2000" spc="-5" dirty="0">
              <a:hlinkClick r:id="rId2" action="ppaction://hlinksldjump"/>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1543564"/>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système (System Tests)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Objectif : Vérifier que le système dans son ensemble fonctionne correctement.</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Portée : L'ensemble du système, y compris les interactions entre tous les composants.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Exemple : Tester le flux complet d'un utilisateur passant une commande sur un site de </a:t>
            </a:r>
            <a:r>
              <a:rPr lang="fr-TN" sz="1800" dirty="0">
                <a:latin typeface="Gill Sans MT" panose="020B0502020104020203" pitchFamily="34" charset="77"/>
                <a:ea typeface="Tahoma" panose="020B0604030504040204" pitchFamily="34" charset="0"/>
                <a:cs typeface="Tahoma" panose="020B0604030504040204" pitchFamily="34" charset="0"/>
              </a:rPr>
              <a:t>e-</a:t>
            </a:r>
            <a:r>
              <a:rPr lang="fr-FR" sz="1800" dirty="0">
                <a:latin typeface="Gill Sans MT" panose="020B0502020104020203" pitchFamily="34" charset="77"/>
                <a:ea typeface="Tahoma" panose="020B0604030504040204" pitchFamily="34" charset="0"/>
                <a:cs typeface="Tahoma" panose="020B0604030504040204" pitchFamily="34" charset="0"/>
              </a:rPr>
              <a:t>commerce.</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412217" y="2475101"/>
            <a:ext cx="7920880" cy="4401205"/>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ECommerceSystemTest</a:t>
            </a:r>
            <a:r>
              <a:rPr lang="fr-FR" dirty="0"/>
              <a:t> {</a:t>
            </a:r>
          </a:p>
          <a:p>
            <a:r>
              <a:rPr lang="fr-FR" dirty="0"/>
              <a:t>    @Test</a:t>
            </a:r>
          </a:p>
          <a:p>
            <a:r>
              <a:rPr lang="fr-FR" dirty="0"/>
              <a:t>    public </a:t>
            </a:r>
            <a:r>
              <a:rPr lang="fr-FR" dirty="0" err="1"/>
              <a:t>void</a:t>
            </a:r>
            <a:r>
              <a:rPr lang="fr-FR" dirty="0"/>
              <a:t> </a:t>
            </a:r>
            <a:r>
              <a:rPr lang="fr-FR" dirty="0" err="1"/>
              <a:t>testOrderProcess</a:t>
            </a:r>
            <a:r>
              <a:rPr lang="fr-FR" dirty="0"/>
              <a:t>() {</a:t>
            </a:r>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p>
          <a:p>
            <a:r>
              <a:rPr lang="fr-FR" dirty="0"/>
              <a:t>        </a:t>
            </a:r>
            <a:r>
              <a:rPr lang="fr-FR" dirty="0" err="1"/>
              <a:t>ProductService</a:t>
            </a:r>
            <a:r>
              <a:rPr lang="fr-FR" dirty="0"/>
              <a:t> </a:t>
            </a:r>
            <a:r>
              <a:rPr lang="fr-FR" dirty="0" err="1"/>
              <a:t>productService</a:t>
            </a:r>
            <a:r>
              <a:rPr lang="fr-FR" dirty="0"/>
              <a:t> = new </a:t>
            </a:r>
            <a:r>
              <a:rPr lang="fr-FR" dirty="0" err="1"/>
              <a:t>ProductService</a:t>
            </a:r>
            <a:r>
              <a:rPr lang="fr-FR" dirty="0"/>
              <a:t>();</a:t>
            </a:r>
          </a:p>
          <a:p>
            <a:r>
              <a:rPr lang="fr-FR" dirty="0"/>
              <a:t>        </a:t>
            </a:r>
            <a:r>
              <a:rPr lang="fr-FR" dirty="0" err="1"/>
              <a:t>OrderService</a:t>
            </a:r>
            <a:r>
              <a:rPr lang="fr-FR" dirty="0"/>
              <a:t> </a:t>
            </a:r>
            <a:r>
              <a:rPr lang="fr-FR" dirty="0" err="1"/>
              <a:t>orderService</a:t>
            </a:r>
            <a:r>
              <a:rPr lang="fr-FR" dirty="0"/>
              <a:t> = new </a:t>
            </a:r>
            <a:r>
              <a:rPr lang="fr-FR" dirty="0" err="1"/>
              <a:t>OrderService</a:t>
            </a:r>
            <a:r>
              <a:rPr lang="fr-FR" dirty="0"/>
              <a:t>(</a:t>
            </a:r>
            <a:r>
              <a:rPr lang="fr-FR" dirty="0" err="1"/>
              <a:t>userService</a:t>
            </a:r>
            <a:r>
              <a:rPr lang="fr-FR" dirty="0"/>
              <a:t>, </a:t>
            </a:r>
            <a:r>
              <a:rPr lang="fr-FR" dirty="0" err="1"/>
              <a:t>productService</a:t>
            </a:r>
            <a:r>
              <a:rPr lang="fr-FR" dirty="0"/>
              <a:t>);</a:t>
            </a:r>
          </a:p>
          <a:p>
            <a:r>
              <a:rPr lang="fr-FR" dirty="0"/>
              <a:t>        </a:t>
            </a:r>
          </a:p>
          <a:p>
            <a:r>
              <a:rPr lang="fr-FR" dirty="0"/>
              <a:t>        </a:t>
            </a:r>
            <a:r>
              <a:rPr lang="fr-FR" dirty="0" err="1"/>
              <a:t>boolean</a:t>
            </a:r>
            <a:r>
              <a:rPr lang="fr-FR" dirty="0"/>
              <a:t> </a:t>
            </a:r>
            <a:r>
              <a:rPr lang="fr-FR" dirty="0" err="1"/>
              <a:t>loginResult</a:t>
            </a:r>
            <a:r>
              <a:rPr lang="fr-FR" dirty="0"/>
              <a:t> = </a:t>
            </a:r>
            <a:r>
              <a:rPr lang="fr-FR" dirty="0" err="1"/>
              <a:t>userService.login</a:t>
            </a:r>
            <a:r>
              <a:rPr lang="fr-FR" dirty="0"/>
              <a:t>("user", "</a:t>
            </a:r>
            <a:r>
              <a:rPr lang="fr-FR" dirty="0" err="1"/>
              <a:t>password</a:t>
            </a:r>
            <a:r>
              <a:rPr lang="fr-FR" dirty="0"/>
              <a:t>");</a:t>
            </a:r>
          </a:p>
          <a:p>
            <a:r>
              <a:rPr lang="fr-FR" dirty="0"/>
              <a:t>        </a:t>
            </a:r>
            <a:r>
              <a:rPr lang="fr-FR" dirty="0" err="1"/>
              <a:t>assertEquals</a:t>
            </a:r>
            <a:r>
              <a:rPr lang="fr-FR" dirty="0"/>
              <a:t>(</a:t>
            </a:r>
            <a:r>
              <a:rPr lang="fr-FR" dirty="0" err="1"/>
              <a:t>true</a:t>
            </a:r>
            <a:r>
              <a:rPr lang="fr-FR" dirty="0"/>
              <a:t>, </a:t>
            </a:r>
            <a:r>
              <a:rPr lang="fr-FR" dirty="0" err="1"/>
              <a:t>loginResult</a:t>
            </a:r>
            <a:r>
              <a:rPr lang="fr-FR" dirty="0"/>
              <a:t>);</a:t>
            </a:r>
          </a:p>
          <a:p>
            <a:r>
              <a:rPr lang="fr-FR" dirty="0"/>
              <a:t>        </a:t>
            </a:r>
          </a:p>
          <a:p>
            <a:r>
              <a:rPr lang="fr-FR" dirty="0"/>
              <a:t>        </a:t>
            </a:r>
            <a:r>
              <a:rPr lang="fr-FR" dirty="0" err="1"/>
              <a:t>boolean</a:t>
            </a:r>
            <a:r>
              <a:rPr lang="fr-FR" dirty="0"/>
              <a:t> </a:t>
            </a:r>
            <a:r>
              <a:rPr lang="fr-FR" dirty="0" err="1"/>
              <a:t>addProductResult</a:t>
            </a:r>
            <a:r>
              <a:rPr lang="fr-FR" dirty="0"/>
              <a:t> = </a:t>
            </a:r>
            <a:r>
              <a:rPr lang="fr-FR" dirty="0" err="1"/>
              <a:t>productService.addProductToCart</a:t>
            </a:r>
            <a:r>
              <a:rPr lang="fr-FR" dirty="0"/>
              <a:t>("item1", 2);</a:t>
            </a:r>
          </a:p>
          <a:p>
            <a:r>
              <a:rPr lang="fr-FR" dirty="0"/>
              <a:t>        </a:t>
            </a:r>
            <a:r>
              <a:rPr lang="fr-FR" dirty="0" err="1"/>
              <a:t>assertEquals</a:t>
            </a:r>
            <a:r>
              <a:rPr lang="fr-FR" dirty="0"/>
              <a:t>(</a:t>
            </a:r>
            <a:r>
              <a:rPr lang="fr-FR" dirty="0" err="1"/>
              <a:t>true</a:t>
            </a:r>
            <a:r>
              <a:rPr lang="fr-FR" dirty="0"/>
              <a:t>, </a:t>
            </a:r>
            <a:r>
              <a:rPr lang="fr-FR" dirty="0" err="1"/>
              <a:t>addProductResult</a:t>
            </a:r>
            <a:r>
              <a:rPr lang="fr-FR" dirty="0"/>
              <a:t>);</a:t>
            </a:r>
          </a:p>
          <a:p>
            <a:r>
              <a:rPr lang="fr-FR" dirty="0"/>
              <a:t>        </a:t>
            </a:r>
          </a:p>
          <a:p>
            <a:r>
              <a:rPr lang="fr-FR" dirty="0"/>
              <a:t>        </a:t>
            </a:r>
            <a:r>
              <a:rPr lang="fr-FR" dirty="0" err="1"/>
              <a:t>boolean</a:t>
            </a:r>
            <a:r>
              <a:rPr lang="fr-FR" dirty="0"/>
              <a:t> </a:t>
            </a:r>
            <a:r>
              <a:rPr lang="fr-FR" dirty="0" err="1"/>
              <a:t>placeOrderResult</a:t>
            </a:r>
            <a:r>
              <a:rPr lang="fr-FR" dirty="0"/>
              <a:t> = </a:t>
            </a:r>
            <a:r>
              <a:rPr lang="fr-FR" dirty="0" err="1"/>
              <a:t>orderService.placeOrder</a:t>
            </a:r>
            <a:r>
              <a:rPr lang="fr-FR" dirty="0"/>
              <a:t>("user", "item1", 2);</a:t>
            </a:r>
          </a:p>
          <a:p>
            <a:r>
              <a:rPr lang="fr-FR" dirty="0"/>
              <a:t>        </a:t>
            </a:r>
            <a:r>
              <a:rPr lang="fr-FR" dirty="0" err="1"/>
              <a:t>assertEquals</a:t>
            </a:r>
            <a:r>
              <a:rPr lang="fr-FR" dirty="0"/>
              <a:t>(</a:t>
            </a:r>
            <a:r>
              <a:rPr lang="fr-FR" dirty="0" err="1"/>
              <a:t>true</a:t>
            </a:r>
            <a:r>
              <a:rPr lang="fr-FR" dirty="0"/>
              <a:t>, </a:t>
            </a:r>
            <a:r>
              <a:rPr lang="fr-FR" dirty="0" err="1"/>
              <a:t>placeOrderResult</a:t>
            </a:r>
            <a:r>
              <a:rPr lang="fr-FR" dirty="0"/>
              <a:t>);</a:t>
            </a:r>
          </a:p>
          <a:p>
            <a:r>
              <a:rPr lang="fr-FR" dirty="0"/>
              <a:t>    }</a:t>
            </a:r>
          </a:p>
          <a:p>
            <a:r>
              <a:rPr lang="fr-FR" dirty="0"/>
              <a:t>}</a:t>
            </a:r>
          </a:p>
        </p:txBody>
      </p:sp>
    </p:spTree>
    <p:extLst>
      <p:ext uri="{BB962C8B-B14F-4D97-AF65-F5344CB8AC3E}">
        <p14:creationId xmlns:p14="http://schemas.microsoft.com/office/powerpoint/2010/main" val="100588708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de régression (</a:t>
            </a:r>
            <a:r>
              <a:rPr lang="fr-FR" sz="2400" dirty="0" err="1">
                <a:latin typeface="Gill Sans MT" panose="020B0502020104020203" pitchFamily="34" charset="77"/>
                <a:ea typeface="Tahoma" panose="020B0604030504040204" pitchFamily="34" charset="0"/>
                <a:cs typeface="Tahoma" panose="020B0604030504040204" pitchFamily="34" charset="0"/>
              </a:rPr>
              <a:t>Regression</a:t>
            </a:r>
            <a:r>
              <a:rPr lang="fr-FR" sz="2400" dirty="0">
                <a:latin typeface="Gill Sans MT" panose="020B0502020104020203" pitchFamily="34" charset="77"/>
                <a:ea typeface="Tahoma" panose="020B0604030504040204" pitchFamily="34" charset="0"/>
                <a:cs typeface="Tahoma" panose="020B0604030504040204" pitchFamily="34" charset="0"/>
              </a:rPr>
              <a:t>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les nouvelles modifications du code n'ont pas introduit de bugs dans les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L'ensemble du système ou des parties spécifiques modifiées.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Exécuter des tests de régression après chaque nouvelle fonctionnalité ajoutée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412217" y="3399919"/>
            <a:ext cx="7920880" cy="246221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RegressionTest</a:t>
            </a:r>
            <a:r>
              <a:rPr lang="fr-FR" dirty="0"/>
              <a:t> {</a:t>
            </a:r>
          </a:p>
          <a:p>
            <a:r>
              <a:rPr lang="fr-FR" dirty="0"/>
              <a:t>    @Test</a:t>
            </a:r>
          </a:p>
          <a:p>
            <a:r>
              <a:rPr lang="fr-FR" dirty="0"/>
              <a:t>    public </a:t>
            </a:r>
            <a:r>
              <a:rPr lang="fr-FR" dirty="0" err="1"/>
              <a:t>void</a:t>
            </a:r>
            <a:r>
              <a:rPr lang="fr-FR" dirty="0"/>
              <a:t> </a:t>
            </a:r>
            <a:r>
              <a:rPr lang="fr-FR" dirty="0" err="1"/>
              <a:t>testExistingFeature</a:t>
            </a:r>
            <a:r>
              <a:rPr lang="fr-FR" dirty="0"/>
              <a:t>() {</a:t>
            </a:r>
          </a:p>
          <a:p>
            <a:r>
              <a:rPr lang="fr-FR" dirty="0"/>
              <a:t>        </a:t>
            </a:r>
            <a:r>
              <a:rPr lang="fr-FR" dirty="0" err="1"/>
              <a:t>ExistingFeature</a:t>
            </a:r>
            <a:r>
              <a:rPr lang="fr-FR" dirty="0"/>
              <a:t> </a:t>
            </a:r>
            <a:r>
              <a:rPr lang="fr-FR" dirty="0" err="1"/>
              <a:t>feature</a:t>
            </a:r>
            <a:r>
              <a:rPr lang="fr-FR" dirty="0"/>
              <a:t> = new </a:t>
            </a:r>
            <a:r>
              <a:rPr lang="fr-FR" dirty="0" err="1"/>
              <a:t>ExistingFeature</a:t>
            </a:r>
            <a:r>
              <a:rPr lang="fr-FR" dirty="0"/>
              <a:t>();</a:t>
            </a:r>
          </a:p>
          <a:p>
            <a:r>
              <a:rPr lang="fr-FR" dirty="0"/>
              <a:t>        </a:t>
            </a:r>
            <a:r>
              <a:rPr lang="fr-FR" dirty="0" err="1"/>
              <a:t>boolean</a:t>
            </a:r>
            <a:r>
              <a:rPr lang="fr-FR" dirty="0"/>
              <a:t> </a:t>
            </a:r>
            <a:r>
              <a:rPr lang="fr-FR" dirty="0" err="1"/>
              <a:t>result</a:t>
            </a:r>
            <a:r>
              <a:rPr lang="fr-FR" dirty="0"/>
              <a:t> = </a:t>
            </a:r>
            <a:r>
              <a:rPr lang="fr-FR" dirty="0" err="1"/>
              <a:t>feature.run</a:t>
            </a:r>
            <a:r>
              <a:rPr lang="fr-FR" dirty="0"/>
              <a:t>();</a:t>
            </a:r>
          </a:p>
          <a:p>
            <a:r>
              <a:rPr lang="fr-FR" dirty="0"/>
              <a:t>        </a:t>
            </a:r>
            <a:r>
              <a:rPr lang="fr-FR" dirty="0" err="1"/>
              <a:t>assertEquals</a:t>
            </a:r>
            <a:r>
              <a:rPr lang="fr-FR" dirty="0"/>
              <a:t>(</a:t>
            </a:r>
            <a:r>
              <a:rPr lang="fr-FR" dirty="0" err="1"/>
              <a:t>true</a:t>
            </a:r>
            <a:r>
              <a:rPr lang="fr-FR" dirty="0"/>
              <a:t>, </a:t>
            </a:r>
            <a:r>
              <a:rPr lang="fr-FR" dirty="0" err="1"/>
              <a:t>result</a:t>
            </a:r>
            <a:r>
              <a:rPr lang="fr-FR" dirty="0"/>
              <a:t>);</a:t>
            </a:r>
          </a:p>
          <a:p>
            <a:r>
              <a:rPr lang="fr-FR" dirty="0"/>
              <a:t>    }</a:t>
            </a:r>
          </a:p>
          <a:p>
            <a:r>
              <a:rPr lang="fr-FR" dirty="0"/>
              <a:t>}</a:t>
            </a:r>
          </a:p>
        </p:txBody>
      </p:sp>
    </p:spTree>
    <p:extLst>
      <p:ext uri="{BB962C8B-B14F-4D97-AF65-F5344CB8AC3E}">
        <p14:creationId xmlns:p14="http://schemas.microsoft.com/office/powerpoint/2010/main" val="9275043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1862113"/>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6"/>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performance (Performance Tests)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Objectif : Vérifier les performances du système sous différentes charges, y compris la rapidité, la stabilité et la scalabilité.</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Portée : L'ensemble du système ou des composants spécifiques sous des charges variables.</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Exemple : Tester combien de requêtes un serveur web peut gérer par seconde</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826263" y="2791037"/>
            <a:ext cx="7092788" cy="4247317"/>
          </a:xfrm>
          <a:prstGeom prst="rect">
            <a:avLst/>
          </a:prstGeom>
          <a:solidFill>
            <a:schemeClr val="accent5">
              <a:lumMod val="20000"/>
              <a:lumOff val="80000"/>
            </a:schemeClr>
          </a:solidFill>
        </p:spPr>
        <p:txBody>
          <a:bodyPr wrap="square">
            <a:spAutoFit/>
          </a:bodyPr>
          <a:lstStyle/>
          <a:p>
            <a:r>
              <a:rPr lang="fr-FR" sz="1200" dirty="0"/>
              <a:t>// Exemples de tests de performance utilisent souvent des outils comme </a:t>
            </a:r>
            <a:r>
              <a:rPr lang="fr-FR" sz="1200" dirty="0" err="1"/>
              <a:t>JMeter</a:t>
            </a:r>
            <a:r>
              <a:rPr lang="fr-FR" sz="1200" dirty="0"/>
              <a:t> ou </a:t>
            </a:r>
            <a:r>
              <a:rPr lang="fr-FR" sz="1200" dirty="0" err="1"/>
              <a:t>Gatling</a:t>
            </a:r>
            <a:r>
              <a:rPr lang="fr-FR" sz="1200" dirty="0"/>
              <a:t>.</a:t>
            </a:r>
          </a:p>
          <a:p>
            <a:r>
              <a:rPr lang="fr-FR" sz="1200" dirty="0"/>
              <a:t>// Le code suivant est un exemple de script </a:t>
            </a:r>
            <a:r>
              <a:rPr lang="fr-FR" sz="1200" dirty="0" err="1"/>
              <a:t>Gatling</a:t>
            </a:r>
            <a:r>
              <a:rPr lang="fr-FR" sz="1200" dirty="0"/>
              <a:t>.</a:t>
            </a:r>
          </a:p>
          <a:p>
            <a:endParaRPr lang="fr-FR" sz="1200" dirty="0"/>
          </a:p>
          <a:p>
            <a:r>
              <a:rPr lang="fr-FR" sz="1200" dirty="0"/>
              <a:t>import </a:t>
            </a:r>
            <a:r>
              <a:rPr lang="fr-FR" sz="1200" dirty="0" err="1"/>
              <a:t>io.gatling.javaapi.core</a:t>
            </a:r>
            <a:r>
              <a:rPr lang="fr-FR" sz="1200" dirty="0"/>
              <a:t>.*;</a:t>
            </a:r>
          </a:p>
          <a:p>
            <a:r>
              <a:rPr lang="fr-FR" sz="1200" dirty="0"/>
              <a:t>import </a:t>
            </a:r>
            <a:r>
              <a:rPr lang="fr-FR" sz="1200" dirty="0" err="1"/>
              <a:t>io.gatling.javaapi.http</a:t>
            </a:r>
            <a:r>
              <a:rPr lang="fr-FR" sz="1200" dirty="0"/>
              <a:t>.*;</a:t>
            </a:r>
          </a:p>
          <a:p>
            <a:endParaRPr lang="fr-FR" sz="1200" dirty="0"/>
          </a:p>
          <a:p>
            <a:r>
              <a:rPr lang="fr-FR" sz="1200" dirty="0"/>
              <a:t>import </a:t>
            </a:r>
            <a:r>
              <a:rPr lang="fr-FR" sz="1200" dirty="0" err="1"/>
              <a:t>static</a:t>
            </a:r>
            <a:r>
              <a:rPr lang="fr-FR" sz="1200" dirty="0"/>
              <a:t> </a:t>
            </a:r>
            <a:r>
              <a:rPr lang="fr-FR" sz="1200" dirty="0" err="1"/>
              <a:t>io.gatling.javaapi.core.CoreDsl</a:t>
            </a:r>
            <a:r>
              <a:rPr lang="fr-FR" sz="1200" dirty="0"/>
              <a:t>.*;</a:t>
            </a:r>
          </a:p>
          <a:p>
            <a:r>
              <a:rPr lang="fr-FR" sz="1200" dirty="0"/>
              <a:t>import </a:t>
            </a:r>
            <a:r>
              <a:rPr lang="fr-FR" sz="1200" dirty="0" err="1"/>
              <a:t>static</a:t>
            </a:r>
            <a:r>
              <a:rPr lang="fr-FR" sz="1200" dirty="0"/>
              <a:t> </a:t>
            </a:r>
            <a:r>
              <a:rPr lang="fr-FR" sz="1200" dirty="0" err="1"/>
              <a:t>io.gatling.javaapi.http.HttpDsl</a:t>
            </a:r>
            <a:r>
              <a:rPr lang="fr-FR" sz="1200" dirty="0"/>
              <a:t>.*;</a:t>
            </a:r>
          </a:p>
          <a:p>
            <a:endParaRPr lang="fr-FR" sz="1200" dirty="0"/>
          </a:p>
          <a:p>
            <a:r>
              <a:rPr lang="fr-FR" sz="1200" dirty="0"/>
              <a:t>public class </a:t>
            </a:r>
            <a:r>
              <a:rPr lang="fr-FR" sz="1200" dirty="0" err="1"/>
              <a:t>PerformanceTest</a:t>
            </a:r>
            <a:r>
              <a:rPr lang="fr-FR" sz="1200" dirty="0"/>
              <a:t> </a:t>
            </a:r>
            <a:r>
              <a:rPr lang="fr-FR" sz="1200" dirty="0" err="1"/>
              <a:t>extends</a:t>
            </a:r>
            <a:r>
              <a:rPr lang="fr-FR" sz="1200" dirty="0"/>
              <a:t> Simulation {</a:t>
            </a:r>
          </a:p>
          <a:p>
            <a:r>
              <a:rPr lang="fr-FR" sz="1200" dirty="0"/>
              <a:t>    </a:t>
            </a:r>
            <a:r>
              <a:rPr lang="fr-FR" sz="1200" dirty="0" err="1"/>
              <a:t>HttpProtocolBuilder</a:t>
            </a:r>
            <a:r>
              <a:rPr lang="fr-FR" sz="1200" dirty="0"/>
              <a:t> </a:t>
            </a:r>
            <a:r>
              <a:rPr lang="fr-FR" sz="1200" dirty="0" err="1"/>
              <a:t>httpProtocol</a:t>
            </a:r>
            <a:r>
              <a:rPr lang="fr-FR" sz="1200" dirty="0"/>
              <a:t> = http</a:t>
            </a:r>
          </a:p>
          <a:p>
            <a:r>
              <a:rPr lang="fr-FR" sz="1200" dirty="0"/>
              <a:t>        .</a:t>
            </a:r>
            <a:r>
              <a:rPr lang="fr-FR" sz="1200" dirty="0" err="1"/>
              <a:t>baseUrl</a:t>
            </a:r>
            <a:r>
              <a:rPr lang="fr-FR" sz="1200" dirty="0"/>
              <a:t>("http://localhost:8080")</a:t>
            </a:r>
          </a:p>
          <a:p>
            <a:r>
              <a:rPr lang="fr-FR" sz="1200" dirty="0"/>
              <a:t>        .</a:t>
            </a:r>
            <a:r>
              <a:rPr lang="fr-FR" sz="1200" dirty="0" err="1"/>
              <a:t>acceptHeader</a:t>
            </a:r>
            <a:r>
              <a:rPr lang="fr-FR" sz="1200" dirty="0"/>
              <a:t>("application/</a:t>
            </a:r>
            <a:r>
              <a:rPr lang="fr-FR" sz="1200" dirty="0" err="1"/>
              <a:t>json</a:t>
            </a:r>
            <a:r>
              <a:rPr lang="fr-FR" sz="1200" dirty="0"/>
              <a:t>");</a:t>
            </a:r>
          </a:p>
          <a:p>
            <a:endParaRPr lang="fr-FR" sz="1200" dirty="0"/>
          </a:p>
          <a:p>
            <a:r>
              <a:rPr lang="fr-FR" sz="1200" dirty="0"/>
              <a:t>    </a:t>
            </a:r>
            <a:r>
              <a:rPr lang="fr-FR" sz="1200" dirty="0" err="1"/>
              <a:t>ScenarioBuilder</a:t>
            </a:r>
            <a:r>
              <a:rPr lang="fr-FR" sz="1200" dirty="0"/>
              <a:t> </a:t>
            </a:r>
            <a:r>
              <a:rPr lang="fr-FR" sz="1200" dirty="0" err="1"/>
              <a:t>scn</a:t>
            </a:r>
            <a:r>
              <a:rPr lang="fr-FR" sz="1200" dirty="0"/>
              <a:t> = scenario("</a:t>
            </a:r>
            <a:r>
              <a:rPr lang="fr-FR" sz="1200" dirty="0" err="1"/>
              <a:t>BasicSimulation</a:t>
            </a:r>
            <a:r>
              <a:rPr lang="fr-FR" sz="1200" dirty="0"/>
              <a:t>")</a:t>
            </a:r>
          </a:p>
          <a:p>
            <a:r>
              <a:rPr lang="fr-FR" sz="1200" dirty="0"/>
              <a:t>        .</a:t>
            </a:r>
            <a:r>
              <a:rPr lang="fr-FR" sz="1200" dirty="0" err="1"/>
              <a:t>exec</a:t>
            </a:r>
            <a:r>
              <a:rPr lang="fr-FR" sz="1200" dirty="0"/>
              <a:t>(http("request_1")</a:t>
            </a:r>
          </a:p>
          <a:p>
            <a:r>
              <a:rPr lang="fr-FR" sz="1200" dirty="0"/>
              <a:t>        .</a:t>
            </a:r>
            <a:r>
              <a:rPr lang="fr-FR" sz="1200" dirty="0" err="1"/>
              <a:t>get</a:t>
            </a:r>
            <a:r>
              <a:rPr lang="fr-FR" sz="1200" dirty="0"/>
              <a:t>("/api/</a:t>
            </a:r>
            <a:r>
              <a:rPr lang="fr-FR" sz="1200" dirty="0" err="1"/>
              <a:t>resource</a:t>
            </a:r>
            <a:r>
              <a:rPr lang="fr-FR" sz="1200" dirty="0"/>
              <a:t>"));</a:t>
            </a:r>
          </a:p>
          <a:p>
            <a:endParaRPr lang="fr-FR" sz="1200" dirty="0"/>
          </a:p>
          <a:p>
            <a:r>
              <a:rPr lang="fr-FR" sz="1200" dirty="0"/>
              <a:t>    {</a:t>
            </a:r>
          </a:p>
          <a:p>
            <a:r>
              <a:rPr lang="fr-FR" sz="1200" dirty="0"/>
              <a:t>        </a:t>
            </a:r>
            <a:r>
              <a:rPr lang="fr-FR" sz="1200" dirty="0" err="1"/>
              <a:t>setUp</a:t>
            </a:r>
            <a:r>
              <a:rPr lang="fr-FR" sz="1200" dirty="0"/>
              <a:t>(</a:t>
            </a:r>
            <a:r>
              <a:rPr lang="fr-FR" sz="1200" dirty="0" err="1"/>
              <a:t>scn.injectOpen</a:t>
            </a:r>
            <a:r>
              <a:rPr lang="fr-FR" sz="1200" dirty="0"/>
              <a:t>(</a:t>
            </a:r>
            <a:r>
              <a:rPr lang="fr-FR" sz="1200" dirty="0" err="1"/>
              <a:t>atOnceUsers</a:t>
            </a:r>
            <a:r>
              <a:rPr lang="fr-FR" sz="1200" dirty="0"/>
              <a:t>(1000)).</a:t>
            </a:r>
            <a:r>
              <a:rPr lang="fr-FR" sz="1200" dirty="0" err="1"/>
              <a:t>protocols</a:t>
            </a:r>
            <a:r>
              <a:rPr lang="fr-FR" sz="1200" dirty="0"/>
              <a:t>(</a:t>
            </a:r>
            <a:r>
              <a:rPr lang="fr-FR" sz="1200" dirty="0" err="1"/>
              <a:t>httpProtocol</a:t>
            </a:r>
            <a:r>
              <a:rPr lang="fr-FR" sz="1200" dirty="0"/>
              <a:t>));</a:t>
            </a:r>
          </a:p>
          <a:p>
            <a:r>
              <a:rPr lang="fr-FR" sz="1200" dirty="0"/>
              <a:t>    }</a:t>
            </a:r>
          </a:p>
          <a:p>
            <a:r>
              <a:rPr lang="fr-FR" sz="1200" dirty="0"/>
              <a:t>}</a:t>
            </a:r>
          </a:p>
        </p:txBody>
      </p:sp>
    </p:spTree>
    <p:extLst>
      <p:ext uri="{BB962C8B-B14F-4D97-AF65-F5344CB8AC3E}">
        <p14:creationId xmlns:p14="http://schemas.microsoft.com/office/powerpoint/2010/main" val="414966096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1736245"/>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7"/>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de sécurité (Security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 système est sécurisé contre diverses menaces et vulnérabilités.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L'ensemble du système avec un accent particulier sur les points d'accès sensibles.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la résistance de l'application aux attaques SQL injection.</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826263" y="2993708"/>
            <a:ext cx="7092788" cy="3108543"/>
          </a:xfrm>
          <a:prstGeom prst="rect">
            <a:avLst/>
          </a:prstGeom>
          <a:solidFill>
            <a:schemeClr val="accent5">
              <a:lumMod val="20000"/>
              <a:lumOff val="80000"/>
            </a:schemeClr>
          </a:solidFill>
        </p:spPr>
        <p:txBody>
          <a:bodyPr wrap="square">
            <a:spAutoFit/>
          </a:bodyPr>
          <a:lstStyle/>
          <a:p>
            <a:r>
              <a:rPr lang="fr-FR" dirty="0"/>
              <a:t>// Les tests de sécurité utilisent souvent des outils comme OWASP ZAP.</a:t>
            </a:r>
          </a:p>
          <a:p>
            <a:r>
              <a:rPr lang="fr-FR" dirty="0"/>
              <a:t>// Le code suivant est un exemple de test simple pour vérifier les injections SQL.</a:t>
            </a:r>
          </a:p>
          <a:p>
            <a:endParaRPr lang="fr-FR" dirty="0"/>
          </a:p>
          <a:p>
            <a:r>
              <a:rPr lang="fr-FR" dirty="0"/>
              <a:t>import </a:t>
            </a:r>
            <a:r>
              <a:rPr lang="fr-FR" dirty="0" err="1"/>
              <a:t>static</a:t>
            </a:r>
            <a:r>
              <a:rPr lang="fr-FR" dirty="0"/>
              <a:t> </a:t>
            </a:r>
            <a:r>
              <a:rPr lang="fr-FR" dirty="0" err="1"/>
              <a:t>org.junit.jupiter.api.Assertions.assertFalse</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SecurityTest</a:t>
            </a:r>
            <a:r>
              <a:rPr lang="fr-FR" dirty="0"/>
              <a:t> {</a:t>
            </a:r>
          </a:p>
          <a:p>
            <a:r>
              <a:rPr lang="fr-FR" dirty="0"/>
              <a:t>    @Test</a:t>
            </a:r>
          </a:p>
          <a:p>
            <a:r>
              <a:rPr lang="fr-FR" dirty="0"/>
              <a:t>    public </a:t>
            </a:r>
            <a:r>
              <a:rPr lang="fr-FR" dirty="0" err="1"/>
              <a:t>void</a:t>
            </a:r>
            <a:r>
              <a:rPr lang="fr-FR" dirty="0"/>
              <a:t> </a:t>
            </a:r>
            <a:r>
              <a:rPr lang="fr-FR" dirty="0" err="1"/>
              <a:t>testSQLInjection</a:t>
            </a:r>
            <a:r>
              <a:rPr lang="fr-FR" dirty="0"/>
              <a:t>() {</a:t>
            </a:r>
          </a:p>
          <a:p>
            <a:r>
              <a:rPr lang="fr-FR" dirty="0"/>
              <a:t>        String </a:t>
            </a:r>
            <a:r>
              <a:rPr lang="fr-FR" dirty="0" err="1"/>
              <a:t>userInput</a:t>
            </a:r>
            <a:r>
              <a:rPr lang="fr-FR" dirty="0"/>
              <a:t> = "' OR '1'='1";</a:t>
            </a:r>
          </a:p>
          <a:p>
            <a:r>
              <a:rPr lang="fr-FR" dirty="0"/>
              <a:t>        </a:t>
            </a:r>
            <a:r>
              <a:rPr lang="fr-FR" dirty="0" err="1"/>
              <a:t>boolean</a:t>
            </a:r>
            <a:r>
              <a:rPr lang="fr-FR" dirty="0"/>
              <a:t> </a:t>
            </a:r>
            <a:r>
              <a:rPr lang="fr-FR" dirty="0" err="1"/>
              <a:t>isVulnerable</a:t>
            </a:r>
            <a:r>
              <a:rPr lang="fr-FR" dirty="0"/>
              <a:t> = </a:t>
            </a:r>
            <a:r>
              <a:rPr lang="fr-FR" dirty="0" err="1"/>
              <a:t>DatabaseService.isVulnerableToSQLInjection</a:t>
            </a:r>
            <a:r>
              <a:rPr lang="fr-FR" dirty="0"/>
              <a:t>(</a:t>
            </a:r>
            <a:r>
              <a:rPr lang="fr-FR" dirty="0" err="1"/>
              <a:t>userInput</a:t>
            </a:r>
            <a:r>
              <a:rPr lang="fr-FR" dirty="0"/>
              <a:t>);</a:t>
            </a:r>
          </a:p>
          <a:p>
            <a:r>
              <a:rPr lang="fr-FR" dirty="0"/>
              <a:t>        </a:t>
            </a:r>
            <a:r>
              <a:rPr lang="fr-FR" dirty="0" err="1"/>
              <a:t>assertFalse</a:t>
            </a:r>
            <a:r>
              <a:rPr lang="fr-FR" dirty="0"/>
              <a:t>(</a:t>
            </a:r>
            <a:r>
              <a:rPr lang="fr-FR" dirty="0" err="1"/>
              <a:t>isVulnerable</a:t>
            </a:r>
            <a:r>
              <a:rPr lang="fr-FR" dirty="0"/>
              <a:t>);</a:t>
            </a:r>
          </a:p>
          <a:p>
            <a:r>
              <a:rPr lang="fr-FR" dirty="0"/>
              <a:t>    }</a:t>
            </a:r>
          </a:p>
          <a:p>
            <a:r>
              <a:rPr lang="fr-FR" dirty="0"/>
              <a:t>}</a:t>
            </a:r>
          </a:p>
        </p:txBody>
      </p:sp>
    </p:spTree>
    <p:extLst>
      <p:ext uri="{BB962C8B-B14F-4D97-AF65-F5344CB8AC3E}">
        <p14:creationId xmlns:p14="http://schemas.microsoft.com/office/powerpoint/2010/main" val="58153955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2- </a:t>
            </a:r>
            <a:r>
              <a:rPr lang="fr-FR" altLang="fr-FR" sz="3000" b="1" dirty="0">
                <a:latin typeface="Gill Sans MT" panose="020B0502020104020203" pitchFamily="34" charset="77"/>
              </a:rPr>
              <a:t>Types de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17674"/>
            <a:ext cx="10206509" cy="209018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8"/>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Tests d'acceptation (Acceptance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Objectif : Vérifier que le système répond aux critères d'acceptation définis par le client ou les utilisateurs finaux.</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Portée : Scénarios et cas d'utilisation représentant les exigences des utilisateurs.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Tester un scénario où un utilisateur final complète une tâche spécifique.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BE42629-AD07-0972-DB8C-7678257A20C6}"/>
              </a:ext>
            </a:extLst>
          </p:cNvPr>
          <p:cNvSpPr txBox="1"/>
          <p:nvPr/>
        </p:nvSpPr>
        <p:spPr>
          <a:xfrm>
            <a:off x="1826263" y="3084522"/>
            <a:ext cx="7092788" cy="3847207"/>
          </a:xfrm>
          <a:prstGeom prst="rect">
            <a:avLst/>
          </a:prstGeom>
          <a:solidFill>
            <a:schemeClr val="accent5">
              <a:lumMod val="20000"/>
              <a:lumOff val="80000"/>
            </a:schemeClr>
          </a:solidFill>
        </p:spPr>
        <p:txBody>
          <a:bodyPr wrap="square">
            <a:spAutoFit/>
          </a:bodyPr>
          <a:lstStyle/>
          <a:p>
            <a:r>
              <a:rPr lang="fr-FR" sz="1200" dirty="0"/>
              <a:t>import </a:t>
            </a:r>
            <a:r>
              <a:rPr lang="fr-FR" sz="1200" dirty="0" err="1"/>
              <a:t>static</a:t>
            </a:r>
            <a:r>
              <a:rPr lang="fr-FR" sz="1200" dirty="0"/>
              <a:t> </a:t>
            </a:r>
            <a:r>
              <a:rPr lang="fr-FR" sz="1200" dirty="0" err="1"/>
              <a:t>org.junit.jupiter.api.Assertions.assertEquals</a:t>
            </a:r>
            <a:r>
              <a:rPr lang="fr-FR" sz="1200" dirty="0"/>
              <a:t>;</a:t>
            </a:r>
          </a:p>
          <a:p>
            <a:r>
              <a:rPr lang="fr-FR" sz="1200" dirty="0"/>
              <a:t>import </a:t>
            </a:r>
            <a:r>
              <a:rPr lang="fr-FR" sz="1200" dirty="0" err="1"/>
              <a:t>org.junit.jupiter.api.Test</a:t>
            </a:r>
            <a:r>
              <a:rPr lang="fr-FR" sz="1200" dirty="0"/>
              <a:t>;</a:t>
            </a:r>
          </a:p>
          <a:p>
            <a:endParaRPr lang="fr-FR" sz="1200" dirty="0"/>
          </a:p>
          <a:p>
            <a:r>
              <a:rPr lang="fr-FR" sz="1200" dirty="0"/>
              <a:t>public class </a:t>
            </a:r>
            <a:r>
              <a:rPr lang="fr-FR" sz="1200" dirty="0" err="1"/>
              <a:t>AcceptanceTest</a:t>
            </a:r>
            <a:r>
              <a:rPr lang="fr-FR" sz="1200" dirty="0"/>
              <a:t> {</a:t>
            </a:r>
          </a:p>
          <a:p>
            <a:r>
              <a:rPr lang="fr-FR" sz="1200" dirty="0"/>
              <a:t>    @Test</a:t>
            </a:r>
          </a:p>
          <a:p>
            <a:r>
              <a:rPr lang="fr-FR" sz="1200" dirty="0"/>
              <a:t>    public </a:t>
            </a:r>
            <a:r>
              <a:rPr lang="fr-FR" sz="1200" dirty="0" err="1"/>
              <a:t>void</a:t>
            </a:r>
            <a:r>
              <a:rPr lang="fr-FR" sz="1200" dirty="0"/>
              <a:t> </a:t>
            </a:r>
            <a:r>
              <a:rPr lang="fr-FR" sz="1200" dirty="0" err="1"/>
              <a:t>testUserJourney</a:t>
            </a:r>
            <a:r>
              <a:rPr lang="fr-FR" sz="1200" dirty="0"/>
              <a:t>() {</a:t>
            </a:r>
          </a:p>
          <a:p>
            <a:r>
              <a:rPr lang="fr-FR" sz="1200" dirty="0"/>
              <a:t>        </a:t>
            </a:r>
            <a:r>
              <a:rPr lang="fr-FR" sz="1200" dirty="0" err="1"/>
              <a:t>UserService</a:t>
            </a:r>
            <a:r>
              <a:rPr lang="fr-FR" sz="1200" dirty="0"/>
              <a:t> </a:t>
            </a:r>
            <a:r>
              <a:rPr lang="fr-FR" sz="1200" dirty="0" err="1"/>
              <a:t>userService</a:t>
            </a:r>
            <a:r>
              <a:rPr lang="fr-FR" sz="1200" dirty="0"/>
              <a:t> = new </a:t>
            </a:r>
            <a:r>
              <a:rPr lang="fr-FR" sz="1200" dirty="0" err="1"/>
              <a:t>UserService</a:t>
            </a:r>
            <a:r>
              <a:rPr lang="fr-FR" sz="1200" dirty="0"/>
              <a:t>();</a:t>
            </a:r>
          </a:p>
          <a:p>
            <a:r>
              <a:rPr lang="fr-FR" sz="1200" dirty="0"/>
              <a:t>        </a:t>
            </a:r>
            <a:r>
              <a:rPr lang="fr-FR" sz="1200" dirty="0" err="1"/>
              <a:t>ProductService</a:t>
            </a:r>
            <a:r>
              <a:rPr lang="fr-FR" sz="1200" dirty="0"/>
              <a:t> </a:t>
            </a:r>
            <a:r>
              <a:rPr lang="fr-FR" sz="1200" dirty="0" err="1"/>
              <a:t>productService</a:t>
            </a:r>
            <a:r>
              <a:rPr lang="fr-FR" sz="1200" dirty="0"/>
              <a:t> = new </a:t>
            </a:r>
            <a:r>
              <a:rPr lang="fr-FR" sz="1200" dirty="0" err="1"/>
              <a:t>ProductService</a:t>
            </a:r>
            <a:r>
              <a:rPr lang="fr-FR" sz="1200" dirty="0"/>
              <a:t>();</a:t>
            </a:r>
          </a:p>
          <a:p>
            <a:r>
              <a:rPr lang="fr-FR" sz="1200" dirty="0"/>
              <a:t>        </a:t>
            </a:r>
            <a:r>
              <a:rPr lang="fr-FR" sz="1200" dirty="0" err="1"/>
              <a:t>OrderService</a:t>
            </a:r>
            <a:r>
              <a:rPr lang="fr-FR" sz="1200" dirty="0"/>
              <a:t> </a:t>
            </a:r>
            <a:r>
              <a:rPr lang="fr-FR" sz="1200" dirty="0" err="1"/>
              <a:t>orderService</a:t>
            </a:r>
            <a:r>
              <a:rPr lang="fr-FR" sz="1200" dirty="0"/>
              <a:t> = new </a:t>
            </a:r>
            <a:r>
              <a:rPr lang="fr-FR" sz="1200" dirty="0" err="1"/>
              <a:t>OrderService</a:t>
            </a:r>
            <a:r>
              <a:rPr lang="fr-FR" sz="1200" dirty="0"/>
              <a:t>(</a:t>
            </a:r>
            <a:r>
              <a:rPr lang="fr-FR" sz="1200" dirty="0" err="1"/>
              <a:t>userService</a:t>
            </a:r>
            <a:r>
              <a:rPr lang="fr-FR" sz="1200" dirty="0"/>
              <a:t>, </a:t>
            </a:r>
            <a:r>
              <a:rPr lang="fr-FR" sz="1200" dirty="0" err="1"/>
              <a:t>productService</a:t>
            </a:r>
            <a:r>
              <a:rPr lang="fr-FR" sz="1200" dirty="0"/>
              <a:t>);</a:t>
            </a:r>
          </a:p>
          <a:p>
            <a:r>
              <a:rPr lang="fr-FR" sz="1200" dirty="0"/>
              <a:t>        </a:t>
            </a:r>
          </a:p>
          <a:p>
            <a:r>
              <a:rPr lang="fr-FR" sz="1200" dirty="0"/>
              <a:t>        </a:t>
            </a:r>
            <a:r>
              <a:rPr lang="fr-FR" sz="1200" dirty="0" err="1"/>
              <a:t>boolean</a:t>
            </a:r>
            <a:r>
              <a:rPr lang="fr-FR" sz="1200" dirty="0"/>
              <a:t> </a:t>
            </a:r>
            <a:r>
              <a:rPr lang="fr-FR" sz="1200" dirty="0" err="1"/>
              <a:t>loginResult</a:t>
            </a:r>
            <a:r>
              <a:rPr lang="fr-FR" sz="1200" dirty="0"/>
              <a:t> = </a:t>
            </a:r>
            <a:r>
              <a:rPr lang="fr-FR" sz="1200" dirty="0" err="1"/>
              <a:t>userService.login</a:t>
            </a:r>
            <a:r>
              <a:rPr lang="fr-FR" sz="1200" dirty="0"/>
              <a:t>("</a:t>
            </a:r>
            <a:r>
              <a:rPr lang="fr-FR" sz="1200" dirty="0" err="1"/>
              <a:t>endUser</a:t>
            </a:r>
            <a:r>
              <a:rPr lang="fr-FR" sz="1200" dirty="0"/>
              <a:t>", "password123");</a:t>
            </a:r>
          </a:p>
          <a:p>
            <a:r>
              <a:rPr lang="fr-FR" sz="1200" dirty="0"/>
              <a:t>        </a:t>
            </a:r>
            <a:r>
              <a:rPr lang="fr-FR" sz="1200" dirty="0" err="1"/>
              <a:t>assertEquals</a:t>
            </a:r>
            <a:r>
              <a:rPr lang="fr-FR" sz="1200" dirty="0"/>
              <a:t>(</a:t>
            </a:r>
            <a:r>
              <a:rPr lang="fr-FR" sz="1200" dirty="0" err="1"/>
              <a:t>true</a:t>
            </a:r>
            <a:r>
              <a:rPr lang="fr-FR" sz="1200" dirty="0"/>
              <a:t>, </a:t>
            </a:r>
            <a:r>
              <a:rPr lang="fr-FR" sz="1200" dirty="0" err="1"/>
              <a:t>loginResult</a:t>
            </a:r>
            <a:r>
              <a:rPr lang="fr-FR" sz="1200" dirty="0"/>
              <a:t>);</a:t>
            </a:r>
          </a:p>
          <a:p>
            <a:r>
              <a:rPr lang="fr-FR" sz="1200" dirty="0"/>
              <a:t>        </a:t>
            </a:r>
          </a:p>
          <a:p>
            <a:r>
              <a:rPr lang="fr-FR" sz="1200" dirty="0"/>
              <a:t>        </a:t>
            </a:r>
            <a:r>
              <a:rPr lang="fr-FR" sz="1200" dirty="0" err="1"/>
              <a:t>boolean</a:t>
            </a:r>
            <a:r>
              <a:rPr lang="fr-FR" sz="1200" dirty="0"/>
              <a:t> </a:t>
            </a:r>
            <a:r>
              <a:rPr lang="fr-FR" sz="1200" dirty="0" err="1"/>
              <a:t>addProductResult</a:t>
            </a:r>
            <a:r>
              <a:rPr lang="fr-FR" sz="1200" dirty="0"/>
              <a:t> = </a:t>
            </a:r>
            <a:r>
              <a:rPr lang="fr-FR" sz="1200" dirty="0" err="1"/>
              <a:t>productService.addProductToCart</a:t>
            </a:r>
            <a:r>
              <a:rPr lang="fr-FR" sz="1200" dirty="0"/>
              <a:t>("item1", 1);</a:t>
            </a:r>
          </a:p>
          <a:p>
            <a:r>
              <a:rPr lang="fr-FR" sz="1200" dirty="0"/>
              <a:t>        </a:t>
            </a:r>
            <a:r>
              <a:rPr lang="fr-FR" sz="1200" dirty="0" err="1"/>
              <a:t>assertEquals</a:t>
            </a:r>
            <a:r>
              <a:rPr lang="fr-FR" sz="1200" dirty="0"/>
              <a:t>(</a:t>
            </a:r>
            <a:r>
              <a:rPr lang="fr-FR" sz="1200" dirty="0" err="1"/>
              <a:t>true</a:t>
            </a:r>
            <a:r>
              <a:rPr lang="fr-FR" sz="1200" dirty="0"/>
              <a:t>, </a:t>
            </a:r>
            <a:r>
              <a:rPr lang="fr-FR" sz="1200" dirty="0" err="1"/>
              <a:t>addProductResult</a:t>
            </a:r>
            <a:r>
              <a:rPr lang="fr-FR" sz="1200" dirty="0"/>
              <a:t>);</a:t>
            </a:r>
          </a:p>
          <a:p>
            <a:r>
              <a:rPr lang="fr-FR" sz="1200" dirty="0"/>
              <a:t>        </a:t>
            </a:r>
          </a:p>
          <a:p>
            <a:r>
              <a:rPr lang="fr-FR" sz="1200" dirty="0"/>
              <a:t>        </a:t>
            </a:r>
            <a:r>
              <a:rPr lang="fr-FR" sz="1200" dirty="0" err="1"/>
              <a:t>boolean</a:t>
            </a:r>
            <a:r>
              <a:rPr lang="fr-FR" sz="1200" dirty="0"/>
              <a:t> </a:t>
            </a:r>
            <a:r>
              <a:rPr lang="fr-FR" sz="1200" dirty="0" err="1"/>
              <a:t>checkoutResult</a:t>
            </a:r>
            <a:r>
              <a:rPr lang="fr-FR" sz="1200" dirty="0"/>
              <a:t> = </a:t>
            </a:r>
            <a:r>
              <a:rPr lang="fr-FR" sz="1200" dirty="0" err="1"/>
              <a:t>orderService.checkout</a:t>
            </a:r>
            <a:r>
              <a:rPr lang="fr-FR" sz="1200" dirty="0"/>
              <a:t>("</a:t>
            </a:r>
            <a:r>
              <a:rPr lang="fr-FR" sz="1200" dirty="0" err="1"/>
              <a:t>endUser</a:t>
            </a:r>
            <a:r>
              <a:rPr lang="fr-FR" sz="1200" dirty="0"/>
              <a:t>");</a:t>
            </a:r>
          </a:p>
          <a:p>
            <a:r>
              <a:rPr lang="fr-FR" sz="1200" dirty="0"/>
              <a:t>        </a:t>
            </a:r>
            <a:r>
              <a:rPr lang="fr-FR" sz="1200" dirty="0" err="1"/>
              <a:t>assertEquals</a:t>
            </a:r>
            <a:r>
              <a:rPr lang="fr-FR" sz="1200" dirty="0"/>
              <a:t>(</a:t>
            </a:r>
            <a:r>
              <a:rPr lang="fr-FR" sz="1200" dirty="0" err="1"/>
              <a:t>true</a:t>
            </a:r>
            <a:r>
              <a:rPr lang="fr-FR" sz="1200" dirty="0"/>
              <a:t>, </a:t>
            </a:r>
            <a:r>
              <a:rPr lang="fr-FR" sz="1200" dirty="0" err="1"/>
              <a:t>checkoutResult</a:t>
            </a:r>
            <a:r>
              <a:rPr lang="fr-FR" sz="1200" dirty="0"/>
              <a:t>);</a:t>
            </a:r>
          </a:p>
          <a:p>
            <a:r>
              <a:rPr lang="fr-FR" sz="1200" dirty="0"/>
              <a:t>    }</a:t>
            </a:r>
          </a:p>
          <a:p>
            <a:r>
              <a:rPr lang="fr-FR" sz="1200" dirty="0"/>
              <a:t>}</a:t>
            </a:r>
          </a:p>
        </p:txBody>
      </p:sp>
    </p:spTree>
    <p:extLst>
      <p:ext uri="{BB962C8B-B14F-4D97-AF65-F5344CB8AC3E}">
        <p14:creationId xmlns:p14="http://schemas.microsoft.com/office/powerpoint/2010/main" val="264379752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3901"/>
            <a:ext cx="9937105" cy="2859629"/>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Niveaux de Test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unitaires : Vérifient le bon fonctionnement des unités individuelles de code.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d'intégration : Vérifient que les différents modules ou services fonctionnent bien ensemble.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système : Vérifient que le système dans son ensemble fonctionne correctement.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d'acceptation : Vérifient que le système répond aux critères d'acceptation définis par les utilisateurs finaux.</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60156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894813"/>
            <a:ext cx="9937105" cy="1967077"/>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Pyramide de Test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La pyramide de test est une métaphore qui aide à concevoir une stratégie de test équilibrée. Elle suggère d'avoir plus de tests de bas niveau (unitaires</a:t>
            </a:r>
            <a:r>
              <a:rPr lang="fr-TN" sz="2000" dirty="0">
                <a:latin typeface="Gill Sans MT" panose="020B0502020104020203" pitchFamily="34" charset="77"/>
                <a:ea typeface="Tahoma" panose="020B0604030504040204" pitchFamily="34" charset="0"/>
                <a:cs typeface="Tahoma" panose="020B0604030504040204" pitchFamily="34" charset="0"/>
              </a:rPr>
              <a:t> ou de composants</a:t>
            </a:r>
            <a:r>
              <a:rPr lang="fr-FR" sz="2000" dirty="0">
                <a:latin typeface="Gill Sans MT" panose="020B0502020104020203" pitchFamily="34" charset="77"/>
                <a:ea typeface="Tahoma" panose="020B0604030504040204" pitchFamily="34" charset="0"/>
                <a:cs typeface="Tahoma" panose="020B0604030504040204" pitchFamily="34" charset="0"/>
              </a:rPr>
              <a:t>) et moins de tests de haut niveau (systèmes), car les tests de bas niveau sont généralement plus rapides, moins coûteux et plus faciles à maintenir.</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pic>
        <p:nvPicPr>
          <p:cNvPr id="3074" name="Picture 2" descr="Les différents niveaux de tests">
            <a:extLst>
              <a:ext uri="{FF2B5EF4-FFF2-40B4-BE49-F238E27FC236}">
                <a16:creationId xmlns:a16="http://schemas.microsoft.com/office/drawing/2014/main" id="{B9DC75A3-82D5-5020-FEA8-AF715855F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580" y="2861890"/>
            <a:ext cx="6461769" cy="358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48415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3901"/>
            <a:ext cx="9937105" cy="2444131"/>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Types de Tests</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fonctionnels : Vérifient que le logiciel fonctionne conformément aux spécifications.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non fonctionnels : Vérifient les aspects non fonctionnels tels que la performance, la sécurité, l'ergonomie, etc.</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de régression : Vérifient que les nouvelles modifications n'ont pas introduit de bugs dans les fonctionnalités existantes.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1853568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3901"/>
            <a:ext cx="9937105" cy="2151743"/>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4"/>
              <a:tabLst>
                <a:tab pos="457200" algn="l"/>
              </a:tabLst>
              <a:defRPr/>
            </a:pPr>
            <a:r>
              <a:rPr lang="fr-FR" sz="2400" dirty="0" err="1">
                <a:latin typeface="Gill Sans MT" panose="020B0502020104020203" pitchFamily="34" charset="77"/>
                <a:ea typeface="Tahoma" panose="020B0604030504040204" pitchFamily="34" charset="0"/>
                <a:cs typeface="Tahoma" panose="020B0604030504040204" pitchFamily="34" charset="0"/>
              </a:rPr>
              <a:t>Frameworks</a:t>
            </a:r>
            <a:r>
              <a:rPr lang="fr-FR" sz="2400" dirty="0">
                <a:latin typeface="Gill Sans MT" panose="020B0502020104020203" pitchFamily="34" charset="77"/>
                <a:ea typeface="Tahoma" panose="020B0604030504040204" pitchFamily="34" charset="0"/>
                <a:cs typeface="Tahoma" panose="020B0604030504040204" pitchFamily="34" charset="0"/>
              </a:rPr>
              <a:t> de Test</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JUnit : Pour les tests unitaires en 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 Pour les tests d'intégration avec simulation de dépendances en 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Selenium</a:t>
            </a:r>
            <a:r>
              <a:rPr lang="fr-FR" sz="2000" dirty="0">
                <a:latin typeface="Gill Sans MT" panose="020B0502020104020203" pitchFamily="34" charset="77"/>
                <a:ea typeface="Tahoma" panose="020B0604030504040204" pitchFamily="34" charset="0"/>
                <a:cs typeface="Tahoma" panose="020B0604030504040204" pitchFamily="34" charset="0"/>
              </a:rPr>
              <a:t> : Pour les tests de système d'applications web.</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Cucumber</a:t>
            </a:r>
            <a:r>
              <a:rPr lang="fr-FR" sz="2000" dirty="0">
                <a:latin typeface="Gill Sans MT" panose="020B0502020104020203" pitchFamily="34" charset="77"/>
                <a:ea typeface="Tahoma" panose="020B0604030504040204" pitchFamily="34" charset="0"/>
                <a:cs typeface="Tahoma" panose="020B0604030504040204" pitchFamily="34" charset="0"/>
              </a:rPr>
              <a:t> : Pour les tests d'acceptation basés sur des spécifications.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4224679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49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894572"/>
            <a:ext cx="9937105" cy="5809347"/>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5"/>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Organisation des Tests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Structure des répertoires : Organiser les tests dans des répertoires en fonction de leur type ou de leur niveau.</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Nommer les classes de test : Utiliser des conventions de nommage claires pour les classes de test (par exemple, </a:t>
            </a:r>
            <a:r>
              <a:rPr lang="fr-FR" sz="1800" dirty="0" err="1">
                <a:latin typeface="Gill Sans MT" panose="020B0502020104020203" pitchFamily="34" charset="77"/>
                <a:ea typeface="Tahoma" panose="020B0604030504040204" pitchFamily="34" charset="0"/>
                <a:cs typeface="Tahoma" panose="020B0604030504040204" pitchFamily="34" charset="0"/>
              </a:rPr>
              <a:t>MyAppTest</a:t>
            </a:r>
            <a:r>
              <a:rPr lang="fr-FR" sz="1800" dirty="0">
                <a:latin typeface="Gill Sans MT" panose="020B0502020104020203" pitchFamily="34" charset="77"/>
                <a:ea typeface="Tahoma" panose="020B0604030504040204" pitchFamily="34" charset="0"/>
                <a:cs typeface="Tahoma" panose="020B0604030504040204" pitchFamily="34" charset="0"/>
              </a:rPr>
              <a:t> pour les tests unitaires, </a:t>
            </a:r>
            <a:r>
              <a:rPr lang="fr-FR" sz="1800" dirty="0" err="1">
                <a:latin typeface="Gill Sans MT" panose="020B0502020104020203" pitchFamily="34" charset="77"/>
                <a:ea typeface="Tahoma" panose="020B0604030504040204" pitchFamily="34" charset="0"/>
                <a:cs typeface="Tahoma" panose="020B0604030504040204" pitchFamily="34" charset="0"/>
              </a:rPr>
              <a:t>MyAppIntegrationTest</a:t>
            </a:r>
            <a:r>
              <a:rPr lang="fr-FR" sz="1800" dirty="0">
                <a:latin typeface="Gill Sans MT" panose="020B0502020104020203" pitchFamily="34" charset="77"/>
                <a:ea typeface="Tahoma" panose="020B0604030504040204" pitchFamily="34" charset="0"/>
                <a:cs typeface="Tahoma" panose="020B0604030504040204" pitchFamily="34" charset="0"/>
              </a:rPr>
              <a:t> pour les tests d'intégration).</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Fixtures de test : Utiliser des configurations de test (fixtures) pour préparer l'état du système avant l'exécution des tests et le nettoyer après.</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4042932F-4E02-0485-5203-7BE736E345DA}"/>
              </a:ext>
            </a:extLst>
          </p:cNvPr>
          <p:cNvSpPr txBox="1"/>
          <p:nvPr/>
        </p:nvSpPr>
        <p:spPr>
          <a:xfrm>
            <a:off x="2933700" y="1709762"/>
            <a:ext cx="5238204" cy="3293209"/>
          </a:xfrm>
          <a:prstGeom prst="rect">
            <a:avLst/>
          </a:prstGeom>
          <a:solidFill>
            <a:schemeClr val="accent5">
              <a:lumMod val="20000"/>
              <a:lumOff val="80000"/>
            </a:schemeClr>
          </a:solidFill>
        </p:spPr>
        <p:txBody>
          <a:bodyPr wrap="square">
            <a:spAutoFit/>
          </a:bodyPr>
          <a:lstStyle/>
          <a:p>
            <a:r>
              <a:rPr lang="fr-FR" sz="1200" dirty="0"/>
              <a:t>src/</a:t>
            </a:r>
          </a:p>
          <a:p>
            <a:r>
              <a:rPr lang="fr-FR" sz="1200" dirty="0"/>
              <a:t>  main/</a:t>
            </a:r>
          </a:p>
          <a:p>
            <a:r>
              <a:rPr lang="fr-FR" sz="1200" dirty="0"/>
              <a:t>    java/</a:t>
            </a:r>
          </a:p>
          <a:p>
            <a:r>
              <a:rPr lang="fr-FR" sz="1200" dirty="0"/>
              <a:t>      com/</a:t>
            </a:r>
          </a:p>
          <a:p>
            <a:r>
              <a:rPr lang="fr-FR" sz="1200" dirty="0"/>
              <a:t>        </a:t>
            </a:r>
            <a:r>
              <a:rPr lang="fr-FR" sz="1200" dirty="0" err="1"/>
              <a:t>example</a:t>
            </a:r>
            <a:r>
              <a:rPr lang="fr-FR" sz="1200" dirty="0"/>
              <a:t>/</a:t>
            </a:r>
          </a:p>
          <a:p>
            <a:r>
              <a:rPr lang="fr-FR" sz="1200" dirty="0"/>
              <a:t>          MyApp.java</a:t>
            </a:r>
          </a:p>
          <a:p>
            <a:r>
              <a:rPr lang="fr-FR" sz="1200" dirty="0"/>
              <a:t>  test/</a:t>
            </a:r>
          </a:p>
          <a:p>
            <a:r>
              <a:rPr lang="fr-FR" sz="1200" dirty="0"/>
              <a:t>    java/</a:t>
            </a:r>
          </a:p>
          <a:p>
            <a:r>
              <a:rPr lang="fr-FR" sz="1200" dirty="0"/>
              <a:t>      com/</a:t>
            </a:r>
          </a:p>
          <a:p>
            <a:r>
              <a:rPr lang="fr-FR" sz="1200" dirty="0"/>
              <a:t>        </a:t>
            </a:r>
            <a:r>
              <a:rPr lang="fr-FR" sz="1200" dirty="0" err="1"/>
              <a:t>example</a:t>
            </a:r>
            <a:r>
              <a:rPr lang="fr-FR" sz="1200" dirty="0"/>
              <a:t>/</a:t>
            </a:r>
          </a:p>
          <a:p>
            <a:r>
              <a:rPr lang="fr-FR" sz="1200" dirty="0"/>
              <a:t>          MyAppTest.java</a:t>
            </a:r>
          </a:p>
          <a:p>
            <a:r>
              <a:rPr lang="fr-FR" sz="1200" dirty="0"/>
              <a:t>          </a:t>
            </a:r>
            <a:r>
              <a:rPr lang="fr-FR" sz="1200" dirty="0" err="1"/>
              <a:t>integration</a:t>
            </a:r>
            <a:r>
              <a:rPr lang="fr-FR" sz="1200" dirty="0"/>
              <a:t>/</a:t>
            </a:r>
          </a:p>
          <a:p>
            <a:r>
              <a:rPr lang="fr-FR" sz="1200" dirty="0"/>
              <a:t>            MyAppIntegrationTest.java</a:t>
            </a:r>
          </a:p>
          <a:p>
            <a:r>
              <a:rPr lang="fr-FR" sz="1200" dirty="0"/>
              <a:t>          system/</a:t>
            </a:r>
          </a:p>
          <a:p>
            <a:r>
              <a:rPr lang="fr-FR" sz="1200" dirty="0"/>
              <a:t>            MyAppSystemTest.java</a:t>
            </a:r>
          </a:p>
          <a:p>
            <a:r>
              <a:rPr lang="fr-FR" sz="1200" dirty="0"/>
              <a:t>          acceptance/</a:t>
            </a:r>
          </a:p>
          <a:p>
            <a:r>
              <a:rPr lang="fr-FR" sz="1200" dirty="0"/>
              <a:t>            MyAppAcceptanceTest.java</a:t>
            </a:r>
          </a:p>
        </p:txBody>
      </p:sp>
    </p:spTree>
    <p:extLst>
      <p:ext uri="{BB962C8B-B14F-4D97-AF65-F5344CB8AC3E}">
        <p14:creationId xmlns:p14="http://schemas.microsoft.com/office/powerpoint/2010/main" val="2329066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object 9">
            <a:extLst>
              <a:ext uri="{FF2B5EF4-FFF2-40B4-BE49-F238E27FC236}">
                <a16:creationId xmlns:a16="http://schemas.microsoft.com/office/drawing/2014/main" id="{4A3C4F11-4BC3-4C4A-96E5-B225BFB6880E}"/>
              </a:ext>
            </a:extLst>
          </p:cNvPr>
          <p:cNvSpPr txBox="1">
            <a:spLocks noChangeArrowheads="1"/>
          </p:cNvSpPr>
          <p:nvPr/>
        </p:nvSpPr>
        <p:spPr bwMode="auto">
          <a:xfrm>
            <a:off x="6728953" y="5024557"/>
            <a:ext cx="2689988" cy="701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798" rIns="0" bIns="0">
            <a:spAutoFit/>
          </a:bodyPr>
          <a:lstStyle>
            <a:lvl1pPr marL="12700">
              <a:defRPr sz="3200">
                <a:solidFill>
                  <a:schemeClr val="tx1"/>
                </a:solidFill>
                <a:latin typeface="Calibri" panose="020F0502020204030204" pitchFamily="34" charset="0"/>
                <a:cs typeface="Calibri" panose="020F0502020204030204" pitchFamily="34" charset="0"/>
              </a:defRPr>
            </a:lvl1pPr>
            <a:lvl2pPr marL="742950" indent="-285750">
              <a:defRPr sz="3200">
                <a:solidFill>
                  <a:schemeClr val="tx1"/>
                </a:solidFill>
                <a:latin typeface="Calibri" panose="020F0502020204030204" pitchFamily="34" charset="0"/>
                <a:cs typeface="Calibri" panose="020F0502020204030204" pitchFamily="34" charset="0"/>
              </a:defRPr>
            </a:lvl2pPr>
            <a:lvl3pPr marL="1143000" indent="-228600">
              <a:defRPr sz="3200">
                <a:solidFill>
                  <a:schemeClr val="tx1"/>
                </a:solidFill>
                <a:latin typeface="Calibri" panose="020F0502020204030204" pitchFamily="34" charset="0"/>
                <a:cs typeface="Calibri" panose="020F0502020204030204" pitchFamily="34" charset="0"/>
              </a:defRPr>
            </a:lvl3pPr>
            <a:lvl4pPr marL="1600200" indent="-228600">
              <a:defRPr sz="3200">
                <a:solidFill>
                  <a:schemeClr val="tx1"/>
                </a:solidFill>
                <a:latin typeface="Calibri" panose="020F0502020204030204" pitchFamily="34" charset="0"/>
                <a:cs typeface="Calibri" panose="020F0502020204030204" pitchFamily="34" charset="0"/>
              </a:defRPr>
            </a:lvl4pPr>
            <a:lvl5pPr marL="2057400" indent="-228600">
              <a:defRPr sz="3200">
                <a:solidFill>
                  <a:schemeClr val="tx1"/>
                </a:solidFill>
                <a:latin typeface="Calibri" panose="020F0502020204030204" pitchFamily="34" charset="0"/>
                <a:cs typeface="Calibri" panose="020F0502020204030204" pitchFamily="34" charset="0"/>
              </a:defRPr>
            </a:lvl5pPr>
            <a:lvl6pPr marL="25146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6pPr>
            <a:lvl7pPr marL="29718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7pPr>
            <a:lvl8pPr marL="34290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8pPr>
            <a:lvl9pPr marL="3886200" indent="-228600" eaLnBrk="0" fontAlgn="base" hangingPunct="0">
              <a:spcBef>
                <a:spcPct val="0"/>
              </a:spcBef>
              <a:spcAft>
                <a:spcPct val="0"/>
              </a:spcAft>
              <a:defRPr sz="3200">
                <a:solidFill>
                  <a:schemeClr val="tx1"/>
                </a:solidFill>
                <a:latin typeface="Calibri" panose="020F0502020204030204" pitchFamily="34" charset="0"/>
                <a:cs typeface="Calibri" panose="020F0502020204030204" pitchFamily="34" charset="0"/>
              </a:defRPr>
            </a:lvl9pPr>
          </a:lstStyle>
          <a:p>
            <a:pPr>
              <a:spcBef>
                <a:spcPts val="93"/>
              </a:spcBef>
            </a:pPr>
            <a:endParaRPr lang="fr-FR" altLang="fr-FR" sz="1858" dirty="0">
              <a:latin typeface="Gill Sans MT" panose="020B0502020104020203" pitchFamily="34" charset="77"/>
              <a:cs typeface="Arial" panose="020B0604020202020204" pitchFamily="34" charset="0"/>
            </a:endParaRPr>
          </a:p>
          <a:p>
            <a:pPr>
              <a:lnSpc>
                <a:spcPct val="101000"/>
              </a:lnSpc>
              <a:spcBef>
                <a:spcPts val="12"/>
              </a:spcBef>
            </a:pPr>
            <a:endParaRPr lang="fr-FR" altLang="fr-FR" sz="1115" dirty="0">
              <a:latin typeface="Gill Sans MT" panose="020B0502020104020203" pitchFamily="34" charset="77"/>
              <a:cs typeface="Arial" panose="020B0604020202020204" pitchFamily="34" charset="0"/>
            </a:endParaRPr>
          </a:p>
          <a:p>
            <a:pPr>
              <a:lnSpc>
                <a:spcPts val="1765"/>
              </a:lnSpc>
            </a:pPr>
            <a:endParaRPr lang="fr-FR" altLang="fr-FR" sz="1672" dirty="0">
              <a:latin typeface="Gill Sans MT" panose="020B0502020104020203" pitchFamily="34" charset="77"/>
              <a:cs typeface="Arial" panose="020B0604020202020204" pitchFamily="34" charset="0"/>
            </a:endParaRPr>
          </a:p>
        </p:txBody>
      </p:sp>
      <p:sp>
        <p:nvSpPr>
          <p:cNvPr id="20487" name="Rectangle 7">
            <a:extLst>
              <a:ext uri="{FF2B5EF4-FFF2-40B4-BE49-F238E27FC236}">
                <a16:creationId xmlns:a16="http://schemas.microsoft.com/office/drawing/2014/main" id="{5806F3FA-7F36-7749-ABA8-1686A522C10C}"/>
              </a:ext>
            </a:extLst>
          </p:cNvPr>
          <p:cNvSpPr>
            <a:spLocks/>
          </p:cNvSpPr>
          <p:nvPr/>
        </p:nvSpPr>
        <p:spPr bwMode="auto">
          <a:xfrm>
            <a:off x="825081" y="1781770"/>
            <a:ext cx="9354492" cy="320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spcBef>
                <a:spcPct val="20000"/>
              </a:spcBef>
              <a:defRPr>
                <a:solidFill>
                  <a:schemeClr val="tx1"/>
                </a:solidFill>
                <a:latin typeface="Calibri" panose="020F0502020204030204" pitchFamily="34" charset="0"/>
              </a:defRPr>
            </a:lvl1pPr>
            <a:lvl2pPr eaLnBrk="0" hangingPunct="0">
              <a:spcBef>
                <a:spcPct val="20000"/>
              </a:spcBef>
              <a:defRPr>
                <a:solidFill>
                  <a:schemeClr val="tx1"/>
                </a:solidFill>
                <a:latin typeface="Calibri" panose="020F0502020204030204" pitchFamily="34" charset="0"/>
              </a:defRPr>
            </a:lvl2pPr>
            <a:lvl3pPr eaLnBrk="0" hangingPunct="0">
              <a:spcBef>
                <a:spcPct val="20000"/>
              </a:spcBef>
              <a:defRPr>
                <a:solidFill>
                  <a:schemeClr val="tx1"/>
                </a:solidFill>
                <a:latin typeface="Calibri" panose="020F0502020204030204" pitchFamily="34" charset="0"/>
              </a:defRPr>
            </a:lvl3pPr>
            <a:lvl4pPr eaLnBrk="0" hangingPunct="0">
              <a:spcBef>
                <a:spcPct val="20000"/>
              </a:spcBef>
              <a:defRPr>
                <a:solidFill>
                  <a:schemeClr val="tx1"/>
                </a:solidFill>
                <a:latin typeface="Calibri" panose="020F0502020204030204" pitchFamily="34" charset="0"/>
              </a:defRPr>
            </a:lvl4pPr>
            <a:lvl5pPr eaLnBrk="0" hangingPunct="0">
              <a:spcBef>
                <a:spcPct val="20000"/>
              </a:spcBef>
              <a:defRPr>
                <a:solidFill>
                  <a:schemeClr val="tx1"/>
                </a:solidFill>
                <a:latin typeface="Calibri" panose="020F0502020204030204" pitchFamily="34" charset="0"/>
              </a:defRPr>
            </a:lvl5pPr>
            <a:lvl6pPr eaLnBrk="0" fontAlgn="base" hangingPunct="0">
              <a:spcBef>
                <a:spcPct val="20000"/>
              </a:spcBef>
              <a:spcAft>
                <a:spcPct val="0"/>
              </a:spcAft>
              <a:defRPr>
                <a:solidFill>
                  <a:schemeClr val="tx1"/>
                </a:solidFill>
                <a:latin typeface="Calibri" panose="020F0502020204030204" pitchFamily="34" charset="0"/>
              </a:defRPr>
            </a:lvl6pPr>
            <a:lvl7pPr eaLnBrk="0" fontAlgn="base" hangingPunct="0">
              <a:spcBef>
                <a:spcPct val="20000"/>
              </a:spcBef>
              <a:spcAft>
                <a:spcPct val="0"/>
              </a:spcAft>
              <a:defRPr>
                <a:solidFill>
                  <a:schemeClr val="tx1"/>
                </a:solidFill>
                <a:latin typeface="Calibri" panose="020F0502020204030204" pitchFamily="34" charset="0"/>
              </a:defRPr>
            </a:lvl7pPr>
            <a:lvl8pPr eaLnBrk="0" fontAlgn="base" hangingPunct="0">
              <a:spcBef>
                <a:spcPct val="20000"/>
              </a:spcBef>
              <a:spcAft>
                <a:spcPct val="0"/>
              </a:spcAft>
              <a:defRPr>
                <a:solidFill>
                  <a:schemeClr val="tx1"/>
                </a:solidFill>
                <a:latin typeface="Calibri" panose="020F0502020204030204" pitchFamily="34" charset="0"/>
              </a:defRPr>
            </a:lvl8pPr>
            <a:lvl9pPr eaLnBrk="0" fontAlgn="base" hangingPunct="0">
              <a:spcBef>
                <a:spcPct val="20000"/>
              </a:spcBef>
              <a:spcAft>
                <a:spcPct val="0"/>
              </a:spcAft>
              <a:defRPr>
                <a:solidFill>
                  <a:schemeClr val="tx1"/>
                </a:solidFill>
                <a:latin typeface="Calibri" panose="020F0502020204030204" pitchFamily="34" charset="0"/>
              </a:defRPr>
            </a:lvl9pPr>
          </a:lstStyle>
          <a:p>
            <a:pP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Hafedh BOUKTHR</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Enseignant universitaire en Informatique</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Ingénieur informaticien</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Consultant en Systèmes d’information et bases de données</a:t>
            </a:r>
          </a:p>
          <a:p>
            <a:pPr marL="638175" indent="-457200">
              <a:buClr>
                <a:schemeClr val="tx2"/>
              </a:buClr>
              <a:buFont typeface="Wingdings" panose="05000000000000000000" pitchFamily="2" charset="2"/>
              <a:buChar char="§"/>
              <a:defRPr/>
            </a:pPr>
            <a:r>
              <a:rPr lang="fr-TN" altLang="fr-FR" sz="2601" dirty="0">
                <a:latin typeface="Gill Sans MT" panose="020B0502020104020203" pitchFamily="34" charset="77"/>
                <a:ea typeface="Tahoma" panose="020B0604030504040204" pitchFamily="34" charset="0"/>
                <a:cs typeface="Tahoma" panose="020B0604030504040204" pitchFamily="34" charset="0"/>
              </a:rPr>
              <a:t>Scrum Master</a:t>
            </a:r>
            <a:r>
              <a:rPr lang="fr-FR" altLang="fr-FR" sz="2601" dirty="0">
                <a:latin typeface="Gill Sans MT" panose="020B0502020104020203" pitchFamily="34" charset="77"/>
                <a:ea typeface="Tahoma" panose="020B0604030504040204" pitchFamily="34" charset="0"/>
                <a:cs typeface="Tahoma" panose="020B0604030504040204" pitchFamily="34" charset="0"/>
              </a:rPr>
              <a:t>, développeur web full stack Java</a:t>
            </a:r>
          </a:p>
          <a:p>
            <a:pPr marL="638175" indent="-457200">
              <a:buClr>
                <a:schemeClr val="tx2"/>
              </a:buClr>
              <a:buFont typeface="Wingdings" panose="05000000000000000000" pitchFamily="2" charset="2"/>
              <a:buChar char="§"/>
              <a:defRPr/>
            </a:pPr>
            <a:r>
              <a:rPr lang="fr-FR" altLang="fr-FR" sz="2601" dirty="0">
                <a:latin typeface="Gill Sans MT" panose="020B0502020104020203" pitchFamily="34" charset="77"/>
                <a:ea typeface="Tahoma" panose="020B0604030504040204" pitchFamily="34" charset="0"/>
                <a:cs typeface="Tahoma" panose="020B0604030504040204" pitchFamily="34" charset="0"/>
              </a:rPr>
              <a:t>Expert en management de projet : Gestion de projet agile, Scrum, Kanban, XP, </a:t>
            </a:r>
            <a:r>
              <a:rPr lang="fr-TN" altLang="fr-FR" sz="2601" dirty="0">
                <a:latin typeface="Gill Sans MT" panose="020B0502020104020203" pitchFamily="34" charset="77"/>
                <a:ea typeface="Tahoma" panose="020B0604030504040204" pitchFamily="34" charset="0"/>
                <a:cs typeface="Tahoma" panose="020B0604030504040204" pitchFamily="34" charset="0"/>
              </a:rPr>
              <a:t> TDD, </a:t>
            </a:r>
            <a:r>
              <a:rPr lang="fr-FR" altLang="fr-FR" sz="2601" dirty="0">
                <a:latin typeface="Gill Sans MT" panose="020B0502020104020203" pitchFamily="34" charset="77"/>
                <a:ea typeface="Tahoma" panose="020B0604030504040204" pitchFamily="34" charset="0"/>
                <a:cs typeface="Tahoma" panose="020B0604030504040204" pitchFamily="34" charset="0"/>
              </a:rPr>
              <a:t>...</a:t>
            </a:r>
            <a:endParaRPr lang="fr-FR" altLang="fr-FR" sz="2230" dirty="0">
              <a:latin typeface="Gill Sans MT" panose="020B0502020104020203" pitchFamily="34" charset="77"/>
            </a:endParaRPr>
          </a:p>
        </p:txBody>
      </p:sp>
      <p:sp>
        <p:nvSpPr>
          <p:cNvPr id="20488" name="Rectangle 8">
            <a:extLst>
              <a:ext uri="{FF2B5EF4-FFF2-40B4-BE49-F238E27FC236}">
                <a16:creationId xmlns:a16="http://schemas.microsoft.com/office/drawing/2014/main" id="{1DBE1C9B-A23F-3B40-A2B1-6F104C2E5434}"/>
              </a:ext>
            </a:extLst>
          </p:cNvPr>
          <p:cNvSpPr>
            <a:spLocks/>
          </p:cNvSpPr>
          <p:nvPr/>
        </p:nvSpPr>
        <p:spPr bwMode="auto">
          <a:xfrm>
            <a:off x="2645668"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Présentation du formateur</a:t>
            </a:r>
            <a:r>
              <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rPr>
              <a:t> </a:t>
            </a:r>
          </a:p>
        </p:txBody>
      </p:sp>
      <p:sp>
        <p:nvSpPr>
          <p:cNvPr id="8" name="Espace réservé du numéro de diapositive 7">
            <a:extLst>
              <a:ext uri="{FF2B5EF4-FFF2-40B4-BE49-F238E27FC236}">
                <a16:creationId xmlns:a16="http://schemas.microsoft.com/office/drawing/2014/main" id="{EEB56578-4029-45DF-94DC-BFB642EF4485}"/>
              </a:ext>
            </a:extLst>
          </p:cNvPr>
          <p:cNvSpPr>
            <a:spLocks noGrp="1"/>
          </p:cNvSpPr>
          <p:nvPr>
            <p:ph type="sldNum" sz="quarter" idx="12"/>
          </p:nvPr>
        </p:nvSpPr>
        <p:spPr/>
        <p:txBody>
          <a:bodyPr/>
          <a:lstStyle/>
          <a:p>
            <a:fld id="{9705A05D-FF3A-44F5-A745-C0E08A1F0267}" type="slidenum">
              <a:rPr lang="fr-FR" smtClean="0"/>
              <a:pPr/>
              <a:t>5</a:t>
            </a:fld>
            <a:endParaRPr lang="fr-FR" dirty="0"/>
          </a:p>
        </p:txBody>
      </p:sp>
    </p:spTree>
    <p:extLst>
      <p:ext uri="{BB962C8B-B14F-4D97-AF65-F5344CB8AC3E}">
        <p14:creationId xmlns:p14="http://schemas.microsoft.com/office/powerpoint/2010/main" val="239810694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4004558"/>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startAt="6"/>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Outils de </a:t>
            </a:r>
            <a:r>
              <a:rPr lang="fr-FR" sz="2400" dirty="0" err="1">
                <a:latin typeface="Gill Sans MT" panose="020B0502020104020203" pitchFamily="34" charset="77"/>
                <a:ea typeface="Tahoma" panose="020B0604030504040204" pitchFamily="34" charset="0"/>
                <a:cs typeface="Tahoma" panose="020B0604030504040204" pitchFamily="34" charset="0"/>
              </a:rPr>
              <a:t>Build</a:t>
            </a:r>
            <a:r>
              <a:rPr lang="fr-FR" sz="2400" dirty="0">
                <a:latin typeface="Gill Sans MT" panose="020B0502020104020203" pitchFamily="34" charset="77"/>
                <a:ea typeface="Tahoma" panose="020B0604030504040204" pitchFamily="34" charset="0"/>
                <a:cs typeface="Tahoma" panose="020B0604030504040204" pitchFamily="34" charset="0"/>
              </a:rPr>
              <a:t> et d'Intégration Continue</a:t>
            </a:r>
            <a:r>
              <a:rPr lang="fr-TN" sz="2400" dirty="0">
                <a:latin typeface="Gill Sans MT" panose="020B0502020104020203" pitchFamily="34" charset="77"/>
                <a:ea typeface="Tahoma" panose="020B0604030504040204" pitchFamily="34" charset="0"/>
                <a:cs typeface="Tahoma" panose="020B0604030504040204" pitchFamily="34" charset="0"/>
              </a:rPr>
              <a:t> </a:t>
            </a:r>
            <a:r>
              <a:rPr lang="fr-FR" sz="2400" dirty="0">
                <a:latin typeface="Gill Sans MT" panose="020B0502020104020203" pitchFamily="34" charset="77"/>
                <a:ea typeface="Tahoma" panose="020B0604030504040204" pitchFamily="34" charset="0"/>
                <a:cs typeface="Tahoma" panose="020B0604030504040204" pitchFamily="34" charset="0"/>
              </a:rPr>
              <a: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L'intégration continue (CI) permet d'exécuter automatiquement les tests chaque fois qu'un changement de code est intégré. Utiliser des outils de </a:t>
            </a:r>
            <a:r>
              <a:rPr lang="fr-FR" sz="2000" dirty="0" err="1">
                <a:latin typeface="Gill Sans MT" panose="020B0502020104020203" pitchFamily="34" charset="77"/>
                <a:ea typeface="Tahoma" panose="020B0604030504040204" pitchFamily="34" charset="0"/>
                <a:cs typeface="Tahoma" panose="020B0604030504040204" pitchFamily="34" charset="0"/>
              </a:rPr>
              <a:t>build</a:t>
            </a:r>
            <a:r>
              <a:rPr lang="fr-FR" sz="2000" dirty="0">
                <a:latin typeface="Gill Sans MT" panose="020B0502020104020203" pitchFamily="34" charset="77"/>
                <a:ea typeface="Tahoma" panose="020B0604030504040204" pitchFamily="34" charset="0"/>
                <a:cs typeface="Tahoma" panose="020B0604030504040204" pitchFamily="34" charset="0"/>
              </a:rPr>
              <a:t> comme Maven ou </a:t>
            </a:r>
            <a:r>
              <a:rPr lang="fr-FR" sz="2000" dirty="0" err="1">
                <a:latin typeface="Gill Sans MT" panose="020B0502020104020203" pitchFamily="34" charset="77"/>
                <a:ea typeface="Tahoma" panose="020B0604030504040204" pitchFamily="34" charset="0"/>
                <a:cs typeface="Tahoma" panose="020B0604030504040204" pitchFamily="34" charset="0"/>
              </a:rPr>
              <a:t>Gradle</a:t>
            </a:r>
            <a:r>
              <a:rPr lang="fr-FR" sz="2000" dirty="0">
                <a:latin typeface="Gill Sans MT" panose="020B0502020104020203" pitchFamily="34" charset="77"/>
                <a:ea typeface="Tahoma" panose="020B0604030504040204" pitchFamily="34" charset="0"/>
                <a:cs typeface="Tahoma" panose="020B0604030504040204" pitchFamily="34" charset="0"/>
              </a:rPr>
              <a:t> et des serveurs CI comme Jenkins, Travis CI ou GitHub Actions pour automatiser l'exécution des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indent="-457200" eaLnBrk="0" hangingPunct="0">
              <a:lnSpc>
                <a:spcPct val="115000"/>
              </a:lnSpc>
              <a:spcBef>
                <a:spcPct val="20000"/>
              </a:spcBef>
              <a:buClr>
                <a:schemeClr val="tx2"/>
              </a:buClr>
              <a:buSzPct val="100000"/>
              <a:buFont typeface="+mj-lt"/>
              <a:buAutoNum type="arabicPeriod" startAt="7"/>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Rapports et Analyse des Tests</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638175"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Couverture de code : Utiliser des outils comme </a:t>
            </a:r>
            <a:r>
              <a:rPr lang="fr-FR" sz="2000" dirty="0" err="1">
                <a:latin typeface="Gill Sans MT" panose="020B0502020104020203" pitchFamily="34" charset="77"/>
                <a:ea typeface="Tahoma" panose="020B0604030504040204" pitchFamily="34" charset="0"/>
                <a:cs typeface="Tahoma" panose="020B0604030504040204" pitchFamily="34" charset="0"/>
              </a:rPr>
              <a:t>JaCoCo</a:t>
            </a:r>
            <a:r>
              <a:rPr lang="fr-FR" sz="2000" dirty="0">
                <a:latin typeface="Gill Sans MT" panose="020B0502020104020203" pitchFamily="34" charset="77"/>
                <a:ea typeface="Tahoma" panose="020B0604030504040204" pitchFamily="34" charset="0"/>
                <a:cs typeface="Tahoma" panose="020B0604030504040204" pitchFamily="34" charset="0"/>
              </a:rPr>
              <a:t> pour mesurer la couverture de code par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638175"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Rapports de test : Utiliser des outils comme </a:t>
            </a:r>
            <a:r>
              <a:rPr lang="fr-FR" sz="2000" dirty="0" err="1">
                <a:latin typeface="Gill Sans MT" panose="020B0502020104020203" pitchFamily="34" charset="77"/>
                <a:ea typeface="Tahoma" panose="020B0604030504040204" pitchFamily="34" charset="0"/>
                <a:cs typeface="Tahoma" panose="020B0604030504040204" pitchFamily="34" charset="0"/>
              </a:rPr>
              <a:t>Surefire</a:t>
            </a:r>
            <a:r>
              <a:rPr lang="fr-FR" sz="2000" dirty="0">
                <a:latin typeface="Gill Sans MT" panose="020B0502020104020203" pitchFamily="34" charset="77"/>
                <a:ea typeface="Tahoma" panose="020B0604030504040204" pitchFamily="34" charset="0"/>
                <a:cs typeface="Tahoma" panose="020B0604030504040204" pitchFamily="34" charset="0"/>
              </a:rPr>
              <a:t> pour générer des rapports de test lisibles.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097713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1603901"/>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en Java avec JUnit et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Voici un exemple concret illustrant une architecture de test avec des tests unitaires et d'intégration en utilisant JUnit et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Structure des répertoires :</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3437756" y="2421548"/>
            <a:ext cx="5238204" cy="3323987"/>
          </a:xfrm>
          <a:prstGeom prst="rect">
            <a:avLst/>
          </a:prstGeom>
          <a:solidFill>
            <a:schemeClr val="accent5">
              <a:lumMod val="20000"/>
              <a:lumOff val="80000"/>
            </a:schemeClr>
          </a:solidFill>
        </p:spPr>
        <p:txBody>
          <a:bodyPr wrap="square">
            <a:spAutoFit/>
          </a:bodyPr>
          <a:lstStyle/>
          <a:p>
            <a:r>
              <a:rPr lang="fr-FR" dirty="0"/>
              <a:t>src/</a:t>
            </a:r>
          </a:p>
          <a:p>
            <a:r>
              <a:rPr lang="fr-FR" dirty="0"/>
              <a:t>  main/</a:t>
            </a:r>
          </a:p>
          <a:p>
            <a:r>
              <a:rPr lang="fr-FR" dirty="0"/>
              <a:t>    java/</a:t>
            </a:r>
          </a:p>
          <a:p>
            <a:r>
              <a:rPr lang="fr-FR" dirty="0"/>
              <a:t>      com/</a:t>
            </a:r>
          </a:p>
          <a:p>
            <a:r>
              <a:rPr lang="fr-FR" dirty="0"/>
              <a:t>        </a:t>
            </a:r>
            <a:r>
              <a:rPr lang="fr-FR" dirty="0" err="1"/>
              <a:t>example</a:t>
            </a:r>
            <a:r>
              <a:rPr lang="fr-FR" dirty="0"/>
              <a:t>/</a:t>
            </a:r>
          </a:p>
          <a:p>
            <a:r>
              <a:rPr lang="fr-FR" dirty="0"/>
              <a:t>          Calculator.java</a:t>
            </a:r>
          </a:p>
          <a:p>
            <a:r>
              <a:rPr lang="fr-FR" dirty="0"/>
              <a:t>          OrderService.java</a:t>
            </a:r>
          </a:p>
          <a:p>
            <a:r>
              <a:rPr lang="fr-FR" dirty="0"/>
              <a:t>          PaymentService.java</a:t>
            </a:r>
          </a:p>
          <a:p>
            <a:r>
              <a:rPr lang="fr-FR" dirty="0"/>
              <a:t>  test/</a:t>
            </a:r>
          </a:p>
          <a:p>
            <a:r>
              <a:rPr lang="fr-FR" dirty="0"/>
              <a:t>    java/</a:t>
            </a:r>
          </a:p>
          <a:p>
            <a:r>
              <a:rPr lang="fr-FR" dirty="0"/>
              <a:t>      com/</a:t>
            </a:r>
          </a:p>
          <a:p>
            <a:r>
              <a:rPr lang="fr-FR" dirty="0"/>
              <a:t>        </a:t>
            </a:r>
            <a:r>
              <a:rPr lang="fr-FR" dirty="0" err="1"/>
              <a:t>example</a:t>
            </a:r>
            <a:r>
              <a:rPr lang="fr-FR" dirty="0"/>
              <a:t>/</a:t>
            </a:r>
          </a:p>
          <a:p>
            <a:r>
              <a:rPr lang="fr-FR" dirty="0"/>
              <a:t>          CalculatorTest.java</a:t>
            </a:r>
          </a:p>
          <a:p>
            <a:r>
              <a:rPr lang="fr-FR" dirty="0"/>
              <a:t>          </a:t>
            </a:r>
            <a:r>
              <a:rPr lang="fr-FR" dirty="0" err="1"/>
              <a:t>integration</a:t>
            </a:r>
            <a:r>
              <a:rPr lang="fr-FR" dirty="0"/>
              <a:t>/</a:t>
            </a:r>
          </a:p>
          <a:p>
            <a:r>
              <a:rPr lang="fr-FR" dirty="0"/>
              <a:t>            OrderServiceIntegrationTest.java</a:t>
            </a:r>
          </a:p>
        </p:txBody>
      </p:sp>
    </p:spTree>
    <p:extLst>
      <p:ext uri="{BB962C8B-B14F-4D97-AF65-F5344CB8AC3E}">
        <p14:creationId xmlns:p14="http://schemas.microsoft.com/office/powerpoint/2010/main" val="25772688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2256067"/>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Code de l'application :</a:t>
            </a:r>
            <a:r>
              <a:rPr lang="fr-TN" sz="1800" dirty="0">
                <a:latin typeface="Gill Sans MT" panose="020B0502020104020203" pitchFamily="34" charset="77"/>
                <a:ea typeface="Tahoma" panose="020B0604030504040204" pitchFamily="34" charset="0"/>
                <a:cs typeface="Tahoma" panose="020B0604030504040204" pitchFamily="34" charset="0"/>
              </a:rPr>
              <a:t> </a:t>
            </a:r>
            <a:r>
              <a:rPr lang="fr-FR" sz="1800" dirty="0">
                <a:latin typeface="Gill Sans MT" panose="020B0502020104020203" pitchFamily="34" charset="77"/>
                <a:ea typeface="Tahoma" panose="020B0604030504040204" pitchFamily="34" charset="0"/>
                <a:cs typeface="Tahoma" panose="020B0604030504040204" pitchFamily="34" charset="0"/>
              </a:rPr>
              <a:t>Calculator.java</a:t>
            </a: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18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1800" dirty="0">
                <a:latin typeface="Gill Sans MT" panose="020B0502020104020203" pitchFamily="34" charset="77"/>
                <a:ea typeface="Tahoma" panose="020B0604030504040204" pitchFamily="34" charset="0"/>
                <a:cs typeface="Tahoma" panose="020B0604030504040204" pitchFamily="34" charset="0"/>
              </a:rPr>
              <a:t>OrderService.java</a:t>
            </a:r>
            <a:endParaRPr lang="fr-TN" sz="18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2213620" y="1493738"/>
            <a:ext cx="5238204" cy="1169551"/>
          </a:xfrm>
          <a:prstGeom prst="rect">
            <a:avLst/>
          </a:prstGeom>
          <a:solidFill>
            <a:schemeClr val="accent5">
              <a:lumMod val="20000"/>
              <a:lumOff val="80000"/>
            </a:schemeClr>
          </a:solidFill>
        </p:spPr>
        <p:txBody>
          <a:bodyPr wrap="square">
            <a:spAutoFit/>
          </a:bodyPr>
          <a:lstStyle/>
          <a:p>
            <a:r>
              <a:rPr lang="en-US" dirty="0"/>
              <a:t>public class Calculator {</a:t>
            </a:r>
          </a:p>
          <a:p>
            <a:r>
              <a:rPr lang="en-US" dirty="0"/>
              <a:t>    public int add(int a, int b) {</a:t>
            </a:r>
          </a:p>
          <a:p>
            <a:r>
              <a:rPr lang="en-US" dirty="0"/>
              <a:t>        return a + b;</a:t>
            </a:r>
          </a:p>
          <a:p>
            <a:r>
              <a:rPr lang="en-US" dirty="0"/>
              <a:t>    }</a:t>
            </a:r>
          </a:p>
          <a:p>
            <a:r>
              <a:rPr lang="en-US" dirty="0"/>
              <a:t>}</a:t>
            </a:r>
          </a:p>
        </p:txBody>
      </p:sp>
      <p:sp>
        <p:nvSpPr>
          <p:cNvPr id="5" name="ZoneTexte 4">
            <a:extLst>
              <a:ext uri="{FF2B5EF4-FFF2-40B4-BE49-F238E27FC236}">
                <a16:creationId xmlns:a16="http://schemas.microsoft.com/office/drawing/2014/main" id="{D6DF0E2C-4ECA-6F16-19AE-02D2B8CB369A}"/>
              </a:ext>
            </a:extLst>
          </p:cNvPr>
          <p:cNvSpPr txBox="1"/>
          <p:nvPr/>
        </p:nvSpPr>
        <p:spPr>
          <a:xfrm>
            <a:off x="2213620" y="3425174"/>
            <a:ext cx="5238204" cy="2893100"/>
          </a:xfrm>
          <a:prstGeom prst="rect">
            <a:avLst/>
          </a:prstGeom>
          <a:solidFill>
            <a:schemeClr val="accent5">
              <a:lumMod val="20000"/>
              <a:lumOff val="80000"/>
            </a:schemeClr>
          </a:solidFill>
        </p:spPr>
        <p:txBody>
          <a:bodyPr wrap="square">
            <a:spAutoFit/>
          </a:bodyPr>
          <a:lstStyle/>
          <a:p>
            <a:r>
              <a:rPr lang="fr-FR" dirty="0"/>
              <a:t>public class </a:t>
            </a:r>
            <a:r>
              <a:rPr lang="fr-FR" dirty="0" err="1"/>
              <a:t>OrderService</a:t>
            </a:r>
            <a:r>
              <a:rPr lang="fr-FR" dirty="0"/>
              <a:t> {</a:t>
            </a:r>
          </a:p>
          <a:p>
            <a:r>
              <a:rPr lang="fr-FR" dirty="0"/>
              <a:t>    </a:t>
            </a:r>
            <a:r>
              <a:rPr lang="fr-FR" dirty="0" err="1"/>
              <a:t>private</a:t>
            </a:r>
            <a:r>
              <a:rPr lang="fr-FR" dirty="0"/>
              <a:t> </a:t>
            </a:r>
            <a:r>
              <a:rPr lang="fr-FR" dirty="0" err="1"/>
              <a:t>PaymentService</a:t>
            </a:r>
            <a:r>
              <a:rPr lang="fr-FR" dirty="0"/>
              <a:t> </a:t>
            </a:r>
            <a:r>
              <a:rPr lang="fr-FR" dirty="0" err="1"/>
              <a:t>paymentService</a:t>
            </a:r>
            <a:r>
              <a:rPr lang="fr-FR" dirty="0"/>
              <a:t>;</a:t>
            </a:r>
          </a:p>
          <a:p>
            <a:endParaRPr lang="fr-FR" dirty="0"/>
          </a:p>
          <a:p>
            <a:r>
              <a:rPr lang="fr-FR" dirty="0"/>
              <a:t>    public </a:t>
            </a:r>
            <a:r>
              <a:rPr lang="fr-FR" dirty="0" err="1"/>
              <a:t>OrderService</a:t>
            </a:r>
            <a:r>
              <a:rPr lang="fr-FR" dirty="0"/>
              <a:t>(</a:t>
            </a:r>
            <a:r>
              <a:rPr lang="fr-FR" dirty="0" err="1"/>
              <a:t>PaymentService</a:t>
            </a:r>
            <a:r>
              <a:rPr lang="fr-FR" dirty="0"/>
              <a:t> </a:t>
            </a:r>
            <a:r>
              <a:rPr lang="fr-FR" dirty="0" err="1"/>
              <a:t>paymentService</a:t>
            </a:r>
            <a:r>
              <a:rPr lang="fr-FR" dirty="0"/>
              <a:t>) {</a:t>
            </a:r>
          </a:p>
          <a:p>
            <a:r>
              <a:rPr lang="fr-FR" dirty="0"/>
              <a:t>        </a:t>
            </a:r>
            <a:r>
              <a:rPr lang="fr-FR" dirty="0" err="1"/>
              <a:t>this.paymentService</a:t>
            </a:r>
            <a:r>
              <a:rPr lang="fr-FR" dirty="0"/>
              <a:t> = </a:t>
            </a:r>
            <a:r>
              <a:rPr lang="fr-FR" dirty="0" err="1"/>
              <a:t>paymentService</a:t>
            </a:r>
            <a:r>
              <a:rPr lang="fr-FR" dirty="0"/>
              <a:t>;</a:t>
            </a:r>
          </a:p>
          <a:p>
            <a:r>
              <a:rPr lang="fr-FR" dirty="0"/>
              <a:t>    }</a:t>
            </a:r>
          </a:p>
          <a:p>
            <a:endParaRPr lang="fr-FR" dirty="0"/>
          </a:p>
          <a:p>
            <a:r>
              <a:rPr lang="fr-FR" dirty="0"/>
              <a:t>    public </a:t>
            </a:r>
            <a:r>
              <a:rPr lang="fr-FR" dirty="0" err="1"/>
              <a:t>boolean</a:t>
            </a:r>
            <a:r>
              <a:rPr lang="fr-FR" dirty="0"/>
              <a:t> </a:t>
            </a:r>
            <a:r>
              <a:rPr lang="fr-FR" dirty="0" err="1"/>
              <a:t>placeOrder</a:t>
            </a:r>
            <a:r>
              <a:rPr lang="fr-FR" dirty="0"/>
              <a:t>(String item, </a:t>
            </a:r>
            <a:r>
              <a:rPr lang="fr-FR" dirty="0" err="1"/>
              <a:t>int</a:t>
            </a:r>
            <a:r>
              <a:rPr lang="fr-FR" dirty="0"/>
              <a:t> </a:t>
            </a:r>
            <a:r>
              <a:rPr lang="fr-FR" dirty="0" err="1"/>
              <a:t>quantity</a:t>
            </a:r>
            <a:r>
              <a:rPr lang="fr-FR" dirty="0"/>
              <a:t>) {</a:t>
            </a:r>
          </a:p>
          <a:p>
            <a:r>
              <a:rPr lang="fr-FR" dirty="0"/>
              <a:t>        // Logic to place </a:t>
            </a:r>
            <a:r>
              <a:rPr lang="fr-FR" dirty="0" err="1"/>
              <a:t>order</a:t>
            </a:r>
            <a:endParaRPr lang="fr-FR" dirty="0"/>
          </a:p>
          <a:p>
            <a:r>
              <a:rPr lang="fr-FR" dirty="0"/>
              <a:t>        return </a:t>
            </a:r>
            <a:r>
              <a:rPr lang="fr-FR" dirty="0" err="1"/>
              <a:t>paymentService.processPayment</a:t>
            </a:r>
            <a:r>
              <a:rPr lang="fr-FR" dirty="0"/>
              <a:t>(item, </a:t>
            </a:r>
            <a:r>
              <a:rPr lang="fr-FR" dirty="0" err="1"/>
              <a:t>quantity</a:t>
            </a:r>
            <a:r>
              <a:rPr lang="fr-FR" dirty="0"/>
              <a:t> * 100);</a:t>
            </a:r>
          </a:p>
          <a:p>
            <a:r>
              <a:rPr lang="fr-FR" dirty="0"/>
              <a:t>    }</a:t>
            </a:r>
          </a:p>
          <a:p>
            <a:r>
              <a:rPr lang="fr-FR" dirty="0"/>
              <a:t>}</a:t>
            </a:r>
          </a:p>
        </p:txBody>
      </p:sp>
    </p:spTree>
    <p:extLst>
      <p:ext uri="{BB962C8B-B14F-4D97-AF65-F5344CB8AC3E}">
        <p14:creationId xmlns:p14="http://schemas.microsoft.com/office/powerpoint/2010/main" val="78654024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2496453"/>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PaymentService.java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unitaires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CalculatorTest.java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2213620" y="1425217"/>
            <a:ext cx="5238204" cy="1384995"/>
          </a:xfrm>
          <a:prstGeom prst="rect">
            <a:avLst/>
          </a:prstGeom>
          <a:solidFill>
            <a:schemeClr val="accent5">
              <a:lumMod val="20000"/>
              <a:lumOff val="80000"/>
            </a:schemeClr>
          </a:solidFill>
        </p:spPr>
        <p:txBody>
          <a:bodyPr wrap="square">
            <a:spAutoFit/>
          </a:bodyPr>
          <a:lstStyle/>
          <a:p>
            <a:r>
              <a:rPr lang="en-US" dirty="0"/>
              <a:t>public class </a:t>
            </a:r>
            <a:r>
              <a:rPr lang="en-US" dirty="0" err="1"/>
              <a:t>PaymentService</a:t>
            </a:r>
            <a:r>
              <a:rPr lang="en-US" dirty="0"/>
              <a:t> {</a:t>
            </a:r>
          </a:p>
          <a:p>
            <a:r>
              <a:rPr lang="en-US" dirty="0"/>
              <a:t>    public </a:t>
            </a:r>
            <a:r>
              <a:rPr lang="en-US" dirty="0" err="1"/>
              <a:t>boolean</a:t>
            </a:r>
            <a:r>
              <a:rPr lang="en-US" dirty="0"/>
              <a:t> </a:t>
            </a:r>
            <a:r>
              <a:rPr lang="en-US" dirty="0" err="1"/>
              <a:t>processPayment</a:t>
            </a:r>
            <a:r>
              <a:rPr lang="en-US" dirty="0"/>
              <a:t>(String item, int amount) {</a:t>
            </a:r>
          </a:p>
          <a:p>
            <a:r>
              <a:rPr lang="en-US" dirty="0"/>
              <a:t>        // Logic to process payment</a:t>
            </a:r>
          </a:p>
          <a:p>
            <a:r>
              <a:rPr lang="en-US" dirty="0"/>
              <a:t>        return true;</a:t>
            </a:r>
          </a:p>
          <a:p>
            <a:r>
              <a:rPr lang="en-US" dirty="0"/>
              <a:t>    }</a:t>
            </a:r>
          </a:p>
          <a:p>
            <a:r>
              <a:rPr lang="en-US" dirty="0"/>
              <a:t>}</a:t>
            </a:r>
          </a:p>
        </p:txBody>
      </p:sp>
      <p:sp>
        <p:nvSpPr>
          <p:cNvPr id="5" name="ZoneTexte 4">
            <a:extLst>
              <a:ext uri="{FF2B5EF4-FFF2-40B4-BE49-F238E27FC236}">
                <a16:creationId xmlns:a16="http://schemas.microsoft.com/office/drawing/2014/main" id="{D6DF0E2C-4ECA-6F16-19AE-02D2B8CB369A}"/>
              </a:ext>
            </a:extLst>
          </p:cNvPr>
          <p:cNvSpPr txBox="1"/>
          <p:nvPr/>
        </p:nvSpPr>
        <p:spPr>
          <a:xfrm>
            <a:off x="2213620" y="3533790"/>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Tree>
    <p:extLst>
      <p:ext uri="{BB962C8B-B14F-4D97-AF65-F5344CB8AC3E}">
        <p14:creationId xmlns:p14="http://schemas.microsoft.com/office/powerpoint/2010/main" val="377228662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3- </a:t>
            </a:r>
            <a:r>
              <a:rPr lang="fr-FR" altLang="fr-FR" sz="3000" b="1" dirty="0">
                <a:latin typeface="Gill Sans MT" panose="020B0502020104020203" pitchFamily="34" charset="77"/>
              </a:rPr>
              <a:t>Architectures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418961"/>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Tests d'intégration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OrderServiceIntegrationTest.java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ABC40EC-80AA-7598-CDBB-803C026566F4}"/>
              </a:ext>
            </a:extLst>
          </p:cNvPr>
          <p:cNvSpPr txBox="1"/>
          <p:nvPr/>
        </p:nvSpPr>
        <p:spPr>
          <a:xfrm>
            <a:off x="2618853" y="1637754"/>
            <a:ext cx="5238204" cy="4616648"/>
          </a:xfrm>
          <a:prstGeom prst="rect">
            <a:avLst/>
          </a:prstGeom>
          <a:solidFill>
            <a:schemeClr val="accent5">
              <a:lumMod val="20000"/>
              <a:lumOff val="80000"/>
            </a:schemeClr>
          </a:solidFill>
        </p:spPr>
        <p:txBody>
          <a:bodyPr wrap="square">
            <a:spAutoFit/>
          </a:bodyPr>
          <a:lstStyle/>
          <a:p>
            <a:r>
              <a:rPr lang="en-US" dirty="0"/>
              <a:t>import static </a:t>
            </a:r>
            <a:r>
              <a:rPr lang="en-US" dirty="0" err="1"/>
              <a:t>org.junit.jupiter.api.Assertions.assertTrue</a:t>
            </a:r>
            <a:r>
              <a:rPr lang="en-US" dirty="0"/>
              <a:t>;</a:t>
            </a:r>
          </a:p>
          <a:p>
            <a:r>
              <a:rPr lang="en-US" dirty="0"/>
              <a:t>import </a:t>
            </a:r>
            <a:r>
              <a:rPr lang="en-US" dirty="0" err="1"/>
              <a:t>org.junit.jupiter.api.Test</a:t>
            </a:r>
            <a:r>
              <a:rPr lang="en-US" dirty="0"/>
              <a:t>;</a:t>
            </a:r>
          </a:p>
          <a:p>
            <a:r>
              <a:rPr lang="en-US" dirty="0"/>
              <a:t>import </a:t>
            </a:r>
            <a:r>
              <a:rPr lang="en-US" dirty="0" err="1"/>
              <a:t>org.mockito.Mockito</a:t>
            </a:r>
            <a:r>
              <a:rPr lang="en-US" dirty="0"/>
              <a:t>;</a:t>
            </a:r>
          </a:p>
          <a:p>
            <a:endParaRPr lang="en-US" dirty="0"/>
          </a:p>
          <a:p>
            <a:r>
              <a:rPr lang="en-US" dirty="0"/>
              <a:t>public class </a:t>
            </a:r>
            <a:r>
              <a:rPr lang="en-US" dirty="0" err="1"/>
              <a:t>OrderServiceIntegrationTest</a:t>
            </a:r>
            <a:r>
              <a:rPr lang="en-US" dirty="0"/>
              <a:t> {</a:t>
            </a:r>
          </a:p>
          <a:p>
            <a:r>
              <a:rPr lang="en-US" dirty="0"/>
              <a:t>    @Test</a:t>
            </a:r>
          </a:p>
          <a:p>
            <a:r>
              <a:rPr lang="en-US" dirty="0"/>
              <a:t>    public void </a:t>
            </a:r>
            <a:r>
              <a:rPr lang="en-US" dirty="0" err="1"/>
              <a:t>testPlaceOrder</a:t>
            </a:r>
            <a:r>
              <a:rPr lang="en-US" dirty="0"/>
              <a:t>() {</a:t>
            </a:r>
          </a:p>
          <a:p>
            <a:r>
              <a:rPr lang="en-US" dirty="0"/>
              <a:t>        </a:t>
            </a:r>
            <a:r>
              <a:rPr lang="en-US" dirty="0" err="1"/>
              <a:t>PaymentService</a:t>
            </a:r>
            <a:r>
              <a:rPr lang="en-US" dirty="0"/>
              <a:t> </a:t>
            </a:r>
            <a:r>
              <a:rPr lang="en-US" dirty="0" err="1"/>
              <a:t>paymentService</a:t>
            </a:r>
            <a:r>
              <a:rPr lang="en-US" dirty="0"/>
              <a:t> = </a:t>
            </a:r>
            <a:r>
              <a:rPr lang="en-US" dirty="0" err="1"/>
              <a:t>Mockito.mock</a:t>
            </a:r>
            <a:r>
              <a:rPr lang="en-US" dirty="0"/>
              <a:t>(</a:t>
            </a:r>
            <a:r>
              <a:rPr lang="en-US" dirty="0" err="1"/>
              <a:t>PaymentService.class</a:t>
            </a:r>
            <a:r>
              <a:rPr lang="en-US" dirty="0"/>
              <a:t>);</a:t>
            </a:r>
          </a:p>
          <a:p>
            <a:r>
              <a:rPr lang="en-US" dirty="0"/>
              <a:t>        </a:t>
            </a:r>
            <a:r>
              <a:rPr lang="en-US" dirty="0" err="1"/>
              <a:t>Mockito.when</a:t>
            </a:r>
            <a:r>
              <a:rPr lang="en-US" dirty="0"/>
              <a:t>(</a:t>
            </a:r>
            <a:r>
              <a:rPr lang="en-US" dirty="0" err="1"/>
              <a:t>paymentService.processPayment</a:t>
            </a:r>
            <a:r>
              <a:rPr lang="en-US" dirty="0"/>
              <a:t>("item1", 200)).</a:t>
            </a:r>
            <a:r>
              <a:rPr lang="en-US" dirty="0" err="1"/>
              <a:t>thenReturn</a:t>
            </a:r>
            <a:r>
              <a:rPr lang="en-US" dirty="0"/>
              <a:t>(true);</a:t>
            </a:r>
          </a:p>
          <a:p>
            <a:endParaRPr lang="en-US" dirty="0"/>
          </a:p>
          <a:p>
            <a:r>
              <a:rPr lang="en-US" dirty="0"/>
              <a:t>        </a:t>
            </a:r>
            <a:r>
              <a:rPr lang="en-US" dirty="0" err="1"/>
              <a:t>OrderService</a:t>
            </a:r>
            <a:r>
              <a:rPr lang="en-US" dirty="0"/>
              <a:t> </a:t>
            </a:r>
            <a:r>
              <a:rPr lang="en-US" dirty="0" err="1"/>
              <a:t>orderService</a:t>
            </a:r>
            <a:r>
              <a:rPr lang="en-US" dirty="0"/>
              <a:t> = new </a:t>
            </a:r>
            <a:r>
              <a:rPr lang="en-US" dirty="0" err="1"/>
              <a:t>OrderService</a:t>
            </a:r>
            <a:r>
              <a:rPr lang="en-US" dirty="0"/>
              <a:t>(</a:t>
            </a:r>
            <a:r>
              <a:rPr lang="en-US" dirty="0" err="1"/>
              <a:t>paymentService</a:t>
            </a:r>
            <a:r>
              <a:rPr lang="en-US" dirty="0"/>
              <a:t>);</a:t>
            </a:r>
          </a:p>
          <a:p>
            <a:r>
              <a:rPr lang="en-US" dirty="0"/>
              <a:t>        </a:t>
            </a:r>
            <a:r>
              <a:rPr lang="en-US" dirty="0" err="1"/>
              <a:t>boolean</a:t>
            </a:r>
            <a:r>
              <a:rPr lang="en-US" dirty="0"/>
              <a:t> result = </a:t>
            </a:r>
            <a:r>
              <a:rPr lang="en-US" dirty="0" err="1"/>
              <a:t>orderService.placeOrder</a:t>
            </a:r>
            <a:r>
              <a:rPr lang="en-US" dirty="0"/>
              <a:t>("item1", 2);</a:t>
            </a:r>
          </a:p>
          <a:p>
            <a:r>
              <a:rPr lang="en-US" dirty="0"/>
              <a:t>        </a:t>
            </a:r>
            <a:r>
              <a:rPr lang="en-US" dirty="0" err="1"/>
              <a:t>assertTrue</a:t>
            </a:r>
            <a:r>
              <a:rPr lang="en-US" dirty="0"/>
              <a:t>(result);</a:t>
            </a:r>
          </a:p>
          <a:p>
            <a:endParaRPr lang="en-US" dirty="0"/>
          </a:p>
          <a:p>
            <a:r>
              <a:rPr lang="en-US" dirty="0"/>
              <a:t>        </a:t>
            </a:r>
            <a:r>
              <a:rPr lang="en-US" dirty="0" err="1"/>
              <a:t>Mockito.verify</a:t>
            </a:r>
            <a:r>
              <a:rPr lang="en-US" dirty="0"/>
              <a:t>(</a:t>
            </a:r>
            <a:r>
              <a:rPr lang="en-US" dirty="0" err="1"/>
              <a:t>paymentService</a:t>
            </a:r>
            <a:r>
              <a:rPr lang="en-US" dirty="0"/>
              <a:t>).</a:t>
            </a:r>
            <a:r>
              <a:rPr lang="en-US" dirty="0" err="1"/>
              <a:t>processPayment</a:t>
            </a:r>
            <a:r>
              <a:rPr lang="en-US" dirty="0"/>
              <a:t>("item1", 200);</a:t>
            </a:r>
          </a:p>
          <a:p>
            <a:r>
              <a:rPr lang="en-US" dirty="0"/>
              <a:t>    }</a:t>
            </a:r>
          </a:p>
          <a:p>
            <a:r>
              <a:rPr lang="en-US" dirty="0"/>
              <a:t>}</a:t>
            </a:r>
          </a:p>
        </p:txBody>
      </p:sp>
    </p:spTree>
    <p:extLst>
      <p:ext uri="{BB962C8B-B14F-4D97-AF65-F5344CB8AC3E}">
        <p14:creationId xmlns:p14="http://schemas.microsoft.com/office/powerpoint/2010/main" val="67647770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3312382"/>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TDD (Test-Driven Development)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Définition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Test-Driven Development (TDD) est une approche de développement logiciel où les tests sont écrits avant d'écrire le code fonctionnel. L'idée est de commencer par écrire un test qui échoue (puisque le code qu'il teste n'existe pas encore), puis d'écrire le minimum de code nécessaire pour faire passer ce test, et enfin de </a:t>
            </a:r>
            <a:r>
              <a:rPr lang="fr-FR" sz="2200" dirty="0" err="1">
                <a:latin typeface="Gill Sans MT" panose="020B0502020104020203" pitchFamily="34" charset="77"/>
                <a:ea typeface="Tahoma" panose="020B0604030504040204" pitchFamily="34" charset="0"/>
                <a:cs typeface="Tahoma" panose="020B0604030504040204" pitchFamily="34" charset="0"/>
              </a:rPr>
              <a:t>refactorer</a:t>
            </a:r>
            <a:r>
              <a:rPr lang="fr-FR" sz="2200" dirty="0">
                <a:latin typeface="Gill Sans MT" panose="020B0502020104020203" pitchFamily="34" charset="77"/>
                <a:ea typeface="Tahoma" panose="020B0604030504040204" pitchFamily="34" charset="0"/>
                <a:cs typeface="Tahoma" panose="020B0604030504040204" pitchFamily="34" charset="0"/>
              </a:rPr>
              <a:t> le code pour l'améliorer tout en s'assurant que tous les tests continuent de passer.</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783437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4565032"/>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Cycle de TDD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Écrire un test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Créez un test pour la fonctionnalité que vous allez implémenter.</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 test doit échouer au début, car la fonctionnalité n'est pas encore implémentée.</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Faire passer le test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Écrivez juste assez de code pour faire passer le test.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Ne vous inquiétez pas de la propreté ou de l'optimisation du code à ce stade.</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200" dirty="0" err="1">
                <a:latin typeface="Gill Sans MT" panose="020B0502020104020203" pitchFamily="34" charset="77"/>
                <a:ea typeface="Tahoma" panose="020B0604030504040204" pitchFamily="34" charset="0"/>
                <a:cs typeface="Tahoma" panose="020B0604030504040204" pitchFamily="34" charset="0"/>
              </a:rPr>
              <a:t>Refactorer</a:t>
            </a:r>
            <a:r>
              <a:rPr lang="fr-FR" sz="2200" dirty="0">
                <a:latin typeface="Gill Sans MT" panose="020B0502020104020203" pitchFamily="34" charset="77"/>
                <a:ea typeface="Tahoma" panose="020B0604030504040204" pitchFamily="34" charset="0"/>
                <a:cs typeface="Tahoma" panose="020B0604030504040204" pitchFamily="34" charset="0"/>
              </a:rPr>
              <a: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Nettoyez le code tout en vous assurant que tous les tests continuent de passer.</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466725" lvl="0"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Améliorez la structure et la lisibilité du code.</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0048449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72601" y="989682"/>
            <a:ext cx="9937105" cy="5281831"/>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de cycle TDD en Java avec JUnit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un test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Faire passer le test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Refactorer</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Dans cet exemple simple, le code est déjà propre, donc aucune refactorisation n'est nécessaire. Mais dans des scénarios plus complexes, vous pourriez extraire des méthodes, renommer des variables, etc.</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D7162CEC-E18B-7582-5E58-D1F92D9BA15F}"/>
              </a:ext>
            </a:extLst>
          </p:cNvPr>
          <p:cNvSpPr txBox="1"/>
          <p:nvPr/>
        </p:nvSpPr>
        <p:spPr>
          <a:xfrm>
            <a:off x="4807079" y="957662"/>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
        <p:nvSpPr>
          <p:cNvPr id="6" name="ZoneTexte 5">
            <a:extLst>
              <a:ext uri="{FF2B5EF4-FFF2-40B4-BE49-F238E27FC236}">
                <a16:creationId xmlns:a16="http://schemas.microsoft.com/office/drawing/2014/main" id="{5DE1E218-9340-0B1C-4964-C8966741B5D1}"/>
              </a:ext>
            </a:extLst>
          </p:cNvPr>
          <p:cNvSpPr txBox="1"/>
          <p:nvPr/>
        </p:nvSpPr>
        <p:spPr>
          <a:xfrm>
            <a:off x="4810197" y="3371135"/>
            <a:ext cx="5238204" cy="1169551"/>
          </a:xfrm>
          <a:prstGeom prst="rect">
            <a:avLst/>
          </a:prstGeom>
          <a:solidFill>
            <a:schemeClr val="accent5">
              <a:lumMod val="20000"/>
              <a:lumOff val="80000"/>
            </a:schemeClr>
          </a:solidFill>
        </p:spPr>
        <p:txBody>
          <a:bodyPr wrap="square">
            <a:spAutoFit/>
          </a:bodyPr>
          <a:lstStyle/>
          <a:p>
            <a:r>
              <a:rPr lang="fr-FR" dirty="0"/>
              <a:t>public class </a:t>
            </a:r>
            <a:r>
              <a:rPr lang="fr-FR" dirty="0" err="1"/>
              <a:t>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323068471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2533707"/>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b="1" dirty="0" err="1">
                <a:latin typeface="Gill Sans MT" panose="020B0502020104020203" pitchFamily="34" charset="77"/>
                <a:ea typeface="Tahoma" panose="020B0604030504040204" pitchFamily="34" charset="0"/>
                <a:cs typeface="Tahoma" panose="020B0604030504040204" pitchFamily="34" charset="0"/>
              </a:rPr>
              <a:t>Extreme</a:t>
            </a:r>
            <a:r>
              <a:rPr lang="fr-FR" sz="2200" b="1" dirty="0">
                <a:latin typeface="Gill Sans MT" panose="020B0502020104020203" pitchFamily="34" charset="77"/>
                <a:ea typeface="Tahoma" panose="020B0604030504040204" pitchFamily="34" charset="0"/>
                <a:cs typeface="Tahoma" panose="020B0604030504040204" pitchFamily="34" charset="0"/>
              </a:rPr>
              <a:t> </a:t>
            </a:r>
            <a:r>
              <a:rPr lang="fr-FR" sz="2200" b="1" dirty="0" err="1">
                <a:latin typeface="Gill Sans MT" panose="020B0502020104020203" pitchFamily="34" charset="77"/>
                <a:ea typeface="Tahoma" panose="020B0604030504040204" pitchFamily="34" charset="0"/>
                <a:cs typeface="Tahoma" panose="020B0604030504040204" pitchFamily="34" charset="0"/>
              </a:rPr>
              <a:t>Programming</a:t>
            </a:r>
            <a:r>
              <a:rPr lang="fr-FR" sz="2200" b="1" dirty="0">
                <a:latin typeface="Gill Sans MT" panose="020B0502020104020203" pitchFamily="34" charset="77"/>
                <a:ea typeface="Tahoma" panose="020B0604030504040204" pitchFamily="34" charset="0"/>
                <a:cs typeface="Tahoma" panose="020B0604030504040204" pitchFamily="34" charset="0"/>
              </a:rPr>
              <a:t> (XP)</a:t>
            </a:r>
            <a:endParaRPr lang="fr-TN" sz="2200" b="1"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Définition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err="1">
                <a:latin typeface="Gill Sans MT" panose="020B0502020104020203" pitchFamily="34" charset="77"/>
                <a:ea typeface="Tahoma" panose="020B0604030504040204" pitchFamily="34" charset="0"/>
                <a:cs typeface="Tahoma" panose="020B0604030504040204" pitchFamily="34" charset="0"/>
              </a:rPr>
              <a:t>Extreme</a:t>
            </a:r>
            <a:r>
              <a:rPr lang="fr-FR" sz="2200" dirty="0">
                <a:latin typeface="Gill Sans MT" panose="020B0502020104020203" pitchFamily="34" charset="77"/>
                <a:ea typeface="Tahoma" panose="020B0604030504040204" pitchFamily="34" charset="0"/>
                <a:cs typeface="Tahoma" panose="020B0604030504040204" pitchFamily="34" charset="0"/>
              </a:rPr>
              <a:t> </a:t>
            </a:r>
            <a:r>
              <a:rPr lang="fr-FR" sz="2200" dirty="0" err="1">
                <a:latin typeface="Gill Sans MT" panose="020B0502020104020203" pitchFamily="34" charset="77"/>
                <a:ea typeface="Tahoma" panose="020B0604030504040204" pitchFamily="34" charset="0"/>
                <a:cs typeface="Tahoma" panose="020B0604030504040204" pitchFamily="34" charset="0"/>
              </a:rPr>
              <a:t>Programming</a:t>
            </a:r>
            <a:r>
              <a:rPr lang="fr-FR" sz="2200" dirty="0">
                <a:latin typeface="Gill Sans MT" panose="020B0502020104020203" pitchFamily="34" charset="77"/>
                <a:ea typeface="Tahoma" panose="020B0604030504040204" pitchFamily="34" charset="0"/>
                <a:cs typeface="Tahoma" panose="020B0604030504040204" pitchFamily="34" charset="0"/>
              </a:rPr>
              <a:t> (XP) est une méthodologie agile qui vise à améliorer la qualité du logiciel et la réactivité aux besoins changeants des clients. XP encourage les pratiques de développement itératif et incrémental, avec une forte emphase sur la collaboration, la communication, et la rétroaction.</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824878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59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4750083"/>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Principales pratiques de XP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Développement piloté par les tests (TDD)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Les tests sont écrits avant le code pour guider le développement et assurer la qualité.</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Pair </a:t>
            </a:r>
            <a:r>
              <a:rPr lang="fr-FR" sz="2400" dirty="0" err="1">
                <a:latin typeface="Gill Sans MT" panose="020B0502020104020203" pitchFamily="34" charset="77"/>
                <a:ea typeface="Tahoma" panose="020B0604030504040204" pitchFamily="34" charset="0"/>
                <a:cs typeface="Tahoma" panose="020B0604030504040204" pitchFamily="34" charset="0"/>
              </a:rPr>
              <a:t>programming</a:t>
            </a:r>
            <a:r>
              <a:rPr lang="fr-FR" sz="2400" dirty="0">
                <a:latin typeface="Gill Sans MT" panose="020B0502020104020203" pitchFamily="34" charset="77"/>
                <a:ea typeface="Tahoma" panose="020B0604030504040204" pitchFamily="34" charset="0"/>
                <a:cs typeface="Tahoma" panose="020B0604030504040204" pitchFamily="34" charset="0"/>
              </a:rPr>
              <a:t> (programmation en binôme)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Deux développeurs travaillent ensemble sur le même code, un écrivant le code et l'autre le révisant en temps réel.</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Intégration continue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 code est intégré et testé fréquemment (plusieurs fois par jour) pour détecter rapidement les problèmes.</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478392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sz="3000" b="1" dirty="0">
                <a:latin typeface="Gill Sans MT" panose="020B0502020104020203" pitchFamily="34" charset="77"/>
              </a:rPr>
              <a:t>Objectifs pédagogiques</a:t>
            </a:r>
          </a:p>
        </p:txBody>
      </p:sp>
      <p:sp>
        <p:nvSpPr>
          <p:cNvPr id="5" name="Rectangle 7">
            <a:extLst>
              <a:ext uri="{FF2B5EF4-FFF2-40B4-BE49-F238E27FC236}">
                <a16:creationId xmlns:a16="http://schemas.microsoft.com/office/drawing/2014/main" id="{E6CA283B-6857-AD49-AD1D-1BA99F5E52DD}"/>
              </a:ext>
            </a:extLst>
          </p:cNvPr>
          <p:cNvSpPr>
            <a:spLocks noChangeArrowheads="1"/>
          </p:cNvSpPr>
          <p:nvPr/>
        </p:nvSpPr>
        <p:spPr bwMode="auto">
          <a:xfrm>
            <a:off x="413420" y="2114828"/>
            <a:ext cx="9937104" cy="3123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a:solidFill>
                  <a:schemeClr val="tx1"/>
                </a:solidFill>
                <a:latin typeface="Segoe UI Symbol" panose="020B0502040204020203" pitchFamily="34" charset="0"/>
                <a:ea typeface="Segoe UI Symbol" panose="020B0502040204020203" pitchFamily="34" charset="0"/>
                <a:cs typeface="Segoe UI Symbol" panose="020B0502040204020203" pitchFamily="34" charset="0"/>
              </a:defRPr>
            </a:lvl1pPr>
            <a:lvl2pPr marL="990600" indent="-5334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2pPr>
            <a:lvl3pPr marL="1371600" indent="-4572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3pPr>
            <a:lvl4pPr marL="17526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4pPr>
            <a:lvl5pPr marL="2209800" indent="-381000">
              <a:spcBef>
                <a:spcPct val="20000"/>
              </a:spcBef>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5pPr>
            <a:lvl6pPr marL="26670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6pPr>
            <a:lvl7pPr marL="31242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7pPr>
            <a:lvl8pPr marL="35814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8pPr>
            <a:lvl9pPr marL="4038600" indent="-3810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Segoe UI Symbol" panose="020B0502040204020203" pitchFamily="34" charset="0"/>
              </a:defRPr>
            </a:lvl9pPr>
          </a:lstStyle>
          <a:p>
            <a:pPr marL="477831" indent="-477831">
              <a:buClr>
                <a:schemeClr val="accent5">
                  <a:lumMod val="50000"/>
                </a:schemeClr>
              </a:buClr>
              <a:buSzPct val="120000"/>
              <a:buFont typeface="Wingdings" pitchFamily="2" charset="2"/>
              <a:buChar char="§"/>
            </a:pPr>
            <a:endParaRPr lang="fr-FR" altLang="fr-FR" sz="2500" spc="-30" dirty="0">
              <a:latin typeface="Gill Sans MT" panose="020B0502020104020203" pitchFamily="34" charset="77"/>
              <a:ea typeface="Tahoma" panose="020B0604030504040204" pitchFamily="34" charset="0"/>
              <a:cs typeface="Tahoma" panose="020B0604030504040204" pitchFamily="34" charset="0"/>
            </a:endParaRP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773459" y="1205706"/>
            <a:ext cx="8928993" cy="3701334"/>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A l'issue de cette formation, vous serez capable de :</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Mettre en œuvre les principes fondamentaux et les bonnes pratiques du TDD</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Utiliser le Framework de test JUnit dans une approche TDD</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Mettre en œuvre du TDD en présence de code hérité (</a:t>
            </a:r>
            <a:r>
              <a:rPr lang="fr-FR" sz="2601" dirty="0" err="1">
                <a:latin typeface="Gill Sans MT" panose="020B0502020104020203" pitchFamily="34" charset="77"/>
                <a:ea typeface="Tahoma" panose="020B0604030504040204" pitchFamily="34" charset="0"/>
                <a:cs typeface="Tahoma" panose="020B0604030504040204" pitchFamily="34" charset="0"/>
              </a:rPr>
              <a:t>legacy</a:t>
            </a:r>
            <a:r>
              <a:rPr lang="fr-FR" sz="2601" dirty="0">
                <a:latin typeface="Gill Sans MT" panose="020B0502020104020203" pitchFamily="34" charset="77"/>
                <a:ea typeface="Tahoma" panose="020B0604030504040204" pitchFamily="34" charset="0"/>
                <a:cs typeface="Tahoma" panose="020B0604030504040204" pitchFamily="34" charset="0"/>
              </a:rPr>
              <a:t>)</a:t>
            </a:r>
          </a:p>
          <a:p>
            <a:pPr marL="638175" lvl="0" indent="-457200" eaLnBrk="0" hangingPunct="0">
              <a:lnSpc>
                <a:spcPct val="115000"/>
              </a:lnSpc>
              <a:spcBef>
                <a:spcPct val="20000"/>
              </a:spcBef>
              <a:buClr>
                <a:schemeClr val="tx2"/>
              </a:buClr>
              <a:buSzPct val="100000"/>
              <a:buFont typeface="Wingdings" panose="05000000000000000000" pitchFamily="2" charset="2"/>
              <a:buChar char="§"/>
              <a:tabLst>
                <a:tab pos="457200" algn="l"/>
              </a:tabLst>
              <a:defRPr/>
            </a:pPr>
            <a:r>
              <a:rPr lang="fr-FR" sz="2601" dirty="0">
                <a:latin typeface="Gill Sans MT" panose="020B0502020104020203" pitchFamily="34" charset="77"/>
                <a:ea typeface="Tahoma" panose="020B0604030504040204" pitchFamily="34" charset="0"/>
                <a:cs typeface="Tahoma" panose="020B0604030504040204" pitchFamily="34" charset="0"/>
              </a:rPr>
              <a:t>Pratiquer le refactoring d'un code développé en TDD.</a:t>
            </a:r>
          </a:p>
        </p:txBody>
      </p:sp>
    </p:spTree>
    <p:extLst>
      <p:ext uri="{BB962C8B-B14F-4D97-AF65-F5344CB8AC3E}">
        <p14:creationId xmlns:p14="http://schemas.microsoft.com/office/powerpoint/2010/main" val="41392451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1277714"/>
            <a:ext cx="9937105" cy="4251485"/>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Petites itérations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Les fonctionnalités sont développées en petites itérations, avec des mises à jour fréquentes du produit.</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5"/>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Simplicité du code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 code est maintenu simple et propre pour faciliter les modifications et la maintenance.</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6"/>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Rétroactions fréquentes :</a:t>
            </a:r>
            <a:endParaRPr lang="fr-TN" sz="24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400" dirty="0">
                <a:latin typeface="Gill Sans MT" panose="020B0502020104020203" pitchFamily="34" charset="77"/>
                <a:ea typeface="Tahoma" panose="020B0604030504040204" pitchFamily="34" charset="0"/>
                <a:cs typeface="Tahoma" panose="020B0604030504040204" pitchFamily="34" charset="0"/>
              </a:rPr>
              <a:t>Les retours des clients et des utilisateurs sont intégrés rapidement dans le développement pour ajuster les fonctionnalités et priorités.</a:t>
            </a:r>
            <a:endParaRPr lang="fr-TN" sz="24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89939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1365695"/>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Exemple de mise en pratique de XP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Développement piloté par les tests (TDD)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Utilisation de TDD pour implémenter une fonctionnalité.</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C21295F-24CB-77A5-3A77-6FA2556E9123}"/>
              </a:ext>
            </a:extLst>
          </p:cNvPr>
          <p:cNvSpPr txBox="1"/>
          <p:nvPr/>
        </p:nvSpPr>
        <p:spPr>
          <a:xfrm>
            <a:off x="2618853" y="2933898"/>
            <a:ext cx="5238204" cy="2462213"/>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@Test</a:t>
            </a:r>
          </a:p>
          <a:p>
            <a:r>
              <a:rPr lang="fr-FR" dirty="0"/>
              <a:t>    public </a:t>
            </a:r>
            <a:r>
              <a:rPr lang="fr-FR" dirty="0" err="1"/>
              <a:t>void</a:t>
            </a:r>
            <a:r>
              <a:rPr lang="fr-FR" dirty="0"/>
              <a:t> </a:t>
            </a:r>
            <a:r>
              <a:rPr lang="fr-FR" dirty="0" err="1"/>
              <a:t>testCreateUser</a:t>
            </a:r>
            <a:r>
              <a:rPr lang="fr-FR" dirty="0"/>
              <a:t>() {</a:t>
            </a:r>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p>
          <a:p>
            <a:r>
              <a:rPr lang="fr-FR" dirty="0"/>
              <a:t>        User </a:t>
            </a:r>
            <a:r>
              <a:rPr lang="fr-FR" dirty="0" err="1"/>
              <a:t>user</a:t>
            </a:r>
            <a:r>
              <a:rPr lang="fr-FR" dirty="0"/>
              <a:t> = </a:t>
            </a:r>
            <a:r>
              <a:rPr lang="fr-FR" dirty="0" err="1"/>
              <a:t>userService.createUser</a:t>
            </a:r>
            <a:r>
              <a:rPr lang="fr-FR" dirty="0"/>
              <a:t>("</a:t>
            </a:r>
            <a:r>
              <a:rPr lang="fr-FR" dirty="0" err="1"/>
              <a:t>john_doe</a:t>
            </a:r>
            <a:r>
              <a:rPr lang="fr-FR" dirty="0"/>
              <a:t>");</a:t>
            </a:r>
          </a:p>
          <a:p>
            <a:r>
              <a:rPr lang="fr-FR" dirty="0"/>
              <a:t>        </a:t>
            </a:r>
            <a:r>
              <a:rPr lang="fr-FR" dirty="0" err="1"/>
              <a:t>assertEquals</a:t>
            </a:r>
            <a:r>
              <a:rPr lang="fr-FR" dirty="0"/>
              <a:t>("</a:t>
            </a:r>
            <a:r>
              <a:rPr lang="fr-FR" dirty="0" err="1"/>
              <a:t>john_doe</a:t>
            </a:r>
            <a:r>
              <a:rPr lang="fr-FR" dirty="0"/>
              <a:t>", </a:t>
            </a:r>
            <a:r>
              <a:rPr lang="fr-FR" dirty="0" err="1"/>
              <a:t>user.getUsername</a:t>
            </a:r>
            <a:r>
              <a:rPr lang="fr-FR" dirty="0"/>
              <a:t>());</a:t>
            </a:r>
          </a:p>
          <a:p>
            <a:r>
              <a:rPr lang="fr-FR" dirty="0"/>
              <a:t>    }</a:t>
            </a:r>
          </a:p>
          <a:p>
            <a:r>
              <a:rPr lang="fr-FR" dirty="0"/>
              <a:t>}</a:t>
            </a:r>
          </a:p>
        </p:txBody>
      </p:sp>
    </p:spTree>
    <p:extLst>
      <p:ext uri="{BB962C8B-B14F-4D97-AF65-F5344CB8AC3E}">
        <p14:creationId xmlns:p14="http://schemas.microsoft.com/office/powerpoint/2010/main" val="12839615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69403" y="989682"/>
            <a:ext cx="9937105" cy="4107984"/>
          </a:xfrm>
          <a:prstGeom prst="rect">
            <a:avLst/>
          </a:prstGeom>
          <a:noFill/>
        </p:spPr>
        <p:txBody>
          <a:bodyPr wrap="square">
            <a:spAutoFit/>
          </a:bodyPr>
          <a:lstStyle/>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Implémentation minimale pour faire passer le test.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Classe User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9C21295F-24CB-77A5-3A77-6FA2556E9123}"/>
              </a:ext>
            </a:extLst>
          </p:cNvPr>
          <p:cNvSpPr txBox="1"/>
          <p:nvPr/>
        </p:nvSpPr>
        <p:spPr>
          <a:xfrm>
            <a:off x="2618853" y="1565746"/>
            <a:ext cx="5238204" cy="1169551"/>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a:t>
            </a:r>
            <a:r>
              <a:rPr lang="fr-FR" dirty="0"/>
              <a:t> {</a:t>
            </a:r>
          </a:p>
          <a:p>
            <a:r>
              <a:rPr lang="fr-FR" dirty="0"/>
              <a:t>    public User </a:t>
            </a:r>
            <a:r>
              <a:rPr lang="fr-FR" dirty="0" err="1"/>
              <a:t>createUser</a:t>
            </a:r>
            <a:r>
              <a:rPr lang="fr-FR" dirty="0"/>
              <a:t>(String </a:t>
            </a:r>
            <a:r>
              <a:rPr lang="fr-FR" dirty="0" err="1"/>
              <a:t>username</a:t>
            </a:r>
            <a:r>
              <a:rPr lang="fr-FR" dirty="0"/>
              <a:t>) {</a:t>
            </a:r>
          </a:p>
          <a:p>
            <a:r>
              <a:rPr lang="fr-FR" dirty="0"/>
              <a:t>        return new User(</a:t>
            </a:r>
            <a:r>
              <a:rPr lang="fr-FR" dirty="0" err="1"/>
              <a:t>username</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8D49962C-EF5C-1086-1377-C5A36EA93C86}"/>
              </a:ext>
            </a:extLst>
          </p:cNvPr>
          <p:cNvSpPr txBox="1"/>
          <p:nvPr/>
        </p:nvSpPr>
        <p:spPr>
          <a:xfrm>
            <a:off x="2595485" y="3211517"/>
            <a:ext cx="5238204" cy="2462213"/>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username</a:t>
            </a:r>
            <a:r>
              <a:rPr lang="fr-FR" dirty="0"/>
              <a:t>;</a:t>
            </a:r>
          </a:p>
          <a:p>
            <a:endParaRPr lang="fr-FR" dirty="0"/>
          </a:p>
          <a:p>
            <a:r>
              <a:rPr lang="fr-FR" dirty="0"/>
              <a:t>    public User(String </a:t>
            </a:r>
            <a:r>
              <a:rPr lang="fr-FR" dirty="0" err="1"/>
              <a:t>username</a:t>
            </a:r>
            <a:r>
              <a:rPr lang="fr-FR" dirty="0"/>
              <a:t>) {</a:t>
            </a:r>
          </a:p>
          <a:p>
            <a:r>
              <a:rPr lang="fr-FR" dirty="0"/>
              <a:t>        </a:t>
            </a:r>
            <a:r>
              <a:rPr lang="fr-FR" dirty="0" err="1"/>
              <a:t>this.username</a:t>
            </a:r>
            <a:r>
              <a:rPr lang="fr-FR" dirty="0"/>
              <a:t> = </a:t>
            </a:r>
            <a:r>
              <a:rPr lang="fr-FR" dirty="0" err="1"/>
              <a:t>username</a:t>
            </a:r>
            <a:r>
              <a:rPr lang="fr-FR" dirty="0"/>
              <a:t>;</a:t>
            </a:r>
          </a:p>
          <a:p>
            <a:r>
              <a:rPr lang="fr-FR" dirty="0"/>
              <a:t>    }</a:t>
            </a:r>
          </a:p>
          <a:p>
            <a:endParaRPr lang="fr-FR" dirty="0"/>
          </a:p>
          <a:p>
            <a:r>
              <a:rPr lang="fr-FR" dirty="0"/>
              <a:t>    public String </a:t>
            </a:r>
            <a:r>
              <a:rPr lang="fr-FR" dirty="0" err="1"/>
              <a:t>getUsername</a:t>
            </a:r>
            <a:r>
              <a:rPr lang="fr-FR" dirty="0"/>
              <a:t>() {</a:t>
            </a:r>
          </a:p>
          <a:p>
            <a:r>
              <a:rPr lang="fr-FR" dirty="0"/>
              <a:t>        return </a:t>
            </a:r>
            <a:r>
              <a:rPr lang="fr-FR" dirty="0" err="1"/>
              <a:t>username</a:t>
            </a:r>
            <a:r>
              <a:rPr lang="fr-FR" dirty="0"/>
              <a:t>;</a:t>
            </a:r>
          </a:p>
          <a:p>
            <a:r>
              <a:rPr lang="fr-FR" dirty="0"/>
              <a:t>    }</a:t>
            </a:r>
          </a:p>
          <a:p>
            <a:r>
              <a:rPr lang="fr-FR" dirty="0"/>
              <a:t>}</a:t>
            </a:r>
          </a:p>
        </p:txBody>
      </p:sp>
    </p:spTree>
    <p:extLst>
      <p:ext uri="{BB962C8B-B14F-4D97-AF65-F5344CB8AC3E}">
        <p14:creationId xmlns:p14="http://schemas.microsoft.com/office/powerpoint/2010/main" val="5611469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4- </a:t>
            </a:r>
            <a:r>
              <a:rPr lang="fr-FR" altLang="fr-FR" sz="3000" b="1" dirty="0">
                <a:latin typeface="Gill Sans MT" panose="020B0502020104020203" pitchFamily="34" charset="77"/>
              </a:rPr>
              <a:t>TDD et </a:t>
            </a:r>
            <a:r>
              <a:rPr lang="fr-FR" altLang="fr-FR" sz="3000" b="1" dirty="0" err="1">
                <a:latin typeface="Gill Sans MT" panose="020B0502020104020203" pitchFamily="34" charset="77"/>
              </a:rPr>
              <a:t>Extreme</a:t>
            </a:r>
            <a:r>
              <a:rPr lang="fr-FR" altLang="fr-FR" sz="3000" b="1" dirty="0">
                <a:latin typeface="Gill Sans MT" panose="020B0502020104020203" pitchFamily="34" charset="77"/>
              </a:rPr>
              <a:t> </a:t>
            </a:r>
            <a:r>
              <a:rPr lang="fr-FR" altLang="fr-FR" sz="3000" b="1" dirty="0" err="1">
                <a:latin typeface="Gill Sans MT" panose="020B0502020104020203" pitchFamily="34" charset="77"/>
              </a:rPr>
              <a:t>Programming</a:t>
            </a:r>
            <a:r>
              <a:rPr lang="fr-FR" altLang="fr-FR" sz="3000" b="1" dirty="0">
                <a:latin typeface="Gill Sans MT" panose="020B0502020104020203" pitchFamily="34" charset="77"/>
              </a:rPr>
              <a:t> (XP)</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205706"/>
            <a:ext cx="10081121" cy="4558556"/>
          </a:xfrm>
          <a:prstGeom prst="rect">
            <a:avLst/>
          </a:prstGeom>
          <a:noFill/>
        </p:spPr>
        <p:txBody>
          <a:bodyPr wrap="square">
            <a:spAutoFit/>
          </a:bodyPr>
          <a:lstStyle/>
          <a:p>
            <a:pPr marL="638175" lvl="0" indent="-4572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Pair </a:t>
            </a:r>
            <a:r>
              <a:rPr lang="fr-FR" sz="2000" dirty="0" err="1">
                <a:latin typeface="Gill Sans MT" panose="020B0502020104020203" pitchFamily="34" charset="77"/>
                <a:ea typeface="Tahoma" panose="020B0604030504040204" pitchFamily="34" charset="0"/>
                <a:cs typeface="Tahoma" panose="020B0604030504040204" pitchFamily="34" charset="0"/>
              </a:rPr>
              <a:t>programming</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Deux développeurs travaillent ensemble pour implémenter la fonctionnalité suivante, l'un écrivant le code et l'autre fournissant des commentaires et des suggestions en temps réel.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Intégration continue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Configurer un serveur d'intégration continue (CI) comme Jenkins pour exécuter automatiquement les tests et intégrer le code.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Petites itérations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Travailler sur des user stories spécifiques en courtes itérations (une à deux semaines), avec des démonstrations fréquentes aux clients pour obtenir des retours.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Simplicité du code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Refactoriser le code pour le garder simple et lisible. Par exemple, simplifier les méthodes, extraire des méthodes utilitaires, renommer des variables pour améliorer la clarté.</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startAt="6"/>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Rétroactions fréquentes :</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Organiser des réunions quotidiennes de stand-up et des revues de sprint pour recueillir des retours des membres de l'équipe et des parties prenantes.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2567154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a:t>
            </a:r>
            <a:r>
              <a:rPr lang="fr-TN" altLang="fr-FR" sz="3200" u="none" dirty="0">
                <a:solidFill>
                  <a:schemeClr val="tx1"/>
                </a:solidFill>
                <a:latin typeface="Gill Sans MT" panose="020B0502020104020203" pitchFamily="34" charset="77"/>
                <a:cs typeface="Arial" panose="020B0604020202020204" pitchFamily="34" charset="0"/>
              </a:rPr>
              <a:t>II: </a:t>
            </a:r>
            <a:r>
              <a:rPr lang="fr-FR" altLang="fr-FR" sz="3200" u="none" dirty="0" err="1">
                <a:solidFill>
                  <a:schemeClr val="tx1"/>
                </a:solidFill>
                <a:latin typeface="Gill Sans MT" panose="020B0502020104020203" pitchFamily="34" charset="77"/>
                <a:cs typeface="Arial" panose="020B0604020202020204" pitchFamily="34" charset="0"/>
              </a:rPr>
              <a:t>Frameworks</a:t>
            </a:r>
            <a:r>
              <a:rPr lang="fr-FR" altLang="fr-FR" sz="3200" u="none" dirty="0">
                <a:solidFill>
                  <a:schemeClr val="tx1"/>
                </a:solidFill>
                <a:latin typeface="Gill Sans MT" panose="020B0502020104020203" pitchFamily="34" charset="77"/>
                <a:cs typeface="Arial" panose="020B0604020202020204" pitchFamily="34" charset="0"/>
              </a:rPr>
              <a:t> de tests automatisés</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64</a:t>
            </a:fld>
            <a:endParaRPr lang="fr-FR" dirty="0"/>
          </a:p>
        </p:txBody>
      </p:sp>
    </p:spTree>
    <p:extLst>
      <p:ext uri="{BB962C8B-B14F-4D97-AF65-F5344CB8AC3E}">
        <p14:creationId xmlns:p14="http://schemas.microsoft.com/office/powerpoint/2010/main" val="31973872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554"/>
            <a:ext cx="10081121" cy="1957844"/>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Junit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JUnit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de test unitaire pour Java, largement utilisé pour écrire et exécuter des tests répétables. JUnit 5, la version la plus récente, introduit de nombreuses fonctionnalités nouvelles et améliorées.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Exemple : Test unitaire simple avec JUnit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lvl="0" indent="-342900" eaLnBrk="0" hangingPunct="0">
              <a:lnSpc>
                <a:spcPct val="115000"/>
              </a:lnSpc>
              <a:spcBef>
                <a:spcPct val="20000"/>
              </a:spcBef>
              <a:buClr>
                <a:schemeClr val="tx2"/>
              </a:buClr>
              <a:buSzPct val="100000"/>
              <a:buFont typeface="+mj-lt"/>
              <a:buAutoNum type="arabicPeriod"/>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2655664" y="2830000"/>
            <a:ext cx="5238204" cy="353943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a:p>
            <a:endParaRPr lang="fr-FR" dirty="0"/>
          </a:p>
          <a:p>
            <a:r>
              <a:rPr lang="fr-FR" dirty="0"/>
              <a:t>class </a:t>
            </a:r>
            <a:r>
              <a:rPr lang="fr-FR" dirty="0" err="1"/>
              <a:t>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23510718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43767" y="759258"/>
            <a:ext cx="10081121" cy="1542345"/>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Mockito</a:t>
            </a:r>
            <a:r>
              <a:rPr lang="fr-FR" sz="2000" dirty="0">
                <a:latin typeface="Gill Sans MT" panose="020B0502020104020203" pitchFamily="34" charset="77"/>
                <a:ea typeface="Tahoma" panose="020B0604030504040204" pitchFamily="34" charset="0"/>
                <a:cs typeface="Tahoma" panose="020B0604030504040204" pitchFamily="34" charset="0"/>
              </a:rPr>
              <a: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de </a:t>
            </a:r>
            <a:r>
              <a:rPr lang="fr-FR" sz="2000" dirty="0" err="1">
                <a:latin typeface="Gill Sans MT" panose="020B0502020104020203" pitchFamily="34" charset="77"/>
                <a:ea typeface="Tahoma" panose="020B0604030504040204" pitchFamily="34" charset="0"/>
                <a:cs typeface="Tahoma" panose="020B0604030504040204" pitchFamily="34" charset="0"/>
              </a:rPr>
              <a:t>mock</a:t>
            </a:r>
            <a:r>
              <a:rPr lang="fr-FR" sz="2000" dirty="0">
                <a:latin typeface="Gill Sans MT" panose="020B0502020104020203" pitchFamily="34" charset="77"/>
                <a:ea typeface="Tahoma" panose="020B0604030504040204" pitchFamily="34" charset="0"/>
                <a:cs typeface="Tahoma" panose="020B0604030504040204" pitchFamily="34" charset="0"/>
              </a:rPr>
              <a:t> pour Java utilisé pour créer des objets simulés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définir leur comportement. Il est souvent utilisé en combinaison avec JUnit pour les tests unitaires et les tests d'intégration.</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Exemple : Test avec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utilisant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53380" y="2432019"/>
            <a:ext cx="5040314" cy="4401205"/>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static</a:t>
            </a:r>
            <a:r>
              <a:rPr lang="fr-FR" dirty="0"/>
              <a:t> </a:t>
            </a:r>
            <a:r>
              <a:rPr lang="fr-FR" dirty="0" err="1"/>
              <a:t>org.junit.jupiter.api.Assertions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OrderServiceTest</a:t>
            </a:r>
            <a:r>
              <a:rPr lang="fr-FR" dirty="0"/>
              <a:t> {</a:t>
            </a:r>
          </a:p>
          <a:p>
            <a:r>
              <a:rPr lang="fr-FR" dirty="0"/>
              <a:t>    @Test</a:t>
            </a:r>
          </a:p>
          <a:p>
            <a:r>
              <a:rPr lang="fr-FR" dirty="0"/>
              <a:t>    public </a:t>
            </a:r>
            <a:r>
              <a:rPr lang="fr-FR" dirty="0" err="1"/>
              <a:t>void</a:t>
            </a:r>
            <a:r>
              <a:rPr lang="fr-FR" dirty="0"/>
              <a:t> </a:t>
            </a:r>
            <a:r>
              <a:rPr lang="fr-FR" dirty="0" err="1"/>
              <a:t>testPlaceOrder</a:t>
            </a:r>
            <a:r>
              <a:rPr lang="fr-FR" dirty="0"/>
              <a:t>() {</a:t>
            </a:r>
          </a:p>
          <a:p>
            <a:r>
              <a:rPr lang="fr-FR" dirty="0"/>
              <a:t>        </a:t>
            </a:r>
            <a:r>
              <a:rPr lang="fr-FR" dirty="0" err="1"/>
              <a:t>PaymentService</a:t>
            </a:r>
            <a:r>
              <a:rPr lang="fr-FR" dirty="0"/>
              <a:t> </a:t>
            </a:r>
            <a:r>
              <a:rPr lang="fr-FR" dirty="0" err="1"/>
              <a:t>paymentService</a:t>
            </a:r>
            <a:r>
              <a:rPr lang="fr-FR" dirty="0"/>
              <a:t> = </a:t>
            </a:r>
            <a:r>
              <a:rPr lang="fr-FR" dirty="0" err="1"/>
              <a:t>mock</a:t>
            </a:r>
            <a:r>
              <a:rPr lang="fr-FR" dirty="0"/>
              <a:t>(</a:t>
            </a:r>
            <a:r>
              <a:rPr lang="fr-FR" dirty="0" err="1"/>
              <a:t>PaymentService.class</a:t>
            </a:r>
            <a:r>
              <a:rPr lang="fr-FR" dirty="0"/>
              <a:t>);</a:t>
            </a:r>
          </a:p>
          <a:p>
            <a:r>
              <a:rPr lang="fr-FR" dirty="0"/>
              <a:t>        </a:t>
            </a:r>
            <a:r>
              <a:rPr lang="fr-FR" dirty="0" err="1"/>
              <a:t>when</a:t>
            </a:r>
            <a:r>
              <a:rPr lang="fr-FR" dirty="0"/>
              <a:t>(</a:t>
            </a:r>
            <a:r>
              <a:rPr lang="fr-FR" dirty="0" err="1"/>
              <a:t>paymentService.processPayment</a:t>
            </a:r>
            <a:r>
              <a:rPr lang="fr-FR" dirty="0"/>
              <a:t>(</a:t>
            </a:r>
            <a:r>
              <a:rPr lang="fr-FR" dirty="0" err="1"/>
              <a:t>anyString</a:t>
            </a:r>
            <a:r>
              <a:rPr lang="fr-FR" dirty="0"/>
              <a:t>(), </a:t>
            </a:r>
            <a:r>
              <a:rPr lang="fr-FR" dirty="0" err="1"/>
              <a:t>anyInt</a:t>
            </a:r>
            <a:r>
              <a:rPr lang="fr-FR" dirty="0"/>
              <a:t>())).</a:t>
            </a:r>
            <a:r>
              <a:rPr lang="fr-FR" dirty="0" err="1"/>
              <a:t>thenReturn</a:t>
            </a:r>
            <a:r>
              <a:rPr lang="fr-FR" dirty="0"/>
              <a:t>(</a:t>
            </a:r>
            <a:r>
              <a:rPr lang="fr-FR" dirty="0" err="1"/>
              <a:t>true</a:t>
            </a:r>
            <a:r>
              <a:rPr lang="fr-FR" dirty="0"/>
              <a:t>);</a:t>
            </a:r>
          </a:p>
          <a:p>
            <a:endParaRPr lang="fr-FR" dirty="0"/>
          </a:p>
          <a:p>
            <a:r>
              <a:rPr lang="fr-FR" dirty="0"/>
              <a:t>        </a:t>
            </a:r>
            <a:r>
              <a:rPr lang="fr-FR" dirty="0" err="1"/>
              <a:t>OrderService</a:t>
            </a:r>
            <a:r>
              <a:rPr lang="fr-FR" dirty="0"/>
              <a:t> </a:t>
            </a:r>
            <a:r>
              <a:rPr lang="fr-FR" dirty="0" err="1"/>
              <a:t>orderService</a:t>
            </a:r>
            <a:r>
              <a:rPr lang="fr-FR" dirty="0"/>
              <a:t> = new </a:t>
            </a:r>
            <a:r>
              <a:rPr lang="fr-FR" dirty="0" err="1"/>
              <a:t>OrderService</a:t>
            </a:r>
            <a:r>
              <a:rPr lang="fr-FR" dirty="0"/>
              <a:t>(</a:t>
            </a:r>
            <a:r>
              <a:rPr lang="fr-FR" dirty="0" err="1"/>
              <a:t>paymentService</a:t>
            </a:r>
            <a:r>
              <a:rPr lang="fr-FR" dirty="0"/>
              <a:t>);</a:t>
            </a:r>
          </a:p>
          <a:p>
            <a:r>
              <a:rPr lang="fr-FR" dirty="0"/>
              <a:t>        </a:t>
            </a:r>
            <a:r>
              <a:rPr lang="fr-FR" dirty="0" err="1"/>
              <a:t>boolean</a:t>
            </a:r>
            <a:r>
              <a:rPr lang="fr-FR" dirty="0"/>
              <a:t> </a:t>
            </a:r>
            <a:r>
              <a:rPr lang="fr-FR" dirty="0" err="1"/>
              <a:t>result</a:t>
            </a:r>
            <a:r>
              <a:rPr lang="fr-FR" dirty="0"/>
              <a:t> = </a:t>
            </a:r>
            <a:r>
              <a:rPr lang="fr-FR" dirty="0" err="1"/>
              <a:t>orderService.placeOrder</a:t>
            </a:r>
            <a:r>
              <a:rPr lang="fr-FR" dirty="0"/>
              <a:t>("item1", 2);</a:t>
            </a:r>
          </a:p>
          <a:p>
            <a:r>
              <a:rPr lang="fr-FR" dirty="0"/>
              <a:t>        </a:t>
            </a:r>
          </a:p>
          <a:p>
            <a:r>
              <a:rPr lang="fr-FR" dirty="0"/>
              <a:t>        </a:t>
            </a:r>
            <a:r>
              <a:rPr lang="fr-FR" dirty="0" err="1"/>
              <a:t>assertTrue</a:t>
            </a:r>
            <a:r>
              <a:rPr lang="fr-FR" dirty="0"/>
              <a:t>(</a:t>
            </a:r>
            <a:r>
              <a:rPr lang="fr-FR" dirty="0" err="1"/>
              <a:t>result</a:t>
            </a:r>
            <a:r>
              <a:rPr lang="fr-FR" dirty="0"/>
              <a:t>);</a:t>
            </a:r>
          </a:p>
          <a:p>
            <a:r>
              <a:rPr lang="fr-FR" dirty="0"/>
              <a:t>        </a:t>
            </a:r>
            <a:r>
              <a:rPr lang="fr-FR" dirty="0" err="1"/>
              <a:t>verify</a:t>
            </a:r>
            <a:r>
              <a:rPr lang="fr-FR" dirty="0"/>
              <a:t>(</a:t>
            </a:r>
            <a:r>
              <a:rPr lang="fr-FR" dirty="0" err="1"/>
              <a:t>paymentService</a:t>
            </a:r>
            <a:r>
              <a:rPr lang="fr-FR" dirty="0"/>
              <a:t>).</a:t>
            </a:r>
            <a:r>
              <a:rPr lang="fr-FR" dirty="0" err="1"/>
              <a:t>processPayment</a:t>
            </a:r>
            <a:r>
              <a:rPr lang="fr-FR" dirty="0"/>
              <a:t>("item1", 200);</a:t>
            </a:r>
          </a:p>
          <a:p>
            <a:r>
              <a:rPr lang="fr-FR" dirty="0"/>
              <a:t>    }</a:t>
            </a:r>
          </a:p>
          <a:p>
            <a:r>
              <a:rPr lang="fr-FR" dirty="0"/>
              <a:t>}</a:t>
            </a:r>
          </a:p>
        </p:txBody>
      </p:sp>
      <p:sp>
        <p:nvSpPr>
          <p:cNvPr id="5" name="ZoneTexte 4">
            <a:extLst>
              <a:ext uri="{FF2B5EF4-FFF2-40B4-BE49-F238E27FC236}">
                <a16:creationId xmlns:a16="http://schemas.microsoft.com/office/drawing/2014/main" id="{CDFE0146-B109-3E2A-3E42-60F932630C88}"/>
              </a:ext>
            </a:extLst>
          </p:cNvPr>
          <p:cNvSpPr txBox="1"/>
          <p:nvPr/>
        </p:nvSpPr>
        <p:spPr>
          <a:xfrm>
            <a:off x="5184328" y="2432019"/>
            <a:ext cx="5238204" cy="3970318"/>
          </a:xfrm>
          <a:prstGeom prst="rect">
            <a:avLst/>
          </a:prstGeom>
          <a:solidFill>
            <a:schemeClr val="accent5">
              <a:lumMod val="20000"/>
              <a:lumOff val="80000"/>
            </a:schemeClr>
          </a:solidFill>
        </p:spPr>
        <p:txBody>
          <a:bodyPr wrap="square">
            <a:spAutoFit/>
          </a:bodyPr>
          <a:lstStyle/>
          <a:p>
            <a:r>
              <a:rPr lang="fr-FR" dirty="0"/>
              <a:t>class </a:t>
            </a:r>
            <a:r>
              <a:rPr lang="fr-FR" dirty="0" err="1"/>
              <a:t>PaymentService</a:t>
            </a:r>
            <a:r>
              <a:rPr lang="fr-FR" dirty="0"/>
              <a:t> {</a:t>
            </a:r>
          </a:p>
          <a:p>
            <a:r>
              <a:rPr lang="fr-FR" dirty="0"/>
              <a:t>    public </a:t>
            </a:r>
            <a:r>
              <a:rPr lang="fr-FR" dirty="0" err="1"/>
              <a:t>boolean</a:t>
            </a:r>
            <a:r>
              <a:rPr lang="fr-FR" dirty="0"/>
              <a:t> </a:t>
            </a:r>
            <a:r>
              <a:rPr lang="fr-FR" dirty="0" err="1"/>
              <a:t>processPayment</a:t>
            </a:r>
            <a:r>
              <a:rPr lang="fr-FR" dirty="0"/>
              <a:t>(String item, </a:t>
            </a:r>
            <a:r>
              <a:rPr lang="fr-FR" dirty="0" err="1"/>
              <a:t>int</a:t>
            </a:r>
            <a:r>
              <a:rPr lang="fr-FR" dirty="0"/>
              <a:t> </a:t>
            </a:r>
            <a:r>
              <a:rPr lang="fr-FR" dirty="0" err="1"/>
              <a:t>amount</a:t>
            </a:r>
            <a:r>
              <a:rPr lang="fr-FR" dirty="0"/>
              <a:t>) {</a:t>
            </a:r>
          </a:p>
          <a:p>
            <a:r>
              <a:rPr lang="fr-FR" dirty="0"/>
              <a:t>        return </a:t>
            </a:r>
            <a:r>
              <a:rPr lang="fr-FR" dirty="0" err="1"/>
              <a:t>true</a:t>
            </a:r>
            <a:r>
              <a:rPr lang="fr-FR" dirty="0"/>
              <a:t>; // </a:t>
            </a:r>
            <a:r>
              <a:rPr lang="fr-FR" dirty="0" err="1"/>
              <a:t>logic</a:t>
            </a:r>
            <a:r>
              <a:rPr lang="fr-FR" dirty="0"/>
              <a:t> </a:t>
            </a:r>
            <a:r>
              <a:rPr lang="fr-FR" dirty="0" err="1"/>
              <a:t>here</a:t>
            </a:r>
            <a:endParaRPr lang="fr-FR" dirty="0"/>
          </a:p>
          <a:p>
            <a:r>
              <a:rPr lang="fr-FR" dirty="0"/>
              <a:t>    }</a:t>
            </a:r>
          </a:p>
          <a:p>
            <a:r>
              <a:rPr lang="fr-FR" dirty="0"/>
              <a:t>}</a:t>
            </a:r>
          </a:p>
          <a:p>
            <a:endParaRPr lang="fr-FR" dirty="0"/>
          </a:p>
          <a:p>
            <a:r>
              <a:rPr lang="fr-FR" dirty="0"/>
              <a:t>class </a:t>
            </a:r>
            <a:r>
              <a:rPr lang="fr-FR" dirty="0" err="1"/>
              <a:t>OrderService</a:t>
            </a:r>
            <a:r>
              <a:rPr lang="fr-FR" dirty="0"/>
              <a:t> {</a:t>
            </a:r>
          </a:p>
          <a:p>
            <a:r>
              <a:rPr lang="fr-FR" dirty="0"/>
              <a:t>    </a:t>
            </a:r>
            <a:r>
              <a:rPr lang="fr-FR" dirty="0" err="1"/>
              <a:t>private</a:t>
            </a:r>
            <a:r>
              <a:rPr lang="fr-FR" dirty="0"/>
              <a:t> </a:t>
            </a:r>
            <a:r>
              <a:rPr lang="fr-FR" dirty="0" err="1"/>
              <a:t>PaymentService</a:t>
            </a:r>
            <a:r>
              <a:rPr lang="fr-FR" dirty="0"/>
              <a:t> </a:t>
            </a:r>
            <a:r>
              <a:rPr lang="fr-FR" dirty="0" err="1"/>
              <a:t>paymentService</a:t>
            </a:r>
            <a:r>
              <a:rPr lang="fr-FR" dirty="0"/>
              <a:t>;</a:t>
            </a:r>
          </a:p>
          <a:p>
            <a:endParaRPr lang="fr-FR" dirty="0"/>
          </a:p>
          <a:p>
            <a:r>
              <a:rPr lang="fr-FR" dirty="0"/>
              <a:t>    public </a:t>
            </a:r>
            <a:r>
              <a:rPr lang="fr-FR" dirty="0" err="1"/>
              <a:t>OrderService</a:t>
            </a:r>
            <a:r>
              <a:rPr lang="fr-FR" dirty="0"/>
              <a:t>(</a:t>
            </a:r>
            <a:r>
              <a:rPr lang="fr-FR" dirty="0" err="1"/>
              <a:t>PaymentService</a:t>
            </a:r>
            <a:r>
              <a:rPr lang="fr-FR" dirty="0"/>
              <a:t> </a:t>
            </a:r>
            <a:r>
              <a:rPr lang="fr-FR" dirty="0" err="1"/>
              <a:t>paymentService</a:t>
            </a:r>
            <a:r>
              <a:rPr lang="fr-FR" dirty="0"/>
              <a:t>) {</a:t>
            </a:r>
          </a:p>
          <a:p>
            <a:r>
              <a:rPr lang="fr-FR" dirty="0"/>
              <a:t>        </a:t>
            </a:r>
            <a:r>
              <a:rPr lang="fr-FR" dirty="0" err="1"/>
              <a:t>this.paymentService</a:t>
            </a:r>
            <a:r>
              <a:rPr lang="fr-FR" dirty="0"/>
              <a:t> = </a:t>
            </a:r>
            <a:r>
              <a:rPr lang="fr-FR" dirty="0" err="1"/>
              <a:t>paymentService</a:t>
            </a:r>
            <a:r>
              <a:rPr lang="fr-FR" dirty="0"/>
              <a:t>;</a:t>
            </a:r>
          </a:p>
          <a:p>
            <a:r>
              <a:rPr lang="fr-FR" dirty="0"/>
              <a:t>    }</a:t>
            </a:r>
          </a:p>
          <a:p>
            <a:endParaRPr lang="fr-FR" dirty="0"/>
          </a:p>
          <a:p>
            <a:r>
              <a:rPr lang="fr-FR" dirty="0"/>
              <a:t>    public </a:t>
            </a:r>
            <a:r>
              <a:rPr lang="fr-FR" dirty="0" err="1"/>
              <a:t>boolean</a:t>
            </a:r>
            <a:r>
              <a:rPr lang="fr-FR" dirty="0"/>
              <a:t> </a:t>
            </a:r>
            <a:r>
              <a:rPr lang="fr-FR" dirty="0" err="1"/>
              <a:t>placeOrder</a:t>
            </a:r>
            <a:r>
              <a:rPr lang="fr-FR" dirty="0"/>
              <a:t>(String item, </a:t>
            </a:r>
            <a:r>
              <a:rPr lang="fr-FR" dirty="0" err="1"/>
              <a:t>int</a:t>
            </a:r>
            <a:r>
              <a:rPr lang="fr-FR" dirty="0"/>
              <a:t> </a:t>
            </a:r>
            <a:r>
              <a:rPr lang="fr-FR" dirty="0" err="1"/>
              <a:t>quantity</a:t>
            </a:r>
            <a:r>
              <a:rPr lang="fr-FR" dirty="0"/>
              <a:t>) {</a:t>
            </a:r>
          </a:p>
          <a:p>
            <a:r>
              <a:rPr lang="fr-FR" dirty="0"/>
              <a:t>        return </a:t>
            </a:r>
            <a:r>
              <a:rPr lang="fr-FR" dirty="0" err="1"/>
              <a:t>paymentService.processPayment</a:t>
            </a:r>
            <a:r>
              <a:rPr lang="fr-FR" dirty="0"/>
              <a:t>(item, </a:t>
            </a:r>
            <a:r>
              <a:rPr lang="fr-FR" dirty="0" err="1"/>
              <a:t>quantity</a:t>
            </a:r>
            <a:r>
              <a:rPr lang="fr-FR" dirty="0"/>
              <a:t> * 100);</a:t>
            </a:r>
          </a:p>
          <a:p>
            <a:r>
              <a:rPr lang="fr-FR" dirty="0"/>
              <a:t>    }</a:t>
            </a:r>
          </a:p>
          <a:p>
            <a:r>
              <a:rPr lang="fr-FR" dirty="0"/>
              <a:t>}</a:t>
            </a:r>
          </a:p>
        </p:txBody>
      </p:sp>
    </p:spTree>
    <p:extLst>
      <p:ext uri="{BB962C8B-B14F-4D97-AF65-F5344CB8AC3E}">
        <p14:creationId xmlns:p14="http://schemas.microsoft.com/office/powerpoint/2010/main" val="118412635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45666"/>
            <a:ext cx="10081121" cy="1603901"/>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Selenium</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Selenium</a:t>
            </a:r>
            <a:r>
              <a:rPr lang="fr-FR" sz="2000" dirty="0">
                <a:latin typeface="Gill Sans MT" panose="020B0502020104020203" pitchFamily="34" charset="77"/>
                <a:ea typeface="Tahoma" panose="020B0604030504040204" pitchFamily="34" charset="0"/>
                <a:cs typeface="Tahoma" panose="020B0604030504040204" pitchFamily="34" charset="0"/>
              </a:rPr>
              <a: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de test pour les applications web. Il permet d'automatiser les interactions avec les navigateurs web et est souvent utilisé pour les tests de bout en bout.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automatisé d'une application web avec </a:t>
            </a:r>
            <a:r>
              <a:rPr lang="fr-FR" sz="2000" dirty="0" err="1">
                <a:latin typeface="Gill Sans MT" panose="020B0502020104020203" pitchFamily="34" charset="77"/>
                <a:ea typeface="Tahoma" panose="020B0604030504040204" pitchFamily="34" charset="0"/>
                <a:cs typeface="Tahoma" panose="020B0604030504040204" pitchFamily="34" charset="0"/>
              </a:rPr>
              <a:t>Selenium</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18628" y="2432019"/>
            <a:ext cx="5130948" cy="3108543"/>
          </a:xfrm>
          <a:prstGeom prst="rect">
            <a:avLst/>
          </a:prstGeom>
          <a:solidFill>
            <a:schemeClr val="accent5">
              <a:lumMod val="20000"/>
              <a:lumOff val="80000"/>
            </a:schemeClr>
          </a:solidFill>
        </p:spPr>
        <p:txBody>
          <a:bodyPr wrap="square">
            <a:spAutoFit/>
          </a:bodyPr>
          <a:lstStyle/>
          <a:p>
            <a:r>
              <a:rPr lang="fr-FR" dirty="0"/>
              <a:t>import </a:t>
            </a:r>
            <a:r>
              <a:rPr lang="fr-FR" dirty="0" err="1"/>
              <a:t>org.openqa.selenium.WebDriver</a:t>
            </a:r>
            <a:r>
              <a:rPr lang="fr-FR" dirty="0"/>
              <a:t>;</a:t>
            </a:r>
          </a:p>
          <a:p>
            <a:r>
              <a:rPr lang="fr-FR" dirty="0"/>
              <a:t>import </a:t>
            </a:r>
            <a:r>
              <a:rPr lang="fr-FR" dirty="0" err="1"/>
              <a:t>org.openqa.selenium.chrome.ChromeDriver</a:t>
            </a:r>
            <a:r>
              <a:rPr lang="fr-FR" dirty="0"/>
              <a:t>;</a:t>
            </a:r>
          </a:p>
          <a:p>
            <a:r>
              <a:rPr lang="fr-FR" dirty="0"/>
              <a:t>import </a:t>
            </a:r>
            <a:r>
              <a:rPr lang="fr-FR" dirty="0" err="1"/>
              <a:t>org.openqa.selenium.By</a:t>
            </a:r>
            <a:r>
              <a:rPr lang="fr-FR" dirty="0"/>
              <a:t>;</a:t>
            </a:r>
          </a:p>
          <a:p>
            <a:r>
              <a:rPr lang="fr-FR" dirty="0"/>
              <a:t>import </a:t>
            </a:r>
            <a:r>
              <a:rPr lang="fr-FR" dirty="0" err="1"/>
              <a:t>org.junit.jupiter.api</a:t>
            </a:r>
            <a:r>
              <a:rPr lang="fr-FR" dirty="0"/>
              <a:t>.*;</a:t>
            </a:r>
          </a:p>
          <a:p>
            <a:endParaRPr lang="fr-FR" dirty="0"/>
          </a:p>
          <a:p>
            <a:r>
              <a:rPr lang="fr-FR" dirty="0"/>
              <a:t>public class </a:t>
            </a:r>
            <a:r>
              <a:rPr lang="fr-FR" dirty="0" err="1"/>
              <a:t>WebTest</a:t>
            </a:r>
            <a:r>
              <a:rPr lang="fr-FR" dirty="0"/>
              <a:t> {</a:t>
            </a:r>
          </a:p>
          <a:p>
            <a:r>
              <a:rPr lang="fr-FR" dirty="0"/>
              <a:t>    </a:t>
            </a:r>
            <a:r>
              <a:rPr lang="fr-FR" dirty="0" err="1"/>
              <a:t>private</a:t>
            </a:r>
            <a:r>
              <a:rPr lang="fr-FR" dirty="0"/>
              <a:t> </a:t>
            </a:r>
            <a:r>
              <a:rPr lang="fr-FR" dirty="0" err="1"/>
              <a:t>WebDriver</a:t>
            </a:r>
            <a:r>
              <a:rPr lang="fr-FR" dirty="0"/>
              <a:t> driver;</a:t>
            </a:r>
          </a:p>
          <a:p>
            <a:endParaRPr lang="fr-FR" dirty="0"/>
          </a:p>
          <a:p>
            <a:r>
              <a:rPr lang="fr-FR" dirty="0"/>
              <a:t>    @BeforeEach</a:t>
            </a:r>
          </a:p>
          <a:p>
            <a:r>
              <a:rPr lang="fr-FR" dirty="0"/>
              <a:t>    public </a:t>
            </a:r>
            <a:r>
              <a:rPr lang="fr-FR" dirty="0" err="1"/>
              <a:t>void</a:t>
            </a:r>
            <a:r>
              <a:rPr lang="fr-FR" dirty="0"/>
              <a:t> </a:t>
            </a:r>
            <a:r>
              <a:rPr lang="fr-FR" dirty="0" err="1"/>
              <a:t>setUp</a:t>
            </a:r>
            <a:r>
              <a:rPr lang="fr-FR" dirty="0"/>
              <a:t>() {</a:t>
            </a:r>
          </a:p>
          <a:p>
            <a:r>
              <a:rPr lang="fr-FR" dirty="0"/>
              <a:t>        // Assurez-vous d'avoir le driver Chrome dans votre PATH</a:t>
            </a:r>
          </a:p>
          <a:p>
            <a:r>
              <a:rPr lang="fr-FR" dirty="0"/>
              <a:t>        driver = new </a:t>
            </a:r>
            <a:r>
              <a:rPr lang="fr-FR" dirty="0" err="1"/>
              <a:t>ChromeDriver</a:t>
            </a:r>
            <a:r>
              <a:rPr lang="fr-FR" dirty="0"/>
              <a:t>();</a:t>
            </a:r>
          </a:p>
          <a:p>
            <a:r>
              <a:rPr lang="fr-FR" dirty="0"/>
              <a:t>    }</a:t>
            </a:r>
          </a:p>
          <a:p>
            <a:endParaRPr lang="fr-FR" dirty="0"/>
          </a:p>
        </p:txBody>
      </p:sp>
      <p:sp>
        <p:nvSpPr>
          <p:cNvPr id="5" name="ZoneTexte 4">
            <a:extLst>
              <a:ext uri="{FF2B5EF4-FFF2-40B4-BE49-F238E27FC236}">
                <a16:creationId xmlns:a16="http://schemas.microsoft.com/office/drawing/2014/main" id="{CDFE0146-B109-3E2A-3E42-60F932630C88}"/>
              </a:ext>
            </a:extLst>
          </p:cNvPr>
          <p:cNvSpPr txBox="1"/>
          <p:nvPr/>
        </p:nvSpPr>
        <p:spPr>
          <a:xfrm>
            <a:off x="5201036" y="2434347"/>
            <a:ext cx="5238205" cy="3323987"/>
          </a:xfrm>
          <a:prstGeom prst="rect">
            <a:avLst/>
          </a:prstGeom>
          <a:solidFill>
            <a:schemeClr val="accent5">
              <a:lumMod val="20000"/>
              <a:lumOff val="80000"/>
            </a:schemeClr>
          </a:solidFill>
        </p:spPr>
        <p:txBody>
          <a:bodyPr wrap="square">
            <a:spAutoFit/>
          </a:bodyPr>
          <a:lstStyle/>
          <a:p>
            <a:r>
              <a:rPr lang="fr-FR" dirty="0"/>
              <a:t> @Test</a:t>
            </a:r>
          </a:p>
          <a:p>
            <a:r>
              <a:rPr lang="fr-FR" dirty="0"/>
              <a:t>    public </a:t>
            </a:r>
            <a:r>
              <a:rPr lang="fr-FR" dirty="0" err="1"/>
              <a:t>void</a:t>
            </a:r>
            <a:r>
              <a:rPr lang="fr-FR" dirty="0"/>
              <a:t> </a:t>
            </a:r>
            <a:r>
              <a:rPr lang="fr-FR" dirty="0" err="1"/>
              <a:t>testGoogleSearch</a:t>
            </a:r>
            <a:r>
              <a:rPr lang="fr-FR" dirty="0"/>
              <a:t>() {</a:t>
            </a:r>
          </a:p>
          <a:p>
            <a:r>
              <a:rPr lang="fr-FR" dirty="0"/>
              <a:t>        </a:t>
            </a:r>
            <a:r>
              <a:rPr lang="fr-FR" dirty="0" err="1"/>
              <a:t>driver.get</a:t>
            </a:r>
            <a:r>
              <a:rPr lang="fr-FR" dirty="0"/>
              <a:t>("https://www.google.com");</a:t>
            </a:r>
          </a:p>
          <a:p>
            <a:r>
              <a:rPr lang="fr-FR" dirty="0"/>
              <a:t>        </a:t>
            </a:r>
            <a:r>
              <a:rPr lang="fr-FR" dirty="0" err="1"/>
              <a:t>driver.findElement</a:t>
            </a:r>
            <a:r>
              <a:rPr lang="fr-FR" dirty="0"/>
              <a:t>(By.name("q")).</a:t>
            </a:r>
            <a:r>
              <a:rPr lang="fr-FR" dirty="0" err="1"/>
              <a:t>sendKeys</a:t>
            </a:r>
            <a:r>
              <a:rPr lang="fr-FR" dirty="0"/>
              <a:t>("JUnit 5");</a:t>
            </a:r>
          </a:p>
          <a:p>
            <a:r>
              <a:rPr lang="fr-FR" dirty="0"/>
              <a:t>        </a:t>
            </a:r>
            <a:r>
              <a:rPr lang="fr-FR" dirty="0" err="1"/>
              <a:t>driver.findElement</a:t>
            </a:r>
            <a:r>
              <a:rPr lang="fr-FR" dirty="0"/>
              <a:t>(By.name("q")).</a:t>
            </a:r>
            <a:r>
              <a:rPr lang="fr-FR" dirty="0" err="1"/>
              <a:t>submit</a:t>
            </a:r>
            <a:r>
              <a:rPr lang="fr-FR" dirty="0"/>
              <a:t>();</a:t>
            </a:r>
          </a:p>
          <a:p>
            <a:r>
              <a:rPr lang="fr-FR" dirty="0"/>
              <a:t>        </a:t>
            </a:r>
            <a:r>
              <a:rPr lang="fr-FR" dirty="0" err="1"/>
              <a:t>Assertions.assertTrue</a:t>
            </a:r>
            <a:r>
              <a:rPr lang="fr-FR" dirty="0"/>
              <a:t>(</a:t>
            </a:r>
            <a:r>
              <a:rPr lang="fr-FR" dirty="0" err="1"/>
              <a:t>driver.getTitle</a:t>
            </a:r>
            <a:r>
              <a:rPr lang="fr-FR" dirty="0"/>
              <a:t>().</a:t>
            </a:r>
            <a:r>
              <a:rPr lang="fr-FR" dirty="0" err="1"/>
              <a:t>contains</a:t>
            </a:r>
            <a:r>
              <a:rPr lang="fr-FR" dirty="0"/>
              <a:t>("JUnit 5"));</a:t>
            </a:r>
          </a:p>
          <a:p>
            <a:r>
              <a:rPr lang="fr-FR" dirty="0"/>
              <a:t>    }</a:t>
            </a:r>
          </a:p>
          <a:p>
            <a:endParaRPr lang="fr-FR" dirty="0"/>
          </a:p>
          <a:p>
            <a:r>
              <a:rPr lang="fr-FR" dirty="0"/>
              <a:t>    @AfterEach</a:t>
            </a:r>
          </a:p>
          <a:p>
            <a:r>
              <a:rPr lang="fr-FR" dirty="0"/>
              <a:t>    public </a:t>
            </a:r>
            <a:r>
              <a:rPr lang="fr-FR" dirty="0" err="1"/>
              <a:t>void</a:t>
            </a:r>
            <a:r>
              <a:rPr lang="fr-FR" dirty="0"/>
              <a:t> </a:t>
            </a:r>
            <a:r>
              <a:rPr lang="fr-FR" dirty="0" err="1"/>
              <a:t>tearDown</a:t>
            </a:r>
            <a:r>
              <a:rPr lang="fr-FR" dirty="0"/>
              <a:t>() {</a:t>
            </a:r>
          </a:p>
          <a:p>
            <a:r>
              <a:rPr lang="fr-FR" dirty="0"/>
              <a:t>        if (driver != </a:t>
            </a:r>
            <a:r>
              <a:rPr lang="fr-FR" dirty="0" err="1"/>
              <a:t>null</a:t>
            </a:r>
            <a:r>
              <a:rPr lang="fr-FR" dirty="0"/>
              <a:t>) {</a:t>
            </a:r>
          </a:p>
          <a:p>
            <a:r>
              <a:rPr lang="fr-FR" dirty="0"/>
              <a:t>            </a:t>
            </a:r>
            <a:r>
              <a:rPr lang="fr-FR" dirty="0" err="1"/>
              <a:t>driver.quit</a:t>
            </a:r>
            <a:r>
              <a:rPr lang="fr-FR" dirty="0"/>
              <a:t>();</a:t>
            </a:r>
          </a:p>
          <a:p>
            <a:r>
              <a:rPr lang="fr-FR" dirty="0"/>
              <a:t>        }</a:t>
            </a:r>
          </a:p>
          <a:p>
            <a:r>
              <a:rPr lang="fr-FR" dirty="0"/>
              <a:t>    }</a:t>
            </a:r>
          </a:p>
          <a:p>
            <a:r>
              <a:rPr lang="fr-FR" dirty="0"/>
              <a:t>}</a:t>
            </a:r>
          </a:p>
        </p:txBody>
      </p:sp>
    </p:spTree>
    <p:extLst>
      <p:ext uri="{BB962C8B-B14F-4D97-AF65-F5344CB8AC3E}">
        <p14:creationId xmlns:p14="http://schemas.microsoft.com/office/powerpoint/2010/main" val="4116106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554"/>
            <a:ext cx="10081121" cy="2850396"/>
          </a:xfrm>
          <a:prstGeom prst="rect">
            <a:avLst/>
          </a:prstGeom>
          <a:noFill/>
        </p:spPr>
        <p:txBody>
          <a:bodyPr wrap="square">
            <a:spAutoFit/>
          </a:bodyPr>
          <a:lstStyle/>
          <a:p>
            <a:pPr marL="523875" lvl="0"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Cucumber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Cucumber</a:t>
            </a:r>
            <a:r>
              <a:rPr lang="fr-FR" sz="2000" dirty="0">
                <a:latin typeface="Gill Sans MT" panose="020B0502020104020203" pitchFamily="34" charset="77"/>
                <a:ea typeface="Tahoma" panose="020B0604030504040204" pitchFamily="34" charset="0"/>
                <a:cs typeface="Tahoma" panose="020B0604030504040204" pitchFamily="34" charset="0"/>
              </a:rPr>
              <a:t> est un </a:t>
            </a:r>
            <a:r>
              <a:rPr lang="fr-FR" sz="2000" dirty="0" err="1">
                <a:latin typeface="Gill Sans MT" panose="020B0502020104020203" pitchFamily="34" charset="77"/>
                <a:ea typeface="Tahoma" panose="020B0604030504040204" pitchFamily="34" charset="0"/>
                <a:cs typeface="Tahoma" panose="020B0604030504040204" pitchFamily="34" charset="0"/>
              </a:rPr>
              <a:t>framework</a:t>
            </a:r>
            <a:r>
              <a:rPr lang="fr-FR" sz="2000" dirty="0">
                <a:latin typeface="Gill Sans MT" panose="020B0502020104020203" pitchFamily="34" charset="77"/>
                <a:ea typeface="Tahoma" panose="020B0604030504040204" pitchFamily="34" charset="0"/>
                <a:cs typeface="Tahoma" panose="020B0604030504040204" pitchFamily="34" charset="0"/>
              </a:rPr>
              <a:t> qui supporte le développement piloté par le comportement (BDD). Il permet d'écrire des spécifications exécutables en langage naturel (</a:t>
            </a:r>
            <a:r>
              <a:rPr lang="fr-FR" sz="2000" dirty="0" err="1">
                <a:latin typeface="Gill Sans MT" panose="020B0502020104020203" pitchFamily="34" charset="77"/>
                <a:ea typeface="Tahoma" panose="020B0604030504040204" pitchFamily="34" charset="0"/>
                <a:cs typeface="Tahoma" panose="020B0604030504040204" pitchFamily="34" charset="0"/>
              </a:rPr>
              <a:t>Gherkin</a:t>
            </a:r>
            <a:r>
              <a:rPr lang="fr-FR" sz="2000" dirty="0">
                <a:latin typeface="Gill Sans MT" panose="020B0502020104020203" pitchFamily="34" charset="77"/>
                <a:ea typeface="Tahoma" panose="020B0604030504040204" pitchFamily="34" charset="0"/>
                <a:cs typeface="Tahoma" panose="020B0604030504040204" pitchFamily="34" charset="0"/>
              </a:rPr>
              <a:t>).</a:t>
            </a:r>
            <a:r>
              <a:rPr lang="fr-TN" sz="2000" dirty="0">
                <a:latin typeface="Gill Sans MT" panose="020B0502020104020203" pitchFamily="34" charset="77"/>
                <a:ea typeface="Tahoma" panose="020B0604030504040204" pitchFamily="34" charset="0"/>
                <a:cs typeface="Tahoma" panose="020B0604030504040204" pitchFamily="34" charset="0"/>
              </a:rPr>
              <a:t> </a:t>
            </a:r>
          </a:p>
          <a:p>
            <a:pPr marL="180975" lvl="0"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avec </a:t>
            </a:r>
            <a:r>
              <a:rPr lang="fr-FR" sz="2000" dirty="0" err="1">
                <a:latin typeface="Gill Sans MT" panose="020B0502020104020203" pitchFamily="34" charset="77"/>
                <a:ea typeface="Tahoma" panose="020B0604030504040204" pitchFamily="34" charset="0"/>
                <a:cs typeface="Tahoma" panose="020B0604030504040204" pitchFamily="34" charset="0"/>
              </a:rPr>
              <a:t>Cucumber</a:t>
            </a:r>
            <a:r>
              <a:rPr lang="fr-TN" sz="2000" dirty="0">
                <a:latin typeface="Gill Sans MT" panose="020B0502020104020203" pitchFamily="34" charset="77"/>
                <a:ea typeface="Tahoma" panose="020B0604030504040204" pitchFamily="34" charset="0"/>
                <a:cs typeface="Tahoma" panose="020B0604030504040204" pitchFamily="34" charset="0"/>
              </a:rPr>
              <a:t> </a:t>
            </a:r>
          </a:p>
          <a:p>
            <a:pPr marL="180975" lvl="0"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Feature</a:t>
            </a:r>
            <a:r>
              <a:rPr lang="fr-FR" sz="2000" dirty="0">
                <a:latin typeface="Gill Sans MT" panose="020B0502020104020203" pitchFamily="34" charset="77"/>
                <a:ea typeface="Tahoma" panose="020B0604030504040204" pitchFamily="34" charset="0"/>
                <a:cs typeface="Tahoma" panose="020B0604030504040204" pitchFamily="34" charset="0"/>
              </a:rPr>
              <a:t> file (</a:t>
            </a:r>
            <a:r>
              <a:rPr lang="fr-FR" sz="2000" dirty="0" err="1">
                <a:latin typeface="Gill Sans MT" panose="020B0502020104020203" pitchFamily="34" charset="77"/>
                <a:ea typeface="Tahoma" panose="020B0604030504040204" pitchFamily="34" charset="0"/>
                <a:cs typeface="Tahoma" panose="020B0604030504040204" pitchFamily="34" charset="0"/>
              </a:rPr>
              <a:t>test.feature</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lvl="0"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2672481" y="3221930"/>
            <a:ext cx="5130948" cy="1384995"/>
          </a:xfrm>
          <a:prstGeom prst="rect">
            <a:avLst/>
          </a:prstGeom>
          <a:solidFill>
            <a:schemeClr val="accent5">
              <a:lumMod val="20000"/>
              <a:lumOff val="80000"/>
            </a:schemeClr>
          </a:solidFill>
        </p:spPr>
        <p:txBody>
          <a:bodyPr wrap="square">
            <a:spAutoFit/>
          </a:bodyPr>
          <a:lstStyle/>
          <a:p>
            <a:r>
              <a:rPr lang="en-US" dirty="0"/>
              <a:t>Feature: Calculator</a:t>
            </a:r>
          </a:p>
          <a:p>
            <a:endParaRPr lang="en-US" dirty="0"/>
          </a:p>
          <a:p>
            <a:r>
              <a:rPr lang="en-US" dirty="0"/>
              <a:t>  Scenario: Addition</a:t>
            </a:r>
          </a:p>
          <a:p>
            <a:r>
              <a:rPr lang="en-US" dirty="0"/>
              <a:t>    Given I have a calculator</a:t>
            </a:r>
          </a:p>
          <a:p>
            <a:r>
              <a:rPr lang="en-US" dirty="0"/>
              <a:t>    When I add 2 and 3</a:t>
            </a:r>
          </a:p>
          <a:p>
            <a:r>
              <a:rPr lang="en-US" dirty="0"/>
              <a:t>    Then the result should be 5</a:t>
            </a:r>
          </a:p>
        </p:txBody>
      </p:sp>
    </p:spTree>
    <p:extLst>
      <p:ext uri="{BB962C8B-B14F-4D97-AF65-F5344CB8AC3E}">
        <p14:creationId xmlns:p14="http://schemas.microsoft.com/office/powerpoint/2010/main" val="28033463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sz="3000" b="1" dirty="0">
                <a:latin typeface="Gill Sans MT" panose="020B0502020104020203" pitchFamily="34" charset="77"/>
              </a:rPr>
              <a:t>1- </a:t>
            </a:r>
            <a:r>
              <a:rPr lang="fr-FR" altLang="fr-FR" sz="3000" b="1" dirty="0">
                <a:latin typeface="Gill Sans MT" panose="020B0502020104020203" pitchFamily="34" charset="77"/>
              </a:rPr>
              <a:t>Les </a:t>
            </a:r>
            <a:r>
              <a:rPr lang="fr-FR" altLang="fr-FR" sz="3000" b="1" dirty="0" err="1">
                <a:latin typeface="Gill Sans MT" panose="020B0502020104020203" pitchFamily="34" charset="77"/>
              </a:rPr>
              <a:t>frameworks</a:t>
            </a:r>
            <a:r>
              <a:rPr lang="fr-FR" altLang="fr-FR" sz="3000"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69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209243" y="1003427"/>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err="1">
                <a:latin typeface="Gill Sans MT" panose="020B0502020104020203" pitchFamily="34" charset="77"/>
                <a:ea typeface="Tahoma" panose="020B0604030504040204" pitchFamily="34" charset="0"/>
                <a:cs typeface="Tahoma" panose="020B0604030504040204" pitchFamily="34" charset="0"/>
              </a:rPr>
              <a:t>Step</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definitions</a:t>
            </a:r>
            <a:r>
              <a:rPr lang="fr-FR" sz="2000" dirty="0">
                <a:latin typeface="Gill Sans MT" panose="020B0502020104020203" pitchFamily="34" charset="77"/>
                <a:ea typeface="Tahoma" panose="020B0604030504040204" pitchFamily="34" charset="0"/>
                <a:cs typeface="Tahoma" panose="020B0604030504040204" pitchFamily="34" charset="0"/>
              </a:rPr>
              <a:t> (CalculatorSteps.java)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3321DD0B-B5C8-49BB-5C45-BAE1E3027ED6}"/>
              </a:ext>
            </a:extLst>
          </p:cNvPr>
          <p:cNvSpPr txBox="1"/>
          <p:nvPr/>
        </p:nvSpPr>
        <p:spPr>
          <a:xfrm>
            <a:off x="95161" y="2371647"/>
            <a:ext cx="4926771" cy="3539430"/>
          </a:xfrm>
          <a:prstGeom prst="rect">
            <a:avLst/>
          </a:prstGeom>
          <a:solidFill>
            <a:schemeClr val="accent5">
              <a:lumMod val="20000"/>
              <a:lumOff val="80000"/>
            </a:schemeClr>
          </a:solidFill>
        </p:spPr>
        <p:txBody>
          <a:bodyPr wrap="square">
            <a:spAutoFit/>
          </a:bodyPr>
          <a:lstStyle/>
          <a:p>
            <a:r>
              <a:rPr lang="en-US" dirty="0"/>
              <a:t>import </a:t>
            </a:r>
            <a:r>
              <a:rPr lang="en-US" dirty="0" err="1"/>
              <a:t>io.cucumber.java.en</a:t>
            </a:r>
            <a:r>
              <a:rPr lang="en-US" dirty="0"/>
              <a:t>.*;</a:t>
            </a:r>
          </a:p>
          <a:p>
            <a:r>
              <a:rPr lang="en-US" dirty="0"/>
              <a:t>import static </a:t>
            </a:r>
            <a:r>
              <a:rPr lang="en-US" dirty="0" err="1"/>
              <a:t>org.junit.jupiter.api.Assertions.assertEquals</a:t>
            </a:r>
            <a:r>
              <a:rPr lang="en-US" dirty="0"/>
              <a:t>;</a:t>
            </a:r>
          </a:p>
          <a:p>
            <a:endParaRPr lang="en-US" dirty="0"/>
          </a:p>
          <a:p>
            <a:r>
              <a:rPr lang="en-US" dirty="0"/>
              <a:t>public class </a:t>
            </a:r>
            <a:r>
              <a:rPr lang="en-US" dirty="0" err="1"/>
              <a:t>CalculatorSteps</a:t>
            </a:r>
            <a:r>
              <a:rPr lang="en-US" dirty="0"/>
              <a:t> {</a:t>
            </a:r>
          </a:p>
          <a:p>
            <a:r>
              <a:rPr lang="en-US" dirty="0"/>
              <a:t>    private Calculator </a:t>
            </a:r>
            <a:r>
              <a:rPr lang="en-US" dirty="0" err="1"/>
              <a:t>calculator</a:t>
            </a:r>
            <a:r>
              <a:rPr lang="en-US" dirty="0"/>
              <a:t>;</a:t>
            </a:r>
          </a:p>
          <a:p>
            <a:r>
              <a:rPr lang="en-US" dirty="0"/>
              <a:t>    private int result;</a:t>
            </a:r>
          </a:p>
          <a:p>
            <a:endParaRPr lang="en-US" dirty="0"/>
          </a:p>
          <a:p>
            <a:r>
              <a:rPr lang="en-US" dirty="0"/>
              <a:t>    @Given("I have a calculator")</a:t>
            </a:r>
          </a:p>
          <a:p>
            <a:r>
              <a:rPr lang="en-US" dirty="0"/>
              <a:t>    public void </a:t>
            </a:r>
            <a:r>
              <a:rPr lang="en-US" dirty="0" err="1"/>
              <a:t>i_have_a_calculator</a:t>
            </a:r>
            <a:r>
              <a:rPr lang="en-US" dirty="0"/>
              <a:t>() {</a:t>
            </a:r>
          </a:p>
          <a:p>
            <a:r>
              <a:rPr lang="en-US" dirty="0"/>
              <a:t>        calculator = new Calculator();</a:t>
            </a:r>
          </a:p>
          <a:p>
            <a:r>
              <a:rPr lang="en-US" dirty="0"/>
              <a:t>    }</a:t>
            </a:r>
          </a:p>
          <a:p>
            <a:endParaRPr lang="en-US" dirty="0"/>
          </a:p>
          <a:p>
            <a:r>
              <a:rPr lang="en-US" dirty="0"/>
              <a:t>    @When("I add {int} and {int}")</a:t>
            </a:r>
          </a:p>
          <a:p>
            <a:r>
              <a:rPr lang="en-US" dirty="0"/>
              <a:t>    public void </a:t>
            </a:r>
            <a:r>
              <a:rPr lang="en-US" dirty="0" err="1"/>
              <a:t>i_add_and</a:t>
            </a:r>
            <a:r>
              <a:rPr lang="en-US" dirty="0"/>
              <a:t>(int a, int b) {</a:t>
            </a:r>
          </a:p>
          <a:p>
            <a:r>
              <a:rPr lang="en-US" dirty="0"/>
              <a:t>        result = </a:t>
            </a:r>
            <a:r>
              <a:rPr lang="en-US" dirty="0" err="1"/>
              <a:t>calculator.add</a:t>
            </a:r>
            <a:r>
              <a:rPr lang="en-US" dirty="0"/>
              <a:t>(a, b);</a:t>
            </a:r>
          </a:p>
          <a:p>
            <a:r>
              <a:rPr lang="en-US" dirty="0"/>
              <a:t>    }</a:t>
            </a:r>
          </a:p>
        </p:txBody>
      </p:sp>
      <p:sp>
        <p:nvSpPr>
          <p:cNvPr id="5" name="ZoneTexte 4">
            <a:extLst>
              <a:ext uri="{FF2B5EF4-FFF2-40B4-BE49-F238E27FC236}">
                <a16:creationId xmlns:a16="http://schemas.microsoft.com/office/drawing/2014/main" id="{7DDF31B9-8BB9-CFE2-9940-B5E589B1CA7A}"/>
              </a:ext>
            </a:extLst>
          </p:cNvPr>
          <p:cNvSpPr txBox="1"/>
          <p:nvPr/>
        </p:nvSpPr>
        <p:spPr>
          <a:xfrm>
            <a:off x="5093940" y="2415901"/>
            <a:ext cx="5244736" cy="2462213"/>
          </a:xfrm>
          <a:prstGeom prst="rect">
            <a:avLst/>
          </a:prstGeom>
          <a:solidFill>
            <a:schemeClr val="accent5">
              <a:lumMod val="20000"/>
              <a:lumOff val="80000"/>
            </a:schemeClr>
          </a:solidFill>
        </p:spPr>
        <p:txBody>
          <a:bodyPr wrap="square">
            <a:spAutoFit/>
          </a:bodyPr>
          <a:lstStyle/>
          <a:p>
            <a:r>
              <a:rPr lang="en-US" dirty="0"/>
              <a:t> @Then("the result should be {int}")</a:t>
            </a:r>
          </a:p>
          <a:p>
            <a:r>
              <a:rPr lang="en-US" dirty="0"/>
              <a:t>    public void </a:t>
            </a:r>
            <a:r>
              <a:rPr lang="en-US" dirty="0" err="1"/>
              <a:t>the_result_should_be</a:t>
            </a:r>
            <a:r>
              <a:rPr lang="en-US" dirty="0"/>
              <a:t>(int expected) {</a:t>
            </a:r>
          </a:p>
          <a:p>
            <a:r>
              <a:rPr lang="en-US" dirty="0"/>
              <a:t>        </a:t>
            </a:r>
            <a:r>
              <a:rPr lang="en-US" dirty="0" err="1"/>
              <a:t>assertEquals</a:t>
            </a:r>
            <a:r>
              <a:rPr lang="en-US" dirty="0"/>
              <a:t>(expected, result);</a:t>
            </a:r>
          </a:p>
          <a:p>
            <a:r>
              <a:rPr lang="en-US" dirty="0"/>
              <a:t>    }</a:t>
            </a:r>
          </a:p>
          <a:p>
            <a:r>
              <a:rPr lang="en-US" dirty="0"/>
              <a:t>}</a:t>
            </a:r>
          </a:p>
          <a:p>
            <a:endParaRPr lang="en-US" dirty="0"/>
          </a:p>
          <a:p>
            <a:r>
              <a:rPr lang="en-US" dirty="0"/>
              <a:t>class Calculator {</a:t>
            </a:r>
          </a:p>
          <a:p>
            <a:r>
              <a:rPr lang="en-US" dirty="0"/>
              <a:t>    public int add(int a, int b) {</a:t>
            </a:r>
          </a:p>
          <a:p>
            <a:r>
              <a:rPr lang="en-US" dirty="0"/>
              <a:t>        return a + b;</a:t>
            </a:r>
          </a:p>
          <a:p>
            <a:r>
              <a:rPr lang="en-US" dirty="0"/>
              <a:t>    }</a:t>
            </a:r>
          </a:p>
          <a:p>
            <a:r>
              <a:rPr lang="en-US" dirty="0"/>
              <a:t>}</a:t>
            </a:r>
            <a:endParaRPr lang="fr-FR" dirty="0"/>
          </a:p>
        </p:txBody>
      </p:sp>
    </p:spTree>
    <p:extLst>
      <p:ext uri="{BB962C8B-B14F-4D97-AF65-F5344CB8AC3E}">
        <p14:creationId xmlns:p14="http://schemas.microsoft.com/office/powerpoint/2010/main" val="93721101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a:extLst>
              <a:ext uri="{FF2B5EF4-FFF2-40B4-BE49-F238E27FC236}">
                <a16:creationId xmlns:a16="http://schemas.microsoft.com/office/drawing/2014/main" id="{A16A55F4-4B5A-594D-AE89-831EA722C246}"/>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Public concerné</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8EA28894-C94C-4E9E-9859-E82A52D19A13}"/>
              </a:ext>
            </a:extLst>
          </p:cNvPr>
          <p:cNvSpPr>
            <a:spLocks noGrp="1"/>
          </p:cNvSpPr>
          <p:nvPr>
            <p:ph type="sldNum" sz="quarter" idx="12"/>
          </p:nvPr>
        </p:nvSpPr>
        <p:spPr/>
        <p:txBody>
          <a:bodyPr/>
          <a:lstStyle/>
          <a:p>
            <a:fld id="{9705A05D-FF3A-44F5-A745-C0E08A1F0267}" type="slidenum">
              <a:rPr lang="fr-FR" smtClean="0"/>
              <a:pPr/>
              <a:t>7</a:t>
            </a:fld>
            <a:endParaRPr lang="fr-FR" dirty="0"/>
          </a:p>
        </p:txBody>
      </p:sp>
      <p:sp>
        <p:nvSpPr>
          <p:cNvPr id="3" name="ZoneTexte 2">
            <a:extLst>
              <a:ext uri="{FF2B5EF4-FFF2-40B4-BE49-F238E27FC236}">
                <a16:creationId xmlns:a16="http://schemas.microsoft.com/office/drawing/2014/main" id="{A10EAD1D-5330-EBC6-8717-3F7373FA0AD8}"/>
              </a:ext>
            </a:extLst>
          </p:cNvPr>
          <p:cNvSpPr txBox="1"/>
          <p:nvPr/>
        </p:nvSpPr>
        <p:spPr>
          <a:xfrm>
            <a:off x="1180556" y="1781770"/>
            <a:ext cx="8521896" cy="977383"/>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Développeurs, responsables tests, chefs de projets, responsables qualité.</a:t>
            </a:r>
          </a:p>
        </p:txBody>
      </p:sp>
    </p:spTree>
    <p:extLst>
      <p:ext uri="{BB962C8B-B14F-4D97-AF65-F5344CB8AC3E}">
        <p14:creationId xmlns:p14="http://schemas.microsoft.com/office/powerpoint/2010/main" val="43877473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Bonnes Pratiques Associées aux </a:t>
            </a:r>
            <a:r>
              <a:rPr lang="fr-FR" altLang="fr-FR" b="1" dirty="0" err="1">
                <a:latin typeface="Gill Sans MT" panose="020B0502020104020203" pitchFamily="34" charset="77"/>
              </a:rPr>
              <a:t>Frameworks</a:t>
            </a:r>
            <a:r>
              <a:rPr lang="fr-FR" altLang="fr-FR"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133698"/>
            <a:ext cx="10081121" cy="4294189"/>
          </a:xfrm>
          <a:prstGeom prst="rect">
            <a:avLst/>
          </a:prstGeom>
          <a:noFill/>
        </p:spPr>
        <p:txBody>
          <a:bodyPr wrap="square">
            <a:spAutoFit/>
          </a:bodyPr>
          <a:lstStyle/>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Isolation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Chaque test doit être indépendant et ne doit pas dépendre de l'exécution d'un autre test. Utilisez des </a:t>
            </a:r>
            <a:r>
              <a:rPr lang="fr-FR" sz="2200" dirty="0" err="1">
                <a:latin typeface="Gill Sans MT" panose="020B0502020104020203" pitchFamily="34" charset="77"/>
                <a:ea typeface="Tahoma" panose="020B0604030504040204" pitchFamily="34" charset="0"/>
                <a:cs typeface="Tahoma" panose="020B0604030504040204" pitchFamily="34" charset="0"/>
              </a:rPr>
              <a:t>mocks</a:t>
            </a:r>
            <a:r>
              <a:rPr lang="fr-FR" sz="2200" dirty="0">
                <a:latin typeface="Gill Sans MT" panose="020B0502020104020203" pitchFamily="34" charset="77"/>
                <a:ea typeface="Tahoma" panose="020B0604030504040204" pitchFamily="34" charset="0"/>
                <a:cs typeface="Tahoma" panose="020B0604030504040204" pitchFamily="34" charset="0"/>
              </a:rPr>
              <a:t> et des stubs pour isoler les tests des dépendances externes.</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2"/>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Nommage clair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Les noms des méthodes de test doivent être descriptifs et indiquer clairement ce qui est testé. Par exemple, </a:t>
            </a:r>
            <a:r>
              <a:rPr lang="fr-FR" sz="2200" dirty="0" err="1">
                <a:latin typeface="Gill Sans MT" panose="020B0502020104020203" pitchFamily="34" charset="77"/>
                <a:ea typeface="Tahoma" panose="020B0604030504040204" pitchFamily="34" charset="0"/>
                <a:cs typeface="Tahoma" panose="020B0604030504040204" pitchFamily="34" charset="0"/>
              </a:rPr>
              <a:t>testAdd_withPositiveNumbers_shouldReturnSum</a:t>
            </a:r>
            <a:r>
              <a:rPr lang="fr-FR" sz="2200" dirty="0">
                <a:latin typeface="Gill Sans MT" panose="020B0502020104020203" pitchFamily="34" charset="77"/>
                <a:ea typeface="Tahoma" panose="020B0604030504040204" pitchFamily="34" charset="0"/>
                <a:cs typeface="Tahoma" panose="020B0604030504040204" pitchFamily="34" charset="0"/>
              </a:rPr>
              <a:t>.</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3"/>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Réutilisation du code de test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Utilisez des méthodes d'initialisation et de nettoyage (@BeforeEach et @AfterEach en JUnit) pour éviter la duplication de code et configurer les préconditions de vos tests.</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0973542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Bonnes Pratiques Associées aux </a:t>
            </a:r>
            <a:r>
              <a:rPr lang="fr-FR" altLang="fr-FR" b="1" dirty="0" err="1">
                <a:latin typeface="Gill Sans MT" panose="020B0502020104020203" pitchFamily="34" charset="77"/>
              </a:rPr>
              <a:t>Frameworks</a:t>
            </a:r>
            <a:r>
              <a:rPr lang="fr-FR" altLang="fr-FR"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133698"/>
            <a:ext cx="10081121" cy="4683526"/>
          </a:xfrm>
          <a:prstGeom prst="rect">
            <a:avLst/>
          </a:prstGeom>
          <a:noFill/>
        </p:spPr>
        <p:txBody>
          <a:bodyPr wrap="square">
            <a:spAutoFit/>
          </a:bodyPr>
          <a:lstStyle/>
          <a:p>
            <a:pPr marL="523875" indent="-342900" eaLnBrk="0" hangingPunct="0">
              <a:lnSpc>
                <a:spcPct val="115000"/>
              </a:lnSpc>
              <a:spcBef>
                <a:spcPct val="20000"/>
              </a:spcBef>
              <a:buClr>
                <a:schemeClr val="tx2"/>
              </a:buClr>
              <a:buSzPct val="100000"/>
              <a:buFont typeface="+mj-lt"/>
              <a:buAutoNum type="arabicPeriod" startAt="4"/>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Tests rapides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Les tests doivent s'exécuter rapidement pour encourager les développeurs à les exécuter fréquemment. Les tests lents découragent les exécutions fréquentes et ralentissent le cycle de feedback.</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5"/>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Couverture de code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Utilisez des outils de couverture de code pour s'assurer que toutes les parties critiques du code sont testées. Visez une couverture élevée, mais assurez-vous que les tests sont significatifs.</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6"/>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Maintenance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Les tests doivent être maintenus et mis à jour en fonction des modifications du code. Les tests obsolètes ou fragiles doivent être corrigés ou supprimés.</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322997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Bonnes Pratiques Associées aux </a:t>
            </a:r>
            <a:r>
              <a:rPr lang="fr-FR" altLang="fr-FR" b="1" dirty="0" err="1">
                <a:latin typeface="Gill Sans MT" panose="020B0502020104020203" pitchFamily="34" charset="77"/>
              </a:rPr>
              <a:t>Frameworks</a:t>
            </a:r>
            <a:r>
              <a:rPr lang="fr-FR" altLang="fr-FR" b="1" dirty="0">
                <a:latin typeface="Gill Sans MT" panose="020B0502020104020203" pitchFamily="34" charset="77"/>
              </a:rPr>
              <a:t> de Test</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1133698"/>
            <a:ext cx="10081121" cy="5072864"/>
          </a:xfrm>
          <a:prstGeom prst="rect">
            <a:avLst/>
          </a:prstGeom>
          <a:noFill/>
        </p:spPr>
        <p:txBody>
          <a:bodyPr wrap="square">
            <a:spAutoFit/>
          </a:bodyPr>
          <a:lstStyle/>
          <a:p>
            <a:pPr marL="523875" indent="-342900" eaLnBrk="0" hangingPunct="0">
              <a:lnSpc>
                <a:spcPct val="115000"/>
              </a:lnSpc>
              <a:spcBef>
                <a:spcPct val="20000"/>
              </a:spcBef>
              <a:buClr>
                <a:schemeClr val="tx2"/>
              </a:buClr>
              <a:buSzPct val="100000"/>
              <a:buFont typeface="+mj-lt"/>
              <a:buAutoNum type="arabicPeriod" startAt="7"/>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Automatisation et intégration continue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Intégrez les tests dans le pipeline d'intégration continue pour qu'ils soient exécutés automatiquement à chaque modification du code. Utilisez des outils comme Jenkins, GitHub Actions ou </a:t>
            </a:r>
            <a:r>
              <a:rPr lang="fr-FR" sz="2200" dirty="0" err="1">
                <a:latin typeface="Gill Sans MT" panose="020B0502020104020203" pitchFamily="34" charset="77"/>
                <a:ea typeface="Tahoma" panose="020B0604030504040204" pitchFamily="34" charset="0"/>
                <a:cs typeface="Tahoma" panose="020B0604030504040204" pitchFamily="34" charset="0"/>
              </a:rPr>
              <a:t>GitLab</a:t>
            </a:r>
            <a:r>
              <a:rPr lang="fr-FR" sz="2200" dirty="0">
                <a:latin typeface="Gill Sans MT" panose="020B0502020104020203" pitchFamily="34" charset="77"/>
                <a:ea typeface="Tahoma" panose="020B0604030504040204" pitchFamily="34" charset="0"/>
                <a:cs typeface="Tahoma" panose="020B0604030504040204" pitchFamily="34" charset="0"/>
              </a:rPr>
              <a:t> CI.</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8"/>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Documentation des tests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Documentez les cas de test et les scénarios de test pour faciliter la compréhension et la maintenance. Les commentaires et la documentation aident les nouveaux développeurs à comprendre le but et le fonctionnement des tests.</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startAt="9"/>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Utilisation de données de test réalistes :</a:t>
            </a:r>
            <a:endParaRPr lang="fr-TN" sz="22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200" dirty="0">
                <a:latin typeface="Gill Sans MT" panose="020B0502020104020203" pitchFamily="34" charset="77"/>
                <a:ea typeface="Tahoma" panose="020B0604030504040204" pitchFamily="34" charset="0"/>
                <a:cs typeface="Tahoma" panose="020B0604030504040204" pitchFamily="34" charset="0"/>
              </a:rPr>
              <a:t>Utilisez des données de test réalistes pour vous assurer que les tests couvrent les scénarios réels et détectent les problèmes potentiels qui pourraient survenir en production.</a:t>
            </a:r>
            <a:endParaRPr lang="fr-TN" sz="22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977227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a:t>
            </a:r>
            <a:r>
              <a:rPr lang="fr-TN" altLang="fr-FR" sz="3200" u="none" dirty="0">
                <a:solidFill>
                  <a:schemeClr val="tx1"/>
                </a:solidFill>
                <a:latin typeface="Gill Sans MT" panose="020B0502020104020203" pitchFamily="34" charset="77"/>
                <a:cs typeface="Arial" panose="020B0604020202020204" pitchFamily="34" charset="0"/>
              </a:rPr>
              <a:t>III: </a:t>
            </a:r>
            <a:r>
              <a:rPr lang="fr-FR" altLang="fr-FR" sz="3200" u="none" dirty="0">
                <a:solidFill>
                  <a:schemeClr val="tx1"/>
                </a:solidFill>
                <a:latin typeface="Gill Sans MT" panose="020B0502020104020203" pitchFamily="34" charset="77"/>
                <a:cs typeface="Arial" panose="020B0604020202020204" pitchFamily="34" charset="0"/>
              </a:rPr>
              <a:t>Principes fondamentaux du TDD</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73</a:t>
            </a:fld>
            <a:endParaRPr lang="fr-FR" dirty="0"/>
          </a:p>
        </p:txBody>
      </p:sp>
    </p:spTree>
    <p:extLst>
      <p:ext uri="{BB962C8B-B14F-4D97-AF65-F5344CB8AC3E}">
        <p14:creationId xmlns:p14="http://schemas.microsoft.com/office/powerpoint/2010/main" val="246320381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36903"/>
            <a:ext cx="10081121" cy="2788840"/>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développement piloté par les tests (TDD) est une méthodologie de développement logiciel où les tests sont écrits avant le code de production. Le cycle TDD est souvent décrit par les étapes suivantes : Échouer, Réussir, Refactoriser (Fail, </a:t>
            </a:r>
            <a:r>
              <a:rPr lang="fr-FR" sz="2000" dirty="0" err="1">
                <a:latin typeface="Gill Sans MT" panose="020B0502020104020203" pitchFamily="34" charset="77"/>
                <a:ea typeface="Tahoma" panose="020B0604030504040204" pitchFamily="34" charset="0"/>
                <a:cs typeface="Tahoma" panose="020B0604030504040204" pitchFamily="34" charset="0"/>
              </a:rPr>
              <a:t>Pass</a:t>
            </a:r>
            <a:r>
              <a:rPr lang="fr-FR" sz="2000" dirty="0">
                <a:latin typeface="Gill Sans MT" panose="020B0502020104020203" pitchFamily="34" charset="77"/>
                <a:ea typeface="Tahoma" panose="020B0604030504040204" pitchFamily="34" charset="0"/>
                <a:cs typeface="Tahoma" panose="020B0604030504040204" pitchFamily="34" charset="0"/>
              </a:rPr>
              <a:t>, </a:t>
            </a:r>
            <a:r>
              <a:rPr lang="fr-FR" sz="2000" dirty="0" err="1">
                <a:latin typeface="Gill Sans MT" panose="020B0502020104020203" pitchFamily="34" charset="77"/>
                <a:ea typeface="Tahoma" panose="020B0604030504040204" pitchFamily="34" charset="0"/>
                <a:cs typeface="Tahoma" panose="020B0604030504040204" pitchFamily="34" charset="0"/>
              </a:rPr>
              <a:t>Refactor</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Étapes du Cycle de Développement TDD</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un test qui échoue (Fail)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juste assez de code pour faire passer le test (</a:t>
            </a:r>
            <a:r>
              <a:rPr lang="fr-FR" sz="2000" dirty="0" err="1">
                <a:latin typeface="Gill Sans MT" panose="020B0502020104020203" pitchFamily="34" charset="77"/>
                <a:ea typeface="Tahoma" panose="020B0604030504040204" pitchFamily="34" charset="0"/>
                <a:cs typeface="Tahoma" panose="020B0604030504040204" pitchFamily="34" charset="0"/>
              </a:rPr>
              <a:t>Pass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mj-lt"/>
              <a:buAutoNum type="arabicPeriod"/>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Refactoriser le code pour améliorer sa structure (</a:t>
            </a:r>
            <a:r>
              <a:rPr lang="fr-FR" sz="2000" dirty="0" err="1">
                <a:latin typeface="Gill Sans MT" panose="020B0502020104020203" pitchFamily="34" charset="77"/>
                <a:ea typeface="Tahoma" panose="020B0604030504040204" pitchFamily="34" charset="0"/>
                <a:cs typeface="Tahoma" panose="020B0604030504040204" pitchFamily="34" charset="0"/>
              </a:rPr>
              <a:t>Refactor</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pic>
        <p:nvPicPr>
          <p:cNvPr id="4100" name="Picture 4" descr="Introduction au Test-Driven Developement | Deepki Techblog">
            <a:extLst>
              <a:ext uri="{FF2B5EF4-FFF2-40B4-BE49-F238E27FC236}">
                <a16:creationId xmlns:a16="http://schemas.microsoft.com/office/drawing/2014/main" id="{64D08F44-D18E-8E68-88B4-0D082BF11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8176" y="3755578"/>
            <a:ext cx="4516866" cy="3066751"/>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pollo ESN Paris Lyon et Grenoble - Le TDD (Test Driven Design) - on vous  explique">
            <a:extLst>
              <a:ext uri="{FF2B5EF4-FFF2-40B4-BE49-F238E27FC236}">
                <a16:creationId xmlns:a16="http://schemas.microsoft.com/office/drawing/2014/main" id="{58875837-3270-6F58-EB57-8A3E4018A0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627" y="3754553"/>
            <a:ext cx="3096344" cy="323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510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75</a:t>
            </a:fld>
            <a:endParaRPr lang="fr-FR" dirty="0"/>
          </a:p>
        </p:txBody>
      </p:sp>
      <p:pic>
        <p:nvPicPr>
          <p:cNvPr id="5122" name="Picture 2" descr="Note17: TDD Test Driven Development – Agile Thinker Notes">
            <a:extLst>
              <a:ext uri="{FF2B5EF4-FFF2-40B4-BE49-F238E27FC236}">
                <a16:creationId xmlns:a16="http://schemas.microsoft.com/office/drawing/2014/main" id="{1046249B-25F6-5A1A-3C6E-73BC605195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73" y="1277714"/>
            <a:ext cx="8694966"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47930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569732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a:latin typeface="Gill Sans MT" panose="020B0502020104020203" pitchFamily="34" charset="77"/>
                <a:ea typeface="Tahoma" panose="020B0604030504040204" pitchFamily="34" charset="0"/>
                <a:cs typeface="Tahoma" panose="020B0604030504040204" pitchFamily="34" charset="0"/>
              </a:rPr>
              <a:t>Écrire un Test qui Échoue (Fail)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L'objectif de cette étape est d'écrire un test unitaire pour une fonctionnalité qui n'est pas encore implémentée. Ce test échouera, car le code de la fonctionnalité n'existe pas encore.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Ajouter deux nombres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nous testons une méthode </a:t>
            </a:r>
            <a:r>
              <a:rPr lang="fr-FR" sz="2000" dirty="0" err="1">
                <a:latin typeface="Gill Sans MT" panose="020B0502020104020203" pitchFamily="34" charset="77"/>
                <a:ea typeface="Tahoma" panose="020B0604030504040204" pitchFamily="34" charset="0"/>
                <a:cs typeface="Tahoma" panose="020B0604030504040204" pitchFamily="34" charset="0"/>
              </a:rPr>
              <a:t>add</a:t>
            </a:r>
            <a:r>
              <a:rPr lang="fr-FR" sz="2000" dirty="0">
                <a:latin typeface="Gill Sans MT" panose="020B0502020104020203" pitchFamily="34" charset="77"/>
                <a:ea typeface="Tahoma" panose="020B0604030504040204" pitchFamily="34" charset="0"/>
                <a:cs typeface="Tahoma" panose="020B0604030504040204" pitchFamily="34" charset="0"/>
              </a:rPr>
              <a:t> qui n'est pas encore implémentée dans la classe </a:t>
            </a:r>
            <a:r>
              <a:rPr lang="fr-FR" sz="2000" dirty="0" err="1">
                <a:latin typeface="Gill Sans MT" panose="020B0502020104020203" pitchFamily="34" charset="77"/>
                <a:ea typeface="Tahoma" panose="020B0604030504040204" pitchFamily="34" charset="0"/>
                <a:cs typeface="Tahoma" panose="020B0604030504040204" pitchFamily="34" charset="0"/>
              </a:rPr>
              <a:t>Calculator</a:t>
            </a:r>
            <a:r>
              <a:rPr lang="fr-FR" sz="2000" dirty="0">
                <a:latin typeface="Gill Sans MT" panose="020B0502020104020203" pitchFamily="34" charset="77"/>
                <a:ea typeface="Tahoma" panose="020B0604030504040204" pitchFamily="34" charset="0"/>
                <a:cs typeface="Tahoma" panose="020B0604030504040204" pitchFamily="34" charset="0"/>
              </a:rPr>
              <a:t>. Le test échouera initialement.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A0E65064-75F8-0F3C-9AC3-0A1FC2A171EB}"/>
              </a:ext>
            </a:extLst>
          </p:cNvPr>
          <p:cNvSpPr txBox="1"/>
          <p:nvPr/>
        </p:nvSpPr>
        <p:spPr>
          <a:xfrm>
            <a:off x="2618853" y="2645866"/>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Calculator</a:t>
            </a:r>
            <a:r>
              <a:rPr lang="fr-FR" dirty="0"/>
              <a:t> </a:t>
            </a:r>
            <a:r>
              <a:rPr lang="fr-FR" dirty="0" err="1"/>
              <a:t>calculator</a:t>
            </a:r>
            <a:r>
              <a:rPr lang="fr-FR" dirty="0"/>
              <a:t> = new </a:t>
            </a:r>
            <a:r>
              <a:rPr lang="fr-FR" dirty="0" err="1"/>
              <a:t>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p:txBody>
      </p:sp>
    </p:spTree>
    <p:extLst>
      <p:ext uri="{BB962C8B-B14F-4D97-AF65-F5344CB8AC3E}">
        <p14:creationId xmlns:p14="http://schemas.microsoft.com/office/powerpoint/2010/main" val="318858312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409689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Écrire Juste Assez de Code pour Faire Passer le Test (</a:t>
            </a:r>
            <a:r>
              <a:rPr lang="fr-FR" sz="2000" dirty="0" err="1">
                <a:latin typeface="Gill Sans MT" panose="020B0502020104020203" pitchFamily="34" charset="77"/>
                <a:ea typeface="Tahoma" panose="020B0604030504040204" pitchFamily="34" charset="0"/>
                <a:cs typeface="Tahoma" panose="020B0604030504040204" pitchFamily="34" charset="0"/>
              </a:rPr>
              <a:t>Pass</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L'objectif de cette étape est d'écrire le minimum de code nécessaire pour faire passer le test précédemment écrit. Ce code ne doit pas être optimisé ni propre à ce stade.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Implémentation minimale de la méthode </a:t>
            </a:r>
            <a:r>
              <a:rPr lang="fr-FR" sz="2000" dirty="0" err="1">
                <a:latin typeface="Gill Sans MT" panose="020B0502020104020203" pitchFamily="34" charset="77"/>
                <a:ea typeface="Tahoma" panose="020B0604030504040204" pitchFamily="34" charset="0"/>
                <a:cs typeface="Tahoma" panose="020B0604030504040204" pitchFamily="34" charset="0"/>
              </a:rPr>
              <a:t>add</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Avec cette implémentation, le test </a:t>
            </a:r>
            <a:r>
              <a:rPr lang="fr-FR" sz="2000" dirty="0" err="1">
                <a:latin typeface="Gill Sans MT" panose="020B0502020104020203" pitchFamily="34" charset="77"/>
                <a:ea typeface="Tahoma" panose="020B0604030504040204" pitchFamily="34" charset="0"/>
                <a:cs typeface="Tahoma" panose="020B0604030504040204" pitchFamily="34" charset="0"/>
              </a:rPr>
              <a:t>testAdd</a:t>
            </a:r>
            <a:r>
              <a:rPr lang="fr-FR" sz="2000" dirty="0">
                <a:latin typeface="Gill Sans MT" panose="020B0502020104020203" pitchFamily="34" charset="77"/>
                <a:ea typeface="Tahoma" panose="020B0604030504040204" pitchFamily="34" charset="0"/>
                <a:cs typeface="Tahoma" panose="020B0604030504040204" pitchFamily="34" charset="0"/>
              </a:rPr>
              <a:t> passera, car </a:t>
            </a:r>
            <a:r>
              <a:rPr lang="fr-FR" sz="2000" dirty="0" err="1">
                <a:latin typeface="Gill Sans MT" panose="020B0502020104020203" pitchFamily="34" charset="77"/>
                <a:ea typeface="Tahoma" panose="020B0604030504040204" pitchFamily="34" charset="0"/>
                <a:cs typeface="Tahoma" panose="020B0604030504040204" pitchFamily="34" charset="0"/>
              </a:rPr>
              <a:t>add</a:t>
            </a:r>
            <a:r>
              <a:rPr lang="fr-FR" sz="2000" dirty="0">
                <a:latin typeface="Gill Sans MT" panose="020B0502020104020203" pitchFamily="34" charset="77"/>
                <a:ea typeface="Tahoma" panose="020B0604030504040204" pitchFamily="34" charset="0"/>
                <a:cs typeface="Tahoma" panose="020B0604030504040204" pitchFamily="34" charset="0"/>
              </a:rPr>
              <a:t>(2, 3) retournera bien 5.</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A0E65064-75F8-0F3C-9AC3-0A1FC2A171EB}"/>
              </a:ext>
            </a:extLst>
          </p:cNvPr>
          <p:cNvSpPr txBox="1"/>
          <p:nvPr/>
        </p:nvSpPr>
        <p:spPr>
          <a:xfrm>
            <a:off x="2618853" y="2645866"/>
            <a:ext cx="5238204" cy="1169551"/>
          </a:xfrm>
          <a:prstGeom prst="rect">
            <a:avLst/>
          </a:prstGeom>
          <a:solidFill>
            <a:schemeClr val="accent5">
              <a:lumMod val="20000"/>
              <a:lumOff val="80000"/>
            </a:schemeClr>
          </a:solidFill>
        </p:spPr>
        <p:txBody>
          <a:bodyPr wrap="square">
            <a:spAutoFit/>
          </a:bodyPr>
          <a:lstStyle/>
          <a:p>
            <a:r>
              <a:rPr lang="en-US" dirty="0"/>
              <a:t>public class Calculator {</a:t>
            </a:r>
          </a:p>
          <a:p>
            <a:r>
              <a:rPr lang="en-US" dirty="0"/>
              <a:t>    public int add(int a, int b) {</a:t>
            </a:r>
          </a:p>
          <a:p>
            <a:r>
              <a:rPr lang="en-US" dirty="0"/>
              <a:t>        return a + b;</a:t>
            </a:r>
          </a:p>
          <a:p>
            <a:r>
              <a:rPr lang="en-US" dirty="0"/>
              <a:t>    }</a:t>
            </a:r>
          </a:p>
          <a:p>
            <a:r>
              <a:rPr lang="en-US" dirty="0"/>
              <a:t>}</a:t>
            </a:r>
          </a:p>
        </p:txBody>
      </p:sp>
    </p:spTree>
    <p:extLst>
      <p:ext uri="{BB962C8B-B14F-4D97-AF65-F5344CB8AC3E}">
        <p14:creationId xmlns:p14="http://schemas.microsoft.com/office/powerpoint/2010/main" val="110602702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3081228"/>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Refactoriser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Code pour Améliorer sa Structure (</a:t>
            </a:r>
            <a:r>
              <a:rPr lang="fr-FR" sz="2000" dirty="0" err="1">
                <a:latin typeface="Gill Sans MT" panose="020B0502020104020203" pitchFamily="34" charset="77"/>
                <a:ea typeface="Tahoma" panose="020B0604030504040204" pitchFamily="34" charset="0"/>
                <a:cs typeface="Tahoma" panose="020B0604030504040204" pitchFamily="34" charset="0"/>
              </a:rPr>
              <a:t>Refactor</a:t>
            </a:r>
            <a:r>
              <a:rPr lang="fr-FR" sz="2000" dirty="0">
                <a:latin typeface="Gill Sans MT" panose="020B0502020104020203" pitchFamily="34" charset="77"/>
                <a:ea typeface="Tahoma" panose="020B0604030504040204" pitchFamily="34" charset="0"/>
                <a:cs typeface="Tahoma" panose="020B0604030504040204" pitchFamily="34" charset="0"/>
              </a:rPr>
              <a:t>)L'objectif de cette étape est de nettoyer le code tout en s'assurant que tous les tests passent toujours. On peut améliorer la lisibilité, supprimer les duplications, et appliquer les principes de conception.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Refactorisation</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notre exemple simple, il n'y a pas beaucoup de choses à refactoriser. Cependant, dans des scénarios plus complexes, on pourrait extraire des méthodes, renommer des variables, ou restructurer le code pour le rendre plus clair et maintenable.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4793688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79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160390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Complet avec TDD en 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Prenons un exemple un peu plus complexe où nous implémentons une fonctionnalité pour calculer le périmètre d'un rectangle.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 1 : Écrire un Test qui Échoue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5CACB7D7-5A89-AC25-2042-EA33A0EFB2E0}"/>
              </a:ext>
            </a:extLst>
          </p:cNvPr>
          <p:cNvSpPr txBox="1"/>
          <p:nvPr/>
        </p:nvSpPr>
        <p:spPr>
          <a:xfrm>
            <a:off x="2618853" y="2802492"/>
            <a:ext cx="5238204" cy="224676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RectangleTest</a:t>
            </a:r>
            <a:r>
              <a:rPr lang="fr-FR" dirty="0"/>
              <a:t> {</a:t>
            </a:r>
          </a:p>
          <a:p>
            <a:r>
              <a:rPr lang="fr-FR" dirty="0"/>
              <a:t>    @Test</a:t>
            </a:r>
          </a:p>
          <a:p>
            <a:r>
              <a:rPr lang="fr-FR" dirty="0"/>
              <a:t>    public </a:t>
            </a:r>
            <a:r>
              <a:rPr lang="fr-FR" dirty="0" err="1"/>
              <a:t>void</a:t>
            </a:r>
            <a:r>
              <a:rPr lang="fr-FR" dirty="0"/>
              <a:t> </a:t>
            </a:r>
            <a:r>
              <a:rPr lang="fr-FR" dirty="0" err="1"/>
              <a:t>testCalculatePerimeter</a:t>
            </a:r>
            <a:r>
              <a:rPr lang="fr-FR" dirty="0"/>
              <a:t>() {</a:t>
            </a:r>
          </a:p>
          <a:p>
            <a:r>
              <a:rPr lang="fr-FR" dirty="0"/>
              <a:t>        Rectangle </a:t>
            </a:r>
            <a:r>
              <a:rPr lang="fr-FR" dirty="0" err="1"/>
              <a:t>rectangle</a:t>
            </a:r>
            <a:r>
              <a:rPr lang="fr-FR" dirty="0"/>
              <a:t> = new Rectangle(2, 3);</a:t>
            </a:r>
          </a:p>
          <a:p>
            <a:r>
              <a:rPr lang="fr-FR" dirty="0"/>
              <a:t>        </a:t>
            </a:r>
            <a:r>
              <a:rPr lang="fr-FR" dirty="0" err="1"/>
              <a:t>assertEquals</a:t>
            </a:r>
            <a:r>
              <a:rPr lang="fr-FR" dirty="0"/>
              <a:t>(10, </a:t>
            </a:r>
            <a:r>
              <a:rPr lang="fr-FR" dirty="0" err="1"/>
              <a:t>rectangle.calculatePerimeter</a:t>
            </a:r>
            <a:r>
              <a:rPr lang="fr-FR" dirty="0"/>
              <a:t>());</a:t>
            </a:r>
          </a:p>
          <a:p>
            <a:r>
              <a:rPr lang="fr-FR" dirty="0"/>
              <a:t>    }</a:t>
            </a:r>
          </a:p>
          <a:p>
            <a:r>
              <a:rPr lang="fr-FR" dirty="0"/>
              <a:t>}</a:t>
            </a:r>
          </a:p>
        </p:txBody>
      </p:sp>
    </p:spTree>
    <p:extLst>
      <p:ext uri="{BB962C8B-B14F-4D97-AF65-F5344CB8AC3E}">
        <p14:creationId xmlns:p14="http://schemas.microsoft.com/office/powerpoint/2010/main" val="234789227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06C1C4D7-2E89-8A48-B1A0-55ACC3A7EA72}"/>
              </a:ext>
            </a:extLst>
          </p:cNvPr>
          <p:cNvSpPr>
            <a:spLocks/>
          </p:cNvSpPr>
          <p:nvPr/>
        </p:nvSpPr>
        <p:spPr bwMode="auto">
          <a:xfrm>
            <a:off x="2655664" y="53579"/>
            <a:ext cx="75508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ea typeface="Tahoma" panose="020B0604030504040204" pitchFamily="34" charset="0"/>
                <a:cs typeface="Tahoma" panose="020B0604030504040204" pitchFamily="34" charset="0"/>
              </a:rPr>
              <a:t>Connaissance requise</a:t>
            </a:r>
            <a:endParaRPr lang="fr-FR" altLang="fr-FR" sz="3000" b="1" dirty="0">
              <a:solidFill>
                <a:schemeClr val="tx1"/>
              </a:solidFill>
              <a:latin typeface="Gill Sans MT" panose="020B0502020104020203" pitchFamily="34" charset="77"/>
              <a:ea typeface="Tahoma" panose="020B0604030504040204" pitchFamily="34" charset="0"/>
              <a:cs typeface="Tahoma" panose="020B0604030504040204" pitchFamily="34" charset="0"/>
            </a:endParaRPr>
          </a:p>
        </p:txBody>
      </p:sp>
      <p:sp>
        <p:nvSpPr>
          <p:cNvPr id="6" name="Espace réservé du numéro de diapositive 5">
            <a:extLst>
              <a:ext uri="{FF2B5EF4-FFF2-40B4-BE49-F238E27FC236}">
                <a16:creationId xmlns:a16="http://schemas.microsoft.com/office/drawing/2014/main" id="{B3C9DF38-504F-4785-8E71-E2557DB0D856}"/>
              </a:ext>
            </a:extLst>
          </p:cNvPr>
          <p:cNvSpPr>
            <a:spLocks noGrp="1"/>
          </p:cNvSpPr>
          <p:nvPr>
            <p:ph type="sldNum" sz="quarter" idx="12"/>
          </p:nvPr>
        </p:nvSpPr>
        <p:spPr/>
        <p:txBody>
          <a:bodyPr/>
          <a:lstStyle/>
          <a:p>
            <a:fld id="{9705A05D-FF3A-44F5-A745-C0E08A1F0267}" type="slidenum">
              <a:rPr lang="fr-FR" smtClean="0"/>
              <a:pPr/>
              <a:t>8</a:t>
            </a:fld>
            <a:endParaRPr lang="fr-FR" dirty="0"/>
          </a:p>
        </p:txBody>
      </p:sp>
      <p:sp>
        <p:nvSpPr>
          <p:cNvPr id="3" name="ZoneTexte 2">
            <a:extLst>
              <a:ext uri="{FF2B5EF4-FFF2-40B4-BE49-F238E27FC236}">
                <a16:creationId xmlns:a16="http://schemas.microsoft.com/office/drawing/2014/main" id="{A5981DEC-9E98-3C4A-3A2C-A44E6C7C41C1}"/>
              </a:ext>
            </a:extLst>
          </p:cNvPr>
          <p:cNvSpPr txBox="1"/>
          <p:nvPr/>
        </p:nvSpPr>
        <p:spPr>
          <a:xfrm>
            <a:off x="1332634" y="2141810"/>
            <a:ext cx="7810643" cy="517129"/>
          </a:xfrm>
          <a:prstGeom prst="rect">
            <a:avLst/>
          </a:prstGeom>
          <a:noFill/>
        </p:spPr>
        <p:txBody>
          <a:bodyPr wrap="square">
            <a:spAutoFit/>
          </a:bodyPr>
          <a:lstStyle/>
          <a:p>
            <a:pPr>
              <a:lnSpc>
                <a:spcPct val="115000"/>
              </a:lnSpc>
              <a:spcAft>
                <a:spcPts val="800"/>
              </a:spcAft>
            </a:pPr>
            <a:r>
              <a:rPr lang="fr-FR" sz="2601" dirty="0">
                <a:latin typeface="Gill Sans MT" panose="020B0502020104020203" pitchFamily="34" charset="77"/>
                <a:ea typeface="Tahoma" panose="020B0604030504040204" pitchFamily="34" charset="0"/>
                <a:cs typeface="Tahoma" panose="020B0604030504040204" pitchFamily="34" charset="0"/>
              </a:rPr>
              <a:t>Avoir une pratique professionnelle de Java.</a:t>
            </a:r>
          </a:p>
        </p:txBody>
      </p:sp>
    </p:spTree>
    <p:extLst>
      <p:ext uri="{BB962C8B-B14F-4D97-AF65-F5344CB8AC3E}">
        <p14:creationId xmlns:p14="http://schemas.microsoft.com/office/powerpoint/2010/main" val="216996766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Le Cycle de Développement du TDD </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5343386"/>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 2 : Écrire Juste Assez de Code pour Faire Passer le Test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Étape 3 : Refactoriser le Code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le code est déjà propre, mais si nous avions plus de logique, nous pourrions extraire des méthodes, renommer des variables, etc.</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5CACB7D7-5A89-AC25-2042-EA33A0EFB2E0}"/>
              </a:ext>
            </a:extLst>
          </p:cNvPr>
          <p:cNvSpPr txBox="1"/>
          <p:nvPr/>
        </p:nvSpPr>
        <p:spPr>
          <a:xfrm>
            <a:off x="2618853" y="1421730"/>
            <a:ext cx="5238204" cy="2893100"/>
          </a:xfrm>
          <a:prstGeom prst="rect">
            <a:avLst/>
          </a:prstGeom>
          <a:solidFill>
            <a:schemeClr val="accent5">
              <a:lumMod val="20000"/>
              <a:lumOff val="80000"/>
            </a:schemeClr>
          </a:solidFill>
        </p:spPr>
        <p:txBody>
          <a:bodyPr wrap="square">
            <a:spAutoFit/>
          </a:bodyPr>
          <a:lstStyle/>
          <a:p>
            <a:r>
              <a:rPr lang="fr-FR" dirty="0"/>
              <a:t>public class Rectangle {</a:t>
            </a:r>
          </a:p>
          <a:p>
            <a:r>
              <a:rPr lang="fr-FR" dirty="0"/>
              <a:t>    </a:t>
            </a:r>
            <a:r>
              <a:rPr lang="fr-FR" dirty="0" err="1"/>
              <a:t>private</a:t>
            </a:r>
            <a:r>
              <a:rPr lang="fr-FR" dirty="0"/>
              <a:t> </a:t>
            </a:r>
            <a:r>
              <a:rPr lang="fr-FR" dirty="0" err="1"/>
              <a:t>int</a:t>
            </a:r>
            <a:r>
              <a:rPr lang="fr-FR" dirty="0"/>
              <a:t> </a:t>
            </a:r>
            <a:r>
              <a:rPr lang="fr-FR" dirty="0" err="1"/>
              <a:t>width</a:t>
            </a:r>
            <a:r>
              <a:rPr lang="fr-FR" dirty="0"/>
              <a:t>;</a:t>
            </a:r>
          </a:p>
          <a:p>
            <a:r>
              <a:rPr lang="fr-FR" dirty="0"/>
              <a:t>    </a:t>
            </a:r>
            <a:r>
              <a:rPr lang="fr-FR" dirty="0" err="1"/>
              <a:t>private</a:t>
            </a:r>
            <a:r>
              <a:rPr lang="fr-FR" dirty="0"/>
              <a:t> </a:t>
            </a:r>
            <a:r>
              <a:rPr lang="fr-FR" dirty="0" err="1"/>
              <a:t>int</a:t>
            </a:r>
            <a:r>
              <a:rPr lang="fr-FR" dirty="0"/>
              <a:t> </a:t>
            </a:r>
            <a:r>
              <a:rPr lang="fr-FR" dirty="0" err="1"/>
              <a:t>height</a:t>
            </a:r>
            <a:r>
              <a:rPr lang="fr-FR" dirty="0"/>
              <a:t>;</a:t>
            </a:r>
          </a:p>
          <a:p>
            <a:endParaRPr lang="fr-FR" dirty="0"/>
          </a:p>
          <a:p>
            <a:r>
              <a:rPr lang="fr-FR" dirty="0"/>
              <a:t>    public Rectangle(</a:t>
            </a:r>
            <a:r>
              <a:rPr lang="fr-FR" dirty="0" err="1"/>
              <a:t>int</a:t>
            </a:r>
            <a:r>
              <a:rPr lang="fr-FR" dirty="0"/>
              <a:t> </a:t>
            </a:r>
            <a:r>
              <a:rPr lang="fr-FR" dirty="0" err="1"/>
              <a:t>width</a:t>
            </a:r>
            <a:r>
              <a:rPr lang="fr-FR" dirty="0"/>
              <a:t>, </a:t>
            </a:r>
            <a:r>
              <a:rPr lang="fr-FR" dirty="0" err="1"/>
              <a:t>int</a:t>
            </a:r>
            <a:r>
              <a:rPr lang="fr-FR" dirty="0"/>
              <a:t> </a:t>
            </a:r>
            <a:r>
              <a:rPr lang="fr-FR" dirty="0" err="1"/>
              <a:t>height</a:t>
            </a:r>
            <a:r>
              <a:rPr lang="fr-FR" dirty="0"/>
              <a:t>) {</a:t>
            </a:r>
          </a:p>
          <a:p>
            <a:r>
              <a:rPr lang="fr-FR" dirty="0"/>
              <a:t>        </a:t>
            </a:r>
            <a:r>
              <a:rPr lang="fr-FR" dirty="0" err="1"/>
              <a:t>this.width</a:t>
            </a:r>
            <a:r>
              <a:rPr lang="fr-FR" dirty="0"/>
              <a:t> = </a:t>
            </a:r>
            <a:r>
              <a:rPr lang="fr-FR" dirty="0" err="1"/>
              <a:t>width</a:t>
            </a:r>
            <a:r>
              <a:rPr lang="fr-FR" dirty="0"/>
              <a:t>;</a:t>
            </a:r>
          </a:p>
          <a:p>
            <a:r>
              <a:rPr lang="fr-FR" dirty="0"/>
              <a:t>        </a:t>
            </a:r>
            <a:r>
              <a:rPr lang="fr-FR" dirty="0" err="1"/>
              <a:t>this.height</a:t>
            </a:r>
            <a:r>
              <a:rPr lang="fr-FR" dirty="0"/>
              <a:t> = </a:t>
            </a:r>
            <a:r>
              <a:rPr lang="fr-FR" dirty="0" err="1"/>
              <a:t>height</a:t>
            </a:r>
            <a:r>
              <a:rPr lang="fr-FR" dirty="0"/>
              <a:t>;</a:t>
            </a:r>
          </a:p>
          <a:p>
            <a:r>
              <a:rPr lang="fr-FR" dirty="0"/>
              <a:t>    }</a:t>
            </a:r>
          </a:p>
          <a:p>
            <a:endParaRPr lang="fr-FR" dirty="0"/>
          </a:p>
          <a:p>
            <a:r>
              <a:rPr lang="fr-FR" dirty="0"/>
              <a:t>    public </a:t>
            </a:r>
            <a:r>
              <a:rPr lang="fr-FR" dirty="0" err="1"/>
              <a:t>int</a:t>
            </a:r>
            <a:r>
              <a:rPr lang="fr-FR" dirty="0"/>
              <a:t> </a:t>
            </a:r>
            <a:r>
              <a:rPr lang="fr-FR" dirty="0" err="1"/>
              <a:t>calculatePerimeter</a:t>
            </a:r>
            <a:r>
              <a:rPr lang="fr-FR" dirty="0"/>
              <a:t>() {</a:t>
            </a:r>
          </a:p>
          <a:p>
            <a:r>
              <a:rPr lang="fr-FR" dirty="0"/>
              <a:t>        return 2 * (</a:t>
            </a:r>
            <a:r>
              <a:rPr lang="fr-FR" dirty="0" err="1"/>
              <a:t>width</a:t>
            </a:r>
            <a:r>
              <a:rPr lang="fr-FR" dirty="0"/>
              <a:t> + </a:t>
            </a:r>
            <a:r>
              <a:rPr lang="fr-FR" dirty="0" err="1"/>
              <a:t>height</a:t>
            </a:r>
            <a:r>
              <a:rPr lang="fr-FR" dirty="0"/>
              <a:t>);</a:t>
            </a:r>
          </a:p>
          <a:p>
            <a:r>
              <a:rPr lang="fr-FR" dirty="0"/>
              <a:t>    }</a:t>
            </a:r>
          </a:p>
          <a:p>
            <a:r>
              <a:rPr lang="fr-FR" dirty="0"/>
              <a:t>}</a:t>
            </a:r>
          </a:p>
        </p:txBody>
      </p:sp>
    </p:spTree>
    <p:extLst>
      <p:ext uri="{BB962C8B-B14F-4D97-AF65-F5344CB8AC3E}">
        <p14:creationId xmlns:p14="http://schemas.microsoft.com/office/powerpoint/2010/main" val="110161953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81</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2727285"/>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Stratégies de Test First</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Commencer par les Tests Unitaires : Écrire des tests unitaires avant d'implémenter la logique. Cela permet de se concentrer sur des unités fonctionnelles isolées.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Utiliser les Cas de Tests Simples : Commencer par les cas de tests les plus simples pour s'assurer que les bases fonctionnent avant de gérer des cas plus complexes.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Incorporer les Scénarios Réels : Inclure des scénarios réels et significatifs dans les tests pour s'assurer que le code répond aux exigences du monde réel.</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1121051"/>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773658"/>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1. </a:t>
            </a:r>
            <a:r>
              <a:rPr lang="fr-FR" sz="2000" dirty="0">
                <a:latin typeface="Gill Sans MT" panose="020B0502020104020203" pitchFamily="34" charset="77"/>
                <a:ea typeface="Tahoma" panose="020B0604030504040204" pitchFamily="34" charset="0"/>
                <a:cs typeface="Tahoma" panose="020B0604030504040204" pitchFamily="34" charset="0"/>
              </a:rPr>
              <a:t>Commencer par les Tests Unitaires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d'une méthode de calcul de la surface d'un rectangle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48BB9E6-FD35-54C1-8B9E-0C223576E710}"/>
              </a:ext>
            </a:extLst>
          </p:cNvPr>
          <p:cNvSpPr txBox="1"/>
          <p:nvPr/>
        </p:nvSpPr>
        <p:spPr>
          <a:xfrm>
            <a:off x="2618853" y="1640652"/>
            <a:ext cx="5238204" cy="526297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RectangleTest</a:t>
            </a:r>
            <a:r>
              <a:rPr lang="fr-FR" dirty="0"/>
              <a:t> {</a:t>
            </a:r>
          </a:p>
          <a:p>
            <a:r>
              <a:rPr lang="fr-FR" dirty="0"/>
              <a:t>    @Test</a:t>
            </a:r>
          </a:p>
          <a:p>
            <a:r>
              <a:rPr lang="fr-FR" dirty="0"/>
              <a:t>    public </a:t>
            </a:r>
            <a:r>
              <a:rPr lang="fr-FR" dirty="0" err="1"/>
              <a:t>void</a:t>
            </a:r>
            <a:r>
              <a:rPr lang="fr-FR" dirty="0"/>
              <a:t> </a:t>
            </a:r>
            <a:r>
              <a:rPr lang="fr-FR" dirty="0" err="1"/>
              <a:t>testCalculateArea</a:t>
            </a:r>
            <a:r>
              <a:rPr lang="fr-FR" dirty="0"/>
              <a:t>() {</a:t>
            </a:r>
          </a:p>
          <a:p>
            <a:r>
              <a:rPr lang="fr-FR" dirty="0"/>
              <a:t>        Rectangle </a:t>
            </a:r>
            <a:r>
              <a:rPr lang="fr-FR" dirty="0" err="1"/>
              <a:t>rectangle</a:t>
            </a:r>
            <a:r>
              <a:rPr lang="fr-FR" dirty="0"/>
              <a:t> = new Rectangle(4, 5);</a:t>
            </a:r>
          </a:p>
          <a:p>
            <a:r>
              <a:rPr lang="fr-FR" dirty="0"/>
              <a:t>        </a:t>
            </a:r>
            <a:r>
              <a:rPr lang="fr-FR" dirty="0" err="1"/>
              <a:t>assertEquals</a:t>
            </a:r>
            <a:r>
              <a:rPr lang="fr-FR" dirty="0"/>
              <a:t>(20, </a:t>
            </a:r>
            <a:r>
              <a:rPr lang="fr-FR" dirty="0" err="1"/>
              <a:t>rectangle.calculateArea</a:t>
            </a:r>
            <a:r>
              <a:rPr lang="fr-FR" dirty="0"/>
              <a:t>());</a:t>
            </a:r>
          </a:p>
          <a:p>
            <a:r>
              <a:rPr lang="fr-FR" dirty="0"/>
              <a:t>    }</a:t>
            </a:r>
          </a:p>
          <a:p>
            <a:r>
              <a:rPr lang="fr-FR" dirty="0"/>
              <a:t>}</a:t>
            </a:r>
          </a:p>
          <a:p>
            <a:endParaRPr lang="fr-FR" dirty="0"/>
          </a:p>
          <a:p>
            <a:r>
              <a:rPr lang="fr-FR" dirty="0"/>
              <a:t>class Rectangle {</a:t>
            </a:r>
          </a:p>
          <a:p>
            <a:r>
              <a:rPr lang="fr-FR" dirty="0"/>
              <a:t>    </a:t>
            </a:r>
            <a:r>
              <a:rPr lang="fr-FR" dirty="0" err="1"/>
              <a:t>private</a:t>
            </a:r>
            <a:r>
              <a:rPr lang="fr-FR" dirty="0"/>
              <a:t> </a:t>
            </a:r>
            <a:r>
              <a:rPr lang="fr-FR" dirty="0" err="1"/>
              <a:t>int</a:t>
            </a:r>
            <a:r>
              <a:rPr lang="fr-FR" dirty="0"/>
              <a:t> </a:t>
            </a:r>
            <a:r>
              <a:rPr lang="fr-FR" dirty="0" err="1"/>
              <a:t>width</a:t>
            </a:r>
            <a:r>
              <a:rPr lang="fr-FR" dirty="0"/>
              <a:t>;</a:t>
            </a:r>
          </a:p>
          <a:p>
            <a:r>
              <a:rPr lang="fr-FR" dirty="0"/>
              <a:t>    </a:t>
            </a:r>
            <a:r>
              <a:rPr lang="fr-FR" dirty="0" err="1"/>
              <a:t>private</a:t>
            </a:r>
            <a:r>
              <a:rPr lang="fr-FR" dirty="0"/>
              <a:t> </a:t>
            </a:r>
            <a:r>
              <a:rPr lang="fr-FR" dirty="0" err="1"/>
              <a:t>int</a:t>
            </a:r>
            <a:r>
              <a:rPr lang="fr-FR" dirty="0"/>
              <a:t> </a:t>
            </a:r>
            <a:r>
              <a:rPr lang="fr-FR" dirty="0" err="1"/>
              <a:t>height</a:t>
            </a:r>
            <a:r>
              <a:rPr lang="fr-FR" dirty="0"/>
              <a:t>;</a:t>
            </a:r>
          </a:p>
          <a:p>
            <a:endParaRPr lang="fr-FR" dirty="0"/>
          </a:p>
          <a:p>
            <a:r>
              <a:rPr lang="fr-FR" dirty="0"/>
              <a:t>    public Rectangle(</a:t>
            </a:r>
            <a:r>
              <a:rPr lang="fr-FR" dirty="0" err="1"/>
              <a:t>int</a:t>
            </a:r>
            <a:r>
              <a:rPr lang="fr-FR" dirty="0"/>
              <a:t> </a:t>
            </a:r>
            <a:r>
              <a:rPr lang="fr-FR" dirty="0" err="1"/>
              <a:t>width</a:t>
            </a:r>
            <a:r>
              <a:rPr lang="fr-FR" dirty="0"/>
              <a:t>, </a:t>
            </a:r>
            <a:r>
              <a:rPr lang="fr-FR" dirty="0" err="1"/>
              <a:t>int</a:t>
            </a:r>
            <a:r>
              <a:rPr lang="fr-FR" dirty="0"/>
              <a:t> </a:t>
            </a:r>
            <a:r>
              <a:rPr lang="fr-FR" dirty="0" err="1"/>
              <a:t>height</a:t>
            </a:r>
            <a:r>
              <a:rPr lang="fr-FR" dirty="0"/>
              <a:t>) {</a:t>
            </a:r>
          </a:p>
          <a:p>
            <a:r>
              <a:rPr lang="fr-FR" dirty="0"/>
              <a:t>        </a:t>
            </a:r>
            <a:r>
              <a:rPr lang="fr-FR" dirty="0" err="1"/>
              <a:t>this.width</a:t>
            </a:r>
            <a:r>
              <a:rPr lang="fr-FR" dirty="0"/>
              <a:t> = </a:t>
            </a:r>
            <a:r>
              <a:rPr lang="fr-FR" dirty="0" err="1"/>
              <a:t>width</a:t>
            </a:r>
            <a:r>
              <a:rPr lang="fr-FR" dirty="0"/>
              <a:t>;</a:t>
            </a:r>
          </a:p>
          <a:p>
            <a:r>
              <a:rPr lang="fr-FR" dirty="0"/>
              <a:t>        </a:t>
            </a:r>
            <a:r>
              <a:rPr lang="fr-FR" dirty="0" err="1"/>
              <a:t>this.height</a:t>
            </a:r>
            <a:r>
              <a:rPr lang="fr-FR" dirty="0"/>
              <a:t> = </a:t>
            </a:r>
            <a:r>
              <a:rPr lang="fr-FR" dirty="0" err="1"/>
              <a:t>height</a:t>
            </a:r>
            <a:r>
              <a:rPr lang="fr-FR" dirty="0"/>
              <a:t>;</a:t>
            </a:r>
          </a:p>
          <a:p>
            <a:r>
              <a:rPr lang="fr-FR" dirty="0"/>
              <a:t>    }</a:t>
            </a:r>
          </a:p>
          <a:p>
            <a:endParaRPr lang="fr-FR" dirty="0"/>
          </a:p>
          <a:p>
            <a:r>
              <a:rPr lang="fr-FR" dirty="0"/>
              <a:t>    public </a:t>
            </a:r>
            <a:r>
              <a:rPr lang="fr-FR" dirty="0" err="1"/>
              <a:t>int</a:t>
            </a:r>
            <a:r>
              <a:rPr lang="fr-FR" dirty="0"/>
              <a:t> </a:t>
            </a:r>
            <a:r>
              <a:rPr lang="fr-FR" dirty="0" err="1"/>
              <a:t>calculateArea</a:t>
            </a:r>
            <a:r>
              <a:rPr lang="fr-FR" dirty="0"/>
              <a:t>() {</a:t>
            </a:r>
          </a:p>
          <a:p>
            <a:r>
              <a:rPr lang="fr-FR" dirty="0"/>
              <a:t>        return </a:t>
            </a:r>
            <a:r>
              <a:rPr lang="fr-FR" dirty="0" err="1"/>
              <a:t>width</a:t>
            </a:r>
            <a:r>
              <a:rPr lang="fr-FR" dirty="0"/>
              <a:t> * </a:t>
            </a:r>
            <a:r>
              <a:rPr lang="fr-FR" dirty="0" err="1"/>
              <a:t>height</a:t>
            </a:r>
            <a:r>
              <a:rPr lang="fr-FR" dirty="0"/>
              <a:t>;</a:t>
            </a:r>
          </a:p>
          <a:p>
            <a:r>
              <a:rPr lang="fr-FR" dirty="0"/>
              <a:t>    }</a:t>
            </a:r>
          </a:p>
          <a:p>
            <a:r>
              <a:rPr lang="fr-FR" dirty="0"/>
              <a:t>}</a:t>
            </a:r>
          </a:p>
        </p:txBody>
      </p:sp>
    </p:spTree>
    <p:extLst>
      <p:ext uri="{BB962C8B-B14F-4D97-AF65-F5344CB8AC3E}">
        <p14:creationId xmlns:p14="http://schemas.microsoft.com/office/powerpoint/2010/main" val="132565808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83</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Utiliser les Cas de Tests Simples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d'une méthode de calcul de la somme de deux nombres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48BB9E6-FD35-54C1-8B9E-0C223576E710}"/>
              </a:ext>
            </a:extLst>
          </p:cNvPr>
          <p:cNvSpPr txBox="1"/>
          <p:nvPr/>
        </p:nvSpPr>
        <p:spPr>
          <a:xfrm>
            <a:off x="2618853" y="1853778"/>
            <a:ext cx="5238204" cy="353943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SimpleCalculatorTest</a:t>
            </a:r>
            <a:r>
              <a:rPr lang="fr-FR" dirty="0"/>
              <a:t> {</a:t>
            </a:r>
          </a:p>
          <a:p>
            <a:r>
              <a:rPr lang="fr-FR" dirty="0"/>
              <a:t>    @Test</a:t>
            </a:r>
          </a:p>
          <a:p>
            <a:r>
              <a:rPr lang="fr-FR" dirty="0"/>
              <a:t>    public </a:t>
            </a:r>
            <a:r>
              <a:rPr lang="fr-FR" dirty="0" err="1"/>
              <a:t>void</a:t>
            </a:r>
            <a:r>
              <a:rPr lang="fr-FR" dirty="0"/>
              <a:t> </a:t>
            </a:r>
            <a:r>
              <a:rPr lang="fr-FR" dirty="0" err="1"/>
              <a:t>testAdd</a:t>
            </a:r>
            <a:r>
              <a:rPr lang="fr-FR" dirty="0"/>
              <a:t>() {</a:t>
            </a:r>
          </a:p>
          <a:p>
            <a:r>
              <a:rPr lang="fr-FR" dirty="0"/>
              <a:t>        </a:t>
            </a:r>
            <a:r>
              <a:rPr lang="fr-FR" dirty="0" err="1"/>
              <a:t>SimpleCalculator</a:t>
            </a:r>
            <a:r>
              <a:rPr lang="fr-FR" dirty="0"/>
              <a:t> </a:t>
            </a:r>
            <a:r>
              <a:rPr lang="fr-FR" dirty="0" err="1"/>
              <a:t>calculator</a:t>
            </a:r>
            <a:r>
              <a:rPr lang="fr-FR" dirty="0"/>
              <a:t> = new </a:t>
            </a:r>
            <a:r>
              <a:rPr lang="fr-FR" dirty="0" err="1"/>
              <a:t>SimpleCalculator</a:t>
            </a:r>
            <a:r>
              <a:rPr lang="fr-FR" dirty="0"/>
              <a:t>();</a:t>
            </a:r>
          </a:p>
          <a:p>
            <a:r>
              <a:rPr lang="fr-FR" dirty="0"/>
              <a:t>        </a:t>
            </a:r>
            <a:r>
              <a:rPr lang="fr-FR" dirty="0" err="1"/>
              <a:t>assertEquals</a:t>
            </a:r>
            <a:r>
              <a:rPr lang="fr-FR" dirty="0"/>
              <a:t>(5, </a:t>
            </a:r>
            <a:r>
              <a:rPr lang="fr-FR" dirty="0" err="1"/>
              <a:t>calculator.add</a:t>
            </a:r>
            <a:r>
              <a:rPr lang="fr-FR" dirty="0"/>
              <a:t>(2, 3));</a:t>
            </a:r>
          </a:p>
          <a:p>
            <a:r>
              <a:rPr lang="fr-FR" dirty="0"/>
              <a:t>    }</a:t>
            </a:r>
          </a:p>
          <a:p>
            <a:r>
              <a:rPr lang="fr-FR" dirty="0"/>
              <a:t>}</a:t>
            </a:r>
          </a:p>
          <a:p>
            <a:endParaRPr lang="fr-FR" dirty="0"/>
          </a:p>
          <a:p>
            <a:r>
              <a:rPr lang="fr-FR" dirty="0"/>
              <a:t>class </a:t>
            </a:r>
            <a:r>
              <a:rPr lang="fr-FR" dirty="0" err="1"/>
              <a:t>SimpleCalculator</a:t>
            </a:r>
            <a:r>
              <a:rPr lang="fr-FR" dirty="0"/>
              <a:t> {</a:t>
            </a:r>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134754111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45666"/>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Incorporer les Scénarios Réels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 système de gestion de bibliothèque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E48BB9E6-FD35-54C1-8B9E-0C223576E710}"/>
              </a:ext>
            </a:extLst>
          </p:cNvPr>
          <p:cNvSpPr txBox="1"/>
          <p:nvPr/>
        </p:nvSpPr>
        <p:spPr>
          <a:xfrm>
            <a:off x="-18628" y="1670106"/>
            <a:ext cx="5238204" cy="5262979"/>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org.junit.jupiter.api.Assertions.assertTrue</a:t>
            </a:r>
            <a:r>
              <a:rPr lang="fr-FR" dirty="0"/>
              <a:t>;</a:t>
            </a:r>
          </a:p>
          <a:p>
            <a:r>
              <a:rPr lang="fr-FR" dirty="0"/>
              <a:t>import </a:t>
            </a:r>
            <a:r>
              <a:rPr lang="fr-FR" dirty="0" err="1"/>
              <a:t>static</a:t>
            </a:r>
            <a:r>
              <a:rPr lang="fr-FR" dirty="0"/>
              <a:t> </a:t>
            </a:r>
            <a:r>
              <a:rPr lang="fr-FR" dirty="0" err="1"/>
              <a:t>org.junit.jupiter.api.Assertions.assertFalse</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LibraryTest</a:t>
            </a:r>
            <a:r>
              <a:rPr lang="fr-FR" dirty="0"/>
              <a:t> {</a:t>
            </a:r>
          </a:p>
          <a:p>
            <a:r>
              <a:rPr lang="fr-FR" dirty="0"/>
              <a:t>    @Test</a:t>
            </a:r>
          </a:p>
          <a:p>
            <a:r>
              <a:rPr lang="fr-FR" dirty="0"/>
              <a:t>    public </a:t>
            </a:r>
            <a:r>
              <a:rPr lang="fr-FR" dirty="0" err="1"/>
              <a:t>void</a:t>
            </a:r>
            <a:r>
              <a:rPr lang="fr-FR" dirty="0"/>
              <a:t> </a:t>
            </a:r>
            <a:r>
              <a:rPr lang="fr-FR" dirty="0" err="1"/>
              <a:t>testCheckOutBook</a:t>
            </a:r>
            <a:r>
              <a:rPr lang="fr-FR" dirty="0"/>
              <a:t>() {</a:t>
            </a:r>
          </a:p>
          <a:p>
            <a:r>
              <a:rPr lang="fr-FR" dirty="0"/>
              <a:t>        Library </a:t>
            </a:r>
            <a:r>
              <a:rPr lang="fr-FR" dirty="0" err="1"/>
              <a:t>library</a:t>
            </a:r>
            <a:r>
              <a:rPr lang="fr-FR" dirty="0"/>
              <a:t> = new Library();</a:t>
            </a:r>
          </a:p>
          <a:p>
            <a:r>
              <a:rPr lang="fr-FR" dirty="0"/>
              <a:t>        </a:t>
            </a:r>
            <a:r>
              <a:rPr lang="fr-FR" dirty="0" err="1"/>
              <a:t>library.addBook</a:t>
            </a:r>
            <a:r>
              <a:rPr lang="fr-FR" dirty="0"/>
              <a:t>(new Book("Effective Java"));</a:t>
            </a:r>
          </a:p>
          <a:p>
            <a:r>
              <a:rPr lang="fr-FR" dirty="0"/>
              <a:t>        </a:t>
            </a:r>
            <a:r>
              <a:rPr lang="fr-FR" dirty="0" err="1"/>
              <a:t>assertTrue</a:t>
            </a:r>
            <a:r>
              <a:rPr lang="fr-FR" dirty="0"/>
              <a:t>(</a:t>
            </a:r>
            <a:r>
              <a:rPr lang="fr-FR" dirty="0" err="1"/>
              <a:t>library.checkOutBook</a:t>
            </a:r>
            <a:r>
              <a:rPr lang="fr-FR" dirty="0"/>
              <a:t>("Effective Java"));</a:t>
            </a:r>
          </a:p>
          <a:p>
            <a:r>
              <a:rPr lang="fr-FR" dirty="0"/>
              <a:t>        </a:t>
            </a:r>
            <a:r>
              <a:rPr lang="fr-FR" dirty="0" err="1"/>
              <a:t>assertFalse</a:t>
            </a:r>
            <a:r>
              <a:rPr lang="fr-FR" dirty="0"/>
              <a:t>(</a:t>
            </a:r>
            <a:r>
              <a:rPr lang="fr-FR" dirty="0" err="1"/>
              <a:t>library.checkOutBook</a:t>
            </a:r>
            <a:r>
              <a:rPr lang="fr-FR" dirty="0"/>
              <a:t>("Effective Java"));</a:t>
            </a:r>
          </a:p>
          <a:p>
            <a:r>
              <a:rPr lang="fr-FR" dirty="0"/>
              <a:t>    }</a:t>
            </a:r>
          </a:p>
          <a:p>
            <a:r>
              <a:rPr lang="fr-FR" dirty="0"/>
              <a:t>}</a:t>
            </a:r>
          </a:p>
          <a:p>
            <a:r>
              <a:rPr lang="fr-FR" dirty="0"/>
              <a:t>class Book {</a:t>
            </a:r>
          </a:p>
          <a:p>
            <a:r>
              <a:rPr lang="fr-FR" dirty="0"/>
              <a:t>    </a:t>
            </a:r>
            <a:r>
              <a:rPr lang="fr-FR" dirty="0" err="1"/>
              <a:t>private</a:t>
            </a:r>
            <a:r>
              <a:rPr lang="fr-FR" dirty="0"/>
              <a:t> String </a:t>
            </a:r>
            <a:r>
              <a:rPr lang="fr-FR" dirty="0" err="1"/>
              <a:t>title</a:t>
            </a:r>
            <a:r>
              <a:rPr lang="fr-FR" dirty="0"/>
              <a:t>;</a:t>
            </a:r>
          </a:p>
          <a:p>
            <a:endParaRPr lang="fr-FR" dirty="0"/>
          </a:p>
          <a:p>
            <a:r>
              <a:rPr lang="fr-FR" dirty="0"/>
              <a:t>    public Book(String </a:t>
            </a:r>
            <a:r>
              <a:rPr lang="fr-FR" dirty="0" err="1"/>
              <a:t>title</a:t>
            </a:r>
            <a:r>
              <a:rPr lang="fr-FR" dirty="0"/>
              <a:t>) {</a:t>
            </a:r>
          </a:p>
          <a:p>
            <a:r>
              <a:rPr lang="fr-FR" dirty="0"/>
              <a:t>        </a:t>
            </a:r>
            <a:r>
              <a:rPr lang="fr-FR" dirty="0" err="1"/>
              <a:t>this.title</a:t>
            </a:r>
            <a:r>
              <a:rPr lang="fr-FR" dirty="0"/>
              <a:t> = </a:t>
            </a:r>
            <a:r>
              <a:rPr lang="fr-FR" dirty="0" err="1"/>
              <a:t>title</a:t>
            </a:r>
            <a:r>
              <a:rPr lang="fr-FR" dirty="0"/>
              <a:t>;</a:t>
            </a:r>
          </a:p>
          <a:p>
            <a:r>
              <a:rPr lang="fr-FR" dirty="0"/>
              <a:t>    }</a:t>
            </a:r>
          </a:p>
          <a:p>
            <a:endParaRPr lang="fr-FR" dirty="0"/>
          </a:p>
          <a:p>
            <a:r>
              <a:rPr lang="fr-FR" dirty="0"/>
              <a:t>    public String </a:t>
            </a:r>
            <a:r>
              <a:rPr lang="fr-FR" dirty="0" err="1"/>
              <a:t>getTitle</a:t>
            </a:r>
            <a:r>
              <a:rPr lang="fr-FR" dirty="0"/>
              <a:t>() {</a:t>
            </a:r>
          </a:p>
          <a:p>
            <a:r>
              <a:rPr lang="fr-FR" dirty="0"/>
              <a:t>        return </a:t>
            </a:r>
            <a:r>
              <a:rPr lang="fr-FR" dirty="0" err="1"/>
              <a:t>title</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709222F8-180D-B201-8159-48EA76A45196}"/>
              </a:ext>
            </a:extLst>
          </p:cNvPr>
          <p:cNvSpPr txBox="1"/>
          <p:nvPr/>
        </p:nvSpPr>
        <p:spPr>
          <a:xfrm>
            <a:off x="5237709" y="1677947"/>
            <a:ext cx="5238204" cy="3754874"/>
          </a:xfrm>
          <a:prstGeom prst="rect">
            <a:avLst/>
          </a:prstGeom>
          <a:solidFill>
            <a:schemeClr val="accent5">
              <a:lumMod val="20000"/>
              <a:lumOff val="80000"/>
            </a:schemeClr>
          </a:solidFill>
        </p:spPr>
        <p:txBody>
          <a:bodyPr wrap="square">
            <a:spAutoFit/>
          </a:bodyPr>
          <a:lstStyle/>
          <a:p>
            <a:r>
              <a:rPr lang="fr-FR" dirty="0"/>
              <a:t>class Library {</a:t>
            </a:r>
          </a:p>
          <a:p>
            <a:r>
              <a:rPr lang="fr-FR" dirty="0"/>
              <a:t>    </a:t>
            </a:r>
            <a:r>
              <a:rPr lang="fr-FR" dirty="0" err="1"/>
              <a:t>private</a:t>
            </a:r>
            <a:r>
              <a:rPr lang="fr-FR" dirty="0"/>
              <a:t> List&lt;Book&gt; books = new </a:t>
            </a:r>
            <a:r>
              <a:rPr lang="fr-FR" dirty="0" err="1"/>
              <a:t>ArrayList</a:t>
            </a:r>
            <a:r>
              <a:rPr lang="fr-FR" dirty="0"/>
              <a:t>&lt;&gt;();</a:t>
            </a:r>
          </a:p>
          <a:p>
            <a:endParaRPr lang="fr-FR" dirty="0"/>
          </a:p>
          <a:p>
            <a:r>
              <a:rPr lang="fr-FR" dirty="0"/>
              <a:t>    public </a:t>
            </a:r>
            <a:r>
              <a:rPr lang="fr-FR" dirty="0" err="1"/>
              <a:t>void</a:t>
            </a:r>
            <a:r>
              <a:rPr lang="fr-FR" dirty="0"/>
              <a:t> </a:t>
            </a:r>
            <a:r>
              <a:rPr lang="fr-FR" dirty="0" err="1"/>
              <a:t>addBook</a:t>
            </a:r>
            <a:r>
              <a:rPr lang="fr-FR" dirty="0"/>
              <a:t>(Book </a:t>
            </a:r>
            <a:r>
              <a:rPr lang="fr-FR" dirty="0" err="1"/>
              <a:t>book</a:t>
            </a:r>
            <a:r>
              <a:rPr lang="fr-FR" dirty="0"/>
              <a:t>) {</a:t>
            </a:r>
          </a:p>
          <a:p>
            <a:r>
              <a:rPr lang="fr-FR" dirty="0"/>
              <a:t>        </a:t>
            </a:r>
            <a:r>
              <a:rPr lang="fr-FR" dirty="0" err="1"/>
              <a:t>books.add</a:t>
            </a:r>
            <a:r>
              <a:rPr lang="fr-FR" dirty="0"/>
              <a:t>(book);</a:t>
            </a:r>
          </a:p>
          <a:p>
            <a:r>
              <a:rPr lang="fr-FR" dirty="0"/>
              <a:t>    }</a:t>
            </a:r>
          </a:p>
          <a:p>
            <a:endParaRPr lang="fr-FR" dirty="0"/>
          </a:p>
          <a:p>
            <a:r>
              <a:rPr lang="fr-FR" dirty="0"/>
              <a:t>    public </a:t>
            </a:r>
            <a:r>
              <a:rPr lang="fr-FR" dirty="0" err="1"/>
              <a:t>boolean</a:t>
            </a:r>
            <a:r>
              <a:rPr lang="fr-FR" dirty="0"/>
              <a:t> </a:t>
            </a:r>
            <a:r>
              <a:rPr lang="fr-FR" dirty="0" err="1"/>
              <a:t>checkOutBook</a:t>
            </a:r>
            <a:r>
              <a:rPr lang="fr-FR" dirty="0"/>
              <a:t>(String </a:t>
            </a:r>
            <a:r>
              <a:rPr lang="fr-FR" dirty="0" err="1"/>
              <a:t>title</a:t>
            </a:r>
            <a:r>
              <a:rPr lang="fr-FR" dirty="0"/>
              <a:t>) {</a:t>
            </a:r>
          </a:p>
          <a:p>
            <a:r>
              <a:rPr lang="fr-FR" dirty="0"/>
              <a:t>        for (Book </a:t>
            </a:r>
            <a:r>
              <a:rPr lang="fr-FR" dirty="0" err="1"/>
              <a:t>book</a:t>
            </a:r>
            <a:r>
              <a:rPr lang="fr-FR" dirty="0"/>
              <a:t> : books) {</a:t>
            </a:r>
          </a:p>
          <a:p>
            <a:r>
              <a:rPr lang="fr-FR" dirty="0"/>
              <a:t>            if (</a:t>
            </a:r>
            <a:r>
              <a:rPr lang="fr-FR" dirty="0" err="1"/>
              <a:t>book.getTitle</a:t>
            </a:r>
            <a:r>
              <a:rPr lang="fr-FR" dirty="0"/>
              <a:t>().</a:t>
            </a:r>
            <a:r>
              <a:rPr lang="fr-FR" dirty="0" err="1"/>
              <a:t>equals</a:t>
            </a:r>
            <a:r>
              <a:rPr lang="fr-FR" dirty="0"/>
              <a:t>(</a:t>
            </a:r>
            <a:r>
              <a:rPr lang="fr-FR" dirty="0" err="1"/>
              <a:t>title</a:t>
            </a:r>
            <a:r>
              <a:rPr lang="fr-FR" dirty="0"/>
              <a:t>)) {</a:t>
            </a:r>
          </a:p>
          <a:p>
            <a:r>
              <a:rPr lang="fr-FR" dirty="0"/>
              <a:t>                </a:t>
            </a:r>
            <a:r>
              <a:rPr lang="fr-FR" dirty="0" err="1"/>
              <a:t>books.remove</a:t>
            </a:r>
            <a:r>
              <a:rPr lang="fr-FR" dirty="0"/>
              <a:t>(book);</a:t>
            </a:r>
          </a:p>
          <a:p>
            <a:r>
              <a:rPr lang="fr-FR" dirty="0"/>
              <a:t>                return </a:t>
            </a:r>
            <a:r>
              <a:rPr lang="fr-FR" dirty="0" err="1"/>
              <a:t>true</a:t>
            </a:r>
            <a:r>
              <a:rPr lang="fr-FR" dirty="0"/>
              <a:t>;</a:t>
            </a:r>
          </a:p>
          <a:p>
            <a:r>
              <a:rPr lang="fr-FR" dirty="0"/>
              <a:t>            }</a:t>
            </a:r>
          </a:p>
          <a:p>
            <a:r>
              <a:rPr lang="fr-FR" dirty="0"/>
              <a:t>        }</a:t>
            </a:r>
          </a:p>
          <a:p>
            <a:r>
              <a:rPr lang="fr-FR" dirty="0"/>
              <a:t>        return false;</a:t>
            </a:r>
          </a:p>
          <a:p>
            <a:r>
              <a:rPr lang="fr-FR" dirty="0"/>
              <a:t>    }</a:t>
            </a:r>
          </a:p>
          <a:p>
            <a:r>
              <a:rPr lang="fr-FR" dirty="0"/>
              <a:t>}</a:t>
            </a:r>
          </a:p>
        </p:txBody>
      </p:sp>
    </p:spTree>
    <p:extLst>
      <p:ext uri="{BB962C8B-B14F-4D97-AF65-F5344CB8AC3E}">
        <p14:creationId xmlns:p14="http://schemas.microsoft.com/office/powerpoint/2010/main" val="20894159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2727285"/>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Stratégies pour Faire Passer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Écrire le Code Minimal : Écrire le minimum de code nécessaire pour faire passer les tests. Cela aide à éviter l'écriture de code inutile.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Utiliser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 : Pour isoler les tests et éviter les dépendances complexes, utilisez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466725" indent="-28575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Réexécuter Fréquemment les Tests : Exécuter les tests fréquemment pour s'assurer que les modifications récentes n'ont pas introduit de régressions.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3642486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4158446"/>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Définition de </a:t>
            </a:r>
            <a:r>
              <a:rPr lang="fr-TN" sz="2000" dirty="0" err="1">
                <a:latin typeface="Gill Sans MT" panose="020B0502020104020203" pitchFamily="34" charset="77"/>
                <a:ea typeface="Tahoma" panose="020B0604030504040204" pitchFamily="34" charset="0"/>
                <a:cs typeface="Tahoma" panose="020B0604030504040204" pitchFamily="34" charset="0"/>
              </a:rPr>
              <a:t>Mock</a:t>
            </a:r>
            <a:endParaRPr lang="fr-FR"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Créent des objets factices qui imitent le comportement d'objets réels.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Permettent de contrôler et de configurer les réponses des objets factices.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Sont utilisés pour vérifier si le code testé interagit correctement avec ses dépendances.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Principe</a:t>
            </a:r>
            <a:r>
              <a:rPr lang="fr-TN" sz="2000" dirty="0">
                <a:latin typeface="Gill Sans MT" panose="020B0502020104020203" pitchFamily="34" charset="77"/>
                <a:ea typeface="Tahoma" panose="020B0604030504040204" pitchFamily="34" charset="0"/>
                <a:cs typeface="Tahoma" panose="020B0604030504040204" pitchFamily="34" charset="0"/>
              </a:rPr>
              <a:t> de </a:t>
            </a:r>
            <a:r>
              <a:rPr lang="fr-TN" sz="2000" dirty="0" err="1">
                <a:latin typeface="Gill Sans MT" panose="020B0502020104020203" pitchFamily="34" charset="77"/>
                <a:ea typeface="Tahoma" panose="020B0604030504040204" pitchFamily="34" charset="0"/>
                <a:cs typeface="Tahoma" panose="020B0604030504040204" pitchFamily="34" charset="0"/>
              </a:rPr>
              <a:t>Mock</a:t>
            </a:r>
            <a:endParaRPr lang="fr-FR"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Avec les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on teste le comportement d’autres objets, réels, mais liés à un objet</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inaccessible ou non implémenté</a:t>
            </a: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L’utilisation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dans les tests consiste à </a:t>
            </a:r>
            <a:r>
              <a:rPr lang="fr-FR" sz="2000" dirty="0" err="1">
                <a:latin typeface="Gill Sans MT" panose="020B0502020104020203" pitchFamily="34" charset="77"/>
                <a:ea typeface="Tahoma" panose="020B0604030504040204" pitchFamily="34" charset="0"/>
                <a:cs typeface="Tahoma" panose="020B0604030504040204" pitchFamily="34" charset="0"/>
              </a:rPr>
              <a:t>spéciﬁer</a:t>
            </a:r>
            <a:endParaRPr lang="fr-FR" sz="2000" dirty="0">
              <a:latin typeface="Gill Sans MT" panose="020B0502020104020203" pitchFamily="34" charset="77"/>
              <a:ea typeface="Tahoma" panose="020B0604030504040204" pitchFamily="34" charset="0"/>
              <a:cs typeface="Tahoma" panose="020B0604030504040204" pitchFamily="34" charset="0"/>
            </a:endParaRPr>
          </a:p>
          <a:p>
            <a:pPr marL="990238" lvl="1"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Quelles méthodes vont être appelées, avec quels paramètres et dans quel ordre</a:t>
            </a:r>
          </a:p>
          <a:p>
            <a:pPr marL="990238" lvl="1"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Les valeurs retournées par le </a:t>
            </a:r>
            <a:r>
              <a:rPr lang="fr-FR" sz="2000" dirty="0" err="1">
                <a:latin typeface="Gill Sans MT" panose="020B0502020104020203" pitchFamily="34" charset="77"/>
                <a:ea typeface="Tahoma" panose="020B0604030504040204" pitchFamily="34" charset="0"/>
                <a:cs typeface="Tahoma" panose="020B0604030504040204" pitchFamily="34" charset="0"/>
              </a:rPr>
              <a:t>mock</a:t>
            </a:r>
            <a:endParaRPr lang="fr-FR" sz="2000" dirty="0">
              <a:latin typeface="Gill Sans MT" panose="020B0502020104020203" pitchFamily="34" charset="77"/>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8514611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438927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TN" sz="2000" dirty="0">
                <a:latin typeface="Gill Sans MT" panose="020B0502020104020203" pitchFamily="34" charset="77"/>
                <a:ea typeface="Tahoma" panose="020B0604030504040204" pitchFamily="34" charset="0"/>
                <a:cs typeface="Tahoma" panose="020B0604030504040204" pitchFamily="34" charset="0"/>
              </a:rPr>
              <a:t>Définition de </a:t>
            </a:r>
            <a:r>
              <a:rPr lang="fr-FR" sz="2000" dirty="0">
                <a:latin typeface="Gill Sans MT" panose="020B0502020104020203" pitchFamily="34" charset="77"/>
                <a:ea typeface="Tahoma" panose="020B0604030504040204" pitchFamily="34" charset="0"/>
                <a:cs typeface="Tahoma" panose="020B0604030504040204" pitchFamily="34" charset="0"/>
              </a:rPr>
              <a:t>Stubs: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Créent des objets factices qui fournissent des réponses </a:t>
            </a:r>
            <a:r>
              <a:rPr lang="fr-TN" sz="2000" dirty="0">
                <a:latin typeface="Gill Sans MT" panose="020B0502020104020203" pitchFamily="34" charset="77"/>
                <a:ea typeface="Tahoma" panose="020B0604030504040204" pitchFamily="34" charset="0"/>
                <a:cs typeface="Tahoma" panose="020B0604030504040204" pitchFamily="34" charset="0"/>
              </a:rPr>
              <a:t>pré</a:t>
            </a:r>
            <a:r>
              <a:rPr lang="fr-FR" sz="2000" dirty="0">
                <a:latin typeface="Gill Sans MT" panose="020B0502020104020203" pitchFamily="34" charset="77"/>
                <a:ea typeface="Tahoma" panose="020B0604030504040204" pitchFamily="34" charset="0"/>
                <a:cs typeface="Tahoma" panose="020B0604030504040204" pitchFamily="34" charset="0"/>
              </a:rPr>
              <a:t>-d</a:t>
            </a:r>
            <a:r>
              <a:rPr lang="fr-TN" sz="2000" dirty="0">
                <a:latin typeface="Gill Sans MT" panose="020B0502020104020203" pitchFamily="34" charset="77"/>
                <a:ea typeface="Tahoma" panose="020B0604030504040204" pitchFamily="34" charset="0"/>
                <a:cs typeface="Tahoma" panose="020B0604030504040204" pitchFamily="34" charset="0"/>
              </a:rPr>
              <a:t>é</a:t>
            </a:r>
            <a:r>
              <a:rPr lang="fr-FR" sz="2000" dirty="0">
                <a:latin typeface="Gill Sans MT" panose="020B0502020104020203" pitchFamily="34" charset="77"/>
                <a:ea typeface="Tahoma" panose="020B0604030504040204" pitchFamily="34" charset="0"/>
                <a:cs typeface="Tahoma" panose="020B0604030504040204" pitchFamily="34" charset="0"/>
              </a:rPr>
              <a:t>finies aux appels de méthode.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Sont moins flexibles que les Moqueries, mais peuvent être utiles pour simplifier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Sont utilisés pour fournir des données d'entrée ou des résultats attendus aux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Choix entre Mo</a:t>
            </a:r>
            <a:r>
              <a:rPr lang="fr-TN" sz="2000" dirty="0" err="1">
                <a:latin typeface="Gill Sans MT" panose="020B0502020104020203" pitchFamily="34" charset="77"/>
                <a:ea typeface="Tahoma" panose="020B0604030504040204" pitchFamily="34" charset="0"/>
                <a:cs typeface="Tahoma" panose="020B0604030504040204" pitchFamily="34" charset="0"/>
              </a:rPr>
              <a:t>ck</a:t>
            </a:r>
            <a:r>
              <a:rPr lang="fr-FR" sz="2000" dirty="0">
                <a:latin typeface="Gill Sans MT" panose="020B0502020104020203" pitchFamily="34" charset="77"/>
                <a:ea typeface="Tahoma" panose="020B0604030504040204" pitchFamily="34" charset="0"/>
                <a:cs typeface="Tahoma" panose="020B0604030504040204" pitchFamily="34" charset="0"/>
              </a:rPr>
              <a:t>s et Stubs: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Mo</a:t>
            </a:r>
            <a:r>
              <a:rPr lang="fr-TN" sz="2000" dirty="0" err="1">
                <a:latin typeface="Gill Sans MT" panose="020B0502020104020203" pitchFamily="34" charset="77"/>
                <a:ea typeface="Tahoma" panose="020B0604030504040204" pitchFamily="34" charset="0"/>
                <a:cs typeface="Tahoma" panose="020B0604030504040204" pitchFamily="34" charset="0"/>
              </a:rPr>
              <a:t>ck</a:t>
            </a:r>
            <a:r>
              <a:rPr lang="fr-FR" sz="2000" dirty="0">
                <a:latin typeface="Gill Sans MT" panose="020B0502020104020203" pitchFamily="34" charset="77"/>
                <a:ea typeface="Tahoma" panose="020B0604030504040204" pitchFamily="34" charset="0"/>
                <a:cs typeface="Tahoma" panose="020B0604030504040204" pitchFamily="34" charset="0"/>
              </a:rPr>
              <a:t>s : Préférées lorsque vous avez besoin de contrôler et de vérifier les interactions entre le code testé et ses dépendances.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523875" indent="-342900" eaLnBrk="0" hangingPunct="0">
              <a:lnSpc>
                <a:spcPct val="115000"/>
              </a:lnSpc>
              <a:spcBef>
                <a:spcPct val="20000"/>
              </a:spcBef>
              <a:buClr>
                <a:schemeClr val="tx2"/>
              </a:buClr>
              <a:buSzPct val="100000"/>
              <a:buFont typeface="Arial" panose="020B0604020202020204" pitchFamily="34" charset="0"/>
              <a:buChar char="•"/>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Stubs: Préférées lorsque vous avez besoin de simplifier les tests et que vous n'avez pas besoin de contrôler les interactions en détail.</a:t>
            </a:r>
          </a:p>
        </p:txBody>
      </p:sp>
    </p:spTree>
    <p:extLst>
      <p:ext uri="{BB962C8B-B14F-4D97-AF65-F5344CB8AC3E}">
        <p14:creationId xmlns:p14="http://schemas.microsoft.com/office/powerpoint/2010/main" val="18995166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41896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Différences clés</a:t>
            </a:r>
            <a:r>
              <a:rPr lang="fr-TN" sz="2000" dirty="0">
                <a:latin typeface="Gill Sans MT" panose="020B0502020104020203" pitchFamily="34" charset="77"/>
                <a:ea typeface="Tahoma" panose="020B0604030504040204" pitchFamily="34" charset="0"/>
                <a:cs typeface="Tahoma" panose="020B0604030504040204" pitchFamily="34" charset="0"/>
              </a:rPr>
              <a:t> </a:t>
            </a:r>
            <a:r>
              <a:rPr lang="fr-FR" sz="2000" dirty="0">
                <a:latin typeface="Gill Sans MT" panose="020B0502020104020203" pitchFamily="34" charset="77"/>
                <a:ea typeface="Tahoma" panose="020B0604030504040204" pitchFamily="34" charset="0"/>
                <a:cs typeface="Tahoma" panose="020B0604030504040204" pitchFamily="34" charset="0"/>
              </a:rPr>
              <a:t>:</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graphicFrame>
        <p:nvGraphicFramePr>
          <p:cNvPr id="2" name="Tableau 1">
            <a:extLst>
              <a:ext uri="{FF2B5EF4-FFF2-40B4-BE49-F238E27FC236}">
                <a16:creationId xmlns:a16="http://schemas.microsoft.com/office/drawing/2014/main" id="{23AD932E-73B8-686B-07AB-80A7160D47F1}"/>
              </a:ext>
            </a:extLst>
          </p:cNvPr>
          <p:cNvGraphicFramePr>
            <a:graphicFrameLocks noGrp="1"/>
          </p:cNvGraphicFramePr>
          <p:nvPr>
            <p:extLst>
              <p:ext uri="{D42A27DB-BD31-4B8C-83A1-F6EECF244321}">
                <p14:modId xmlns:p14="http://schemas.microsoft.com/office/powerpoint/2010/main" val="656686844"/>
              </p:ext>
            </p:extLst>
          </p:nvPr>
        </p:nvGraphicFramePr>
        <p:xfrm>
          <a:off x="485428" y="1711149"/>
          <a:ext cx="9505056" cy="4391102"/>
        </p:xfrm>
        <a:graphic>
          <a:graphicData uri="http://schemas.openxmlformats.org/drawingml/2006/table">
            <a:tbl>
              <a:tblPr/>
              <a:tblGrid>
                <a:gridCol w="3117440">
                  <a:extLst>
                    <a:ext uri="{9D8B030D-6E8A-4147-A177-3AD203B41FA5}">
                      <a16:colId xmlns:a16="http://schemas.microsoft.com/office/drawing/2014/main" val="1155036528"/>
                    </a:ext>
                  </a:extLst>
                </a:gridCol>
                <a:gridCol w="3193808">
                  <a:extLst>
                    <a:ext uri="{9D8B030D-6E8A-4147-A177-3AD203B41FA5}">
                      <a16:colId xmlns:a16="http://schemas.microsoft.com/office/drawing/2014/main" val="125975185"/>
                    </a:ext>
                  </a:extLst>
                </a:gridCol>
                <a:gridCol w="3193808">
                  <a:extLst>
                    <a:ext uri="{9D8B030D-6E8A-4147-A177-3AD203B41FA5}">
                      <a16:colId xmlns:a16="http://schemas.microsoft.com/office/drawing/2014/main" val="3002725029"/>
                    </a:ext>
                  </a:extLst>
                </a:gridCol>
              </a:tblGrid>
              <a:tr h="399191">
                <a:tc>
                  <a:txBody>
                    <a:bodyPr/>
                    <a:lstStyle/>
                    <a:p>
                      <a:r>
                        <a:rPr lang="fr-FR" sz="1800" dirty="0"/>
                        <a:t>Caractéristique</a:t>
                      </a:r>
                    </a:p>
                  </a:txBody>
                  <a:tcPr anchor="ctr">
                    <a:lnL>
                      <a:noFill/>
                    </a:lnL>
                    <a:lnR>
                      <a:noFill/>
                    </a:lnR>
                    <a:lnT>
                      <a:noFill/>
                    </a:lnT>
                    <a:lnB>
                      <a:noFill/>
                    </a:lnB>
                    <a:noFill/>
                  </a:tcPr>
                </a:tc>
                <a:tc>
                  <a:txBody>
                    <a:bodyPr/>
                    <a:lstStyle/>
                    <a:p>
                      <a:r>
                        <a:rPr lang="fr-FR" sz="1800" dirty="0"/>
                        <a:t>Mo</a:t>
                      </a:r>
                      <a:r>
                        <a:rPr lang="fr-TN" sz="1800" dirty="0" err="1"/>
                        <a:t>ck</a:t>
                      </a:r>
                      <a:r>
                        <a:rPr lang="fr-FR" sz="1800" dirty="0"/>
                        <a:t>s</a:t>
                      </a:r>
                    </a:p>
                  </a:txBody>
                  <a:tcPr anchor="ctr">
                    <a:lnL>
                      <a:noFill/>
                    </a:lnL>
                    <a:lnR>
                      <a:noFill/>
                    </a:lnR>
                    <a:lnT>
                      <a:noFill/>
                    </a:lnT>
                    <a:lnB>
                      <a:noFill/>
                    </a:lnB>
                    <a:noFill/>
                  </a:tcPr>
                </a:tc>
                <a:tc>
                  <a:txBody>
                    <a:bodyPr/>
                    <a:lstStyle/>
                    <a:p>
                      <a:r>
                        <a:rPr lang="fr-FR" sz="1800"/>
                        <a:t>Stubs</a:t>
                      </a:r>
                    </a:p>
                  </a:txBody>
                  <a:tcPr anchor="ctr">
                    <a:lnL>
                      <a:noFill/>
                    </a:lnL>
                    <a:lnR>
                      <a:noFill/>
                    </a:lnR>
                    <a:lnT>
                      <a:noFill/>
                    </a:lnT>
                    <a:lnB>
                      <a:noFill/>
                    </a:lnB>
                    <a:noFill/>
                  </a:tcPr>
                </a:tc>
                <a:extLst>
                  <a:ext uri="{0D108BD9-81ED-4DB2-BD59-A6C34878D82A}">
                    <a16:rowId xmlns:a16="http://schemas.microsoft.com/office/drawing/2014/main" val="3301986186"/>
                  </a:ext>
                </a:extLst>
              </a:tr>
              <a:tr h="997978">
                <a:tc>
                  <a:txBody>
                    <a:bodyPr/>
                    <a:lstStyle/>
                    <a:p>
                      <a:r>
                        <a:rPr lang="fr-FR" sz="1800" dirty="0"/>
                        <a:t>Flexibilité</a:t>
                      </a:r>
                    </a:p>
                  </a:txBody>
                  <a:tcPr anchor="ctr">
                    <a:lnL>
                      <a:noFill/>
                    </a:lnL>
                    <a:lnR>
                      <a:noFill/>
                    </a:lnR>
                    <a:lnT>
                      <a:noFill/>
                    </a:lnT>
                    <a:lnB>
                      <a:noFill/>
                    </a:lnB>
                    <a:noFill/>
                  </a:tcPr>
                </a:tc>
                <a:tc>
                  <a:txBody>
                    <a:bodyPr/>
                    <a:lstStyle/>
                    <a:p>
                      <a:r>
                        <a:rPr lang="fr-FR" sz="1800" dirty="0"/>
                        <a:t>Plus flexibles, peuvent être configurés pour répondre à différents scénarios</a:t>
                      </a:r>
                    </a:p>
                  </a:txBody>
                  <a:tcPr anchor="ctr">
                    <a:lnL>
                      <a:noFill/>
                    </a:lnL>
                    <a:lnR>
                      <a:noFill/>
                    </a:lnR>
                    <a:lnT>
                      <a:noFill/>
                    </a:lnT>
                    <a:lnB>
                      <a:noFill/>
                    </a:lnB>
                    <a:noFill/>
                  </a:tcPr>
                </a:tc>
                <a:tc>
                  <a:txBody>
                    <a:bodyPr/>
                    <a:lstStyle/>
                    <a:p>
                      <a:r>
                        <a:rPr lang="fr-FR" sz="1800"/>
                        <a:t>Moins flexibles, fournissent des réponses pré-définies</a:t>
                      </a:r>
                    </a:p>
                  </a:txBody>
                  <a:tcPr anchor="ctr">
                    <a:lnL>
                      <a:noFill/>
                    </a:lnL>
                    <a:lnR>
                      <a:noFill/>
                    </a:lnR>
                    <a:lnT>
                      <a:noFill/>
                    </a:lnT>
                    <a:lnB>
                      <a:noFill/>
                    </a:lnB>
                    <a:noFill/>
                  </a:tcPr>
                </a:tc>
                <a:extLst>
                  <a:ext uri="{0D108BD9-81ED-4DB2-BD59-A6C34878D82A}">
                    <a16:rowId xmlns:a16="http://schemas.microsoft.com/office/drawing/2014/main" val="2241639897"/>
                  </a:ext>
                </a:extLst>
              </a:tr>
              <a:tr h="997978">
                <a:tc>
                  <a:txBody>
                    <a:bodyPr/>
                    <a:lstStyle/>
                    <a:p>
                      <a:r>
                        <a:rPr lang="fr-FR" sz="1800" dirty="0"/>
                        <a:t>Contrôle</a:t>
                      </a:r>
                    </a:p>
                  </a:txBody>
                  <a:tcPr anchor="ctr">
                    <a:lnL>
                      <a:noFill/>
                    </a:lnL>
                    <a:lnR>
                      <a:noFill/>
                    </a:lnR>
                    <a:lnT>
                      <a:noFill/>
                    </a:lnT>
                    <a:lnB>
                      <a:noFill/>
                    </a:lnB>
                    <a:noFill/>
                  </a:tcPr>
                </a:tc>
                <a:tc>
                  <a:txBody>
                    <a:bodyPr/>
                    <a:lstStyle/>
                    <a:p>
                      <a:r>
                        <a:rPr lang="fr-FR" sz="1800" dirty="0"/>
                        <a:t>Permettent de contrôler les réponses des objets factices</a:t>
                      </a:r>
                    </a:p>
                  </a:txBody>
                  <a:tcPr anchor="ctr">
                    <a:lnL>
                      <a:noFill/>
                    </a:lnL>
                    <a:lnR>
                      <a:noFill/>
                    </a:lnR>
                    <a:lnT>
                      <a:noFill/>
                    </a:lnT>
                    <a:lnB>
                      <a:noFill/>
                    </a:lnB>
                    <a:noFill/>
                  </a:tcPr>
                </a:tc>
                <a:tc>
                  <a:txBody>
                    <a:bodyPr/>
                    <a:lstStyle/>
                    <a:p>
                      <a:r>
                        <a:rPr lang="fr-FR" sz="1800" dirty="0"/>
                        <a:t>Ne permettent pas de contrôler les réponses des objets factices</a:t>
                      </a:r>
                    </a:p>
                  </a:txBody>
                  <a:tcPr anchor="ctr">
                    <a:lnL>
                      <a:noFill/>
                    </a:lnL>
                    <a:lnR>
                      <a:noFill/>
                    </a:lnR>
                    <a:lnT>
                      <a:noFill/>
                    </a:lnT>
                    <a:lnB>
                      <a:noFill/>
                    </a:lnB>
                    <a:noFill/>
                  </a:tcPr>
                </a:tc>
                <a:extLst>
                  <a:ext uri="{0D108BD9-81ED-4DB2-BD59-A6C34878D82A}">
                    <a16:rowId xmlns:a16="http://schemas.microsoft.com/office/drawing/2014/main" val="2477503386"/>
                  </a:ext>
                </a:extLst>
              </a:tr>
              <a:tr h="1297371">
                <a:tc>
                  <a:txBody>
                    <a:bodyPr/>
                    <a:lstStyle/>
                    <a:p>
                      <a:r>
                        <a:rPr lang="fr-FR" sz="1800"/>
                        <a:t>Vérification des interactions</a:t>
                      </a:r>
                    </a:p>
                  </a:txBody>
                  <a:tcPr anchor="ctr">
                    <a:lnL>
                      <a:noFill/>
                    </a:lnL>
                    <a:lnR>
                      <a:noFill/>
                    </a:lnR>
                    <a:lnT>
                      <a:noFill/>
                    </a:lnT>
                    <a:lnB>
                      <a:noFill/>
                    </a:lnB>
                    <a:noFill/>
                  </a:tcPr>
                </a:tc>
                <a:tc>
                  <a:txBody>
                    <a:bodyPr/>
                    <a:lstStyle/>
                    <a:p>
                      <a:r>
                        <a:rPr lang="fr-FR" sz="1800" dirty="0"/>
                        <a:t>Utilisés pour vérifier si le code testé interagit correctement avec ses dépendances</a:t>
                      </a:r>
                    </a:p>
                  </a:txBody>
                  <a:tcPr anchor="ctr">
                    <a:lnL>
                      <a:noFill/>
                    </a:lnL>
                    <a:lnR>
                      <a:noFill/>
                    </a:lnR>
                    <a:lnT>
                      <a:noFill/>
                    </a:lnT>
                    <a:lnB>
                      <a:noFill/>
                    </a:lnB>
                    <a:noFill/>
                  </a:tcPr>
                </a:tc>
                <a:tc>
                  <a:txBody>
                    <a:bodyPr/>
                    <a:lstStyle/>
                    <a:p>
                      <a:r>
                        <a:rPr lang="fr-FR" sz="1800" dirty="0"/>
                        <a:t>Ne sont généralement pas utilisés pour vérifier les interactions</a:t>
                      </a:r>
                    </a:p>
                  </a:txBody>
                  <a:tcPr anchor="ctr">
                    <a:lnL>
                      <a:noFill/>
                    </a:lnL>
                    <a:lnR>
                      <a:noFill/>
                    </a:lnR>
                    <a:lnT>
                      <a:noFill/>
                    </a:lnT>
                    <a:lnB>
                      <a:noFill/>
                    </a:lnB>
                    <a:noFill/>
                  </a:tcPr>
                </a:tc>
                <a:extLst>
                  <a:ext uri="{0D108BD9-81ED-4DB2-BD59-A6C34878D82A}">
                    <a16:rowId xmlns:a16="http://schemas.microsoft.com/office/drawing/2014/main" val="2420108749"/>
                  </a:ext>
                </a:extLst>
              </a:tr>
              <a:tr h="698584">
                <a:tc>
                  <a:txBody>
                    <a:bodyPr/>
                    <a:lstStyle/>
                    <a:p>
                      <a:r>
                        <a:rPr lang="fr-FR" sz="1800"/>
                        <a:t>Complexité</a:t>
                      </a:r>
                    </a:p>
                  </a:txBody>
                  <a:tcPr anchor="ctr">
                    <a:lnL>
                      <a:noFill/>
                    </a:lnL>
                    <a:lnR>
                      <a:noFill/>
                    </a:lnR>
                    <a:lnT>
                      <a:noFill/>
                    </a:lnT>
                    <a:lnB>
                      <a:noFill/>
                    </a:lnB>
                    <a:noFill/>
                  </a:tcPr>
                </a:tc>
                <a:tc>
                  <a:txBody>
                    <a:bodyPr/>
                    <a:lstStyle/>
                    <a:p>
                      <a:r>
                        <a:rPr lang="fr-FR" sz="1800" dirty="0"/>
                        <a:t>Plus complexes à mettre en œuvre</a:t>
                      </a:r>
                    </a:p>
                  </a:txBody>
                  <a:tcPr anchor="ctr">
                    <a:lnL>
                      <a:noFill/>
                    </a:lnL>
                    <a:lnR>
                      <a:noFill/>
                    </a:lnR>
                    <a:lnT>
                      <a:noFill/>
                    </a:lnT>
                    <a:lnB>
                      <a:noFill/>
                    </a:lnB>
                    <a:noFill/>
                  </a:tcPr>
                </a:tc>
                <a:tc>
                  <a:txBody>
                    <a:bodyPr/>
                    <a:lstStyle/>
                    <a:p>
                      <a:r>
                        <a:rPr lang="fr-FR" sz="1800" dirty="0"/>
                        <a:t>Plus simples à mettre en œuvre</a:t>
                      </a:r>
                    </a:p>
                  </a:txBody>
                  <a:tcPr anchor="ctr">
                    <a:lnL>
                      <a:noFill/>
                    </a:lnL>
                    <a:lnR>
                      <a:noFill/>
                    </a:lnR>
                    <a:lnT>
                      <a:noFill/>
                    </a:lnT>
                    <a:lnB>
                      <a:noFill/>
                    </a:lnB>
                    <a:noFill/>
                  </a:tcPr>
                </a:tc>
                <a:extLst>
                  <a:ext uri="{0D108BD9-81ED-4DB2-BD59-A6C34878D82A}">
                    <a16:rowId xmlns:a16="http://schemas.microsoft.com/office/drawing/2014/main" val="1321911340"/>
                  </a:ext>
                </a:extLst>
              </a:tr>
            </a:tbl>
          </a:graphicData>
        </a:graphic>
      </p:graphicFrame>
    </p:spTree>
    <p:extLst>
      <p:ext uri="{BB962C8B-B14F-4D97-AF65-F5344CB8AC3E}">
        <p14:creationId xmlns:p14="http://schemas.microsoft.com/office/powerpoint/2010/main" val="33208332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89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917674"/>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1. Écrire le Code Minimal</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Méthode </a:t>
            </a:r>
            <a:r>
              <a:rPr lang="fr-FR" sz="2000" dirty="0" err="1">
                <a:latin typeface="Gill Sans MT" panose="020B0502020104020203" pitchFamily="34" charset="77"/>
                <a:ea typeface="Tahoma" panose="020B0604030504040204" pitchFamily="34" charset="0"/>
                <a:cs typeface="Tahoma" panose="020B0604030504040204" pitchFamily="34" charset="0"/>
              </a:rPr>
              <a:t>subtract</a:t>
            </a:r>
            <a:r>
              <a:rPr lang="fr-FR" sz="2000" dirty="0">
                <a:latin typeface="Gill Sans MT" panose="020B0502020104020203" pitchFamily="34" charset="77"/>
                <a:ea typeface="Tahoma" panose="020B0604030504040204" pitchFamily="34" charset="0"/>
                <a:cs typeface="Tahoma" panose="020B0604030504040204" pitchFamily="34" charset="0"/>
              </a:rPr>
              <a:t> avec le code minimal</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618853" y="1853778"/>
            <a:ext cx="5238204" cy="353943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SimpleCalculatorTest</a:t>
            </a:r>
            <a:r>
              <a:rPr lang="fr-FR" dirty="0"/>
              <a:t> {</a:t>
            </a:r>
          </a:p>
          <a:p>
            <a:r>
              <a:rPr lang="fr-FR" dirty="0"/>
              <a:t>    @Test</a:t>
            </a:r>
          </a:p>
          <a:p>
            <a:r>
              <a:rPr lang="fr-FR" dirty="0"/>
              <a:t>    public </a:t>
            </a:r>
            <a:r>
              <a:rPr lang="fr-FR" dirty="0" err="1"/>
              <a:t>void</a:t>
            </a:r>
            <a:r>
              <a:rPr lang="fr-FR" dirty="0"/>
              <a:t> </a:t>
            </a:r>
            <a:r>
              <a:rPr lang="fr-FR" dirty="0" err="1"/>
              <a:t>testSubtract</a:t>
            </a:r>
            <a:r>
              <a:rPr lang="fr-FR" dirty="0"/>
              <a:t>() {</a:t>
            </a:r>
          </a:p>
          <a:p>
            <a:r>
              <a:rPr lang="fr-FR" dirty="0"/>
              <a:t>        </a:t>
            </a:r>
            <a:r>
              <a:rPr lang="fr-FR" dirty="0" err="1"/>
              <a:t>SimpleCalculator</a:t>
            </a:r>
            <a:r>
              <a:rPr lang="fr-FR" dirty="0"/>
              <a:t> </a:t>
            </a:r>
            <a:r>
              <a:rPr lang="fr-FR" dirty="0" err="1"/>
              <a:t>calculator</a:t>
            </a:r>
            <a:r>
              <a:rPr lang="fr-FR" dirty="0"/>
              <a:t> = new </a:t>
            </a:r>
            <a:r>
              <a:rPr lang="fr-FR" dirty="0" err="1"/>
              <a:t>SimpleCalculator</a:t>
            </a:r>
            <a:r>
              <a:rPr lang="fr-FR" dirty="0"/>
              <a:t>();</a:t>
            </a:r>
          </a:p>
          <a:p>
            <a:r>
              <a:rPr lang="fr-FR" dirty="0"/>
              <a:t>        </a:t>
            </a:r>
            <a:r>
              <a:rPr lang="fr-FR" dirty="0" err="1"/>
              <a:t>assertEquals</a:t>
            </a:r>
            <a:r>
              <a:rPr lang="fr-FR" dirty="0"/>
              <a:t>(1, </a:t>
            </a:r>
            <a:r>
              <a:rPr lang="fr-FR" dirty="0" err="1"/>
              <a:t>calculator.subtract</a:t>
            </a:r>
            <a:r>
              <a:rPr lang="fr-FR" dirty="0"/>
              <a:t>(3, 2));</a:t>
            </a:r>
          </a:p>
          <a:p>
            <a:r>
              <a:rPr lang="fr-FR" dirty="0"/>
              <a:t>    }</a:t>
            </a:r>
          </a:p>
          <a:p>
            <a:r>
              <a:rPr lang="fr-FR" dirty="0"/>
              <a:t>}</a:t>
            </a:r>
          </a:p>
          <a:p>
            <a:endParaRPr lang="fr-FR" dirty="0"/>
          </a:p>
          <a:p>
            <a:r>
              <a:rPr lang="fr-FR" dirty="0"/>
              <a:t>class </a:t>
            </a:r>
            <a:r>
              <a:rPr lang="fr-FR" dirty="0" err="1"/>
              <a:t>SimpleCalculator</a:t>
            </a:r>
            <a:r>
              <a:rPr lang="fr-FR" dirty="0"/>
              <a:t> {</a:t>
            </a:r>
          </a:p>
          <a:p>
            <a:r>
              <a:rPr lang="fr-FR" dirty="0"/>
              <a:t>    public </a:t>
            </a:r>
            <a:r>
              <a:rPr lang="fr-FR" dirty="0" err="1"/>
              <a:t>int</a:t>
            </a:r>
            <a:r>
              <a:rPr lang="fr-FR" dirty="0"/>
              <a:t> </a:t>
            </a:r>
            <a:r>
              <a:rPr lang="fr-FR" dirty="0" err="1"/>
              <a:t>subtract</a:t>
            </a:r>
            <a:r>
              <a:rPr lang="fr-FR" dirty="0"/>
              <a:t>(</a:t>
            </a:r>
            <a:r>
              <a:rPr lang="fr-FR" dirty="0" err="1"/>
              <a:t>int</a:t>
            </a:r>
            <a:r>
              <a:rPr lang="fr-FR" dirty="0"/>
              <a:t> a, </a:t>
            </a:r>
            <a:r>
              <a:rPr lang="fr-FR" dirty="0" err="1"/>
              <a:t>int</a:t>
            </a:r>
            <a:r>
              <a:rPr lang="fr-FR" dirty="0"/>
              <a:t> b) {</a:t>
            </a:r>
          </a:p>
          <a:p>
            <a:r>
              <a:rPr lang="fr-FR" dirty="0"/>
              <a:t>        return a - b;</a:t>
            </a:r>
          </a:p>
          <a:p>
            <a:r>
              <a:rPr lang="fr-FR" dirty="0"/>
              <a:t>    }</a:t>
            </a:r>
          </a:p>
          <a:p>
            <a:r>
              <a:rPr lang="fr-FR" dirty="0"/>
              <a:t>}</a:t>
            </a:r>
          </a:p>
        </p:txBody>
      </p:sp>
    </p:spTree>
    <p:extLst>
      <p:ext uri="{BB962C8B-B14F-4D97-AF65-F5344CB8AC3E}">
        <p14:creationId xmlns:p14="http://schemas.microsoft.com/office/powerpoint/2010/main" val="53428755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a:extLst>
              <a:ext uri="{FF2B5EF4-FFF2-40B4-BE49-F238E27FC236}">
                <a16:creationId xmlns:a16="http://schemas.microsoft.com/office/drawing/2014/main" id="{AD2A959D-8ACB-FA47-A910-9BBF60CA1697}"/>
              </a:ext>
            </a:extLst>
          </p:cNvPr>
          <p:cNvSpPr>
            <a:spLocks/>
          </p:cNvSpPr>
          <p:nvPr/>
        </p:nvSpPr>
        <p:spPr bwMode="auto">
          <a:xfrm>
            <a:off x="2587157" y="53579"/>
            <a:ext cx="7547672" cy="461665"/>
          </a:xfrm>
          <a:prstGeom prst="rect">
            <a:avLst/>
          </a:prstGeom>
          <a:noFill/>
          <a:ln>
            <a:noFill/>
          </a:ln>
        </p:spPr>
        <p:txBody>
          <a:bodyPr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lgn="r">
              <a:defRPr/>
            </a:pPr>
            <a:r>
              <a:rPr lang="fr-FR" altLang="fr-FR" sz="3000" b="1" u="none" dirty="0">
                <a:solidFill>
                  <a:schemeClr val="tx1"/>
                </a:solidFill>
                <a:latin typeface="Gill Sans MT" panose="020B0502020104020203" pitchFamily="34" charset="77"/>
                <a:cs typeface="Arial" panose="020B0604020202020204" pitchFamily="34" charset="0"/>
              </a:rPr>
              <a:t>Références bibliographiques</a:t>
            </a:r>
            <a:endParaRPr lang="fr-FR" altLang="fr-FR" sz="3000" b="1" dirty="0">
              <a:solidFill>
                <a:schemeClr val="tx1"/>
              </a:solidFill>
              <a:latin typeface="Gill Sans MT" panose="020B0502020104020203" pitchFamily="34" charset="77"/>
              <a:cs typeface="Arial" panose="020B0604020202020204" pitchFamily="34" charset="0"/>
            </a:endParaRPr>
          </a:p>
        </p:txBody>
      </p:sp>
      <p:sp>
        <p:nvSpPr>
          <p:cNvPr id="7" name="Espace réservé du numéro de diapositive 6">
            <a:extLst>
              <a:ext uri="{FF2B5EF4-FFF2-40B4-BE49-F238E27FC236}">
                <a16:creationId xmlns:a16="http://schemas.microsoft.com/office/drawing/2014/main" id="{B9C948EB-7D88-41D0-A940-D377F44E5BFD}"/>
              </a:ext>
            </a:extLst>
          </p:cNvPr>
          <p:cNvSpPr>
            <a:spLocks noGrp="1"/>
          </p:cNvSpPr>
          <p:nvPr>
            <p:ph type="sldNum" sz="quarter" idx="12"/>
          </p:nvPr>
        </p:nvSpPr>
        <p:spPr/>
        <p:txBody>
          <a:bodyPr/>
          <a:lstStyle/>
          <a:p>
            <a:fld id="{9705A05D-FF3A-44F5-A745-C0E08A1F0267}" type="slidenum">
              <a:rPr lang="fr-FR" smtClean="0"/>
              <a:pPr/>
              <a:t>9</a:t>
            </a:fld>
            <a:endParaRPr lang="fr-FR" dirty="0"/>
          </a:p>
        </p:txBody>
      </p:sp>
      <p:pic>
        <p:nvPicPr>
          <p:cNvPr id="1026" name="Picture 2" descr="Test-Driven Java Development - Second Edition: Invoke TDD principles for  end-to-end application development">
            <a:extLst>
              <a:ext uri="{FF2B5EF4-FFF2-40B4-BE49-F238E27FC236}">
                <a16:creationId xmlns:a16="http://schemas.microsoft.com/office/drawing/2014/main" id="{7D9E557A-C4CA-FDAE-FC43-C77FC4025F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64" y="1303598"/>
            <a:ext cx="3036517" cy="37444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st-Driven Development with Java | Packt">
            <a:extLst>
              <a:ext uri="{FF2B5EF4-FFF2-40B4-BE49-F238E27FC236}">
                <a16:creationId xmlns:a16="http://schemas.microsoft.com/office/drawing/2014/main" id="{61BEA54A-F7CA-CF40-8B8E-496AC8252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729" y="1304640"/>
            <a:ext cx="3036518" cy="37433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Java Unit Testing with JUnit 5: Test Driven Development with JUnit 5">
            <a:extLst>
              <a:ext uri="{FF2B5EF4-FFF2-40B4-BE49-F238E27FC236}">
                <a16:creationId xmlns:a16="http://schemas.microsoft.com/office/drawing/2014/main" id="{D3F41317-C66B-6134-42C4-0DFF44A238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2333" y="1304640"/>
            <a:ext cx="2489344" cy="3743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0828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90</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2. Utiliser des </a:t>
            </a:r>
            <a:r>
              <a:rPr lang="fr-FR" sz="2000" dirty="0" err="1">
                <a:latin typeface="Gill Sans MT" panose="020B0502020104020203" pitchFamily="34" charset="77"/>
                <a:ea typeface="Tahoma" panose="020B0604030504040204" pitchFamily="34" charset="0"/>
                <a:cs typeface="Tahoma" panose="020B0604030504040204" pitchFamily="34" charset="0"/>
              </a:rPr>
              <a:t>Mocks</a:t>
            </a:r>
            <a:r>
              <a:rPr lang="fr-FR" sz="2000" dirty="0">
                <a:latin typeface="Gill Sans MT" panose="020B0502020104020203" pitchFamily="34" charset="77"/>
                <a:ea typeface="Tahoma" panose="020B0604030504040204" pitchFamily="34" charset="0"/>
                <a:cs typeface="Tahoma" panose="020B0604030504040204" pitchFamily="34" charset="0"/>
              </a:rPr>
              <a:t> et des Stubs</a:t>
            </a:r>
            <a:r>
              <a:rPr lang="fr-TN" sz="2000" dirty="0">
                <a:latin typeface="Gill Sans MT" panose="020B0502020104020203" pitchFamily="34" charset="77"/>
                <a:ea typeface="Tahoma" panose="020B0604030504040204" pitchFamily="34" charset="0"/>
                <a:cs typeface="Tahoma" panose="020B0604030504040204" pitchFamily="34" charset="0"/>
              </a:rPr>
              <a:t> </a:t>
            </a: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Test d'un service utilisateur avec </a:t>
            </a:r>
            <a:r>
              <a:rPr lang="fr-FR" sz="2000" dirty="0" err="1">
                <a:latin typeface="Gill Sans MT" panose="020B0502020104020203" pitchFamily="34" charset="77"/>
                <a:ea typeface="Tahoma" panose="020B0604030504040204" pitchFamily="34" charset="0"/>
                <a:cs typeface="Tahoma" panose="020B0604030504040204" pitchFamily="34" charset="0"/>
              </a:rPr>
              <a:t>Mockito</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1374387" y="2125097"/>
            <a:ext cx="7727135" cy="353943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static</a:t>
            </a:r>
            <a:r>
              <a:rPr lang="fr-FR" dirty="0"/>
              <a:t> </a:t>
            </a:r>
            <a:r>
              <a:rPr lang="fr-FR" dirty="0" err="1"/>
              <a:t>org.junit.jupiter.api.Assertions.assertEquals</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UserServiceTest</a:t>
            </a:r>
            <a:r>
              <a:rPr lang="fr-FR" dirty="0"/>
              <a:t> {</a:t>
            </a:r>
          </a:p>
          <a:p>
            <a:r>
              <a:rPr lang="fr-FR" dirty="0"/>
              <a:t>    @Test</a:t>
            </a:r>
          </a:p>
          <a:p>
            <a:r>
              <a:rPr lang="fr-FR" dirty="0"/>
              <a:t>    public </a:t>
            </a:r>
            <a:r>
              <a:rPr lang="fr-FR" dirty="0" err="1"/>
              <a:t>void</a:t>
            </a:r>
            <a:r>
              <a:rPr lang="fr-FR" dirty="0"/>
              <a:t> </a:t>
            </a:r>
            <a:r>
              <a:rPr lang="fr-FR" dirty="0" err="1"/>
              <a:t>testGetUser</a:t>
            </a:r>
            <a:r>
              <a:rPr lang="fr-FR" dirty="0"/>
              <a:t>() {</a:t>
            </a:r>
          </a:p>
          <a:p>
            <a:r>
              <a:rPr lang="fr-FR" dirty="0"/>
              <a:t>        </a:t>
            </a:r>
            <a:r>
              <a:rPr lang="fr-FR" dirty="0" err="1"/>
              <a:t>UserRepository</a:t>
            </a:r>
            <a:r>
              <a:rPr lang="fr-FR" dirty="0"/>
              <a:t> </a:t>
            </a:r>
            <a:r>
              <a:rPr lang="fr-FR" dirty="0" err="1"/>
              <a:t>mockRepository</a:t>
            </a:r>
            <a:r>
              <a:rPr lang="fr-FR" dirty="0"/>
              <a:t> = </a:t>
            </a:r>
            <a:r>
              <a:rPr lang="fr-FR" dirty="0" err="1"/>
              <a:t>mock</a:t>
            </a:r>
            <a:r>
              <a:rPr lang="fr-FR" dirty="0"/>
              <a:t>(</a:t>
            </a:r>
            <a:r>
              <a:rPr lang="fr-FR" dirty="0" err="1"/>
              <a:t>UserRepository.class</a:t>
            </a:r>
            <a:r>
              <a:rPr lang="fr-FR" dirty="0"/>
              <a:t>);</a:t>
            </a:r>
          </a:p>
          <a:p>
            <a:r>
              <a:rPr lang="fr-FR" dirty="0"/>
              <a:t>        </a:t>
            </a:r>
            <a:r>
              <a:rPr lang="fr-FR" dirty="0" err="1"/>
              <a:t>when</a:t>
            </a:r>
            <a:r>
              <a:rPr lang="fr-FR" dirty="0"/>
              <a:t>(</a:t>
            </a:r>
            <a:r>
              <a:rPr lang="fr-FR" dirty="0" err="1"/>
              <a:t>mockRepository.findUser</a:t>
            </a:r>
            <a:r>
              <a:rPr lang="fr-FR" dirty="0"/>
              <a:t>("</a:t>
            </a:r>
            <a:r>
              <a:rPr lang="fr-FR" dirty="0" err="1"/>
              <a:t>john</a:t>
            </a:r>
            <a:r>
              <a:rPr lang="fr-FR" dirty="0"/>
              <a:t>")).</a:t>
            </a:r>
            <a:r>
              <a:rPr lang="fr-FR" dirty="0" err="1"/>
              <a:t>thenReturn</a:t>
            </a:r>
            <a:r>
              <a:rPr lang="fr-FR" dirty="0"/>
              <a:t>(new User("</a:t>
            </a:r>
            <a:r>
              <a:rPr lang="fr-FR" dirty="0" err="1"/>
              <a:t>john</a:t>
            </a:r>
            <a:r>
              <a:rPr lang="fr-FR" dirty="0"/>
              <a:t>", "John Doe"));</a:t>
            </a:r>
          </a:p>
          <a:p>
            <a:endParaRPr lang="fr-FR" dirty="0"/>
          </a:p>
          <a:p>
            <a:r>
              <a:rPr lang="fr-FR" dirty="0"/>
              <a:t>        </a:t>
            </a:r>
            <a:r>
              <a:rPr lang="fr-FR" dirty="0" err="1"/>
              <a:t>UserService</a:t>
            </a:r>
            <a:r>
              <a:rPr lang="fr-FR" dirty="0"/>
              <a:t> </a:t>
            </a:r>
            <a:r>
              <a:rPr lang="fr-FR" dirty="0" err="1"/>
              <a:t>userService</a:t>
            </a:r>
            <a:r>
              <a:rPr lang="fr-FR" dirty="0"/>
              <a:t> = new </a:t>
            </a:r>
            <a:r>
              <a:rPr lang="fr-FR" dirty="0" err="1"/>
              <a:t>UserService</a:t>
            </a:r>
            <a:r>
              <a:rPr lang="fr-FR" dirty="0"/>
              <a:t>(</a:t>
            </a:r>
            <a:r>
              <a:rPr lang="fr-FR" dirty="0" err="1"/>
              <a:t>mockRepository</a:t>
            </a:r>
            <a:r>
              <a:rPr lang="fr-FR" dirty="0"/>
              <a:t>);</a:t>
            </a:r>
          </a:p>
          <a:p>
            <a:r>
              <a:rPr lang="fr-FR" dirty="0"/>
              <a:t>        User </a:t>
            </a:r>
            <a:r>
              <a:rPr lang="fr-FR" dirty="0" err="1"/>
              <a:t>user</a:t>
            </a:r>
            <a:r>
              <a:rPr lang="fr-FR" dirty="0"/>
              <a:t> = </a:t>
            </a:r>
            <a:r>
              <a:rPr lang="fr-FR" dirty="0" err="1"/>
              <a:t>userService.getUser</a:t>
            </a:r>
            <a:r>
              <a:rPr lang="fr-FR" dirty="0"/>
              <a:t>("</a:t>
            </a:r>
            <a:r>
              <a:rPr lang="fr-FR" dirty="0" err="1"/>
              <a:t>john</a:t>
            </a:r>
            <a:r>
              <a:rPr lang="fr-FR" dirty="0"/>
              <a:t>");</a:t>
            </a:r>
          </a:p>
          <a:p>
            <a:r>
              <a:rPr lang="fr-FR" dirty="0"/>
              <a:t>        </a:t>
            </a:r>
          </a:p>
          <a:p>
            <a:r>
              <a:rPr lang="fr-FR" dirty="0"/>
              <a:t>        </a:t>
            </a:r>
            <a:r>
              <a:rPr lang="fr-FR" dirty="0" err="1"/>
              <a:t>assertEquals</a:t>
            </a:r>
            <a:r>
              <a:rPr lang="fr-FR" dirty="0"/>
              <a:t>("John Doe", </a:t>
            </a:r>
            <a:r>
              <a:rPr lang="fr-FR" dirty="0" err="1"/>
              <a:t>user.getName</a:t>
            </a:r>
            <a:r>
              <a:rPr lang="fr-FR" dirty="0"/>
              <a:t>());</a:t>
            </a:r>
          </a:p>
          <a:p>
            <a:r>
              <a:rPr lang="fr-FR" dirty="0"/>
              <a:t>    }</a:t>
            </a:r>
          </a:p>
          <a:p>
            <a:r>
              <a:rPr lang="fr-FR" dirty="0"/>
              <a:t>}</a:t>
            </a:r>
          </a:p>
        </p:txBody>
      </p:sp>
    </p:spTree>
    <p:extLst>
      <p:ext uri="{BB962C8B-B14F-4D97-AF65-F5344CB8AC3E}">
        <p14:creationId xmlns:p14="http://schemas.microsoft.com/office/powerpoint/2010/main" val="137955354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91</a:t>
            </a:fld>
            <a:endParaRPr lang="fr-FR" dirty="0"/>
          </a:p>
        </p:txBody>
      </p:sp>
      <p:sp>
        <p:nvSpPr>
          <p:cNvPr id="4" name="ZoneTexte 3">
            <a:extLst>
              <a:ext uri="{FF2B5EF4-FFF2-40B4-BE49-F238E27FC236}">
                <a16:creationId xmlns:a16="http://schemas.microsoft.com/office/drawing/2014/main" id="{7F8FDA4F-EE76-8931-3CE7-75B81F0233EE}"/>
              </a:ext>
            </a:extLst>
          </p:cNvPr>
          <p:cNvSpPr txBox="1"/>
          <p:nvPr/>
        </p:nvSpPr>
        <p:spPr>
          <a:xfrm>
            <a:off x="4752529" y="2087154"/>
            <a:ext cx="5525988" cy="2462213"/>
          </a:xfrm>
          <a:prstGeom prst="rect">
            <a:avLst/>
          </a:prstGeom>
          <a:solidFill>
            <a:schemeClr val="accent5">
              <a:lumMod val="20000"/>
              <a:lumOff val="80000"/>
            </a:schemeClr>
          </a:solidFill>
        </p:spPr>
        <p:txBody>
          <a:bodyPr wrap="square">
            <a:spAutoFit/>
          </a:bodyPr>
          <a:lstStyle/>
          <a:p>
            <a:r>
              <a:rPr lang="fr-FR" dirty="0"/>
              <a:t>public class </a:t>
            </a:r>
            <a:r>
              <a:rPr lang="fr-FR" dirty="0" err="1"/>
              <a:t>UserService</a:t>
            </a:r>
            <a:r>
              <a:rPr lang="fr-FR" dirty="0"/>
              <a:t> {</a:t>
            </a:r>
          </a:p>
          <a:p>
            <a:r>
              <a:rPr lang="fr-FR" dirty="0"/>
              <a:t>    </a:t>
            </a:r>
            <a:r>
              <a:rPr lang="fr-FR" dirty="0" err="1"/>
              <a:t>private</a:t>
            </a:r>
            <a:r>
              <a:rPr lang="fr-FR" dirty="0"/>
              <a:t> </a:t>
            </a:r>
            <a:r>
              <a:rPr lang="fr-FR" dirty="0" err="1"/>
              <a:t>UserRepository</a:t>
            </a:r>
            <a:r>
              <a:rPr lang="fr-FR" dirty="0"/>
              <a:t> </a:t>
            </a:r>
            <a:r>
              <a:rPr lang="fr-FR" dirty="0" err="1"/>
              <a:t>userRepository</a:t>
            </a:r>
            <a:r>
              <a:rPr lang="fr-FR" dirty="0"/>
              <a:t>;</a:t>
            </a:r>
          </a:p>
          <a:p>
            <a:endParaRPr lang="fr-FR" dirty="0"/>
          </a:p>
          <a:p>
            <a:r>
              <a:rPr lang="fr-FR" dirty="0"/>
              <a:t>    public </a:t>
            </a:r>
            <a:r>
              <a:rPr lang="fr-FR" dirty="0" err="1"/>
              <a:t>UserService</a:t>
            </a:r>
            <a:r>
              <a:rPr lang="fr-FR" dirty="0"/>
              <a:t>(</a:t>
            </a:r>
            <a:r>
              <a:rPr lang="fr-FR" dirty="0" err="1"/>
              <a:t>UserRepository</a:t>
            </a:r>
            <a:r>
              <a:rPr lang="fr-FR" dirty="0"/>
              <a:t> </a:t>
            </a:r>
            <a:r>
              <a:rPr lang="fr-FR" dirty="0" err="1"/>
              <a:t>userRepository</a:t>
            </a:r>
            <a:r>
              <a:rPr lang="fr-FR" dirty="0"/>
              <a:t>) {</a:t>
            </a:r>
          </a:p>
          <a:p>
            <a:r>
              <a:rPr lang="fr-FR" dirty="0"/>
              <a:t>        </a:t>
            </a:r>
            <a:r>
              <a:rPr lang="fr-FR" dirty="0" err="1"/>
              <a:t>this.userRepository</a:t>
            </a:r>
            <a:r>
              <a:rPr lang="fr-FR" dirty="0"/>
              <a:t> = </a:t>
            </a:r>
            <a:r>
              <a:rPr lang="fr-FR" dirty="0" err="1"/>
              <a:t>userRepository</a:t>
            </a:r>
            <a:r>
              <a:rPr lang="fr-FR" dirty="0"/>
              <a:t>;</a:t>
            </a:r>
          </a:p>
          <a:p>
            <a:r>
              <a:rPr lang="fr-FR" dirty="0"/>
              <a:t>    }</a:t>
            </a:r>
          </a:p>
          <a:p>
            <a:endParaRPr lang="fr-FR" dirty="0"/>
          </a:p>
          <a:p>
            <a:r>
              <a:rPr lang="fr-FR" dirty="0"/>
              <a:t>    public User </a:t>
            </a:r>
            <a:r>
              <a:rPr lang="fr-FR" dirty="0" err="1"/>
              <a:t>getUser</a:t>
            </a:r>
            <a:r>
              <a:rPr lang="fr-FR" dirty="0"/>
              <a:t>(String </a:t>
            </a:r>
            <a:r>
              <a:rPr lang="fr-FR" dirty="0" err="1"/>
              <a:t>username</a:t>
            </a:r>
            <a:r>
              <a:rPr lang="fr-FR" dirty="0"/>
              <a:t>) {</a:t>
            </a:r>
          </a:p>
          <a:p>
            <a:r>
              <a:rPr lang="fr-FR" dirty="0"/>
              <a:t>        return </a:t>
            </a:r>
            <a:r>
              <a:rPr lang="fr-FR" dirty="0" err="1"/>
              <a:t>userRepository.findUser</a:t>
            </a:r>
            <a:r>
              <a:rPr lang="fr-FR" dirty="0"/>
              <a:t>(</a:t>
            </a:r>
            <a:r>
              <a:rPr lang="fr-FR" dirty="0" err="1"/>
              <a:t>username</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7CDB3CBB-1AF2-B60E-B7B9-D55FF43DF9B4}"/>
              </a:ext>
            </a:extLst>
          </p:cNvPr>
          <p:cNvSpPr txBox="1"/>
          <p:nvPr/>
        </p:nvSpPr>
        <p:spPr>
          <a:xfrm>
            <a:off x="278459" y="1333101"/>
            <a:ext cx="4375456" cy="3970318"/>
          </a:xfrm>
          <a:prstGeom prst="rect">
            <a:avLst/>
          </a:prstGeom>
          <a:solidFill>
            <a:schemeClr val="accent5">
              <a:lumMod val="20000"/>
              <a:lumOff val="80000"/>
            </a:schemeClr>
          </a:solidFill>
        </p:spPr>
        <p:txBody>
          <a:bodyPr wrap="square">
            <a:spAutoFit/>
          </a:bodyPr>
          <a:lstStyle/>
          <a:p>
            <a:r>
              <a:rPr lang="fr-FR" dirty="0"/>
              <a:t>public class User {</a:t>
            </a:r>
          </a:p>
          <a:p>
            <a:r>
              <a:rPr lang="fr-FR" dirty="0"/>
              <a:t>    </a:t>
            </a:r>
            <a:r>
              <a:rPr lang="fr-FR" dirty="0" err="1"/>
              <a:t>private</a:t>
            </a:r>
            <a:r>
              <a:rPr lang="fr-FR" dirty="0"/>
              <a:t> String </a:t>
            </a:r>
            <a:r>
              <a:rPr lang="fr-FR" dirty="0" err="1"/>
              <a:t>username</a:t>
            </a:r>
            <a:r>
              <a:rPr lang="fr-FR" dirty="0"/>
              <a:t>;</a:t>
            </a:r>
          </a:p>
          <a:p>
            <a:r>
              <a:rPr lang="fr-FR" dirty="0"/>
              <a:t>    </a:t>
            </a:r>
            <a:r>
              <a:rPr lang="fr-FR" dirty="0" err="1"/>
              <a:t>private</a:t>
            </a:r>
            <a:r>
              <a:rPr lang="fr-FR" dirty="0"/>
              <a:t> String </a:t>
            </a:r>
            <a:r>
              <a:rPr lang="fr-FR" dirty="0" err="1"/>
              <a:t>name</a:t>
            </a:r>
            <a:r>
              <a:rPr lang="fr-FR" dirty="0"/>
              <a:t>;</a:t>
            </a:r>
          </a:p>
          <a:p>
            <a:endParaRPr lang="fr-FR" dirty="0"/>
          </a:p>
          <a:p>
            <a:r>
              <a:rPr lang="fr-FR" dirty="0"/>
              <a:t>    public User(String </a:t>
            </a:r>
            <a:r>
              <a:rPr lang="fr-FR" dirty="0" err="1"/>
              <a:t>username</a:t>
            </a:r>
            <a:r>
              <a:rPr lang="fr-FR" dirty="0"/>
              <a:t>, String </a:t>
            </a:r>
            <a:r>
              <a:rPr lang="fr-FR" dirty="0" err="1"/>
              <a:t>name</a:t>
            </a:r>
            <a:r>
              <a:rPr lang="fr-FR" dirty="0"/>
              <a:t>) {</a:t>
            </a:r>
          </a:p>
          <a:p>
            <a:r>
              <a:rPr lang="fr-FR" dirty="0"/>
              <a:t>        </a:t>
            </a:r>
            <a:r>
              <a:rPr lang="fr-FR" dirty="0" err="1"/>
              <a:t>this.username</a:t>
            </a:r>
            <a:r>
              <a:rPr lang="fr-FR" dirty="0"/>
              <a:t> = </a:t>
            </a:r>
            <a:r>
              <a:rPr lang="fr-FR" dirty="0" err="1"/>
              <a:t>username</a:t>
            </a:r>
            <a:r>
              <a:rPr lang="fr-FR" dirty="0"/>
              <a:t>;</a:t>
            </a:r>
          </a:p>
          <a:p>
            <a:r>
              <a:rPr lang="fr-FR" dirty="0"/>
              <a:t>        this.name = </a:t>
            </a:r>
            <a:r>
              <a:rPr lang="fr-FR" dirty="0" err="1"/>
              <a:t>name</a:t>
            </a:r>
            <a:r>
              <a:rPr lang="fr-FR" dirty="0"/>
              <a:t>;</a:t>
            </a:r>
          </a:p>
          <a:p>
            <a:r>
              <a:rPr lang="fr-FR" dirty="0"/>
              <a:t>    }</a:t>
            </a:r>
          </a:p>
          <a:p>
            <a:endParaRPr lang="fr-FR" dirty="0"/>
          </a:p>
          <a:p>
            <a:r>
              <a:rPr lang="fr-FR" dirty="0"/>
              <a:t>    public String </a:t>
            </a:r>
            <a:r>
              <a:rPr lang="fr-FR" dirty="0" err="1"/>
              <a:t>getName</a:t>
            </a:r>
            <a:r>
              <a:rPr lang="fr-FR" dirty="0"/>
              <a:t>() {</a:t>
            </a:r>
          </a:p>
          <a:p>
            <a:r>
              <a:rPr lang="fr-FR" dirty="0"/>
              <a:t>        return </a:t>
            </a:r>
            <a:r>
              <a:rPr lang="fr-FR" dirty="0" err="1"/>
              <a:t>name</a:t>
            </a:r>
            <a:r>
              <a:rPr lang="fr-FR" dirty="0"/>
              <a:t>;</a:t>
            </a:r>
          </a:p>
          <a:p>
            <a:r>
              <a:rPr lang="fr-FR" dirty="0"/>
              <a:t>    }</a:t>
            </a:r>
          </a:p>
          <a:p>
            <a:r>
              <a:rPr lang="fr-FR" dirty="0"/>
              <a:t>}</a:t>
            </a:r>
          </a:p>
          <a:p>
            <a:endParaRPr lang="fr-FR" dirty="0"/>
          </a:p>
          <a:p>
            <a:r>
              <a:rPr lang="fr-FR" dirty="0"/>
              <a:t>public interface </a:t>
            </a:r>
            <a:r>
              <a:rPr lang="fr-FR" dirty="0" err="1"/>
              <a:t>UserRepository</a:t>
            </a:r>
            <a:r>
              <a:rPr lang="fr-FR" dirty="0"/>
              <a:t> {</a:t>
            </a:r>
          </a:p>
          <a:p>
            <a:r>
              <a:rPr lang="fr-FR" dirty="0"/>
              <a:t>    User </a:t>
            </a:r>
            <a:r>
              <a:rPr lang="fr-FR" dirty="0" err="1"/>
              <a:t>findUser</a:t>
            </a:r>
            <a:r>
              <a:rPr lang="fr-FR" dirty="0"/>
              <a:t>(String </a:t>
            </a:r>
            <a:r>
              <a:rPr lang="fr-FR" dirty="0" err="1"/>
              <a:t>username</a:t>
            </a:r>
            <a:r>
              <a:rPr lang="fr-FR" dirty="0"/>
              <a:t>);</a:t>
            </a:r>
          </a:p>
          <a:p>
            <a:r>
              <a:rPr lang="fr-FR" dirty="0"/>
              <a:t>}</a:t>
            </a:r>
          </a:p>
          <a:p>
            <a:endParaRPr lang="fr-FR" dirty="0"/>
          </a:p>
        </p:txBody>
      </p:sp>
    </p:spTree>
    <p:extLst>
      <p:ext uri="{BB962C8B-B14F-4D97-AF65-F5344CB8AC3E}">
        <p14:creationId xmlns:p14="http://schemas.microsoft.com/office/powerpoint/2010/main" val="17680791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Stratégies pour Écrire des Tests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92</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834459"/>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3. Réexécuter Fréquemment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Configuration d'un pipeline Jenkins pour exécuter des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1" y="1847968"/>
            <a:ext cx="5525988" cy="3323987"/>
          </a:xfrm>
          <a:prstGeom prst="rect">
            <a:avLst/>
          </a:prstGeom>
          <a:solidFill>
            <a:schemeClr val="accent5">
              <a:lumMod val="20000"/>
              <a:lumOff val="80000"/>
            </a:schemeClr>
          </a:solidFill>
        </p:spPr>
        <p:txBody>
          <a:bodyPr wrap="square">
            <a:spAutoFit/>
          </a:bodyPr>
          <a:lstStyle/>
          <a:p>
            <a:r>
              <a:rPr lang="fr-FR" dirty="0"/>
              <a:t>pipeline {</a:t>
            </a:r>
          </a:p>
          <a:p>
            <a:r>
              <a:rPr lang="fr-FR" dirty="0"/>
              <a:t>    agent </a:t>
            </a:r>
            <a:r>
              <a:rPr lang="fr-FR" dirty="0" err="1"/>
              <a:t>any</a:t>
            </a:r>
            <a:endParaRPr lang="fr-FR" dirty="0"/>
          </a:p>
          <a:p>
            <a:r>
              <a:rPr lang="fr-FR" dirty="0"/>
              <a:t>    stages {</a:t>
            </a:r>
          </a:p>
          <a:p>
            <a:r>
              <a:rPr lang="fr-FR" dirty="0"/>
              <a:t>        stage('</a:t>
            </a:r>
            <a:r>
              <a:rPr lang="fr-FR" dirty="0" err="1"/>
              <a:t>Build</a:t>
            </a:r>
            <a:r>
              <a:rPr lang="fr-FR" dirty="0"/>
              <a:t>') {</a:t>
            </a:r>
          </a:p>
          <a:p>
            <a:r>
              <a:rPr lang="fr-FR" dirty="0"/>
              <a:t>            </a:t>
            </a:r>
            <a:r>
              <a:rPr lang="fr-FR" dirty="0" err="1"/>
              <a:t>steps</a:t>
            </a:r>
            <a:r>
              <a:rPr lang="fr-FR" dirty="0"/>
              <a:t> {</a:t>
            </a:r>
          </a:p>
          <a:p>
            <a:r>
              <a:rPr lang="fr-FR" dirty="0"/>
              <a:t>                sh '</a:t>
            </a:r>
            <a:r>
              <a:rPr lang="fr-FR" dirty="0" err="1"/>
              <a:t>mvn</a:t>
            </a:r>
            <a:r>
              <a:rPr lang="fr-FR" dirty="0"/>
              <a:t> clean compile'</a:t>
            </a:r>
          </a:p>
          <a:p>
            <a:r>
              <a:rPr lang="fr-FR" dirty="0"/>
              <a:t>            }</a:t>
            </a:r>
          </a:p>
          <a:p>
            <a:r>
              <a:rPr lang="fr-FR" dirty="0"/>
              <a:t>        }</a:t>
            </a:r>
          </a:p>
          <a:p>
            <a:r>
              <a:rPr lang="fr-FR" dirty="0"/>
              <a:t>        stage('Test') {</a:t>
            </a:r>
          </a:p>
          <a:p>
            <a:r>
              <a:rPr lang="fr-FR" dirty="0"/>
              <a:t>            </a:t>
            </a:r>
            <a:r>
              <a:rPr lang="fr-FR" dirty="0" err="1"/>
              <a:t>steps</a:t>
            </a:r>
            <a:r>
              <a:rPr lang="fr-FR" dirty="0"/>
              <a:t> {</a:t>
            </a:r>
          </a:p>
          <a:p>
            <a:r>
              <a:rPr lang="fr-FR" dirty="0"/>
              <a:t>                sh '</a:t>
            </a:r>
            <a:r>
              <a:rPr lang="fr-FR" dirty="0" err="1"/>
              <a:t>mvn</a:t>
            </a:r>
            <a:r>
              <a:rPr lang="fr-FR" dirty="0"/>
              <a:t> clean test'</a:t>
            </a:r>
          </a:p>
          <a:p>
            <a:r>
              <a:rPr lang="fr-FR" dirty="0"/>
              <a:t>            }</a:t>
            </a:r>
          </a:p>
          <a:p>
            <a:r>
              <a:rPr lang="fr-FR" dirty="0"/>
              <a:t>        }</a:t>
            </a:r>
          </a:p>
          <a:p>
            <a:r>
              <a:rPr lang="fr-FR" dirty="0"/>
              <a:t>    }</a:t>
            </a:r>
          </a:p>
          <a:p>
            <a:r>
              <a:rPr lang="fr-FR" dirty="0"/>
              <a:t>}</a:t>
            </a:r>
          </a:p>
        </p:txBody>
      </p:sp>
    </p:spTree>
    <p:extLst>
      <p:ext uri="{BB962C8B-B14F-4D97-AF65-F5344CB8AC3E}">
        <p14:creationId xmlns:p14="http://schemas.microsoft.com/office/powerpoint/2010/main" val="396790337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5">
            <a:extLst>
              <a:ext uri="{FF2B5EF4-FFF2-40B4-BE49-F238E27FC236}">
                <a16:creationId xmlns:a16="http://schemas.microsoft.com/office/drawing/2014/main" id="{3ABD558D-8E07-9042-B09A-76B69B60C613}"/>
              </a:ext>
            </a:extLst>
          </p:cNvPr>
          <p:cNvSpPr>
            <a:spLocks/>
          </p:cNvSpPr>
          <p:nvPr/>
        </p:nvSpPr>
        <p:spPr bwMode="auto">
          <a:xfrm>
            <a:off x="985524" y="3315528"/>
            <a:ext cx="9612577" cy="492443"/>
          </a:xfrm>
          <a:prstGeom prst="rect">
            <a:avLst/>
          </a:prstGeom>
          <a:noFill/>
          <a:ln>
            <a:noFill/>
          </a:ln>
        </p:spPr>
        <p:txBody>
          <a:bodyPr wrap="square" lIns="0" tIns="0" rIns="0" bIns="0">
            <a:spAutoFit/>
          </a:bodyPr>
          <a:lstStyle>
            <a:lvl1pPr algn="ctr" eaLnBrk="0" hangingPunct="0">
              <a:defRPr u="sng">
                <a:solidFill>
                  <a:schemeClr val="tx2"/>
                </a:solidFill>
                <a:latin typeface="Calibri" panose="020F0502020204030204" pitchFamily="34" charset="0"/>
              </a:defRPr>
            </a:lvl1pPr>
            <a:lvl2pPr algn="ctr" eaLnBrk="0" hangingPunct="0">
              <a:defRPr u="sng">
                <a:solidFill>
                  <a:schemeClr val="tx2"/>
                </a:solidFill>
                <a:latin typeface="Calibri" panose="020F0502020204030204" pitchFamily="34" charset="0"/>
              </a:defRPr>
            </a:lvl2pPr>
            <a:lvl3pPr algn="ctr" eaLnBrk="0" hangingPunct="0">
              <a:defRPr u="sng">
                <a:solidFill>
                  <a:schemeClr val="tx2"/>
                </a:solidFill>
                <a:latin typeface="Calibri" panose="020F0502020204030204" pitchFamily="34" charset="0"/>
              </a:defRPr>
            </a:lvl3pPr>
            <a:lvl4pPr algn="ctr" eaLnBrk="0" hangingPunct="0">
              <a:defRPr u="sng">
                <a:solidFill>
                  <a:schemeClr val="tx2"/>
                </a:solidFill>
                <a:latin typeface="Calibri" panose="020F0502020204030204" pitchFamily="34" charset="0"/>
              </a:defRPr>
            </a:lvl4pPr>
            <a:lvl5pPr algn="ctr" eaLnBrk="0" hangingPunct="0">
              <a:defRPr u="sng">
                <a:solidFill>
                  <a:schemeClr val="tx2"/>
                </a:solidFill>
                <a:latin typeface="Calibri" panose="020F0502020204030204" pitchFamily="34" charset="0"/>
              </a:defRPr>
            </a:lvl5pPr>
            <a:lvl6pPr marL="457200" algn="ctr" eaLnBrk="0" fontAlgn="base" hangingPunct="0">
              <a:spcBef>
                <a:spcPct val="0"/>
              </a:spcBef>
              <a:spcAft>
                <a:spcPct val="0"/>
              </a:spcAft>
              <a:defRPr u="sng">
                <a:solidFill>
                  <a:schemeClr val="tx2"/>
                </a:solidFill>
                <a:latin typeface="Calibri" panose="020F0502020204030204" pitchFamily="34" charset="0"/>
              </a:defRPr>
            </a:lvl6pPr>
            <a:lvl7pPr marL="914400" algn="ctr" eaLnBrk="0" fontAlgn="base" hangingPunct="0">
              <a:spcBef>
                <a:spcPct val="0"/>
              </a:spcBef>
              <a:spcAft>
                <a:spcPct val="0"/>
              </a:spcAft>
              <a:defRPr u="sng">
                <a:solidFill>
                  <a:schemeClr val="tx2"/>
                </a:solidFill>
                <a:latin typeface="Calibri" panose="020F0502020204030204" pitchFamily="34" charset="0"/>
              </a:defRPr>
            </a:lvl7pPr>
            <a:lvl8pPr marL="1371600" algn="ctr" eaLnBrk="0" fontAlgn="base" hangingPunct="0">
              <a:spcBef>
                <a:spcPct val="0"/>
              </a:spcBef>
              <a:spcAft>
                <a:spcPct val="0"/>
              </a:spcAft>
              <a:defRPr u="sng">
                <a:solidFill>
                  <a:schemeClr val="tx2"/>
                </a:solidFill>
                <a:latin typeface="Calibri" panose="020F0502020204030204" pitchFamily="34" charset="0"/>
              </a:defRPr>
            </a:lvl8pPr>
            <a:lvl9pPr marL="1828800" algn="ctr" eaLnBrk="0" fontAlgn="base" hangingPunct="0">
              <a:spcBef>
                <a:spcPct val="0"/>
              </a:spcBef>
              <a:spcAft>
                <a:spcPct val="0"/>
              </a:spcAft>
              <a:defRPr u="sng">
                <a:solidFill>
                  <a:schemeClr val="tx2"/>
                </a:solidFill>
                <a:latin typeface="Calibri" panose="020F0502020204030204" pitchFamily="34" charset="0"/>
              </a:defRPr>
            </a:lvl9pPr>
          </a:lstStyle>
          <a:p>
            <a:pPr>
              <a:defRPr/>
            </a:pPr>
            <a:r>
              <a:rPr lang="fr-FR" altLang="fr-FR" sz="3200" u="none" dirty="0">
                <a:solidFill>
                  <a:schemeClr val="tx1"/>
                </a:solidFill>
                <a:latin typeface="Gill Sans MT" panose="020B0502020104020203" pitchFamily="34" charset="77"/>
                <a:cs typeface="Arial" panose="020B0604020202020204" pitchFamily="34" charset="0"/>
              </a:rPr>
              <a:t>Partie </a:t>
            </a:r>
            <a:r>
              <a:rPr lang="fr-TN" altLang="fr-FR" sz="3200" u="none" dirty="0">
                <a:solidFill>
                  <a:schemeClr val="tx1"/>
                </a:solidFill>
                <a:latin typeface="Gill Sans MT" panose="020B0502020104020203" pitchFamily="34" charset="77"/>
                <a:cs typeface="Arial" panose="020B0604020202020204" pitchFamily="34" charset="0"/>
              </a:rPr>
              <a:t>IV: </a:t>
            </a:r>
            <a:r>
              <a:rPr lang="fr-FR" altLang="fr-FR" sz="3200" u="none" dirty="0">
                <a:solidFill>
                  <a:schemeClr val="tx1"/>
                </a:solidFill>
                <a:latin typeface="Gill Sans MT" panose="020B0502020104020203" pitchFamily="34" charset="77"/>
                <a:cs typeface="Arial" panose="020B0604020202020204" pitchFamily="34" charset="0"/>
              </a:rPr>
              <a:t>Ecrire du code testable</a:t>
            </a:r>
          </a:p>
        </p:txBody>
      </p:sp>
      <p:sp>
        <p:nvSpPr>
          <p:cNvPr id="11" name="Rectangle 10">
            <a:extLst>
              <a:ext uri="{FF2B5EF4-FFF2-40B4-BE49-F238E27FC236}">
                <a16:creationId xmlns:a16="http://schemas.microsoft.com/office/drawing/2014/main" id="{D68C40A4-1085-CA41-8D43-B4F3DD5B1BD4}"/>
              </a:ext>
            </a:extLst>
          </p:cNvPr>
          <p:cNvSpPr/>
          <p:nvPr/>
        </p:nvSpPr>
        <p:spPr>
          <a:xfrm>
            <a:off x="1328954" y="3836995"/>
            <a:ext cx="8877554" cy="72000"/>
          </a:xfrm>
          <a:prstGeom prst="rect">
            <a:avLst/>
          </a:prstGeom>
          <a:solidFill>
            <a:srgbClr val="329AB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sz="2973" dirty="0">
              <a:latin typeface="Gill Sans MT" panose="020B0502020104020203" pitchFamily="34" charset="77"/>
            </a:endParaRPr>
          </a:p>
        </p:txBody>
      </p:sp>
      <p:sp>
        <p:nvSpPr>
          <p:cNvPr id="7" name="Espace réservé du numéro de diapositive 6">
            <a:extLst>
              <a:ext uri="{FF2B5EF4-FFF2-40B4-BE49-F238E27FC236}">
                <a16:creationId xmlns:a16="http://schemas.microsoft.com/office/drawing/2014/main" id="{6284ED46-9890-4DD7-BDFD-978B7AF83C53}"/>
              </a:ext>
            </a:extLst>
          </p:cNvPr>
          <p:cNvSpPr>
            <a:spLocks noGrp="1"/>
          </p:cNvSpPr>
          <p:nvPr>
            <p:ph type="sldNum" sz="quarter" idx="12"/>
          </p:nvPr>
        </p:nvSpPr>
        <p:spPr/>
        <p:txBody>
          <a:bodyPr/>
          <a:lstStyle/>
          <a:p>
            <a:fld id="{9705A05D-FF3A-44F5-A745-C0E08A1F0267}" type="slidenum">
              <a:rPr lang="fr-FR" smtClean="0"/>
              <a:pPr/>
              <a:t>93</a:t>
            </a:fld>
            <a:endParaRPr lang="fr-FR" dirty="0"/>
          </a:p>
        </p:txBody>
      </p:sp>
    </p:spTree>
    <p:extLst>
      <p:ext uri="{BB962C8B-B14F-4D97-AF65-F5344CB8AC3E}">
        <p14:creationId xmlns:p14="http://schemas.microsoft.com/office/powerpoint/2010/main" val="1408742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Composition plutôt qu'héritage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94</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528183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La composition consiste à utiliser des objets d'autres classes pour construire des fonctionnalités au lieu de recourir à l'héritage. Cela rend le code plus flexible et plus facile à tester.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Utiliser la composition pour créer une classe Car qui utilise un moteur </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Car.java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538199"/>
            <a:ext cx="5525988" cy="2462213"/>
          </a:xfrm>
          <a:prstGeom prst="rect">
            <a:avLst/>
          </a:prstGeom>
          <a:solidFill>
            <a:schemeClr val="accent5">
              <a:lumMod val="20000"/>
              <a:lumOff val="80000"/>
            </a:schemeClr>
          </a:solidFill>
        </p:spPr>
        <p:txBody>
          <a:bodyPr wrap="square">
            <a:spAutoFit/>
          </a:bodyPr>
          <a:lstStyle/>
          <a:p>
            <a:r>
              <a:rPr lang="fr-FR" dirty="0"/>
              <a:t>public class Car {</a:t>
            </a:r>
          </a:p>
          <a:p>
            <a:r>
              <a:rPr lang="fr-FR" dirty="0"/>
              <a:t>    </a:t>
            </a:r>
            <a:r>
              <a:rPr lang="fr-FR" dirty="0" err="1"/>
              <a:t>private</a:t>
            </a:r>
            <a:r>
              <a:rPr lang="fr-FR" dirty="0"/>
              <a:t> Engine </a:t>
            </a:r>
            <a:r>
              <a:rPr lang="fr-FR" dirty="0" err="1"/>
              <a:t>engine</a:t>
            </a:r>
            <a:r>
              <a:rPr lang="fr-FR" dirty="0"/>
              <a:t>;</a:t>
            </a:r>
          </a:p>
          <a:p>
            <a:endParaRPr lang="fr-FR" dirty="0"/>
          </a:p>
          <a:p>
            <a:r>
              <a:rPr lang="fr-FR" dirty="0"/>
              <a:t>    public Car(Engine </a:t>
            </a:r>
            <a:r>
              <a:rPr lang="fr-FR" dirty="0" err="1"/>
              <a:t>engine</a:t>
            </a:r>
            <a:r>
              <a:rPr lang="fr-FR" dirty="0"/>
              <a:t>) {</a:t>
            </a:r>
          </a:p>
          <a:p>
            <a:r>
              <a:rPr lang="fr-FR" dirty="0"/>
              <a:t>        </a:t>
            </a:r>
            <a:r>
              <a:rPr lang="fr-FR" dirty="0" err="1"/>
              <a:t>this.engine</a:t>
            </a:r>
            <a:r>
              <a:rPr lang="fr-FR" dirty="0"/>
              <a:t> = engine;</a:t>
            </a:r>
          </a:p>
          <a:p>
            <a:r>
              <a:rPr lang="fr-FR" dirty="0"/>
              <a:t>    }</a:t>
            </a:r>
          </a:p>
          <a:p>
            <a:endParaRPr lang="fr-FR" dirty="0"/>
          </a:p>
          <a:p>
            <a:r>
              <a:rPr lang="fr-FR" dirty="0"/>
              <a:t>    public </a:t>
            </a:r>
            <a:r>
              <a:rPr lang="fr-FR" dirty="0" err="1"/>
              <a:t>void</a:t>
            </a:r>
            <a:r>
              <a:rPr lang="fr-FR" dirty="0"/>
              <a:t> start() {</a:t>
            </a:r>
          </a:p>
          <a:p>
            <a:r>
              <a:rPr lang="fr-FR" dirty="0"/>
              <a:t>        </a:t>
            </a:r>
            <a:r>
              <a:rPr lang="fr-FR" dirty="0" err="1"/>
              <a:t>engine.start</a:t>
            </a:r>
            <a:r>
              <a:rPr lang="fr-FR" dirty="0"/>
              <a:t>();</a:t>
            </a:r>
          </a:p>
          <a:p>
            <a:r>
              <a:rPr lang="fr-FR" dirty="0"/>
              <a:t>    }</a:t>
            </a:r>
          </a:p>
          <a:p>
            <a:r>
              <a:rPr lang="fr-FR" dirty="0"/>
              <a:t>}</a:t>
            </a:r>
          </a:p>
        </p:txBody>
      </p:sp>
      <p:sp>
        <p:nvSpPr>
          <p:cNvPr id="5" name="ZoneTexte 4">
            <a:extLst>
              <a:ext uri="{FF2B5EF4-FFF2-40B4-BE49-F238E27FC236}">
                <a16:creationId xmlns:a16="http://schemas.microsoft.com/office/drawing/2014/main" id="{A5009203-5BFE-7CAD-C1F7-902AEEBDE2FA}"/>
              </a:ext>
            </a:extLst>
          </p:cNvPr>
          <p:cNvSpPr txBox="1"/>
          <p:nvPr/>
        </p:nvSpPr>
        <p:spPr>
          <a:xfrm>
            <a:off x="2474961" y="5476800"/>
            <a:ext cx="5525987" cy="1169551"/>
          </a:xfrm>
          <a:prstGeom prst="rect">
            <a:avLst/>
          </a:prstGeom>
          <a:solidFill>
            <a:schemeClr val="accent5">
              <a:lumMod val="20000"/>
              <a:lumOff val="80000"/>
            </a:schemeClr>
          </a:solidFill>
        </p:spPr>
        <p:txBody>
          <a:bodyPr wrap="square">
            <a:spAutoFit/>
          </a:bodyPr>
          <a:lstStyle/>
          <a:p>
            <a:r>
              <a:rPr lang="fr-FR" dirty="0"/>
              <a:t>public class Engine {</a:t>
            </a:r>
          </a:p>
          <a:p>
            <a:r>
              <a:rPr lang="fr-FR" dirty="0"/>
              <a:t>    public </a:t>
            </a:r>
            <a:r>
              <a:rPr lang="fr-FR" dirty="0" err="1"/>
              <a:t>void</a:t>
            </a:r>
            <a:r>
              <a:rPr lang="fr-FR" dirty="0"/>
              <a:t> start() {</a:t>
            </a:r>
          </a:p>
          <a:p>
            <a:r>
              <a:rPr lang="fr-FR" dirty="0"/>
              <a:t>        // Logique de démarrage du moteur</a:t>
            </a:r>
          </a:p>
          <a:p>
            <a:r>
              <a:rPr lang="fr-FR" dirty="0"/>
              <a:t>    }</a:t>
            </a:r>
          </a:p>
          <a:p>
            <a:r>
              <a:rPr lang="fr-FR" dirty="0"/>
              <a:t>}</a:t>
            </a:r>
          </a:p>
        </p:txBody>
      </p:sp>
    </p:spTree>
    <p:extLst>
      <p:ext uri="{BB962C8B-B14F-4D97-AF65-F5344CB8AC3E}">
        <p14:creationId xmlns:p14="http://schemas.microsoft.com/office/powerpoint/2010/main" val="2991893119"/>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1- </a:t>
            </a:r>
            <a:r>
              <a:rPr lang="fr-FR" altLang="fr-FR" b="1" dirty="0">
                <a:latin typeface="Gill Sans MT" panose="020B0502020104020203" pitchFamily="34" charset="77"/>
              </a:rPr>
              <a:t>Composition plutôt qu'héritage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95</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4927887"/>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la classe Car utilise la classe Engine via la composition, ce qui permet de </a:t>
            </a:r>
            <a:r>
              <a:rPr lang="fr-FR" sz="2000" dirty="0" err="1">
                <a:latin typeface="Gill Sans MT" panose="020B0502020104020203" pitchFamily="34" charset="77"/>
                <a:ea typeface="Tahoma" panose="020B0604030504040204" pitchFamily="34" charset="0"/>
                <a:cs typeface="Tahoma" panose="020B0604030504040204" pitchFamily="34" charset="0"/>
              </a:rPr>
              <a:t>mocker</a:t>
            </a:r>
            <a:r>
              <a:rPr lang="fr-FR" sz="2000" dirty="0">
                <a:latin typeface="Gill Sans MT" panose="020B0502020104020203" pitchFamily="34" charset="77"/>
                <a:ea typeface="Tahoma" panose="020B0604030504040204" pitchFamily="34" charset="0"/>
                <a:cs typeface="Tahoma" panose="020B0604030504040204" pitchFamily="34" charset="0"/>
              </a:rPr>
              <a:t> Engine dans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1" y="1421730"/>
            <a:ext cx="5525988" cy="2893100"/>
          </a:xfrm>
          <a:prstGeom prst="rect">
            <a:avLst/>
          </a:prstGeom>
          <a:solidFill>
            <a:schemeClr val="accent5">
              <a:lumMod val="20000"/>
              <a:lumOff val="80000"/>
            </a:schemeClr>
          </a:solidFill>
        </p:spPr>
        <p:txBody>
          <a:bodyPr wrap="square">
            <a:spAutoFit/>
          </a:bodyPr>
          <a:lstStyle/>
          <a:p>
            <a:r>
              <a:rPr lang="fr-FR" dirty="0"/>
              <a:t>import </a:t>
            </a:r>
            <a:r>
              <a:rPr lang="fr-FR" dirty="0" err="1"/>
              <a:t>static</a:t>
            </a:r>
            <a:r>
              <a:rPr lang="fr-FR" dirty="0"/>
              <a:t> </a:t>
            </a:r>
            <a:r>
              <a:rPr lang="fr-FR" dirty="0" err="1"/>
              <a:t>org.mockito.Mockito</a:t>
            </a:r>
            <a:r>
              <a:rPr lang="fr-FR" dirty="0"/>
              <a:t>.*;</a:t>
            </a:r>
          </a:p>
          <a:p>
            <a:r>
              <a:rPr lang="fr-FR" dirty="0"/>
              <a:t>import </a:t>
            </a:r>
            <a:r>
              <a:rPr lang="fr-FR" dirty="0" err="1"/>
              <a:t>org.junit.jupiter.api.Test</a:t>
            </a:r>
            <a:r>
              <a:rPr lang="fr-FR" dirty="0"/>
              <a:t>;</a:t>
            </a:r>
          </a:p>
          <a:p>
            <a:endParaRPr lang="fr-FR" dirty="0"/>
          </a:p>
          <a:p>
            <a:r>
              <a:rPr lang="fr-FR" dirty="0"/>
              <a:t>public class </a:t>
            </a:r>
            <a:r>
              <a:rPr lang="fr-FR" dirty="0" err="1"/>
              <a:t>CarTest</a:t>
            </a:r>
            <a:r>
              <a:rPr lang="fr-FR" dirty="0"/>
              <a:t> {</a:t>
            </a:r>
          </a:p>
          <a:p>
            <a:r>
              <a:rPr lang="fr-FR" dirty="0"/>
              <a:t>    @Test</a:t>
            </a:r>
          </a:p>
          <a:p>
            <a:r>
              <a:rPr lang="fr-FR" dirty="0"/>
              <a:t>    public </a:t>
            </a:r>
            <a:r>
              <a:rPr lang="fr-FR" dirty="0" err="1"/>
              <a:t>void</a:t>
            </a:r>
            <a:r>
              <a:rPr lang="fr-FR" dirty="0"/>
              <a:t> </a:t>
            </a:r>
            <a:r>
              <a:rPr lang="fr-FR" dirty="0" err="1"/>
              <a:t>testCarStart</a:t>
            </a:r>
            <a:r>
              <a:rPr lang="fr-FR" dirty="0"/>
              <a:t>() {</a:t>
            </a:r>
          </a:p>
          <a:p>
            <a:r>
              <a:rPr lang="fr-FR" dirty="0"/>
              <a:t>        Engine </a:t>
            </a:r>
            <a:r>
              <a:rPr lang="fr-FR" dirty="0" err="1"/>
              <a:t>mockEngine</a:t>
            </a:r>
            <a:r>
              <a:rPr lang="fr-FR" dirty="0"/>
              <a:t> = </a:t>
            </a:r>
            <a:r>
              <a:rPr lang="fr-FR" dirty="0" err="1"/>
              <a:t>mock</a:t>
            </a:r>
            <a:r>
              <a:rPr lang="fr-FR" dirty="0"/>
              <a:t>(</a:t>
            </a:r>
            <a:r>
              <a:rPr lang="fr-FR" dirty="0" err="1"/>
              <a:t>Engine.class</a:t>
            </a:r>
            <a:r>
              <a:rPr lang="fr-FR" dirty="0"/>
              <a:t>);</a:t>
            </a:r>
          </a:p>
          <a:p>
            <a:r>
              <a:rPr lang="fr-FR" dirty="0"/>
              <a:t>        Car </a:t>
            </a:r>
            <a:r>
              <a:rPr lang="fr-FR" dirty="0" err="1"/>
              <a:t>car</a:t>
            </a:r>
            <a:r>
              <a:rPr lang="fr-FR" dirty="0"/>
              <a:t> = new Car(</a:t>
            </a:r>
            <a:r>
              <a:rPr lang="fr-FR" dirty="0" err="1"/>
              <a:t>mockEngine</a:t>
            </a:r>
            <a:r>
              <a:rPr lang="fr-FR" dirty="0"/>
              <a:t>);</a:t>
            </a:r>
          </a:p>
          <a:p>
            <a:endParaRPr lang="fr-FR" dirty="0"/>
          </a:p>
          <a:p>
            <a:r>
              <a:rPr lang="fr-FR" dirty="0"/>
              <a:t>        </a:t>
            </a:r>
            <a:r>
              <a:rPr lang="fr-FR" dirty="0" err="1"/>
              <a:t>car.start</a:t>
            </a:r>
            <a:r>
              <a:rPr lang="fr-FR" dirty="0"/>
              <a:t>();</a:t>
            </a:r>
          </a:p>
          <a:p>
            <a:r>
              <a:rPr lang="fr-FR" dirty="0"/>
              <a:t>        </a:t>
            </a:r>
            <a:r>
              <a:rPr lang="fr-FR" dirty="0" err="1"/>
              <a:t>verify</a:t>
            </a:r>
            <a:r>
              <a:rPr lang="fr-FR" dirty="0"/>
              <a:t>(</a:t>
            </a:r>
            <a:r>
              <a:rPr lang="fr-FR" dirty="0" err="1"/>
              <a:t>mockEngine</a:t>
            </a:r>
            <a:r>
              <a:rPr lang="fr-FR" dirty="0"/>
              <a:t>).start();</a:t>
            </a:r>
          </a:p>
          <a:p>
            <a:r>
              <a:rPr lang="fr-FR" dirty="0"/>
              <a:t>    }</a:t>
            </a:r>
          </a:p>
          <a:p>
            <a:r>
              <a:rPr lang="fr-FR" dirty="0"/>
              <a:t>}</a:t>
            </a:r>
          </a:p>
        </p:txBody>
      </p:sp>
    </p:spTree>
    <p:extLst>
      <p:ext uri="{BB962C8B-B14F-4D97-AF65-F5344CB8AC3E}">
        <p14:creationId xmlns:p14="http://schemas.microsoft.com/office/powerpoint/2010/main" val="192752003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Éviter le Code Statique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96</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5" y="888132"/>
            <a:ext cx="10081121" cy="3265894"/>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Le code statique est difficile à tester parce qu'il ne peut pas être facilement </a:t>
            </a:r>
            <a:r>
              <a:rPr lang="fr-FR" sz="2000" dirty="0" err="1">
                <a:latin typeface="Gill Sans MT" panose="020B0502020104020203" pitchFamily="34" charset="77"/>
                <a:ea typeface="Tahoma" panose="020B0604030504040204" pitchFamily="34" charset="0"/>
                <a:cs typeface="Tahoma" panose="020B0604030504040204" pitchFamily="34" charset="0"/>
              </a:rPr>
              <a:t>mocké</a:t>
            </a:r>
            <a:r>
              <a:rPr lang="fr-FR" sz="2000" dirty="0">
                <a:latin typeface="Gill Sans MT" panose="020B0502020104020203" pitchFamily="34" charset="77"/>
                <a:ea typeface="Tahoma" panose="020B0604030504040204" pitchFamily="34" charset="0"/>
                <a:cs typeface="Tahoma" panose="020B0604030504040204" pitchFamily="34" charset="0"/>
              </a:rPr>
              <a:t>. Il est préférable d'utiliser des instances de classes pour rendre le code plus flexible et testable.</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Utiliser une instance de </a:t>
            </a:r>
            <a:r>
              <a:rPr lang="fr-FR" sz="2000" dirty="0" err="1">
                <a:latin typeface="Gill Sans MT" panose="020B0502020104020203" pitchFamily="34" charset="77"/>
                <a:ea typeface="Tahoma" panose="020B0604030504040204" pitchFamily="34" charset="0"/>
                <a:cs typeface="Tahoma" panose="020B0604030504040204" pitchFamily="34" charset="0"/>
              </a:rPr>
              <a:t>MathService</a:t>
            </a:r>
            <a:r>
              <a:rPr lang="fr-FR" sz="2000" dirty="0">
                <a:latin typeface="Gill Sans MT" panose="020B0502020104020203" pitchFamily="34" charset="77"/>
                <a:ea typeface="Tahoma" panose="020B0604030504040204" pitchFamily="34" charset="0"/>
                <a:cs typeface="Tahoma" panose="020B0604030504040204" pitchFamily="34" charset="0"/>
              </a:rPr>
              <a:t> au lieu de méthodes statiques.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MathService.java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Calculator.java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573660" y="2340411"/>
            <a:ext cx="5525988" cy="1169551"/>
          </a:xfrm>
          <a:prstGeom prst="rect">
            <a:avLst/>
          </a:prstGeom>
          <a:solidFill>
            <a:schemeClr val="accent5">
              <a:lumMod val="20000"/>
              <a:lumOff val="80000"/>
            </a:schemeClr>
          </a:solidFill>
        </p:spPr>
        <p:txBody>
          <a:bodyPr wrap="square">
            <a:spAutoFit/>
          </a:bodyPr>
          <a:lstStyle/>
          <a:p>
            <a:r>
              <a:rPr lang="en-US" dirty="0"/>
              <a:t>public class </a:t>
            </a:r>
            <a:r>
              <a:rPr lang="en-US" dirty="0" err="1"/>
              <a:t>MathService</a:t>
            </a:r>
            <a:r>
              <a:rPr lang="en-US" dirty="0"/>
              <a:t> {</a:t>
            </a:r>
          </a:p>
          <a:p>
            <a:r>
              <a:rPr lang="en-US" dirty="0"/>
              <a:t>    public int add(int a, int b) {</a:t>
            </a:r>
          </a:p>
          <a:p>
            <a:r>
              <a:rPr lang="en-US" dirty="0"/>
              <a:t>        return a + b;</a:t>
            </a:r>
          </a:p>
          <a:p>
            <a:r>
              <a:rPr lang="en-US" dirty="0"/>
              <a:t>    }</a:t>
            </a:r>
          </a:p>
          <a:p>
            <a:r>
              <a:rPr lang="en-US" dirty="0"/>
              <a:t>}</a:t>
            </a:r>
          </a:p>
        </p:txBody>
      </p:sp>
      <p:sp>
        <p:nvSpPr>
          <p:cNvPr id="5" name="ZoneTexte 4">
            <a:extLst>
              <a:ext uri="{FF2B5EF4-FFF2-40B4-BE49-F238E27FC236}">
                <a16:creationId xmlns:a16="http://schemas.microsoft.com/office/drawing/2014/main" id="{943DCF01-17C4-F9B0-2253-7BD80F81EB65}"/>
              </a:ext>
            </a:extLst>
          </p:cNvPr>
          <p:cNvSpPr txBox="1"/>
          <p:nvPr/>
        </p:nvSpPr>
        <p:spPr>
          <a:xfrm>
            <a:off x="2474961" y="4154026"/>
            <a:ext cx="5525987" cy="2462213"/>
          </a:xfrm>
          <a:prstGeom prst="rect">
            <a:avLst/>
          </a:prstGeom>
          <a:solidFill>
            <a:schemeClr val="accent5">
              <a:lumMod val="20000"/>
              <a:lumOff val="80000"/>
            </a:schemeClr>
          </a:solidFill>
        </p:spPr>
        <p:txBody>
          <a:bodyPr wrap="square">
            <a:spAutoFit/>
          </a:bodyPr>
          <a:lstStyle/>
          <a:p>
            <a:r>
              <a:rPr lang="fr-FR" dirty="0"/>
              <a:t>public class </a:t>
            </a:r>
            <a:r>
              <a:rPr lang="fr-FR" dirty="0" err="1"/>
              <a:t>Calculator</a:t>
            </a:r>
            <a:r>
              <a:rPr lang="fr-FR" dirty="0"/>
              <a:t> {</a:t>
            </a:r>
          </a:p>
          <a:p>
            <a:r>
              <a:rPr lang="fr-FR" dirty="0"/>
              <a:t>    </a:t>
            </a:r>
            <a:r>
              <a:rPr lang="fr-FR" dirty="0" err="1"/>
              <a:t>private</a:t>
            </a:r>
            <a:r>
              <a:rPr lang="fr-FR" dirty="0"/>
              <a:t> </a:t>
            </a:r>
            <a:r>
              <a:rPr lang="fr-FR" dirty="0" err="1"/>
              <a:t>MathService</a:t>
            </a:r>
            <a:r>
              <a:rPr lang="fr-FR" dirty="0"/>
              <a:t> </a:t>
            </a:r>
            <a:r>
              <a:rPr lang="fr-FR" dirty="0" err="1"/>
              <a:t>mathService</a:t>
            </a:r>
            <a:r>
              <a:rPr lang="fr-FR" dirty="0"/>
              <a:t>;</a:t>
            </a:r>
          </a:p>
          <a:p>
            <a:endParaRPr lang="fr-FR" dirty="0"/>
          </a:p>
          <a:p>
            <a:r>
              <a:rPr lang="fr-FR" dirty="0"/>
              <a:t>    public </a:t>
            </a:r>
            <a:r>
              <a:rPr lang="fr-FR" dirty="0" err="1"/>
              <a:t>Calculator</a:t>
            </a:r>
            <a:r>
              <a:rPr lang="fr-FR" dirty="0"/>
              <a:t>(</a:t>
            </a:r>
            <a:r>
              <a:rPr lang="fr-FR" dirty="0" err="1"/>
              <a:t>MathService</a:t>
            </a:r>
            <a:r>
              <a:rPr lang="fr-FR" dirty="0"/>
              <a:t> </a:t>
            </a:r>
            <a:r>
              <a:rPr lang="fr-FR" dirty="0" err="1"/>
              <a:t>mathService</a:t>
            </a:r>
            <a:r>
              <a:rPr lang="fr-FR" dirty="0"/>
              <a:t>) {</a:t>
            </a:r>
          </a:p>
          <a:p>
            <a:r>
              <a:rPr lang="fr-FR" dirty="0"/>
              <a:t>        </a:t>
            </a:r>
            <a:r>
              <a:rPr lang="fr-FR" dirty="0" err="1"/>
              <a:t>this.mathService</a:t>
            </a:r>
            <a:r>
              <a:rPr lang="fr-FR" dirty="0"/>
              <a:t> = </a:t>
            </a:r>
            <a:r>
              <a:rPr lang="fr-FR" dirty="0" err="1"/>
              <a:t>mathService</a:t>
            </a:r>
            <a:r>
              <a:rPr lang="fr-FR" dirty="0"/>
              <a:t>;</a:t>
            </a:r>
          </a:p>
          <a:p>
            <a:r>
              <a:rPr lang="fr-FR" dirty="0"/>
              <a:t>    }</a:t>
            </a:r>
          </a:p>
          <a:p>
            <a:endParaRPr lang="fr-FR" dirty="0"/>
          </a:p>
          <a:p>
            <a:r>
              <a:rPr lang="fr-FR" dirty="0"/>
              <a:t>    public </a:t>
            </a:r>
            <a:r>
              <a:rPr lang="fr-FR" dirty="0" err="1"/>
              <a:t>int</a:t>
            </a:r>
            <a:r>
              <a:rPr lang="fr-FR" dirty="0"/>
              <a:t> </a:t>
            </a:r>
            <a:r>
              <a:rPr lang="fr-FR" dirty="0" err="1"/>
              <a:t>add</a:t>
            </a:r>
            <a:r>
              <a:rPr lang="fr-FR" dirty="0"/>
              <a:t>(</a:t>
            </a:r>
            <a:r>
              <a:rPr lang="fr-FR" dirty="0" err="1"/>
              <a:t>int</a:t>
            </a:r>
            <a:r>
              <a:rPr lang="fr-FR" dirty="0"/>
              <a:t> a, </a:t>
            </a:r>
            <a:r>
              <a:rPr lang="fr-FR" dirty="0" err="1"/>
              <a:t>int</a:t>
            </a:r>
            <a:r>
              <a:rPr lang="fr-FR" dirty="0"/>
              <a:t> b) {</a:t>
            </a:r>
          </a:p>
          <a:p>
            <a:r>
              <a:rPr lang="fr-FR" dirty="0"/>
              <a:t>        return </a:t>
            </a:r>
            <a:r>
              <a:rPr lang="fr-FR" dirty="0" err="1"/>
              <a:t>mathService.add</a:t>
            </a:r>
            <a:r>
              <a:rPr lang="fr-FR" dirty="0"/>
              <a:t>(a, b);</a:t>
            </a:r>
          </a:p>
          <a:p>
            <a:r>
              <a:rPr lang="fr-FR" dirty="0"/>
              <a:t>    }</a:t>
            </a:r>
          </a:p>
          <a:p>
            <a:r>
              <a:rPr lang="fr-FR" dirty="0"/>
              <a:t>}</a:t>
            </a:r>
          </a:p>
        </p:txBody>
      </p:sp>
    </p:spTree>
    <p:extLst>
      <p:ext uri="{BB962C8B-B14F-4D97-AF65-F5344CB8AC3E}">
        <p14:creationId xmlns:p14="http://schemas.microsoft.com/office/powerpoint/2010/main" val="157897793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TN" altLang="fr-FR" b="1" dirty="0">
                <a:latin typeface="Gill Sans MT" panose="020B0502020104020203" pitchFamily="34" charset="77"/>
              </a:rPr>
              <a:t>2- </a:t>
            </a:r>
            <a:r>
              <a:rPr lang="fr-FR" altLang="fr-FR" b="1" dirty="0">
                <a:latin typeface="Gill Sans MT" panose="020B0502020104020203" pitchFamily="34" charset="77"/>
              </a:rPr>
              <a:t>Éviter le Code Statique</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97</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5343386"/>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CalculatorTest.java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Dans cet exemple, nous utilisons une instance de </a:t>
            </a:r>
            <a:r>
              <a:rPr lang="fr-FR" sz="2000" dirty="0" err="1">
                <a:latin typeface="Gill Sans MT" panose="020B0502020104020203" pitchFamily="34" charset="77"/>
                <a:ea typeface="Tahoma" panose="020B0604030504040204" pitchFamily="34" charset="0"/>
                <a:cs typeface="Tahoma" panose="020B0604030504040204" pitchFamily="34" charset="0"/>
              </a:rPr>
              <a:t>MathService</a:t>
            </a:r>
            <a:r>
              <a:rPr lang="fr-FR" sz="2000" dirty="0">
                <a:latin typeface="Gill Sans MT" panose="020B0502020104020203" pitchFamily="34" charset="77"/>
                <a:ea typeface="Tahoma" panose="020B0604030504040204" pitchFamily="34" charset="0"/>
                <a:cs typeface="Tahoma" panose="020B0604030504040204" pitchFamily="34" charset="0"/>
              </a:rPr>
              <a:t> pour éviter les méthodes statiques et rendre le code plus testable.</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1637754"/>
            <a:ext cx="5525988" cy="3108543"/>
          </a:xfrm>
          <a:prstGeom prst="rect">
            <a:avLst/>
          </a:prstGeom>
          <a:solidFill>
            <a:schemeClr val="accent5">
              <a:lumMod val="20000"/>
              <a:lumOff val="80000"/>
            </a:schemeClr>
          </a:solidFill>
        </p:spPr>
        <p:txBody>
          <a:bodyPr wrap="square">
            <a:spAutoFit/>
          </a:bodyPr>
          <a:lstStyle/>
          <a:p>
            <a:r>
              <a:rPr lang="en-US" dirty="0"/>
              <a:t>import static </a:t>
            </a:r>
            <a:r>
              <a:rPr lang="en-US" dirty="0" err="1"/>
              <a:t>org.mockito.Mockito</a:t>
            </a:r>
            <a:r>
              <a:rPr lang="en-US" dirty="0"/>
              <a:t>.*;</a:t>
            </a:r>
          </a:p>
          <a:p>
            <a:r>
              <a:rPr lang="en-US" dirty="0"/>
              <a:t>import </a:t>
            </a:r>
            <a:r>
              <a:rPr lang="en-US" dirty="0" err="1"/>
              <a:t>org.junit.jupiter.api.Test</a:t>
            </a:r>
            <a:r>
              <a:rPr lang="en-US" dirty="0"/>
              <a:t>;</a:t>
            </a:r>
          </a:p>
          <a:p>
            <a:r>
              <a:rPr lang="en-US" dirty="0"/>
              <a:t>import static </a:t>
            </a:r>
            <a:r>
              <a:rPr lang="en-US" dirty="0" err="1"/>
              <a:t>org.junit.jupiter.api.Assertions.assertEquals</a:t>
            </a:r>
            <a:r>
              <a:rPr lang="en-US" dirty="0"/>
              <a:t>;</a:t>
            </a:r>
          </a:p>
          <a:p>
            <a:endParaRPr lang="en-US" dirty="0"/>
          </a:p>
          <a:p>
            <a:r>
              <a:rPr lang="en-US" dirty="0"/>
              <a:t>public class </a:t>
            </a:r>
            <a:r>
              <a:rPr lang="en-US" dirty="0" err="1"/>
              <a:t>CalculatorTest</a:t>
            </a:r>
            <a:r>
              <a:rPr lang="en-US" dirty="0"/>
              <a:t> {</a:t>
            </a:r>
          </a:p>
          <a:p>
            <a:r>
              <a:rPr lang="en-US" dirty="0"/>
              <a:t>    @Test</a:t>
            </a:r>
          </a:p>
          <a:p>
            <a:r>
              <a:rPr lang="en-US" dirty="0"/>
              <a:t>    public void </a:t>
            </a:r>
            <a:r>
              <a:rPr lang="en-US" dirty="0" err="1"/>
              <a:t>testAdd</a:t>
            </a:r>
            <a:r>
              <a:rPr lang="en-US" dirty="0"/>
              <a:t>() {</a:t>
            </a:r>
          </a:p>
          <a:p>
            <a:r>
              <a:rPr lang="en-US" dirty="0"/>
              <a:t>        </a:t>
            </a:r>
            <a:r>
              <a:rPr lang="en-US" dirty="0" err="1"/>
              <a:t>MathService</a:t>
            </a:r>
            <a:r>
              <a:rPr lang="en-US" dirty="0"/>
              <a:t> </a:t>
            </a:r>
            <a:r>
              <a:rPr lang="en-US" dirty="0" err="1"/>
              <a:t>mockMathService</a:t>
            </a:r>
            <a:r>
              <a:rPr lang="en-US" dirty="0"/>
              <a:t> = mock(</a:t>
            </a:r>
            <a:r>
              <a:rPr lang="en-US" dirty="0" err="1"/>
              <a:t>MathService.class</a:t>
            </a:r>
            <a:r>
              <a:rPr lang="en-US" dirty="0"/>
              <a:t>);</a:t>
            </a:r>
          </a:p>
          <a:p>
            <a:r>
              <a:rPr lang="en-US" dirty="0"/>
              <a:t>        when(</a:t>
            </a:r>
            <a:r>
              <a:rPr lang="en-US" dirty="0" err="1"/>
              <a:t>mockMathService.add</a:t>
            </a:r>
            <a:r>
              <a:rPr lang="en-US" dirty="0"/>
              <a:t>(2, 3)).</a:t>
            </a:r>
            <a:r>
              <a:rPr lang="en-US" dirty="0" err="1"/>
              <a:t>thenReturn</a:t>
            </a:r>
            <a:r>
              <a:rPr lang="en-US" dirty="0"/>
              <a:t>(5);</a:t>
            </a:r>
          </a:p>
          <a:p>
            <a:endParaRPr lang="en-US" dirty="0"/>
          </a:p>
          <a:p>
            <a:r>
              <a:rPr lang="en-US" dirty="0"/>
              <a:t>        Calculator </a:t>
            </a:r>
            <a:r>
              <a:rPr lang="en-US" dirty="0" err="1"/>
              <a:t>calculator</a:t>
            </a:r>
            <a:r>
              <a:rPr lang="en-US" dirty="0"/>
              <a:t> = new Calculator(</a:t>
            </a:r>
            <a:r>
              <a:rPr lang="en-US" dirty="0" err="1"/>
              <a:t>mockMathService</a:t>
            </a:r>
            <a:r>
              <a:rPr lang="en-US" dirty="0"/>
              <a:t>);</a:t>
            </a:r>
          </a:p>
          <a:p>
            <a:r>
              <a:rPr lang="en-US" dirty="0"/>
              <a:t>        </a:t>
            </a:r>
            <a:r>
              <a:rPr lang="en-US" dirty="0" err="1"/>
              <a:t>assertEquals</a:t>
            </a:r>
            <a:r>
              <a:rPr lang="en-US" dirty="0"/>
              <a:t>(5, </a:t>
            </a:r>
            <a:r>
              <a:rPr lang="en-US" dirty="0" err="1"/>
              <a:t>calculator.add</a:t>
            </a:r>
            <a:r>
              <a:rPr lang="en-US" dirty="0"/>
              <a:t>(2, 3));</a:t>
            </a:r>
          </a:p>
          <a:p>
            <a:r>
              <a:rPr lang="en-US" dirty="0"/>
              <a:t>    }</a:t>
            </a:r>
          </a:p>
          <a:p>
            <a:r>
              <a:rPr lang="en-US" dirty="0"/>
              <a:t>}</a:t>
            </a:r>
          </a:p>
        </p:txBody>
      </p:sp>
    </p:spTree>
    <p:extLst>
      <p:ext uri="{BB962C8B-B14F-4D97-AF65-F5344CB8AC3E}">
        <p14:creationId xmlns:p14="http://schemas.microsoft.com/office/powerpoint/2010/main" val="130447994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a:t>
            </a:r>
            <a:r>
              <a:rPr lang="fr-TN" altLang="fr-FR" b="1" dirty="0">
                <a:latin typeface="Gill Sans MT" panose="020B0502020104020203" pitchFamily="34" charset="77"/>
              </a:rPr>
              <a:t>-</a:t>
            </a:r>
            <a:r>
              <a:rPr lang="fr-FR" altLang="fr-FR" b="1" dirty="0">
                <a:latin typeface="Gill Sans MT" panose="020B0502020104020203" pitchFamily="34" charset="77"/>
              </a:rPr>
              <a:t> Inverser les Dépendances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98</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3619837"/>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L'inversion de dépendance consiste à dépendre d'abstractions (interfaces ou classes abstraites) plutôt que de concrétions. Cela permet de découpler les classes et de faciliter les tests.</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Exemple : Utiliser une interface Engine pour inverser les dépendances dans la classe Car.</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GasEngine.java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4960" y="2706245"/>
            <a:ext cx="5525988" cy="738664"/>
          </a:xfrm>
          <a:prstGeom prst="rect">
            <a:avLst/>
          </a:prstGeom>
          <a:solidFill>
            <a:schemeClr val="accent5">
              <a:lumMod val="20000"/>
              <a:lumOff val="80000"/>
            </a:schemeClr>
          </a:solidFill>
        </p:spPr>
        <p:txBody>
          <a:bodyPr wrap="square">
            <a:spAutoFit/>
          </a:bodyPr>
          <a:lstStyle/>
          <a:p>
            <a:r>
              <a:rPr lang="en-US" dirty="0"/>
              <a:t>public interface Engine {</a:t>
            </a:r>
          </a:p>
          <a:p>
            <a:r>
              <a:rPr lang="en-US" dirty="0"/>
              <a:t>    void start();</a:t>
            </a:r>
          </a:p>
          <a:p>
            <a:r>
              <a:rPr lang="en-US" dirty="0"/>
              <a:t>}</a:t>
            </a:r>
          </a:p>
        </p:txBody>
      </p:sp>
      <p:sp>
        <p:nvSpPr>
          <p:cNvPr id="5" name="ZoneTexte 4">
            <a:extLst>
              <a:ext uri="{FF2B5EF4-FFF2-40B4-BE49-F238E27FC236}">
                <a16:creationId xmlns:a16="http://schemas.microsoft.com/office/drawing/2014/main" id="{878E16F6-8E66-7722-19A3-5EE2A7CD9E40}"/>
              </a:ext>
            </a:extLst>
          </p:cNvPr>
          <p:cNvSpPr txBox="1"/>
          <p:nvPr/>
        </p:nvSpPr>
        <p:spPr>
          <a:xfrm>
            <a:off x="2474960" y="3916577"/>
            <a:ext cx="5525988" cy="1384995"/>
          </a:xfrm>
          <a:prstGeom prst="rect">
            <a:avLst/>
          </a:prstGeom>
          <a:solidFill>
            <a:schemeClr val="accent5">
              <a:lumMod val="20000"/>
              <a:lumOff val="80000"/>
            </a:schemeClr>
          </a:solidFill>
        </p:spPr>
        <p:txBody>
          <a:bodyPr wrap="square">
            <a:spAutoFit/>
          </a:bodyPr>
          <a:lstStyle/>
          <a:p>
            <a:r>
              <a:rPr lang="fr-FR" dirty="0"/>
              <a:t>public class </a:t>
            </a:r>
            <a:r>
              <a:rPr lang="fr-FR" dirty="0" err="1"/>
              <a:t>GasEngine</a:t>
            </a:r>
            <a:r>
              <a:rPr lang="fr-FR" dirty="0"/>
              <a:t> </a:t>
            </a:r>
            <a:r>
              <a:rPr lang="fr-FR" dirty="0" err="1"/>
              <a:t>implements</a:t>
            </a:r>
            <a:r>
              <a:rPr lang="fr-FR" dirty="0"/>
              <a:t> Engine {</a:t>
            </a:r>
          </a:p>
          <a:p>
            <a:r>
              <a:rPr lang="fr-FR" dirty="0"/>
              <a:t>    @Override</a:t>
            </a:r>
          </a:p>
          <a:p>
            <a:r>
              <a:rPr lang="fr-FR" dirty="0"/>
              <a:t>    public </a:t>
            </a:r>
            <a:r>
              <a:rPr lang="fr-FR" dirty="0" err="1"/>
              <a:t>void</a:t>
            </a:r>
            <a:r>
              <a:rPr lang="fr-FR" dirty="0"/>
              <a:t> start() {</a:t>
            </a:r>
          </a:p>
          <a:p>
            <a:r>
              <a:rPr lang="fr-FR" dirty="0"/>
              <a:t>        // Logique de démarrage pour un moteur à essence</a:t>
            </a:r>
          </a:p>
          <a:p>
            <a:r>
              <a:rPr lang="fr-FR" dirty="0"/>
              <a:t>    }</a:t>
            </a:r>
          </a:p>
          <a:p>
            <a:r>
              <a:rPr lang="fr-FR" dirty="0"/>
              <a:t>}</a:t>
            </a:r>
          </a:p>
        </p:txBody>
      </p:sp>
    </p:spTree>
    <p:extLst>
      <p:ext uri="{BB962C8B-B14F-4D97-AF65-F5344CB8AC3E}">
        <p14:creationId xmlns:p14="http://schemas.microsoft.com/office/powerpoint/2010/main" val="252935915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a:extLst>
              <a:ext uri="{FF2B5EF4-FFF2-40B4-BE49-F238E27FC236}">
                <a16:creationId xmlns:a16="http://schemas.microsoft.com/office/drawing/2014/main" id="{519C6F62-70E1-7B43-8C1B-8D8A24875673}"/>
              </a:ext>
            </a:extLst>
          </p:cNvPr>
          <p:cNvSpPr>
            <a:spLocks/>
          </p:cNvSpPr>
          <p:nvPr/>
        </p:nvSpPr>
        <p:spPr bwMode="auto">
          <a:xfrm>
            <a:off x="1781572" y="116294"/>
            <a:ext cx="84249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defRPr sz="24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742950" indent="-28575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2pPr>
            <a:lvl3pPr marL="11430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3pPr>
            <a:lvl4pPr marL="16002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4pPr>
            <a:lvl5pPr marL="2057400" indent="-228600">
              <a:spcBef>
                <a:spcPct val="20000"/>
              </a:spcBef>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5pPr>
            <a:lvl6pPr marL="25146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6pPr>
            <a:lvl7pPr marL="29718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7pPr>
            <a:lvl8pPr marL="34290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8pPr>
            <a:lvl9pPr marL="3886200" indent="-228600" eaLnBrk="0" fontAlgn="base" hangingPunct="0">
              <a:spcBef>
                <a:spcPct val="20000"/>
              </a:spcBef>
              <a:spcAft>
                <a:spcPct val="0"/>
              </a:spcAft>
              <a:defRPr>
                <a:solidFill>
                  <a:schemeClr val="tx1"/>
                </a:solidFill>
                <a:latin typeface="Calibri" panose="020F0502020204030204" pitchFamily="34" charset="0"/>
                <a:ea typeface="Segoe UI Symbol" panose="020B0502040204020203" pitchFamily="34" charset="0"/>
                <a:cs typeface="Tahoma" panose="020B0604030504040204" pitchFamily="34" charset="0"/>
              </a:defRPr>
            </a:lvl9pPr>
          </a:lstStyle>
          <a:p>
            <a:pPr algn="r">
              <a:spcBef>
                <a:spcPct val="0"/>
              </a:spcBef>
            </a:pPr>
            <a:r>
              <a:rPr lang="fr-FR" altLang="fr-FR" b="1" dirty="0">
                <a:latin typeface="Gill Sans MT" panose="020B0502020104020203" pitchFamily="34" charset="77"/>
              </a:rPr>
              <a:t>3</a:t>
            </a:r>
            <a:r>
              <a:rPr lang="fr-TN" altLang="fr-FR" b="1" dirty="0">
                <a:latin typeface="Gill Sans MT" panose="020B0502020104020203" pitchFamily="34" charset="77"/>
              </a:rPr>
              <a:t>-</a:t>
            </a:r>
            <a:r>
              <a:rPr lang="fr-FR" altLang="fr-FR" b="1" dirty="0">
                <a:latin typeface="Gill Sans MT" panose="020B0502020104020203" pitchFamily="34" charset="77"/>
              </a:rPr>
              <a:t> Inverser les Dépendances</a:t>
            </a:r>
          </a:p>
        </p:txBody>
      </p:sp>
      <p:sp>
        <p:nvSpPr>
          <p:cNvPr id="7" name="Espace réservé du numéro de diapositive 6">
            <a:extLst>
              <a:ext uri="{FF2B5EF4-FFF2-40B4-BE49-F238E27FC236}">
                <a16:creationId xmlns:a16="http://schemas.microsoft.com/office/drawing/2014/main" id="{2F311CCD-F1C2-4A78-B673-27730351B24E}"/>
              </a:ext>
            </a:extLst>
          </p:cNvPr>
          <p:cNvSpPr>
            <a:spLocks noGrp="1"/>
          </p:cNvSpPr>
          <p:nvPr>
            <p:ph type="sldNum" sz="quarter" idx="12"/>
          </p:nvPr>
        </p:nvSpPr>
        <p:spPr/>
        <p:txBody>
          <a:bodyPr/>
          <a:lstStyle/>
          <a:p>
            <a:fld id="{9705A05D-FF3A-44F5-A745-C0E08A1F0267}" type="slidenum">
              <a:rPr lang="fr-FR" smtClean="0"/>
              <a:pPr/>
              <a:t>99</a:t>
            </a:fld>
            <a:endParaRPr lang="fr-FR" dirty="0"/>
          </a:p>
        </p:txBody>
      </p:sp>
      <p:sp>
        <p:nvSpPr>
          <p:cNvPr id="3" name="ZoneTexte 2">
            <a:extLst>
              <a:ext uri="{FF2B5EF4-FFF2-40B4-BE49-F238E27FC236}">
                <a16:creationId xmlns:a16="http://schemas.microsoft.com/office/drawing/2014/main" id="{0DCC3270-5AB7-DE10-A0F1-CBC3CED5D58B}"/>
              </a:ext>
            </a:extLst>
          </p:cNvPr>
          <p:cNvSpPr txBox="1"/>
          <p:nvPr/>
        </p:nvSpPr>
        <p:spPr>
          <a:xfrm>
            <a:off x="197394" y="1005234"/>
            <a:ext cx="10081121" cy="2911951"/>
          </a:xfrm>
          <a:prstGeom prst="rect">
            <a:avLst/>
          </a:prstGeom>
          <a:noFill/>
        </p:spPr>
        <p:txBody>
          <a:bodyPr wrap="square">
            <a:spAutoFit/>
          </a:bodyPr>
          <a:lstStyle/>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ElectricEngine.java</a:t>
            </a: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endParaRPr lang="fr-TN" sz="2000" dirty="0">
              <a:latin typeface="Gill Sans MT" panose="020B0502020104020203" pitchFamily="34" charset="77"/>
              <a:ea typeface="Tahoma" panose="020B0604030504040204" pitchFamily="34" charset="0"/>
              <a:cs typeface="Tahoma" panose="020B0604030504040204" pitchFamily="34" charset="0"/>
            </a:endParaRPr>
          </a:p>
          <a:p>
            <a:pPr marL="180975" eaLnBrk="0" hangingPunct="0">
              <a:lnSpc>
                <a:spcPct val="115000"/>
              </a:lnSpc>
              <a:spcBef>
                <a:spcPct val="20000"/>
              </a:spcBef>
              <a:buClr>
                <a:schemeClr val="tx2"/>
              </a:buClr>
              <a:buSzPct val="100000"/>
              <a:tabLst>
                <a:tab pos="457200" algn="l"/>
              </a:tabLst>
              <a:defRPr/>
            </a:pPr>
            <a:r>
              <a:rPr lang="fr-FR" sz="2000" dirty="0">
                <a:latin typeface="Gill Sans MT" panose="020B0502020104020203" pitchFamily="34" charset="77"/>
                <a:ea typeface="Tahoma" panose="020B0604030504040204" pitchFamily="34" charset="0"/>
                <a:cs typeface="Tahoma" panose="020B0604030504040204" pitchFamily="34" charset="0"/>
              </a:rPr>
              <a:t>Car.java</a:t>
            </a:r>
            <a:endParaRPr lang="fr-TN" sz="2000" dirty="0">
              <a:latin typeface="Gill Sans MT" panose="020B0502020104020203" pitchFamily="34" charset="77"/>
              <a:ea typeface="Tahoma" panose="020B0604030504040204" pitchFamily="34" charset="0"/>
              <a:cs typeface="Tahoma" panose="020B0604030504040204" pitchFamily="34" charset="0"/>
            </a:endParaRPr>
          </a:p>
        </p:txBody>
      </p:sp>
      <p:sp>
        <p:nvSpPr>
          <p:cNvPr id="4" name="ZoneTexte 3">
            <a:extLst>
              <a:ext uri="{FF2B5EF4-FFF2-40B4-BE49-F238E27FC236}">
                <a16:creationId xmlns:a16="http://schemas.microsoft.com/office/drawing/2014/main" id="{7F8FDA4F-EE76-8931-3CE7-75B81F0233EE}"/>
              </a:ext>
            </a:extLst>
          </p:cNvPr>
          <p:cNvSpPr txBox="1"/>
          <p:nvPr/>
        </p:nvSpPr>
        <p:spPr>
          <a:xfrm>
            <a:off x="2479132" y="1630586"/>
            <a:ext cx="5525988" cy="1384995"/>
          </a:xfrm>
          <a:prstGeom prst="rect">
            <a:avLst/>
          </a:prstGeom>
          <a:solidFill>
            <a:schemeClr val="accent5">
              <a:lumMod val="20000"/>
              <a:lumOff val="80000"/>
            </a:schemeClr>
          </a:solidFill>
        </p:spPr>
        <p:txBody>
          <a:bodyPr wrap="square">
            <a:spAutoFit/>
          </a:bodyPr>
          <a:lstStyle/>
          <a:p>
            <a:r>
              <a:rPr lang="fr-FR" dirty="0"/>
              <a:t>public class </a:t>
            </a:r>
            <a:r>
              <a:rPr lang="fr-FR" dirty="0" err="1"/>
              <a:t>ElectricEngine</a:t>
            </a:r>
            <a:r>
              <a:rPr lang="fr-FR" dirty="0"/>
              <a:t> </a:t>
            </a:r>
            <a:r>
              <a:rPr lang="fr-FR" dirty="0" err="1"/>
              <a:t>implements</a:t>
            </a:r>
            <a:r>
              <a:rPr lang="fr-FR" dirty="0"/>
              <a:t> Engine {</a:t>
            </a:r>
          </a:p>
          <a:p>
            <a:r>
              <a:rPr lang="fr-FR" dirty="0"/>
              <a:t>    @Override</a:t>
            </a:r>
          </a:p>
          <a:p>
            <a:r>
              <a:rPr lang="fr-FR" dirty="0"/>
              <a:t>    public </a:t>
            </a:r>
            <a:r>
              <a:rPr lang="fr-FR" dirty="0" err="1"/>
              <a:t>void</a:t>
            </a:r>
            <a:r>
              <a:rPr lang="fr-FR" dirty="0"/>
              <a:t> start() {</a:t>
            </a:r>
          </a:p>
          <a:p>
            <a:r>
              <a:rPr lang="fr-FR" dirty="0"/>
              <a:t>        // Logique de démarrage pour un moteur électrique</a:t>
            </a:r>
          </a:p>
          <a:p>
            <a:r>
              <a:rPr lang="fr-FR" dirty="0"/>
              <a:t>    }</a:t>
            </a:r>
          </a:p>
          <a:p>
            <a:r>
              <a:rPr lang="fr-FR" dirty="0"/>
              <a:t>}</a:t>
            </a:r>
          </a:p>
        </p:txBody>
      </p:sp>
      <p:sp>
        <p:nvSpPr>
          <p:cNvPr id="5" name="ZoneTexte 4">
            <a:extLst>
              <a:ext uri="{FF2B5EF4-FFF2-40B4-BE49-F238E27FC236}">
                <a16:creationId xmlns:a16="http://schemas.microsoft.com/office/drawing/2014/main" id="{878E16F6-8E66-7722-19A3-5EE2A7CD9E40}"/>
              </a:ext>
            </a:extLst>
          </p:cNvPr>
          <p:cNvSpPr txBox="1"/>
          <p:nvPr/>
        </p:nvSpPr>
        <p:spPr>
          <a:xfrm>
            <a:off x="2496042" y="3509962"/>
            <a:ext cx="5525988" cy="2462213"/>
          </a:xfrm>
          <a:prstGeom prst="rect">
            <a:avLst/>
          </a:prstGeom>
          <a:solidFill>
            <a:schemeClr val="accent5">
              <a:lumMod val="20000"/>
              <a:lumOff val="80000"/>
            </a:schemeClr>
          </a:solidFill>
        </p:spPr>
        <p:txBody>
          <a:bodyPr wrap="square">
            <a:spAutoFit/>
          </a:bodyPr>
          <a:lstStyle/>
          <a:p>
            <a:r>
              <a:rPr lang="fr-FR" dirty="0"/>
              <a:t>public class Car {</a:t>
            </a:r>
          </a:p>
          <a:p>
            <a:r>
              <a:rPr lang="fr-FR" dirty="0"/>
              <a:t>    </a:t>
            </a:r>
            <a:r>
              <a:rPr lang="fr-FR" dirty="0" err="1"/>
              <a:t>private</a:t>
            </a:r>
            <a:r>
              <a:rPr lang="fr-FR" dirty="0"/>
              <a:t> Engine </a:t>
            </a:r>
            <a:r>
              <a:rPr lang="fr-FR" dirty="0" err="1"/>
              <a:t>engine</a:t>
            </a:r>
            <a:r>
              <a:rPr lang="fr-FR" dirty="0"/>
              <a:t>;</a:t>
            </a:r>
          </a:p>
          <a:p>
            <a:endParaRPr lang="fr-FR" dirty="0"/>
          </a:p>
          <a:p>
            <a:r>
              <a:rPr lang="fr-FR" dirty="0"/>
              <a:t>    public Car(Engine </a:t>
            </a:r>
            <a:r>
              <a:rPr lang="fr-FR" dirty="0" err="1"/>
              <a:t>engine</a:t>
            </a:r>
            <a:r>
              <a:rPr lang="fr-FR" dirty="0"/>
              <a:t>) {</a:t>
            </a:r>
          </a:p>
          <a:p>
            <a:r>
              <a:rPr lang="fr-FR" dirty="0"/>
              <a:t>        </a:t>
            </a:r>
            <a:r>
              <a:rPr lang="fr-FR" dirty="0" err="1"/>
              <a:t>this.engine</a:t>
            </a:r>
            <a:r>
              <a:rPr lang="fr-FR" dirty="0"/>
              <a:t> = engine;</a:t>
            </a:r>
          </a:p>
          <a:p>
            <a:r>
              <a:rPr lang="fr-FR" dirty="0"/>
              <a:t>    }</a:t>
            </a:r>
          </a:p>
          <a:p>
            <a:endParaRPr lang="fr-FR" dirty="0"/>
          </a:p>
          <a:p>
            <a:r>
              <a:rPr lang="fr-FR" dirty="0"/>
              <a:t>    public </a:t>
            </a:r>
            <a:r>
              <a:rPr lang="fr-FR" dirty="0" err="1"/>
              <a:t>void</a:t>
            </a:r>
            <a:r>
              <a:rPr lang="fr-FR" dirty="0"/>
              <a:t> start() {</a:t>
            </a:r>
          </a:p>
          <a:p>
            <a:r>
              <a:rPr lang="fr-FR" dirty="0"/>
              <a:t>        </a:t>
            </a:r>
            <a:r>
              <a:rPr lang="fr-FR" dirty="0" err="1"/>
              <a:t>engine.start</a:t>
            </a:r>
            <a:r>
              <a:rPr lang="fr-FR" dirty="0"/>
              <a:t>();</a:t>
            </a:r>
          </a:p>
          <a:p>
            <a:r>
              <a:rPr lang="fr-FR" dirty="0"/>
              <a:t>    }</a:t>
            </a:r>
          </a:p>
          <a:p>
            <a:r>
              <a:rPr lang="fr-FR" dirty="0"/>
              <a:t>}</a:t>
            </a:r>
          </a:p>
        </p:txBody>
      </p:sp>
    </p:spTree>
    <p:extLst>
      <p:ext uri="{BB962C8B-B14F-4D97-AF65-F5344CB8AC3E}">
        <p14:creationId xmlns:p14="http://schemas.microsoft.com/office/powerpoint/2010/main" val="213807373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rsys-tem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ersonnalisé 1">
      <a:majorFont>
        <a:latin typeface="Tahoma"/>
        <a:ea typeface=""/>
        <a:cs typeface="Tahoma"/>
      </a:majorFont>
      <a:minorFont>
        <a:latin typeface="Tahoma"/>
        <a:ea typeface=""/>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16799</Words>
  <Application>Microsoft Office PowerPoint</Application>
  <PresentationFormat>Personnalisé</PresentationFormat>
  <Paragraphs>2953</Paragraphs>
  <Slides>142</Slides>
  <Notes>138</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142</vt:i4>
      </vt:variant>
    </vt:vector>
  </HeadingPairs>
  <TitlesOfParts>
    <vt:vector size="151" baseType="lpstr">
      <vt:lpstr>Arial</vt:lpstr>
      <vt:lpstr>Calibri</vt:lpstr>
      <vt:lpstr>Calibri Light</vt:lpstr>
      <vt:lpstr>Gill Sans MT</vt:lpstr>
      <vt:lpstr>Tahoma</vt:lpstr>
      <vt:lpstr>Trebuchet MS</vt:lpstr>
      <vt:lpstr>Webdings</vt:lpstr>
      <vt:lpstr>Wingdings</vt:lpstr>
      <vt:lpstr>orsys-temp</vt:lpstr>
      <vt:lpstr>Test Driven Development ou le développement piloté par les tests en Java</vt:lpstr>
      <vt:lpstr>Présentation PowerPoint</vt:lpstr>
      <vt:lpstr>Table des matières</vt:lpstr>
      <vt:lpstr>Table des matières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2020-09-18T00:06:46Z</cp:lastPrinted>
  <dcterms:created xsi:type="dcterms:W3CDTF">2013-09-21T08:56:53Z</dcterms:created>
  <dcterms:modified xsi:type="dcterms:W3CDTF">2024-06-26T13:46:55Z</dcterms:modified>
</cp:coreProperties>
</file>