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5" r:id="rId4"/>
    <p:sldId id="303" r:id="rId5"/>
    <p:sldId id="302" r:id="rId6"/>
    <p:sldId id="304" r:id="rId7"/>
    <p:sldId id="305" r:id="rId8"/>
    <p:sldId id="299" r:id="rId9"/>
    <p:sldId id="300" r:id="rId10"/>
    <p:sldId id="306" r:id="rId11"/>
    <p:sldId id="307" r:id="rId12"/>
    <p:sldId id="308" r:id="rId13"/>
    <p:sldId id="310" r:id="rId14"/>
    <p:sldId id="311" r:id="rId15"/>
    <p:sldId id="301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1069C9B-FF3E-4BCA-ADF0-8761477F5CD5}">
          <p14:sldIdLst>
            <p14:sldId id="256"/>
            <p14:sldId id="298"/>
            <p14:sldId id="295"/>
            <p14:sldId id="303"/>
            <p14:sldId id="302"/>
            <p14:sldId id="304"/>
            <p14:sldId id="305"/>
            <p14:sldId id="299"/>
            <p14:sldId id="300"/>
            <p14:sldId id="306"/>
            <p14:sldId id="307"/>
            <p14:sldId id="308"/>
            <p14:sldId id="310"/>
            <p14:sldId id="311"/>
            <p14:sldId id="30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7F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  <a:t>2023-12-17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919201-1020-4AE1-8578-CEFB2060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130" y="2690906"/>
            <a:ext cx="3003704" cy="2629035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1905976" y="4176192"/>
            <a:ext cx="402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Presenter/</a:t>
            </a:r>
            <a:r>
              <a:rPr lang="en-US" altLang="zh-CN" sz="2400" dirty="0" err="1">
                <a:latin typeface="方正静蕾简体" panose="02000000000000000000" pitchFamily="2" charset="-122"/>
                <a:ea typeface="方正静蕾简体" panose="02000000000000000000" pitchFamily="2" charset="-122"/>
              </a:rPr>
              <a:t>Yuexin</a:t>
            </a:r>
            <a:r>
              <a:rPr lang="en-US" altLang="zh-CN" sz="2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Chen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545678" y="2251432"/>
            <a:ext cx="902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latin typeface="新蒂黑板报" panose="03000600000000000000" pitchFamily="66" charset="-122"/>
                <a:ea typeface="新蒂黑板报" panose="03000600000000000000" pitchFamily="66" charset="-122"/>
              </a:rPr>
              <a:t>The</a:t>
            </a:r>
            <a:r>
              <a:rPr lang="en-US" altLang="zh-CN" sz="4800" dirty="0" err="1">
                <a:solidFill>
                  <a:srgbClr val="FFC000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rPr>
              <a:t>CollectingCoins</a:t>
            </a:r>
            <a:r>
              <a:rPr lang="en-US" altLang="zh-CN" sz="4800" dirty="0" err="1">
                <a:latin typeface="新蒂黑板报" panose="03000600000000000000" pitchFamily="66" charset="-122"/>
                <a:ea typeface="新蒂黑板报" panose="03000600000000000000" pitchFamily="66" charset="-122"/>
              </a:rPr>
              <a:t>Game</a:t>
            </a:r>
            <a:endParaRPr lang="zh-CN" altLang="en-US" sz="48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6058760" y="4600185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532596" y="4555336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53" y="connsiteY0-154"/>
              </a:cxn>
              <a:cxn ang="0">
                <a:pos x="connsiteX1-155" y="connsiteY1-156"/>
              </a:cxn>
              <a:cxn ang="0">
                <a:pos x="connsiteX2-157" y="connsiteY2-158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4F9283-5126-4E34-8503-5AAD6DB3D514}"/>
              </a:ext>
            </a:extLst>
          </p:cNvPr>
          <p:cNvGrpSpPr/>
          <p:nvPr/>
        </p:nvGrpSpPr>
        <p:grpSpPr>
          <a:xfrm>
            <a:off x="3138919" y="2666930"/>
            <a:ext cx="6965448" cy="503056"/>
            <a:chOff x="2453503" y="5381090"/>
            <a:chExt cx="6965448" cy="503056"/>
          </a:xfrm>
        </p:grpSpPr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08F49C6-0F09-4B42-87A0-A8B48E07D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任意多边形 98">
              <a:extLst>
                <a:ext uri="{FF2B5EF4-FFF2-40B4-BE49-F238E27FC236}">
                  <a16:creationId xmlns:a16="http://schemas.microsoft.com/office/drawing/2014/main" id="{440A392B-F604-4F47-B9F9-0B66706F8F13}"/>
                </a:ext>
              </a:extLst>
            </p:cNvPr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99">
              <a:extLst>
                <a:ext uri="{FF2B5EF4-FFF2-40B4-BE49-F238E27FC236}">
                  <a16:creationId xmlns:a16="http://schemas.microsoft.com/office/drawing/2014/main" id="{A4600C06-0E77-40E1-94B3-9D2BBD9BDE2C}"/>
                </a:ext>
              </a:extLst>
            </p:cNvPr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玩家模块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92D670-ED77-4070-AC11-3764C42D46D4}"/>
              </a:ext>
            </a:extLst>
          </p:cNvPr>
          <p:cNvSpPr txBox="1"/>
          <p:nvPr/>
        </p:nvSpPr>
        <p:spPr>
          <a:xfrm>
            <a:off x="475071" y="98237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颜色渐变核心代码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ED4EE1A-DDF7-4C91-94B5-6DFA5DD2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01" y="1444041"/>
            <a:ext cx="9848232" cy="45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6720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玩家模块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D810E-9324-4BDE-8A72-9D2F4A9069A6}"/>
              </a:ext>
            </a:extLst>
          </p:cNvPr>
          <p:cNvSpPr txBox="1"/>
          <p:nvPr/>
        </p:nvSpPr>
        <p:spPr>
          <a:xfrm>
            <a:off x="489053" y="117113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左右平移核心代码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18242-10FA-400E-85A4-679C1468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3" y="1632797"/>
            <a:ext cx="3634214" cy="28315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FEFBCE-26A0-4D5C-B4BC-1227019F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1632797"/>
            <a:ext cx="7467686" cy="33454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C1492C-1C72-43EE-BC9E-D0D2BA497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84"/>
          <a:stretch/>
        </p:blipFill>
        <p:spPr>
          <a:xfrm>
            <a:off x="10290827" y="4581338"/>
            <a:ext cx="1300126" cy="20378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9E2F4CC-A808-42D5-AF8D-A337465E25B3}"/>
              </a:ext>
            </a:extLst>
          </p:cNvPr>
          <p:cNvSpPr txBox="1"/>
          <p:nvPr/>
        </p:nvSpPr>
        <p:spPr>
          <a:xfrm>
            <a:off x="8975469" y="4581338"/>
            <a:ext cx="163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路线俯视图</a:t>
            </a:r>
          </a:p>
        </p:txBody>
      </p:sp>
    </p:spTree>
    <p:extLst>
      <p:ext uri="{BB962C8B-B14F-4D97-AF65-F5344CB8AC3E}">
        <p14:creationId xmlns:p14="http://schemas.microsoft.com/office/powerpoint/2010/main" val="347830506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玩家模块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D810E-9324-4BDE-8A72-9D2F4A9069A6}"/>
              </a:ext>
            </a:extLst>
          </p:cNvPr>
          <p:cNvSpPr txBox="1"/>
          <p:nvPr/>
        </p:nvSpPr>
        <p:spPr>
          <a:xfrm>
            <a:off x="489053" y="117113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跳跃核心代码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CBD54-93EA-4661-9FA7-71E1DFEE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55" y="1632797"/>
            <a:ext cx="7309844" cy="1974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F82621-49A5-41D9-89EE-345811E5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55" y="3606800"/>
            <a:ext cx="8339055" cy="23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613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玩家模块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D810E-9324-4BDE-8A72-9D2F4A9069A6}"/>
              </a:ext>
            </a:extLst>
          </p:cNvPr>
          <p:cNvSpPr txBox="1"/>
          <p:nvPr/>
        </p:nvSpPr>
        <p:spPr>
          <a:xfrm>
            <a:off x="489053" y="117113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吃金币核心代码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91C1E3-3DE1-47D4-A165-F384ACFE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499" y="1401964"/>
            <a:ext cx="5343855" cy="38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0989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玩家模块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D810E-9324-4BDE-8A72-9D2F4A9069A6}"/>
              </a:ext>
            </a:extLst>
          </p:cNvPr>
          <p:cNvSpPr txBox="1"/>
          <p:nvPr/>
        </p:nvSpPr>
        <p:spPr>
          <a:xfrm>
            <a:off x="489053" y="117113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吃金币核心代码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D24A10-ECDF-4F77-AB78-E5D3FB7B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61" y="1759960"/>
            <a:ext cx="9411362" cy="39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065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538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其他模块</a:t>
            </a:r>
            <a:r>
              <a:rPr lang="en-US" altLang="zh-CN" sz="3600" dirty="0">
                <a:latin typeface="+mj-lt"/>
              </a:rPr>
              <a:t>:</a:t>
            </a:r>
            <a:r>
              <a:rPr lang="zh-CN" altLang="en-US" sz="3600" dirty="0">
                <a:latin typeface="+mj-lt"/>
              </a:rPr>
              <a:t>计分器与计时器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9EFF6B-F8E2-47D4-82FE-823DB1F2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07" y="1931179"/>
            <a:ext cx="7725831" cy="31632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229373-C45A-490F-A3BE-2C00A5C30A2A}"/>
              </a:ext>
            </a:extLst>
          </p:cNvPr>
          <p:cNvSpPr txBox="1"/>
          <p:nvPr/>
        </p:nvSpPr>
        <p:spPr>
          <a:xfrm>
            <a:off x="758560" y="118075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计时器核心代码</a:t>
            </a:r>
          </a:p>
        </p:txBody>
      </p:sp>
    </p:spTree>
    <p:extLst>
      <p:ext uri="{BB962C8B-B14F-4D97-AF65-F5344CB8AC3E}">
        <p14:creationId xmlns:p14="http://schemas.microsoft.com/office/powerpoint/2010/main" val="164095069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879608C-F2B5-4C37-BF08-BA215D799874}"/>
              </a:ext>
            </a:extLst>
          </p:cNvPr>
          <p:cNvGrpSpPr/>
          <p:nvPr/>
        </p:nvGrpSpPr>
        <p:grpSpPr>
          <a:xfrm>
            <a:off x="3825648" y="3107739"/>
            <a:ext cx="4540704" cy="1074057"/>
            <a:chOff x="3659868" y="841828"/>
            <a:chExt cx="4540704" cy="1074057"/>
          </a:xfrm>
        </p:grpSpPr>
        <p:sp>
          <p:nvSpPr>
            <p:cNvPr id="157" name="任意多边形 10">
              <a:extLst>
                <a:ext uri="{FF2B5EF4-FFF2-40B4-BE49-F238E27FC236}">
                  <a16:creationId xmlns:a16="http://schemas.microsoft.com/office/drawing/2014/main" id="{3CD97906-309D-4D12-AB15-720309B48807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A03996AF-63C8-4A64-9B23-205EC9F449B7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60" name="Freeform 92">
                <a:extLst>
                  <a:ext uri="{FF2B5EF4-FFF2-40B4-BE49-F238E27FC236}">
                    <a16:creationId xmlns:a16="http://schemas.microsoft.com/office/drawing/2014/main" id="{10EF421D-0AFD-4ED7-A35A-DE8A96AD01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93">
                <a:extLst>
                  <a:ext uri="{FF2B5EF4-FFF2-40B4-BE49-F238E27FC236}">
                    <a16:creationId xmlns:a16="http://schemas.microsoft.com/office/drawing/2014/main" id="{0B27933F-5E29-4285-9D4C-CDAE4EE00ECB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94">
                <a:extLst>
                  <a:ext uri="{FF2B5EF4-FFF2-40B4-BE49-F238E27FC236}">
                    <a16:creationId xmlns:a16="http://schemas.microsoft.com/office/drawing/2014/main" id="{3C0D9AF2-EE7C-43A8-A73B-E3301936B68A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95">
                <a:extLst>
                  <a:ext uri="{FF2B5EF4-FFF2-40B4-BE49-F238E27FC236}">
                    <a16:creationId xmlns:a16="http://schemas.microsoft.com/office/drawing/2014/main" id="{1A504C95-157B-48AD-A0C2-12702DA8147A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6">
                <a:extLst>
                  <a:ext uri="{FF2B5EF4-FFF2-40B4-BE49-F238E27FC236}">
                    <a16:creationId xmlns:a16="http://schemas.microsoft.com/office/drawing/2014/main" id="{7EECF8B1-74CD-4EE4-9170-AE8BAA8E98E0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97">
                <a:extLst>
                  <a:ext uri="{FF2B5EF4-FFF2-40B4-BE49-F238E27FC236}">
                    <a16:creationId xmlns:a16="http://schemas.microsoft.com/office/drawing/2014/main" id="{0B86EF8E-F7D6-4BDB-909F-41D4FC167CF6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98">
                <a:extLst>
                  <a:ext uri="{FF2B5EF4-FFF2-40B4-BE49-F238E27FC236}">
                    <a16:creationId xmlns:a16="http://schemas.microsoft.com/office/drawing/2014/main" id="{64803BF7-0D85-46FA-9519-DAA2208C340F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99">
                <a:extLst>
                  <a:ext uri="{FF2B5EF4-FFF2-40B4-BE49-F238E27FC236}">
                    <a16:creationId xmlns:a16="http://schemas.microsoft.com/office/drawing/2014/main" id="{60EB4E71-3CE7-47AC-B15B-6EE39D466260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00">
                <a:extLst>
                  <a:ext uri="{FF2B5EF4-FFF2-40B4-BE49-F238E27FC236}">
                    <a16:creationId xmlns:a16="http://schemas.microsoft.com/office/drawing/2014/main" id="{C27C197D-A6C2-493D-866E-ED36DAABA3FE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01">
                <a:extLst>
                  <a:ext uri="{FF2B5EF4-FFF2-40B4-BE49-F238E27FC236}">
                    <a16:creationId xmlns:a16="http://schemas.microsoft.com/office/drawing/2014/main" id="{C4BF93E5-D067-4F79-9A55-3CA31C714BF9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02">
                <a:extLst>
                  <a:ext uri="{FF2B5EF4-FFF2-40B4-BE49-F238E27FC236}">
                    <a16:creationId xmlns:a16="http://schemas.microsoft.com/office/drawing/2014/main" id="{2BBBA89A-F46C-4D07-9B3A-B8CF3CA540E5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03">
                <a:extLst>
                  <a:ext uri="{FF2B5EF4-FFF2-40B4-BE49-F238E27FC236}">
                    <a16:creationId xmlns:a16="http://schemas.microsoft.com/office/drawing/2014/main" id="{5EC1E4A4-5414-427C-845B-47E3A35A0206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04">
                <a:extLst>
                  <a:ext uri="{FF2B5EF4-FFF2-40B4-BE49-F238E27FC236}">
                    <a16:creationId xmlns:a16="http://schemas.microsoft.com/office/drawing/2014/main" id="{14A0350D-F1B2-4366-9EF9-9D33853161EF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05">
                <a:extLst>
                  <a:ext uri="{FF2B5EF4-FFF2-40B4-BE49-F238E27FC236}">
                    <a16:creationId xmlns:a16="http://schemas.microsoft.com/office/drawing/2014/main" id="{22EFF193-B353-4888-A4B2-F65DEEE590A7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06">
                <a:extLst>
                  <a:ext uri="{FF2B5EF4-FFF2-40B4-BE49-F238E27FC236}">
                    <a16:creationId xmlns:a16="http://schemas.microsoft.com/office/drawing/2014/main" id="{0E86C067-C725-4E62-A9BB-B25BD75D5236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07">
                <a:extLst>
                  <a:ext uri="{FF2B5EF4-FFF2-40B4-BE49-F238E27FC236}">
                    <a16:creationId xmlns:a16="http://schemas.microsoft.com/office/drawing/2014/main" id="{3B9BFDAE-F29F-46CD-B8AE-15AFFF0846EE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08">
                <a:extLst>
                  <a:ext uri="{FF2B5EF4-FFF2-40B4-BE49-F238E27FC236}">
                    <a16:creationId xmlns:a16="http://schemas.microsoft.com/office/drawing/2014/main" id="{8490447A-F3D3-463B-814D-E913D58AA48D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09">
                <a:extLst>
                  <a:ext uri="{FF2B5EF4-FFF2-40B4-BE49-F238E27FC236}">
                    <a16:creationId xmlns:a16="http://schemas.microsoft.com/office/drawing/2014/main" id="{583E538C-7EEB-4B81-85F7-71808EB46717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10">
                <a:extLst>
                  <a:ext uri="{FF2B5EF4-FFF2-40B4-BE49-F238E27FC236}">
                    <a16:creationId xmlns:a16="http://schemas.microsoft.com/office/drawing/2014/main" id="{F99EA5FF-B3E7-4A50-AD40-4A67233530C5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11">
                <a:extLst>
                  <a:ext uri="{FF2B5EF4-FFF2-40B4-BE49-F238E27FC236}">
                    <a16:creationId xmlns:a16="http://schemas.microsoft.com/office/drawing/2014/main" id="{B7DBD3E2-B9E5-459A-A639-0BD7F11D8929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12">
                <a:extLst>
                  <a:ext uri="{FF2B5EF4-FFF2-40B4-BE49-F238E27FC236}">
                    <a16:creationId xmlns:a16="http://schemas.microsoft.com/office/drawing/2014/main" id="{8C5F6DD7-6750-4FDB-A262-A440FE6FE076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13">
                <a:extLst>
                  <a:ext uri="{FF2B5EF4-FFF2-40B4-BE49-F238E27FC236}">
                    <a16:creationId xmlns:a16="http://schemas.microsoft.com/office/drawing/2014/main" id="{3173E054-1C0E-44BF-BD1F-4B7D020747AF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14">
                <a:extLst>
                  <a:ext uri="{FF2B5EF4-FFF2-40B4-BE49-F238E27FC236}">
                    <a16:creationId xmlns:a16="http://schemas.microsoft.com/office/drawing/2014/main" id="{CCA99C94-45E6-4828-8831-9C63B5D4A1AC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15">
                <a:extLst>
                  <a:ext uri="{FF2B5EF4-FFF2-40B4-BE49-F238E27FC236}">
                    <a16:creationId xmlns:a16="http://schemas.microsoft.com/office/drawing/2014/main" id="{4084AB48-9554-4DAA-B625-248F882CD994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16">
                <a:extLst>
                  <a:ext uri="{FF2B5EF4-FFF2-40B4-BE49-F238E27FC236}">
                    <a16:creationId xmlns:a16="http://schemas.microsoft.com/office/drawing/2014/main" id="{27A9844E-FC68-4AE9-82A3-56FAC4F4D7E5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17">
                <a:extLst>
                  <a:ext uri="{FF2B5EF4-FFF2-40B4-BE49-F238E27FC236}">
                    <a16:creationId xmlns:a16="http://schemas.microsoft.com/office/drawing/2014/main" id="{708E275A-C8E2-4926-A665-F8FF96BE3F4D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18">
                <a:extLst>
                  <a:ext uri="{FF2B5EF4-FFF2-40B4-BE49-F238E27FC236}">
                    <a16:creationId xmlns:a16="http://schemas.microsoft.com/office/drawing/2014/main" id="{CD9775A5-C0D2-43C3-8C39-60D35A1F24CC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19">
                <a:extLst>
                  <a:ext uri="{FF2B5EF4-FFF2-40B4-BE49-F238E27FC236}">
                    <a16:creationId xmlns:a16="http://schemas.microsoft.com/office/drawing/2014/main" id="{F1F3C3F1-1B65-40A7-AF7B-AE6624BF7EFE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20">
                <a:extLst>
                  <a:ext uri="{FF2B5EF4-FFF2-40B4-BE49-F238E27FC236}">
                    <a16:creationId xmlns:a16="http://schemas.microsoft.com/office/drawing/2014/main" id="{937E2A21-DBF1-4D27-8E98-8A94D2FA8796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21">
                <a:extLst>
                  <a:ext uri="{FF2B5EF4-FFF2-40B4-BE49-F238E27FC236}">
                    <a16:creationId xmlns:a16="http://schemas.microsoft.com/office/drawing/2014/main" id="{A07CB98A-D48C-443E-BECC-667733454973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22">
                <a:extLst>
                  <a:ext uri="{FF2B5EF4-FFF2-40B4-BE49-F238E27FC236}">
                    <a16:creationId xmlns:a16="http://schemas.microsoft.com/office/drawing/2014/main" id="{377D47AF-6711-4B8D-8FD7-17CC8478143C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23">
                <a:extLst>
                  <a:ext uri="{FF2B5EF4-FFF2-40B4-BE49-F238E27FC236}">
                    <a16:creationId xmlns:a16="http://schemas.microsoft.com/office/drawing/2014/main" id="{0C9F095A-3636-445C-A1BB-94EF26644EE3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24">
                <a:extLst>
                  <a:ext uri="{FF2B5EF4-FFF2-40B4-BE49-F238E27FC236}">
                    <a16:creationId xmlns:a16="http://schemas.microsoft.com/office/drawing/2014/main" id="{63098A20-9B99-405E-A265-9CC474F9C04D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25">
                <a:extLst>
                  <a:ext uri="{FF2B5EF4-FFF2-40B4-BE49-F238E27FC236}">
                    <a16:creationId xmlns:a16="http://schemas.microsoft.com/office/drawing/2014/main" id="{72E70FBC-E92A-4CA6-9662-94E5DB8EEDD8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26">
                <a:extLst>
                  <a:ext uri="{FF2B5EF4-FFF2-40B4-BE49-F238E27FC236}">
                    <a16:creationId xmlns:a16="http://schemas.microsoft.com/office/drawing/2014/main" id="{B9863B12-0425-4C2D-8421-E9FBA4D07F5F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27">
                <a:extLst>
                  <a:ext uri="{FF2B5EF4-FFF2-40B4-BE49-F238E27FC236}">
                    <a16:creationId xmlns:a16="http://schemas.microsoft.com/office/drawing/2014/main" id="{3B83DB88-0FEB-482D-99F6-8DEC20C5F75A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28">
                <a:extLst>
                  <a:ext uri="{FF2B5EF4-FFF2-40B4-BE49-F238E27FC236}">
                    <a16:creationId xmlns:a16="http://schemas.microsoft.com/office/drawing/2014/main" id="{E35D0396-F9E5-4A8F-A76B-507B1F31C5F2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29">
                <a:extLst>
                  <a:ext uri="{FF2B5EF4-FFF2-40B4-BE49-F238E27FC236}">
                    <a16:creationId xmlns:a16="http://schemas.microsoft.com/office/drawing/2014/main" id="{E5EF3651-F14B-495E-AA3E-F0DD2C9A189B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30">
                <a:extLst>
                  <a:ext uri="{FF2B5EF4-FFF2-40B4-BE49-F238E27FC236}">
                    <a16:creationId xmlns:a16="http://schemas.microsoft.com/office/drawing/2014/main" id="{388B8DD5-40B9-45D5-99D7-D4DC3CF49FDC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31">
                <a:extLst>
                  <a:ext uri="{FF2B5EF4-FFF2-40B4-BE49-F238E27FC236}">
                    <a16:creationId xmlns:a16="http://schemas.microsoft.com/office/drawing/2014/main" id="{6CA6C46A-45AC-45E5-8775-563430223BB8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32">
                <a:extLst>
                  <a:ext uri="{FF2B5EF4-FFF2-40B4-BE49-F238E27FC236}">
                    <a16:creationId xmlns:a16="http://schemas.microsoft.com/office/drawing/2014/main" id="{58D8F074-93F9-4478-AB9C-81B515C939D0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33">
                <a:extLst>
                  <a:ext uri="{FF2B5EF4-FFF2-40B4-BE49-F238E27FC236}">
                    <a16:creationId xmlns:a16="http://schemas.microsoft.com/office/drawing/2014/main" id="{2297DEFF-BCD3-4683-ADF7-697A29DFCD2A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34">
                <a:extLst>
                  <a:ext uri="{FF2B5EF4-FFF2-40B4-BE49-F238E27FC236}">
                    <a16:creationId xmlns:a16="http://schemas.microsoft.com/office/drawing/2014/main" id="{B039F7C1-4614-42DF-94D5-04B2787A5FD1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35">
                <a:extLst>
                  <a:ext uri="{FF2B5EF4-FFF2-40B4-BE49-F238E27FC236}">
                    <a16:creationId xmlns:a16="http://schemas.microsoft.com/office/drawing/2014/main" id="{4B0112B7-BD84-45F9-9EF4-09FB82EC1928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36">
                <a:extLst>
                  <a:ext uri="{FF2B5EF4-FFF2-40B4-BE49-F238E27FC236}">
                    <a16:creationId xmlns:a16="http://schemas.microsoft.com/office/drawing/2014/main" id="{AD2C552A-D7E8-4A3F-B862-92C5A5A2FA6D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37">
                <a:extLst>
                  <a:ext uri="{FF2B5EF4-FFF2-40B4-BE49-F238E27FC236}">
                    <a16:creationId xmlns:a16="http://schemas.microsoft.com/office/drawing/2014/main" id="{EC0C2C69-7B7A-438B-8417-4744D9DF876E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38">
                <a:extLst>
                  <a:ext uri="{FF2B5EF4-FFF2-40B4-BE49-F238E27FC236}">
                    <a16:creationId xmlns:a16="http://schemas.microsoft.com/office/drawing/2014/main" id="{770A051B-31D7-4F2D-B064-E85F3D06BCBF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98CBA85-7A98-46E8-8712-0E83BE7BBEC4}"/>
                </a:ext>
              </a:extLst>
            </p:cNvPr>
            <p:cNvSpPr txBox="1"/>
            <p:nvPr/>
          </p:nvSpPr>
          <p:spPr>
            <a:xfrm>
              <a:off x="4571622" y="1178648"/>
              <a:ext cx="24763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Thank You</a:t>
              </a:r>
              <a:endPara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FDE6921-C8B2-417E-A984-50B0C0C403C7}"/>
              </a:ext>
            </a:extLst>
          </p:cNvPr>
          <p:cNvSpPr/>
          <p:nvPr/>
        </p:nvSpPr>
        <p:spPr>
          <a:xfrm>
            <a:off x="6385560" y="3139440"/>
            <a:ext cx="1879600" cy="3366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ECF776-EA1F-4493-9F16-02B65A8F5F07}"/>
              </a:ext>
            </a:extLst>
          </p:cNvPr>
          <p:cNvSpPr/>
          <p:nvPr/>
        </p:nvSpPr>
        <p:spPr>
          <a:xfrm>
            <a:off x="6385560" y="863184"/>
            <a:ext cx="1696720" cy="1426921"/>
          </a:xfrm>
          <a:prstGeom prst="rect">
            <a:avLst/>
          </a:prstGeom>
          <a:solidFill>
            <a:srgbClr val="2EE7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8E29F2-BD5F-4B42-ADD1-F185C6EB7950}"/>
              </a:ext>
            </a:extLst>
          </p:cNvPr>
          <p:cNvSpPr/>
          <p:nvPr/>
        </p:nvSpPr>
        <p:spPr>
          <a:xfrm>
            <a:off x="6385560" y="2425067"/>
            <a:ext cx="1696720" cy="5436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7C994E-49B6-4D1F-AE48-B6EDBA61E193}"/>
              </a:ext>
            </a:extLst>
          </p:cNvPr>
          <p:cNvSpPr txBox="1"/>
          <p:nvPr/>
        </p:nvSpPr>
        <p:spPr>
          <a:xfrm>
            <a:off x="403226" y="39289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功能模块介绍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294412C-AAC3-4133-82D2-1DE084774829}"/>
              </a:ext>
            </a:extLst>
          </p:cNvPr>
          <p:cNvSpPr/>
          <p:nvPr/>
        </p:nvSpPr>
        <p:spPr>
          <a:xfrm>
            <a:off x="1844041" y="3565576"/>
            <a:ext cx="1513840" cy="1021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97360A-9A1E-4407-A5F3-C34E3BFD69FF}"/>
              </a:ext>
            </a:extLst>
          </p:cNvPr>
          <p:cNvSpPr/>
          <p:nvPr/>
        </p:nvSpPr>
        <p:spPr>
          <a:xfrm>
            <a:off x="4465320" y="912445"/>
            <a:ext cx="1107440" cy="568960"/>
          </a:xfrm>
          <a:prstGeom prst="roundRect">
            <a:avLst/>
          </a:prstGeom>
          <a:solidFill>
            <a:srgbClr val="2EE7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跑道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57DB25F-F9E4-4F00-8FC3-0478FA3C1F8C}"/>
              </a:ext>
            </a:extLst>
          </p:cNvPr>
          <p:cNvSpPr/>
          <p:nvPr/>
        </p:nvSpPr>
        <p:spPr>
          <a:xfrm>
            <a:off x="4465320" y="2313834"/>
            <a:ext cx="1107440" cy="5689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金币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F10D11B-A7C7-4B57-B5BC-462018459769}"/>
              </a:ext>
            </a:extLst>
          </p:cNvPr>
          <p:cNvSpPr/>
          <p:nvPr/>
        </p:nvSpPr>
        <p:spPr>
          <a:xfrm>
            <a:off x="4465320" y="3791636"/>
            <a:ext cx="1107440" cy="568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玩家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C3A311-17E9-465A-BC25-0189F8EDBD53}"/>
              </a:ext>
            </a:extLst>
          </p:cNvPr>
          <p:cNvSpPr/>
          <p:nvPr/>
        </p:nvSpPr>
        <p:spPr>
          <a:xfrm>
            <a:off x="6497320" y="950306"/>
            <a:ext cx="1412240" cy="4876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传送效果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456E45-DC0E-4D62-9722-E941B1F628C9}"/>
              </a:ext>
            </a:extLst>
          </p:cNvPr>
          <p:cNvSpPr/>
          <p:nvPr/>
        </p:nvSpPr>
        <p:spPr>
          <a:xfrm>
            <a:off x="6619240" y="5408923"/>
            <a:ext cx="141224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计时器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AB9C85-4934-4CEE-AEB9-80E5BE931B0D}"/>
              </a:ext>
            </a:extLst>
          </p:cNvPr>
          <p:cNvSpPr/>
          <p:nvPr/>
        </p:nvSpPr>
        <p:spPr>
          <a:xfrm>
            <a:off x="6619240" y="3284909"/>
            <a:ext cx="122936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颜色渐变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7E0BB72-7BB4-49B2-B2BF-DFF6965CB5AE}"/>
              </a:ext>
            </a:extLst>
          </p:cNvPr>
          <p:cNvSpPr/>
          <p:nvPr/>
        </p:nvSpPr>
        <p:spPr>
          <a:xfrm>
            <a:off x="6619240" y="3842436"/>
            <a:ext cx="122936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左右平移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D711873-6AF2-46EE-85FF-E7ED098E4475}"/>
              </a:ext>
            </a:extLst>
          </p:cNvPr>
          <p:cNvSpPr/>
          <p:nvPr/>
        </p:nvSpPr>
        <p:spPr>
          <a:xfrm>
            <a:off x="6619240" y="4399963"/>
            <a:ext cx="122936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跳跃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E86FC19-9054-4F7B-8257-8FC5F556A625}"/>
              </a:ext>
            </a:extLst>
          </p:cNvPr>
          <p:cNvSpPr/>
          <p:nvPr/>
        </p:nvSpPr>
        <p:spPr>
          <a:xfrm>
            <a:off x="6497320" y="1698626"/>
            <a:ext cx="1412240" cy="4876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随机生成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940A4E6-74D2-422F-91D3-37BE81917751}"/>
              </a:ext>
            </a:extLst>
          </p:cNvPr>
          <p:cNvSpPr/>
          <p:nvPr/>
        </p:nvSpPr>
        <p:spPr>
          <a:xfrm>
            <a:off x="4465320" y="5384800"/>
            <a:ext cx="1107440" cy="568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E7A38C1-B122-4372-8CC5-2560E454E490}"/>
              </a:ext>
            </a:extLst>
          </p:cNvPr>
          <p:cNvSpPr/>
          <p:nvPr/>
        </p:nvSpPr>
        <p:spPr>
          <a:xfrm>
            <a:off x="6619240" y="5966450"/>
            <a:ext cx="141224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计分器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36CE30-BE25-4255-BFB4-F890C178E2BC}"/>
              </a:ext>
            </a:extLst>
          </p:cNvPr>
          <p:cNvSpPr/>
          <p:nvPr/>
        </p:nvSpPr>
        <p:spPr>
          <a:xfrm>
            <a:off x="6497320" y="2511376"/>
            <a:ext cx="141224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转动效果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B3227CD-4038-45A7-A483-29C71D5EBF24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3357881" y="1196925"/>
            <a:ext cx="1107439" cy="2879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DCE8ABEF-565D-493F-AE31-91E7B6CC4008}"/>
              </a:ext>
            </a:extLst>
          </p:cNvPr>
          <p:cNvCxnSpPr>
            <a:stCxn id="4" idx="6"/>
            <a:endCxn id="52" idx="1"/>
          </p:cNvCxnSpPr>
          <p:nvPr/>
        </p:nvCxnSpPr>
        <p:spPr>
          <a:xfrm flipV="1">
            <a:off x="3357881" y="2598314"/>
            <a:ext cx="1107439" cy="1477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F57BE674-D493-42B4-8571-01711E5519C5}"/>
              </a:ext>
            </a:extLst>
          </p:cNvPr>
          <p:cNvCxnSpPr>
            <a:stCxn id="4" idx="6"/>
            <a:endCxn id="53" idx="1"/>
          </p:cNvCxnSpPr>
          <p:nvPr/>
        </p:nvCxnSpPr>
        <p:spPr>
          <a:xfrm>
            <a:off x="3357881" y="4076116"/>
            <a:ext cx="11074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3743884E-8947-4C76-AF65-0BC4CC4AE681}"/>
              </a:ext>
            </a:extLst>
          </p:cNvPr>
          <p:cNvCxnSpPr>
            <a:stCxn id="4" idx="6"/>
            <a:endCxn id="60" idx="1"/>
          </p:cNvCxnSpPr>
          <p:nvPr/>
        </p:nvCxnSpPr>
        <p:spPr>
          <a:xfrm>
            <a:off x="3357881" y="4076116"/>
            <a:ext cx="1107439" cy="1593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C3B97BA-9315-4E0E-8871-8370B0C069E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572760" y="1194146"/>
            <a:ext cx="924560" cy="2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994517F2-3730-4DD3-979F-47F1D99AF457}"/>
              </a:ext>
            </a:extLst>
          </p:cNvPr>
          <p:cNvCxnSpPr>
            <a:cxnSpLocks/>
            <a:stCxn id="52" idx="3"/>
            <a:endCxn id="59" idx="1"/>
          </p:cNvCxnSpPr>
          <p:nvPr/>
        </p:nvCxnSpPr>
        <p:spPr>
          <a:xfrm flipV="1">
            <a:off x="5572760" y="1942466"/>
            <a:ext cx="924560" cy="655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8BC6146-0179-40B4-8B98-ED86309747B3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>
            <a:off x="5572760" y="2598314"/>
            <a:ext cx="924560" cy="89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AC11126-ED4D-4405-AD9A-96F3E38F2237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5572760" y="3461440"/>
            <a:ext cx="1046480" cy="614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49799CEC-18B4-4DAD-BA5A-3E03B1BB713E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 flipV="1">
            <a:off x="5572760" y="4018967"/>
            <a:ext cx="1046480" cy="57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FBE0943-D42F-48BA-BEA0-6EEC4FF84DCD}"/>
              </a:ext>
            </a:extLst>
          </p:cNvPr>
          <p:cNvCxnSpPr>
            <a:stCxn id="53" idx="3"/>
            <a:endCxn id="58" idx="1"/>
          </p:cNvCxnSpPr>
          <p:nvPr/>
        </p:nvCxnSpPr>
        <p:spPr>
          <a:xfrm>
            <a:off x="5572760" y="4076116"/>
            <a:ext cx="1046480" cy="500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D3225546-0FDA-42DB-ADA9-93D166A76036}"/>
              </a:ext>
            </a:extLst>
          </p:cNvPr>
          <p:cNvCxnSpPr>
            <a:stCxn id="60" idx="3"/>
            <a:endCxn id="55" idx="1"/>
          </p:cNvCxnSpPr>
          <p:nvPr/>
        </p:nvCxnSpPr>
        <p:spPr>
          <a:xfrm flipV="1">
            <a:off x="5572760" y="5585454"/>
            <a:ext cx="1046480" cy="8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0B5D1013-A440-4F54-A92C-4F3F5FEC3241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5572760" y="5669280"/>
            <a:ext cx="1046480" cy="47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E43441C-080B-434A-9433-A8C10281DA7A}"/>
              </a:ext>
            </a:extLst>
          </p:cNvPr>
          <p:cNvSpPr txBox="1"/>
          <p:nvPr/>
        </p:nvSpPr>
        <p:spPr>
          <a:xfrm>
            <a:off x="8895583" y="4561215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Player.cs</a:t>
            </a:r>
            <a:endParaRPr lang="en-US" altLang="zh-CN" sz="28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5A1BDB-F064-4D59-AF83-7B4481731BB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5160" y="4822825"/>
            <a:ext cx="630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A876496-E0C1-4D2A-91CD-FB5E510D2A35}"/>
              </a:ext>
            </a:extLst>
          </p:cNvPr>
          <p:cNvSpPr txBox="1"/>
          <p:nvPr/>
        </p:nvSpPr>
        <p:spPr>
          <a:xfrm>
            <a:off x="8895080" y="2429286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Coin.cs</a:t>
            </a:r>
            <a:endParaRPr lang="en-US" altLang="zh-CN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114A682-3955-4643-8A18-F00460EFC72D}"/>
              </a:ext>
            </a:extLst>
          </p:cNvPr>
          <p:cNvSpPr txBox="1"/>
          <p:nvPr/>
        </p:nvSpPr>
        <p:spPr>
          <a:xfrm>
            <a:off x="8834120" y="1315034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Land.cs</a:t>
            </a:r>
            <a:endParaRPr lang="en-US" altLang="zh-CN" sz="28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6C6187-0C66-4CD7-B82E-5F7BA8A61D98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 flipV="1">
            <a:off x="8082280" y="2690896"/>
            <a:ext cx="812800" cy="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ADEF61-6ABD-474C-A011-927D24E83008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 flipV="1">
            <a:off x="8082280" y="1576644"/>
            <a:ext cx="75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C216277-0DFC-4E91-8DE0-8B0D2939C38A}"/>
              </a:ext>
            </a:extLst>
          </p:cNvPr>
          <p:cNvSpPr/>
          <p:nvPr/>
        </p:nvSpPr>
        <p:spPr>
          <a:xfrm>
            <a:off x="6619240" y="4879330"/>
            <a:ext cx="1229360" cy="3530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吃金币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65A40BD-9D56-4092-B65A-ED5C3E53ECBB}"/>
              </a:ext>
            </a:extLst>
          </p:cNvPr>
          <p:cNvCxnSpPr>
            <a:stCxn id="53" idx="3"/>
            <a:endCxn id="65" idx="1"/>
          </p:cNvCxnSpPr>
          <p:nvPr/>
        </p:nvCxnSpPr>
        <p:spPr>
          <a:xfrm>
            <a:off x="5572760" y="4076116"/>
            <a:ext cx="1046480" cy="97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0257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跑道模块实现：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4A326-DBD9-447B-9AB6-2E4557C3D2E3}"/>
              </a:ext>
            </a:extLst>
          </p:cNvPr>
          <p:cNvSpPr txBox="1"/>
          <p:nvPr/>
        </p:nvSpPr>
        <p:spPr>
          <a:xfrm>
            <a:off x="2021840" y="1490008"/>
            <a:ext cx="9499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跑道由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cube</a:t>
            </a:r>
            <a:r>
              <a:rPr lang="zh-CN" altLang="en-US" sz="2400" dirty="0"/>
              <a:t>组成。针对每一个</a:t>
            </a:r>
            <a:r>
              <a:rPr lang="en-US" altLang="zh-CN" sz="2400" dirty="0"/>
              <a:t>cube</a:t>
            </a:r>
            <a:r>
              <a:rPr lang="zh-CN" altLang="en-US" sz="2400" dirty="0"/>
              <a:t>，设置</a:t>
            </a:r>
            <a:r>
              <a:rPr lang="en-US" altLang="zh-CN" sz="2400" dirty="0"/>
              <a:t>speed</a:t>
            </a:r>
            <a:r>
              <a:rPr lang="zh-CN" altLang="en-US" sz="2400" dirty="0"/>
              <a:t>属性作为速度，相对小球移动（小球本身为静止），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cube</a:t>
            </a:r>
            <a:r>
              <a:rPr lang="zh-CN" altLang="en-US" sz="2400" dirty="0"/>
              <a:t>同时向后更新位置，于是有了“小球在跑道上向前滚动”的效果；每一个</a:t>
            </a:r>
            <a:r>
              <a:rPr lang="en-US" altLang="zh-CN" sz="2400" dirty="0"/>
              <a:t>cube</a:t>
            </a:r>
            <a:r>
              <a:rPr lang="zh-CN" altLang="en-US" sz="2400" dirty="0"/>
              <a:t>在相对小球向后移动到某一位置时，在</a:t>
            </a:r>
            <a:r>
              <a:rPr lang="en-US" altLang="zh-CN" sz="2400" dirty="0"/>
              <a:t>Update</a:t>
            </a:r>
            <a:r>
              <a:rPr lang="zh-CN" altLang="en-US" sz="2400" dirty="0"/>
              <a:t>函数中更新</a:t>
            </a:r>
            <a:r>
              <a:rPr lang="en-US" altLang="zh-CN" sz="2400" dirty="0"/>
              <a:t>cube</a:t>
            </a:r>
            <a:r>
              <a:rPr lang="zh-CN" altLang="en-US" sz="2400" dirty="0"/>
              <a:t>坐标，使其回到距离小球最远的位置，随后重复之前的相对运动。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6330F8-2FCE-44A9-B037-FF3772EE6A05}"/>
              </a:ext>
            </a:extLst>
          </p:cNvPr>
          <p:cNvSpPr txBox="1"/>
          <p:nvPr/>
        </p:nvSpPr>
        <p:spPr>
          <a:xfrm>
            <a:off x="599656" y="1490008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传送效果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逻辑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B75D81-C168-4AA2-9AAE-5FC1BF46A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6" t="28759" b="15721"/>
          <a:stretch/>
        </p:blipFill>
        <p:spPr>
          <a:xfrm>
            <a:off x="1838314" y="3833665"/>
            <a:ext cx="9866460" cy="2631440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447D2554-B865-4014-92E8-62FD1B63133D}"/>
              </a:ext>
            </a:extLst>
          </p:cNvPr>
          <p:cNvSpPr txBox="1"/>
          <p:nvPr/>
        </p:nvSpPr>
        <p:spPr>
          <a:xfrm>
            <a:off x="599656" y="3908330"/>
            <a:ext cx="1112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核心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代码段</a:t>
            </a:r>
          </a:p>
        </p:txBody>
      </p:sp>
    </p:spTree>
    <p:extLst>
      <p:ext uri="{BB962C8B-B14F-4D97-AF65-F5344CB8AC3E}">
        <p14:creationId xmlns:p14="http://schemas.microsoft.com/office/powerpoint/2010/main" val="315671032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08AC91F-3324-418B-892C-4FD50E88F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/>
          <a:stretch/>
        </p:blipFill>
        <p:spPr>
          <a:xfrm>
            <a:off x="1905290" y="1951798"/>
            <a:ext cx="4635847" cy="21291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D96C16-9BC8-4189-82AE-5382A424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91" y="3828395"/>
            <a:ext cx="4635847" cy="22261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A73A16-9AE2-41B2-A5C8-7B0AD9588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185" y="4080950"/>
            <a:ext cx="3918151" cy="18034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700147-DE54-4022-ADF5-4A57E2775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428" y="2145372"/>
            <a:ext cx="3467278" cy="1822544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跑道模块实现：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6330F8-2FCE-44A9-B037-FF3772EE6A05}"/>
              </a:ext>
            </a:extLst>
          </p:cNvPr>
          <p:cNvSpPr txBox="1"/>
          <p:nvPr/>
        </p:nvSpPr>
        <p:spPr>
          <a:xfrm>
            <a:off x="599656" y="150895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传送效果示意图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59F314-A8CF-4C64-B40B-011728043F5E}"/>
              </a:ext>
            </a:extLst>
          </p:cNvPr>
          <p:cNvSpPr txBox="1"/>
          <p:nvPr/>
        </p:nvSpPr>
        <p:spPr>
          <a:xfrm>
            <a:off x="639966" y="24986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初始状态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E76DCF-5837-4B48-B6AD-8A4FD09FCD72}"/>
              </a:ext>
            </a:extLst>
          </p:cNvPr>
          <p:cNvSpPr txBox="1"/>
          <p:nvPr/>
        </p:nvSpPr>
        <p:spPr>
          <a:xfrm>
            <a:off x="639966" y="441032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开始移动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25A4DA-7C0B-4C82-9144-DA749DC9A2E6}"/>
              </a:ext>
            </a:extLst>
          </p:cNvPr>
          <p:cNvSpPr txBox="1"/>
          <p:nvPr/>
        </p:nvSpPr>
        <p:spPr>
          <a:xfrm>
            <a:off x="6310338" y="249864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达到判定点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6C1539-EE0C-4818-95C8-9A4563193917}"/>
              </a:ext>
            </a:extLst>
          </p:cNvPr>
          <p:cNvSpPr txBox="1"/>
          <p:nvPr/>
        </p:nvSpPr>
        <p:spPr>
          <a:xfrm>
            <a:off x="6425754" y="441032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更新位置</a:t>
            </a:r>
          </a:p>
        </p:txBody>
      </p:sp>
    </p:spTree>
    <p:extLst>
      <p:ext uri="{BB962C8B-B14F-4D97-AF65-F5344CB8AC3E}">
        <p14:creationId xmlns:p14="http://schemas.microsoft.com/office/powerpoint/2010/main" val="383898009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跑道模块实现：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CB2FE58-1642-4B3D-994B-C0BFC33BC932}"/>
              </a:ext>
            </a:extLst>
          </p:cNvPr>
          <p:cNvSpPr txBox="1"/>
          <p:nvPr/>
        </p:nvSpPr>
        <p:spPr>
          <a:xfrm>
            <a:off x="589496" y="1184144"/>
            <a:ext cx="146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随机生成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8838576-19F4-4E9F-A914-85EE5A84E68D}"/>
              </a:ext>
            </a:extLst>
          </p:cNvPr>
          <p:cNvSpPr txBox="1"/>
          <p:nvPr/>
        </p:nvSpPr>
        <p:spPr>
          <a:xfrm>
            <a:off x="2054962" y="1125816"/>
            <a:ext cx="9499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首先，跑道分三条固定路线：左、中、右。家通过按键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D</a:t>
            </a:r>
            <a:r>
              <a:rPr lang="zh-CN" altLang="en-US" sz="2400" dirty="0"/>
              <a:t>操纵小球在这三路平移，</a:t>
            </a:r>
            <a:r>
              <a:rPr lang="en-US" altLang="zh-CN" sz="2400" dirty="0"/>
              <a:t>W</a:t>
            </a:r>
            <a:r>
              <a:rPr lang="zh-CN" altLang="en-US" sz="2400" dirty="0"/>
              <a:t>键与空格操纵跳跃，因此，金币的生成也在这三条路线上，并且分为滞空金币与近地金币。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通过随机函数使</a:t>
            </a:r>
            <a:r>
              <a:rPr lang="en-US" altLang="zh-CN" sz="2400" dirty="0"/>
              <a:t>r1</a:t>
            </a:r>
            <a:r>
              <a:rPr lang="zh-CN" altLang="en-US" sz="2400" dirty="0"/>
              <a:t>获得三个数值，</a:t>
            </a:r>
            <a:r>
              <a:rPr lang="en-US" altLang="zh-CN" sz="2400" dirty="0"/>
              <a:t>if</a:t>
            </a:r>
            <a:r>
              <a:rPr lang="zh-CN" altLang="en-US" sz="2400" dirty="0"/>
              <a:t>依据</a:t>
            </a:r>
            <a:r>
              <a:rPr lang="en-US" altLang="zh-CN" sz="2400" dirty="0"/>
              <a:t>r1</a:t>
            </a:r>
            <a:r>
              <a:rPr lang="zh-CN" altLang="en-US" sz="2400" dirty="0"/>
              <a:t>分别给金币的</a:t>
            </a:r>
            <a:r>
              <a:rPr lang="en-US" altLang="zh-CN" sz="2400" dirty="0"/>
              <a:t>x</a:t>
            </a:r>
            <a:r>
              <a:rPr lang="zh-CN" altLang="en-US" sz="2400" dirty="0"/>
              <a:t>坐标赋不同的值来实现左中右跑道的位置设定；滞空的实现同理，更改的为</a:t>
            </a:r>
            <a:r>
              <a:rPr lang="en-US" altLang="zh-CN" sz="2400" dirty="0"/>
              <a:t>y </a:t>
            </a:r>
            <a:r>
              <a:rPr lang="zh-CN" altLang="en-US" sz="2400" dirty="0"/>
              <a:t>坐</a:t>
            </a:r>
            <a:endParaRPr lang="en-US" altLang="zh-CN" sz="2400" dirty="0"/>
          </a:p>
          <a:p>
            <a:r>
              <a:rPr lang="zh-CN" altLang="en-US" sz="2400" dirty="0"/>
              <a:t>标。</a:t>
            </a:r>
            <a:endParaRPr lang="en-US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6C6E57-9E3D-4D9B-A120-B5272FF7C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4"/>
          <a:stretch/>
        </p:blipFill>
        <p:spPr>
          <a:xfrm>
            <a:off x="5505650" y="4084487"/>
            <a:ext cx="1681383" cy="26353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8784FB-DCD5-4336-BE09-A191AE958AAE}"/>
              </a:ext>
            </a:extLst>
          </p:cNvPr>
          <p:cNvSpPr txBox="1"/>
          <p:nvPr/>
        </p:nvSpPr>
        <p:spPr>
          <a:xfrm>
            <a:off x="4277070" y="40844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路线俯视图</a:t>
            </a:r>
          </a:p>
        </p:txBody>
      </p:sp>
    </p:spTree>
    <p:extLst>
      <p:ext uri="{BB962C8B-B14F-4D97-AF65-F5344CB8AC3E}">
        <p14:creationId xmlns:p14="http://schemas.microsoft.com/office/powerpoint/2010/main" val="305808655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跑道模块实现：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CB2FE58-1642-4B3D-994B-C0BFC33BC932}"/>
              </a:ext>
            </a:extLst>
          </p:cNvPr>
          <p:cNvSpPr txBox="1"/>
          <p:nvPr/>
        </p:nvSpPr>
        <p:spPr>
          <a:xfrm>
            <a:off x="589496" y="115469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随机生成核心代码段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F73D7-3091-4A3F-A932-8E948F40D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27"/>
          <a:stretch/>
        </p:blipFill>
        <p:spPr>
          <a:xfrm>
            <a:off x="2395123" y="2089711"/>
            <a:ext cx="6989508" cy="4160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EAC9F9-708A-4C61-B89E-565D8C813EB5}"/>
              </a:ext>
            </a:extLst>
          </p:cNvPr>
          <p:cNvSpPr txBox="1"/>
          <p:nvPr/>
        </p:nvSpPr>
        <p:spPr>
          <a:xfrm>
            <a:off x="589496" y="1689601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控制金币的左中右位置</a:t>
            </a:r>
          </a:p>
        </p:txBody>
      </p:sp>
    </p:spTree>
    <p:extLst>
      <p:ext uri="{BB962C8B-B14F-4D97-AF65-F5344CB8AC3E}">
        <p14:creationId xmlns:p14="http://schemas.microsoft.com/office/powerpoint/2010/main" val="416699079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跑道模块实现：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CB2FE58-1642-4B3D-994B-C0BFC33BC932}"/>
              </a:ext>
            </a:extLst>
          </p:cNvPr>
          <p:cNvSpPr txBox="1"/>
          <p:nvPr/>
        </p:nvSpPr>
        <p:spPr>
          <a:xfrm>
            <a:off x="589496" y="115469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随机生成核心代码段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312EE4-6C30-49D5-85E6-0CD2990B0713}"/>
              </a:ext>
            </a:extLst>
          </p:cNvPr>
          <p:cNvSpPr txBox="1"/>
          <p:nvPr/>
        </p:nvSpPr>
        <p:spPr>
          <a:xfrm>
            <a:off x="589496" y="168302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控制金币是否滞空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96771-0FF1-4EBE-9069-08127382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40" y="2149809"/>
            <a:ext cx="8900720" cy="41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8392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金币模块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05B1ED-400E-46BE-AF60-DE074821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61" y="1705867"/>
            <a:ext cx="7825348" cy="42913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621476-83BB-4C91-A105-89389B39DEF6}"/>
              </a:ext>
            </a:extLst>
          </p:cNvPr>
          <p:cNvSpPr txBox="1"/>
          <p:nvPr/>
        </p:nvSpPr>
        <p:spPr>
          <a:xfrm>
            <a:off x="589496" y="115469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核心代码段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6CC792-FD2F-471E-8CF8-1AEBF74572F9}"/>
              </a:ext>
            </a:extLst>
          </p:cNvPr>
          <p:cNvSpPr txBox="1"/>
          <p:nvPr/>
        </p:nvSpPr>
        <p:spPr>
          <a:xfrm>
            <a:off x="2637322" y="12008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设置了金币的颜色，实现金币的自转</a:t>
            </a:r>
          </a:p>
        </p:txBody>
      </p:sp>
    </p:spTree>
    <p:extLst>
      <p:ext uri="{BB962C8B-B14F-4D97-AF65-F5344CB8AC3E}">
        <p14:creationId xmlns:p14="http://schemas.microsoft.com/office/powerpoint/2010/main" val="75247871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EC615145-7C9D-4905-9093-C93190007A35}"/>
              </a:ext>
            </a:extLst>
          </p:cNvPr>
          <p:cNvSpPr txBox="1"/>
          <p:nvPr/>
        </p:nvSpPr>
        <p:spPr>
          <a:xfrm>
            <a:off x="403226" y="3928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玩家模块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92D670-ED77-4070-AC11-3764C42D46D4}"/>
              </a:ext>
            </a:extLst>
          </p:cNvPr>
          <p:cNvSpPr txBox="1"/>
          <p:nvPr/>
        </p:nvSpPr>
        <p:spPr>
          <a:xfrm>
            <a:off x="522119" y="136702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颜色渐变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3E9A1-C286-4C19-B986-971A5C406952}"/>
              </a:ext>
            </a:extLst>
          </p:cNvPr>
          <p:cNvSpPr txBox="1"/>
          <p:nvPr/>
        </p:nvSpPr>
        <p:spPr>
          <a:xfrm>
            <a:off x="2078417" y="134766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游戏开始时，玩家小球会进行黄色与红色之间的切换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D810E-9324-4BDE-8A72-9D2F4A9069A6}"/>
              </a:ext>
            </a:extLst>
          </p:cNvPr>
          <p:cNvSpPr txBox="1"/>
          <p:nvPr/>
        </p:nvSpPr>
        <p:spPr>
          <a:xfrm>
            <a:off x="522119" y="254130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左右平移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DAA2CC-3F6B-4049-B7A4-418F5CD0230E}"/>
              </a:ext>
            </a:extLst>
          </p:cNvPr>
          <p:cNvSpPr txBox="1"/>
          <p:nvPr/>
        </p:nvSpPr>
        <p:spPr>
          <a:xfrm>
            <a:off x="2078417" y="2541305"/>
            <a:ext cx="9578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由于固定了跑道的三条线路，左右的平移实际上是改变小球的</a:t>
            </a:r>
            <a:r>
              <a:rPr lang="en-US" altLang="zh-CN" sz="2400" dirty="0"/>
              <a:t>X</a:t>
            </a:r>
            <a:r>
              <a:rPr lang="zh-CN" altLang="en-US" sz="2400" dirty="0"/>
              <a:t>坐标为</a:t>
            </a:r>
            <a:endParaRPr lang="en-US" altLang="zh-CN" sz="2400" dirty="0"/>
          </a:p>
          <a:p>
            <a:r>
              <a:rPr lang="zh-CN" altLang="en-US" sz="2400" dirty="0"/>
              <a:t>对应跑道位置的数值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E68F0D-ADA8-4BB0-9389-49A70F0A5BB4}"/>
              </a:ext>
            </a:extLst>
          </p:cNvPr>
          <p:cNvSpPr txBox="1"/>
          <p:nvPr/>
        </p:nvSpPr>
        <p:spPr>
          <a:xfrm>
            <a:off x="1140878" y="408491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跳跃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6BF504-87D3-47F7-9F22-24E4BEA17675}"/>
              </a:ext>
            </a:extLst>
          </p:cNvPr>
          <p:cNvSpPr txBox="1"/>
          <p:nvPr/>
        </p:nvSpPr>
        <p:spPr>
          <a:xfrm>
            <a:off x="2078417" y="4084919"/>
            <a:ext cx="9821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限制小球只能跳跃一次且跳跃高度固定。给跑道添加“</a:t>
            </a:r>
            <a:r>
              <a:rPr lang="en-US" altLang="zh-CN" sz="2400" dirty="0"/>
              <a:t>Land</a:t>
            </a:r>
            <a:r>
              <a:rPr lang="zh-CN" altLang="en-US" sz="2400" dirty="0"/>
              <a:t>”</a:t>
            </a:r>
            <a:r>
              <a:rPr lang="en-US" altLang="zh-CN" sz="2400" dirty="0"/>
              <a:t>Tag</a:t>
            </a:r>
            <a:r>
              <a:rPr lang="zh-CN" altLang="en-US" sz="2400" dirty="0"/>
              <a:t>，通过</a:t>
            </a:r>
            <a:endParaRPr lang="en-US" altLang="zh-CN" sz="2400" dirty="0"/>
          </a:p>
          <a:p>
            <a:r>
              <a:rPr lang="en-US" altLang="zh-CN" sz="2400" b="1" i="0" dirty="0" err="1">
                <a:solidFill>
                  <a:srgbClr val="111827"/>
                </a:solidFill>
                <a:effectLst/>
                <a:latin typeface="Söhne Mono"/>
              </a:rPr>
              <a:t>FixedUpdate</a:t>
            </a:r>
            <a:r>
              <a:rPr lang="en-US" altLang="zh-CN" sz="2400" b="1" i="0" dirty="0">
                <a:solidFill>
                  <a:srgbClr val="111827"/>
                </a:solidFill>
                <a:effectLst/>
                <a:latin typeface="Söhne Mono"/>
              </a:rPr>
              <a:t>()</a:t>
            </a:r>
            <a:r>
              <a:rPr lang="zh-CN" altLang="en-US" sz="2400" dirty="0"/>
              <a:t>函数监测小球是否接触</a:t>
            </a:r>
            <a:r>
              <a:rPr lang="en-US" altLang="zh-CN" sz="2400" dirty="0"/>
              <a:t>Land</a:t>
            </a:r>
            <a:r>
              <a:rPr lang="zh-CN" altLang="en-US" sz="2400" dirty="0"/>
              <a:t>，不接触则使跳跃按键不生效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7CF39B-753F-4F64-AFDE-6C5B0A65B48C}"/>
              </a:ext>
            </a:extLst>
          </p:cNvPr>
          <p:cNvSpPr txBox="1"/>
          <p:nvPr/>
        </p:nvSpPr>
        <p:spPr>
          <a:xfrm>
            <a:off x="831498" y="539769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吃金币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A5787C-0208-4663-AC92-D5108B8428BC}"/>
              </a:ext>
            </a:extLst>
          </p:cNvPr>
          <p:cNvSpPr txBox="1"/>
          <p:nvPr/>
        </p:nvSpPr>
        <p:spPr>
          <a:xfrm>
            <a:off x="2078417" y="5443865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小球与金币接触时，销毁金币，触发音效同时提高分数</a:t>
            </a:r>
          </a:p>
        </p:txBody>
      </p:sp>
    </p:spTree>
    <p:extLst>
      <p:ext uri="{BB962C8B-B14F-4D97-AF65-F5344CB8AC3E}">
        <p14:creationId xmlns:p14="http://schemas.microsoft.com/office/powerpoint/2010/main" val="382378371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450</Words>
  <Application>Microsoft Office PowerPoint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Söhne Mono</vt:lpstr>
      <vt:lpstr>方正静蕾简体</vt:lpstr>
      <vt:lpstr>新蒂黑板报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simo12138@outlook.com</cp:lastModifiedBy>
  <cp:revision>125</cp:revision>
  <dcterms:created xsi:type="dcterms:W3CDTF">2016-03-09T07:25:00Z</dcterms:created>
  <dcterms:modified xsi:type="dcterms:W3CDTF">2023-12-17T14:27:31Z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