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56500" cy="10706100"/>
  <p:notesSz cx="7556500" cy="10706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13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8891"/>
            <a:ext cx="6423025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5416"/>
            <a:ext cx="528955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2403"/>
            <a:ext cx="3287077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2403"/>
            <a:ext cx="3287077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8244"/>
            <a:ext cx="6800850" cy="1712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2403"/>
            <a:ext cx="6800850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6673"/>
            <a:ext cx="2418080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6673"/>
            <a:ext cx="1737995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85076" y="10257366"/>
            <a:ext cx="152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7409" y="685291"/>
            <a:ext cx="2379091" cy="1751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9610">
              <a:lnSpc>
                <a:spcPts val="1645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УТВЕРЖДАЮ</a:t>
            </a:r>
            <a:endParaRPr sz="1400" dirty="0">
              <a:latin typeface="Times New Roman"/>
              <a:cs typeface="Times New Roman"/>
            </a:endParaRPr>
          </a:p>
          <a:p>
            <a:pPr marL="689610" marR="5080">
              <a:lnSpc>
                <a:spcPts val="1610"/>
              </a:lnSpc>
              <a:spcBef>
                <a:spcPts val="80"/>
              </a:spcBef>
            </a:pPr>
            <a:r>
              <a:rPr lang="ru-RU" sz="1400" dirty="0">
                <a:latin typeface="Times New Roman"/>
                <a:cs typeface="Times New Roman"/>
              </a:rPr>
              <a:t>Директор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 err="1">
                <a:latin typeface="Times New Roman"/>
                <a:cs typeface="Times New Roman"/>
              </a:rPr>
              <a:t>по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lang="ru-RU" sz="1400" spc="-5" dirty="0">
                <a:latin typeface="Times New Roman"/>
                <a:cs typeface="Times New Roman"/>
              </a:rPr>
              <a:t>Киберспорту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br>
              <a:rPr lang="ru-RU" sz="1400" spc="-15" dirty="0">
                <a:latin typeface="Times New Roman"/>
                <a:cs typeface="Times New Roman"/>
              </a:rPr>
            </a:br>
            <a:r>
              <a:rPr lang="en-US" sz="1400" spc="-5" dirty="0">
                <a:latin typeface="Times New Roman"/>
                <a:cs typeface="Times New Roman"/>
              </a:rPr>
              <a:t>“It-Hub”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R="71755" algn="r">
              <a:lnSpc>
                <a:spcPct val="100000"/>
              </a:lnSpc>
              <a:tabLst>
                <a:tab pos="979805" algn="l"/>
              </a:tabLst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lang="ru-RU" sz="1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Ю-И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lang="ru-RU" sz="1400" spc="-5" dirty="0">
                <a:latin typeface="Times New Roman"/>
                <a:cs typeface="Times New Roman"/>
              </a:rPr>
              <a:t>Ким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R="71120" algn="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«</a:t>
            </a:r>
            <a:r>
              <a:rPr lang="en-US" sz="1400" dirty="0">
                <a:latin typeface="Times New Roman"/>
                <a:cs typeface="Times New Roman"/>
              </a:rPr>
              <a:t>21</a:t>
            </a:r>
            <a:r>
              <a:rPr sz="1400" dirty="0">
                <a:latin typeface="Times New Roman"/>
                <a:cs typeface="Times New Roman"/>
              </a:rPr>
              <a:t>»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lang="ru-RU"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Октября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202</a:t>
            </a:r>
            <a:r>
              <a:rPr lang="ru-RU" sz="1400" spc="-5" dirty="0">
                <a:latin typeface="Times New Roman"/>
                <a:cs typeface="Times New Roman"/>
              </a:rPr>
              <a:t>3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г.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9905" y="3817747"/>
            <a:ext cx="554482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1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ПОЛОЖЕНИЕ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ts val="2110"/>
              </a:lnSpc>
            </a:pPr>
            <a:r>
              <a:rPr sz="1800" b="1" dirty="0">
                <a:latin typeface="Times New Roman"/>
                <a:cs typeface="Times New Roman"/>
              </a:rPr>
              <a:t>о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проведении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киберспортивного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турнира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 err="1">
                <a:latin typeface="Times New Roman"/>
                <a:cs typeface="Times New Roman"/>
              </a:rPr>
              <a:t>по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«</a:t>
            </a:r>
            <a:r>
              <a:rPr lang="en-US" sz="1800" b="1" spc="-5" dirty="0">
                <a:latin typeface="Times New Roman"/>
                <a:cs typeface="Times New Roman"/>
              </a:rPr>
              <a:t>Fortnite</a:t>
            </a:r>
            <a:r>
              <a:rPr sz="1800" b="1" spc="-5" dirty="0">
                <a:latin typeface="Times New Roman"/>
                <a:cs typeface="Times New Roman"/>
              </a:rPr>
              <a:t>»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6665" y="9461703"/>
            <a:ext cx="5441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202</a:t>
            </a:r>
            <a:r>
              <a:rPr lang="en-US" sz="1400" spc="-5" dirty="0">
                <a:latin typeface="Times New Roman"/>
                <a:cs typeface="Times New Roman"/>
              </a:rPr>
              <a:t>3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г.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13612" y="647191"/>
            <a:ext cx="6478270" cy="8440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8075">
              <a:lnSpc>
                <a:spcPts val="163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1.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Общие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положения</a:t>
            </a:r>
            <a:endParaRPr sz="1400" dirty="0">
              <a:latin typeface="Times New Roman"/>
              <a:cs typeface="Times New Roman"/>
            </a:endParaRPr>
          </a:p>
          <a:p>
            <a:pPr marL="12700" marR="5080" lvl="1">
              <a:lnSpc>
                <a:spcPts val="1610"/>
              </a:lnSpc>
              <a:spcBef>
                <a:spcPts val="65"/>
              </a:spcBef>
              <a:buAutoNum type="arabicPeriod"/>
              <a:tabLst>
                <a:tab pos="372745" algn="l"/>
              </a:tabLst>
            </a:pPr>
            <a:r>
              <a:rPr sz="1400" spc="25" dirty="0">
                <a:latin typeface="Times New Roman"/>
                <a:cs typeface="Times New Roman"/>
              </a:rPr>
              <a:t>Настоящее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положение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определяет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порядок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проведения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турнира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по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игре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Fortnite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(далее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5" dirty="0">
                <a:latin typeface="Times New Roman"/>
                <a:cs typeface="Times New Roman"/>
              </a:rPr>
              <a:t>Турнир)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…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lang="ru-RU" sz="1400" spc="-5" dirty="0">
                <a:latin typeface="Times New Roman"/>
                <a:cs typeface="Times New Roman"/>
              </a:rPr>
              <a:t>Ноября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202</a:t>
            </a:r>
            <a:r>
              <a:rPr lang="en-US" sz="1400" spc="-5" dirty="0">
                <a:latin typeface="Times New Roman"/>
                <a:cs typeface="Times New Roman"/>
              </a:rPr>
              <a:t>3</a:t>
            </a:r>
            <a:r>
              <a:rPr sz="1400" spc="-5" dirty="0">
                <a:latin typeface="Times New Roman"/>
                <a:cs typeface="Times New Roman"/>
              </a:rPr>
              <a:t>года.</a:t>
            </a:r>
            <a:endParaRPr sz="1400" dirty="0">
              <a:latin typeface="Times New Roman"/>
              <a:cs typeface="Times New Roman"/>
            </a:endParaRPr>
          </a:p>
          <a:p>
            <a:pPr marL="372110" lvl="1" indent="-360045">
              <a:lnSpc>
                <a:spcPts val="1530"/>
              </a:lnSpc>
              <a:buAutoNum type="arabicPeriod"/>
              <a:tabLst>
                <a:tab pos="372745" algn="l"/>
              </a:tabLst>
            </a:pPr>
            <a:r>
              <a:rPr sz="1400" spc="-5" dirty="0">
                <a:latin typeface="Times New Roman"/>
                <a:cs typeface="Times New Roman"/>
              </a:rPr>
              <a:t>Общее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руководство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подготовкой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и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проведение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Турнира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осуществляет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lang="ru-RU" sz="1400" spc="-5" dirty="0">
                <a:latin typeface="Times New Roman"/>
                <a:cs typeface="Times New Roman"/>
              </a:rPr>
              <a:t>Организатор</a:t>
            </a:r>
            <a:r>
              <a:rPr lang="en-US" sz="1400" spc="-5" dirty="0">
                <a:latin typeface="Times New Roman"/>
                <a:cs typeface="Times New Roman"/>
              </a:rPr>
              <a:t>/</a:t>
            </a:r>
            <a:r>
              <a:rPr lang="ru-RU" sz="1400" spc="-5" dirty="0">
                <a:latin typeface="Times New Roman"/>
                <a:cs typeface="Times New Roman"/>
              </a:rPr>
              <a:t>Ученик 1 курса Даровский Константин Игоревич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2481580">
              <a:lnSpc>
                <a:spcPts val="1639"/>
              </a:lnSpc>
              <a:spcBef>
                <a:spcPts val="1155"/>
              </a:spcBef>
              <a:tabLst>
                <a:tab pos="2840990" algn="l"/>
              </a:tabLst>
            </a:pPr>
            <a:r>
              <a:rPr sz="1400" b="1" dirty="0">
                <a:latin typeface="Times New Roman"/>
                <a:cs typeface="Times New Roman"/>
              </a:rPr>
              <a:t>2.	Цели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и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задачи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sz="1400" spc="25" dirty="0">
                <a:latin typeface="Times New Roman"/>
                <a:cs typeface="Times New Roman"/>
              </a:rPr>
              <a:t>2.1.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Турнир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проводится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целях:</a:t>
            </a:r>
            <a:endParaRPr sz="1400" dirty="0">
              <a:latin typeface="Times New Roman"/>
              <a:cs typeface="Times New Roman"/>
            </a:endParaRPr>
          </a:p>
          <a:p>
            <a:pPr marL="372110" indent="-360045">
              <a:lnSpc>
                <a:spcPts val="1610"/>
              </a:lnSpc>
              <a:buChar char="-"/>
              <a:tabLst>
                <a:tab pos="372110" algn="l"/>
                <a:tab pos="372745" algn="l"/>
              </a:tabLst>
            </a:pPr>
            <a:r>
              <a:rPr sz="1400" spc="-5" dirty="0">
                <a:latin typeface="Times New Roman"/>
                <a:cs typeface="Times New Roman"/>
              </a:rPr>
              <a:t>популяризации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и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развития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киберспорта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среди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учащихся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lang="ru-RU" sz="1400" spc="-5" dirty="0">
                <a:latin typeface="Times New Roman"/>
                <a:cs typeface="Times New Roman"/>
              </a:rPr>
              <a:t>учебной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lang="ru-RU" sz="1400" spc="-5" dirty="0">
                <a:latin typeface="Times New Roman"/>
                <a:cs typeface="Times New Roman"/>
              </a:rPr>
              <a:t>франшизы </a:t>
            </a:r>
            <a:r>
              <a:rPr lang="en-US" sz="1400" spc="-5" dirty="0" err="1">
                <a:latin typeface="Times New Roman"/>
                <a:cs typeface="Times New Roman"/>
              </a:rPr>
              <a:t>ItHub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372110" indent="-360045">
              <a:lnSpc>
                <a:spcPts val="1645"/>
              </a:lnSpc>
              <a:buChar char="-"/>
              <a:tabLst>
                <a:tab pos="372110" algn="l"/>
                <a:tab pos="372745" algn="l"/>
              </a:tabLst>
            </a:pPr>
            <a:r>
              <a:rPr sz="1400" spc="-5" dirty="0">
                <a:latin typeface="Times New Roman"/>
                <a:cs typeface="Times New Roman"/>
              </a:rPr>
              <a:t>повышения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уровня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мастерства </a:t>
            </a:r>
            <a:r>
              <a:rPr sz="1400" spc="-5" dirty="0">
                <a:latin typeface="Times New Roman"/>
                <a:cs typeface="Times New Roman"/>
              </a:rPr>
              <a:t>команд-участников;</a:t>
            </a:r>
            <a:endParaRPr sz="1400" dirty="0">
              <a:latin typeface="Times New Roman"/>
              <a:cs typeface="Times New Roman"/>
            </a:endParaRPr>
          </a:p>
          <a:p>
            <a:pPr marL="372110" indent="-360045">
              <a:lnSpc>
                <a:spcPts val="1645"/>
              </a:lnSpc>
              <a:spcBef>
                <a:spcPts val="20"/>
              </a:spcBef>
              <a:buChar char="-"/>
              <a:tabLst>
                <a:tab pos="372110" algn="l"/>
                <a:tab pos="372745" algn="l"/>
              </a:tabLst>
            </a:pPr>
            <a:r>
              <a:rPr sz="1400" spc="-5" dirty="0">
                <a:latin typeface="Times New Roman"/>
                <a:cs typeface="Times New Roman"/>
              </a:rPr>
              <a:t>популяризация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современных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информационных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технологий;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2.2.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Основные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задачи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Турнира:</a:t>
            </a:r>
            <a:endParaRPr sz="1400" dirty="0">
              <a:latin typeface="Times New Roman"/>
              <a:cs typeface="Times New Roman"/>
            </a:endParaRPr>
          </a:p>
          <a:p>
            <a:pPr marL="372110" marR="10795" indent="-372110">
              <a:lnSpc>
                <a:spcPts val="1610"/>
              </a:lnSpc>
              <a:spcBef>
                <a:spcPts val="80"/>
              </a:spcBef>
              <a:buChar char="-"/>
              <a:tabLst>
                <a:tab pos="372110" algn="l"/>
                <a:tab pos="372745" algn="l"/>
              </a:tabLst>
            </a:pPr>
            <a:r>
              <a:rPr sz="1400" dirty="0">
                <a:latin typeface="Times New Roman"/>
                <a:cs typeface="Times New Roman"/>
              </a:rPr>
              <a:t>развитие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инициативы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и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самостоятельности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участников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на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основе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игровой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деятельности;</a:t>
            </a:r>
            <a:endParaRPr sz="1400" dirty="0">
              <a:latin typeface="Times New Roman"/>
              <a:cs typeface="Times New Roman"/>
            </a:endParaRPr>
          </a:p>
          <a:p>
            <a:pPr marL="372110" indent="-360045">
              <a:lnSpc>
                <a:spcPts val="1545"/>
              </a:lnSpc>
              <a:buChar char="-"/>
              <a:tabLst>
                <a:tab pos="372110" algn="l"/>
                <a:tab pos="372745" algn="l"/>
              </a:tabLst>
            </a:pPr>
            <a:r>
              <a:rPr sz="1400" dirty="0" err="1">
                <a:latin typeface="Times New Roman"/>
                <a:cs typeface="Times New Roman"/>
              </a:rPr>
              <a:t>развитие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компьютерного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спорта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как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стремительно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развивающегося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вида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спорта.</a:t>
            </a:r>
            <a:endParaRPr sz="1400" dirty="0">
              <a:latin typeface="Times New Roman"/>
              <a:cs typeface="Times New Roman"/>
            </a:endParaRPr>
          </a:p>
          <a:p>
            <a:pPr marL="372110" indent="-360045">
              <a:lnSpc>
                <a:spcPts val="1650"/>
              </a:lnSpc>
              <a:buChar char="-"/>
              <a:tabLst>
                <a:tab pos="372110" algn="l"/>
                <a:tab pos="372745" algn="l"/>
              </a:tabLst>
            </a:pPr>
            <a:r>
              <a:rPr sz="1400" spc="-5" dirty="0" err="1">
                <a:latin typeface="Times New Roman"/>
                <a:cs typeface="Times New Roman"/>
              </a:rPr>
              <a:t>расширение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и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укрепление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дружеских </a:t>
            </a:r>
            <a:r>
              <a:rPr sz="1400" dirty="0" err="1">
                <a:latin typeface="Times New Roman"/>
                <a:cs typeface="Times New Roman"/>
              </a:rPr>
              <a:t>связей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lang="ru-RU" sz="1400" spc="-5" dirty="0">
                <a:latin typeface="Times New Roman"/>
                <a:cs typeface="Times New Roman"/>
              </a:rPr>
              <a:t>учеников франшизы </a:t>
            </a:r>
            <a:r>
              <a:rPr lang="en-US" sz="1400" spc="-5" dirty="0" err="1">
                <a:latin typeface="Times New Roman"/>
                <a:cs typeface="Times New Roman"/>
              </a:rPr>
              <a:t>ItHub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772795" algn="just">
              <a:lnSpc>
                <a:spcPts val="1630"/>
              </a:lnSpc>
              <a:spcBef>
                <a:spcPts val="1150"/>
              </a:spcBef>
            </a:pPr>
            <a:r>
              <a:rPr sz="1400" b="1" dirty="0">
                <a:latin typeface="Times New Roman"/>
                <a:cs typeface="Times New Roman"/>
              </a:rPr>
              <a:t>3.   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Порядок проведения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и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сроки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подачи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заявок для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участия</a:t>
            </a:r>
            <a:endParaRPr sz="1400" dirty="0">
              <a:latin typeface="Times New Roman"/>
              <a:cs typeface="Times New Roman"/>
            </a:endParaRPr>
          </a:p>
          <a:p>
            <a:pPr marL="372110" lvl="1" indent="-360045" algn="just">
              <a:lnSpc>
                <a:spcPts val="1600"/>
              </a:lnSpc>
              <a:buAutoNum type="arabicPeriod"/>
              <a:tabLst>
                <a:tab pos="372745" algn="l"/>
              </a:tabLst>
            </a:pPr>
            <a:r>
              <a:rPr sz="1400" spc="-5" dirty="0">
                <a:latin typeface="Times New Roman"/>
                <a:cs typeface="Times New Roman"/>
              </a:rPr>
              <a:t>Турнир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проводится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lang="ru-RU" sz="1400" dirty="0">
                <a:latin typeface="Times New Roman"/>
                <a:cs typeface="Times New Roman"/>
              </a:rPr>
              <a:t>Онлайн</a:t>
            </a:r>
            <a:r>
              <a:rPr sz="1400" dirty="0">
                <a:latin typeface="Times New Roman"/>
                <a:cs typeface="Times New Roman"/>
              </a:rPr>
              <a:t>.</a:t>
            </a:r>
          </a:p>
          <a:p>
            <a:pPr marL="12700" marR="5080" lvl="1" algn="just">
              <a:lnSpc>
                <a:spcPts val="1610"/>
              </a:lnSpc>
              <a:spcBef>
                <a:spcPts val="80"/>
              </a:spcBef>
              <a:buAutoNum type="arabicPeriod"/>
              <a:tabLst>
                <a:tab pos="372745" algn="l"/>
              </a:tabLst>
            </a:pPr>
            <a:r>
              <a:rPr sz="1400" spc="-5" dirty="0">
                <a:latin typeface="Times New Roman"/>
                <a:cs typeface="Times New Roman"/>
              </a:rPr>
              <a:t>Основная</a:t>
            </a:r>
            <a:r>
              <a:rPr sz="1400" dirty="0">
                <a:latin typeface="Times New Roman"/>
                <a:cs typeface="Times New Roman"/>
              </a:rPr>
              <a:t> часть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турнира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начинается</a:t>
            </a:r>
            <a:r>
              <a:rPr sz="1400" dirty="0">
                <a:latin typeface="Times New Roman"/>
                <a:cs typeface="Times New Roman"/>
              </a:rPr>
              <a:t> не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позднее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чем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 err="1">
                <a:latin typeface="Times New Roman"/>
                <a:cs typeface="Times New Roman"/>
              </a:rPr>
              <a:t>через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lang="ru-RU" sz="1400" dirty="0">
                <a:latin typeface="Times New Roman"/>
                <a:cs typeface="Times New Roman"/>
              </a:rPr>
              <a:t>1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</a:t>
            </a:r>
            <a:r>
              <a:rPr lang="ru-RU" sz="1400" spc="-5" dirty="0" err="1">
                <a:latin typeface="Times New Roman"/>
                <a:cs typeface="Times New Roman"/>
              </a:rPr>
              <a:t>ень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после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завершения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этапа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регистрации</a:t>
            </a:r>
            <a:r>
              <a:rPr sz="1400" dirty="0">
                <a:latin typeface="Times New Roman"/>
                <a:cs typeface="Times New Roman"/>
              </a:rPr>
              <a:t> и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проводится</a:t>
            </a:r>
            <a:r>
              <a:rPr sz="1400" dirty="0">
                <a:latin typeface="Times New Roman"/>
                <a:cs typeface="Times New Roman"/>
              </a:rPr>
              <a:t> в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</a:t>
            </a:r>
            <a:r>
              <a:rPr lang="ru-RU" sz="1400" spc="-5" dirty="0" err="1">
                <a:latin typeface="Times New Roman"/>
                <a:cs typeface="Times New Roman"/>
              </a:rPr>
              <a:t>нлайне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sz="1400" dirty="0" err="1">
                <a:latin typeface="Times New Roman"/>
                <a:cs typeface="Times New Roman"/>
              </a:rPr>
              <a:t>до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lang="ru-RU" sz="1400" dirty="0">
                <a:latin typeface="Times New Roman"/>
                <a:cs typeface="Times New Roman"/>
              </a:rPr>
              <a:t>победы команды в финальной сетке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372110" lvl="1" indent="-360045" algn="just">
              <a:lnSpc>
                <a:spcPts val="1525"/>
              </a:lnSpc>
              <a:buAutoNum type="arabicPeriod"/>
              <a:tabLst>
                <a:tab pos="372745" algn="l"/>
              </a:tabLst>
            </a:pPr>
            <a:r>
              <a:rPr sz="1400" spc="-5" dirty="0">
                <a:latin typeface="Times New Roman"/>
                <a:cs typeface="Times New Roman"/>
              </a:rPr>
              <a:t>Для</a:t>
            </a:r>
            <a:r>
              <a:rPr sz="1400" spc="49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участия</a:t>
            </a:r>
            <a:r>
              <a:rPr sz="1400" spc="50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командам</a:t>
            </a:r>
            <a:r>
              <a:rPr sz="1400" spc="49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необходимо</a:t>
            </a:r>
            <a:r>
              <a:rPr sz="1400" spc="49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подать</a:t>
            </a:r>
            <a:r>
              <a:rPr sz="1400" spc="4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заявку</a:t>
            </a:r>
            <a:r>
              <a:rPr sz="1400" spc="4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48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электронном</a:t>
            </a:r>
            <a:r>
              <a:rPr sz="1400" spc="4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виде</a:t>
            </a:r>
            <a:r>
              <a:rPr sz="1400" spc="5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не</a:t>
            </a:r>
            <a:endParaRPr sz="1400" dirty="0">
              <a:latin typeface="Times New Roman"/>
              <a:cs typeface="Times New Roman"/>
            </a:endParaRPr>
          </a:p>
          <a:p>
            <a:pPr marL="12700" algn="just">
              <a:lnSpc>
                <a:spcPts val="1645"/>
              </a:lnSpc>
            </a:pPr>
            <a:r>
              <a:rPr sz="1400" spc="-5" dirty="0">
                <a:latin typeface="Times New Roman"/>
                <a:cs typeface="Times New Roman"/>
              </a:rPr>
              <a:t>позднее,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… </a:t>
            </a:r>
            <a:r>
              <a:rPr lang="ru-RU" sz="1400" b="1" spc="-5" dirty="0">
                <a:latin typeface="Times New Roman"/>
                <a:cs typeface="Times New Roman"/>
              </a:rPr>
              <a:t> Ноября </a:t>
            </a:r>
            <a:r>
              <a:rPr sz="1400" b="1" spc="-5" dirty="0">
                <a:latin typeface="Times New Roman"/>
                <a:cs typeface="Times New Roman"/>
              </a:rPr>
              <a:t>202</a:t>
            </a:r>
            <a:r>
              <a:rPr lang="en-US" sz="1400" b="1" spc="-5" dirty="0">
                <a:latin typeface="Times New Roman"/>
                <a:cs typeface="Times New Roman"/>
              </a:rPr>
              <a:t>3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 err="1">
                <a:latin typeface="Times New Roman"/>
                <a:cs typeface="Times New Roman"/>
              </a:rPr>
              <a:t>года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lang="ru-RU" sz="1400" dirty="0">
                <a:latin typeface="Times New Roman"/>
                <a:cs typeface="Times New Roman"/>
              </a:rPr>
              <a:t>в </a:t>
            </a:r>
            <a:r>
              <a:rPr lang="en-US" sz="1400" dirty="0">
                <a:latin typeface="Times New Roman"/>
                <a:cs typeface="Times New Roman"/>
              </a:rPr>
              <a:t>“</a:t>
            </a:r>
            <a:r>
              <a:rPr lang="ru-RU" sz="1400" dirty="0">
                <a:latin typeface="Times New Roman"/>
                <a:cs typeface="Times New Roman"/>
              </a:rPr>
              <a:t>Гугл формах</a:t>
            </a:r>
            <a:r>
              <a:rPr lang="en-US" sz="1400" dirty="0">
                <a:latin typeface="Times New Roman"/>
                <a:cs typeface="Times New Roman"/>
              </a:rPr>
              <a:t>” </a:t>
            </a:r>
            <a:r>
              <a:rPr lang="en-US" sz="1400" dirty="0" err="1">
                <a:latin typeface="Times New Roman"/>
                <a:cs typeface="Times New Roman"/>
              </a:rPr>
              <a:t>forms.gle</a:t>
            </a:r>
            <a:r>
              <a:rPr lang="en-US" sz="1400" dirty="0">
                <a:latin typeface="Times New Roman"/>
                <a:cs typeface="Times New Roman"/>
              </a:rPr>
              <a:t>/hcQ3QKtSyctRKxnE9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1845945" algn="just">
              <a:lnSpc>
                <a:spcPts val="1639"/>
              </a:lnSpc>
              <a:spcBef>
                <a:spcPts val="1155"/>
              </a:spcBef>
            </a:pPr>
            <a:r>
              <a:rPr sz="1400" b="1" dirty="0">
                <a:latin typeface="Times New Roman"/>
                <a:cs typeface="Times New Roman"/>
              </a:rPr>
              <a:t>4.   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Участники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и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 err="1">
                <a:latin typeface="Times New Roman"/>
                <a:cs typeface="Times New Roman"/>
              </a:rPr>
              <a:t>условия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участия</a:t>
            </a:r>
            <a:endParaRPr sz="1400" dirty="0">
              <a:latin typeface="Times New Roman"/>
              <a:cs typeface="Times New Roman"/>
            </a:endParaRPr>
          </a:p>
          <a:p>
            <a:pPr marL="12700" marR="5715" lvl="1" algn="just">
              <a:lnSpc>
                <a:spcPts val="1610"/>
              </a:lnSpc>
              <a:spcBef>
                <a:spcPts val="70"/>
              </a:spcBef>
              <a:buAutoNum type="arabicPeriod"/>
              <a:tabLst>
                <a:tab pos="372745" algn="l"/>
              </a:tabLst>
            </a:pP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-5" dirty="0">
                <a:latin typeface="Times New Roman"/>
                <a:cs typeface="Times New Roman"/>
              </a:rPr>
              <a:t>Турнире принимают участие команды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-5" dirty="0" err="1">
                <a:latin typeface="Times New Roman"/>
                <a:cs typeface="Times New Roman"/>
              </a:rPr>
              <a:t>составе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lang="ru-RU" sz="140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человек, </a:t>
            </a:r>
            <a:r>
              <a:rPr sz="1400" dirty="0">
                <a:latin typeface="Times New Roman"/>
                <a:cs typeface="Times New Roman"/>
              </a:rPr>
              <a:t> кроме </a:t>
            </a:r>
            <a:r>
              <a:rPr sz="1400" spc="-5" dirty="0">
                <a:latin typeface="Times New Roman"/>
                <a:cs typeface="Times New Roman"/>
              </a:rPr>
              <a:t>этого,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-5" dirty="0">
                <a:latin typeface="Times New Roman"/>
                <a:cs typeface="Times New Roman"/>
              </a:rPr>
              <a:t>составе могут быть указаны </a:t>
            </a:r>
            <a:r>
              <a:rPr sz="1400" dirty="0">
                <a:latin typeface="Times New Roman"/>
                <a:cs typeface="Times New Roman"/>
              </a:rPr>
              <a:t>две </a:t>
            </a:r>
            <a:r>
              <a:rPr sz="1400" spc="-5" dirty="0">
                <a:latin typeface="Times New Roman"/>
                <a:cs typeface="Times New Roman"/>
              </a:rPr>
              <a:t>замены. Команда может состоять из </a:t>
            </a:r>
            <a:r>
              <a:rPr sz="1400" dirty="0">
                <a:latin typeface="Times New Roman"/>
                <a:cs typeface="Times New Roman"/>
              </a:rPr>
              <a:t> мальчиков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и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девочек</a:t>
            </a:r>
            <a:r>
              <a:rPr sz="1400" dirty="0">
                <a:latin typeface="Times New Roman"/>
                <a:cs typeface="Times New Roman"/>
              </a:rPr>
              <a:t> в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возрасте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 err="1">
                <a:latin typeface="Times New Roman"/>
                <a:cs typeface="Times New Roman"/>
              </a:rPr>
              <a:t>от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lang="ru-RU" sz="1400" dirty="0">
                <a:latin typeface="Times New Roman"/>
                <a:cs typeface="Times New Roman"/>
              </a:rPr>
              <a:t>15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до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lang="ru-RU" sz="1400" spc="-5" dirty="0">
                <a:latin typeface="Times New Roman"/>
                <a:cs typeface="Times New Roman"/>
              </a:rPr>
              <a:t>23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лет.</a:t>
            </a:r>
          </a:p>
          <a:p>
            <a:pPr marL="372110" lvl="1" indent="-360045" algn="just">
              <a:lnSpc>
                <a:spcPts val="1525"/>
              </a:lnSpc>
              <a:buAutoNum type="arabicPeriod"/>
              <a:tabLst>
                <a:tab pos="372745" algn="l"/>
              </a:tabLst>
            </a:pPr>
            <a:r>
              <a:rPr sz="1400" spc="-5" dirty="0">
                <a:latin typeface="Times New Roman"/>
                <a:cs typeface="Times New Roman"/>
              </a:rPr>
              <a:t>Не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допускается</a:t>
            </a:r>
            <a:r>
              <a:rPr sz="1400" spc="-5" dirty="0">
                <a:latin typeface="Times New Roman"/>
                <a:cs typeface="Times New Roman"/>
              </a:rPr>
              <a:t> использование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любых</a:t>
            </a:r>
            <a:r>
              <a:rPr sz="1400" dirty="0">
                <a:latin typeface="Times New Roman"/>
                <a:cs typeface="Times New Roman"/>
              </a:rPr>
              <a:t> модификаций.</a:t>
            </a:r>
          </a:p>
          <a:p>
            <a:pPr marL="12700" marR="5715" lvl="1" algn="just">
              <a:lnSpc>
                <a:spcPct val="96100"/>
              </a:lnSpc>
              <a:spcBef>
                <a:spcPts val="30"/>
              </a:spcBef>
              <a:buAutoNum type="arabicPeriod"/>
              <a:tabLst>
                <a:tab pos="372745" algn="l"/>
              </a:tabLst>
            </a:pP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случае</a:t>
            </a:r>
            <a:r>
              <a:rPr sz="1400" dirty="0">
                <a:latin typeface="Times New Roman"/>
                <a:cs typeface="Times New Roman"/>
              </a:rPr>
              <a:t> неявки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на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турнир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одного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из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основных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членов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команды,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капитан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команды вправе использовать вместо него запасного </a:t>
            </a:r>
            <a:r>
              <a:rPr sz="1400" dirty="0">
                <a:latin typeface="Times New Roman"/>
                <a:cs typeface="Times New Roman"/>
              </a:rPr>
              <a:t>члена </a:t>
            </a:r>
            <a:r>
              <a:rPr sz="1400" spc="-5" dirty="0">
                <a:latin typeface="Times New Roman"/>
                <a:cs typeface="Times New Roman"/>
              </a:rPr>
              <a:t>команды, который </a:t>
            </a:r>
            <a:r>
              <a:rPr sz="1400" dirty="0">
                <a:latin typeface="Times New Roman"/>
                <a:cs typeface="Times New Roman"/>
              </a:rPr>
              <a:t>был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задекларирован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заранее, согласно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настоящему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регламента.</a:t>
            </a:r>
          </a:p>
          <a:p>
            <a:pPr marL="12700" marR="10160" lvl="1" algn="just">
              <a:lnSpc>
                <a:spcPts val="1610"/>
              </a:lnSpc>
              <a:spcBef>
                <a:spcPts val="40"/>
              </a:spcBef>
              <a:buAutoNum type="arabicPeriod"/>
              <a:tabLst>
                <a:tab pos="372745" algn="l"/>
              </a:tabLst>
            </a:pP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-5" dirty="0" err="1">
                <a:latin typeface="Times New Roman"/>
                <a:cs typeface="Times New Roman"/>
              </a:rPr>
              <a:t>рамках</a:t>
            </a:r>
            <a:r>
              <a:rPr sz="1400" spc="-5" dirty="0">
                <a:latin typeface="Times New Roman"/>
                <a:cs typeface="Times New Roman"/>
              </a:rPr>
              <a:t> о</a:t>
            </a:r>
            <a:r>
              <a:rPr lang="ru-RU" sz="1400" spc="-5" dirty="0">
                <a:latin typeface="Times New Roman"/>
                <a:cs typeface="Times New Roman"/>
              </a:rPr>
              <a:t>н</a:t>
            </a:r>
            <a:r>
              <a:rPr sz="1400" spc="-5" dirty="0" err="1">
                <a:latin typeface="Times New Roman"/>
                <a:cs typeface="Times New Roman"/>
              </a:rPr>
              <a:t>лайн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финала, в </a:t>
            </a:r>
            <a:r>
              <a:rPr sz="1400" spc="-5" dirty="0">
                <a:latin typeface="Times New Roman"/>
                <a:cs typeface="Times New Roman"/>
              </a:rPr>
              <a:t>случае отсутствия </a:t>
            </a:r>
            <a:r>
              <a:rPr sz="1400" dirty="0">
                <a:latin typeface="Times New Roman"/>
                <a:cs typeface="Times New Roman"/>
              </a:rPr>
              <a:t>у команды </a:t>
            </a:r>
            <a:r>
              <a:rPr sz="1400" spc="-5" dirty="0">
                <a:latin typeface="Times New Roman"/>
                <a:cs typeface="Times New Roman"/>
              </a:rPr>
              <a:t>запасного игрока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команда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обязана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вступить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бой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неполном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составе.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Ответственность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</a:t>
            </a:r>
            <a:endParaRPr sz="14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недобросовестный подбор состава участников команды целиком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spc="-5" dirty="0">
                <a:latin typeface="Times New Roman"/>
                <a:cs typeface="Times New Roman"/>
              </a:rPr>
              <a:t>полностью лежит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на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капитане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lang="ru-RU" sz="1400" spc="-5" dirty="0">
              <a:latin typeface="Times New Roman"/>
              <a:cs typeface="Times New Roman"/>
            </a:endParaRPr>
          </a:p>
          <a:p>
            <a:pPr marL="12700" marR="5715" algn="just">
              <a:lnSpc>
                <a:spcPts val="1610"/>
              </a:lnSpc>
            </a:pPr>
            <a:r>
              <a:rPr lang="ru-RU" sz="1400" spc="-5" dirty="0">
                <a:latin typeface="Times New Roman"/>
                <a:cs typeface="Times New Roman"/>
              </a:rPr>
              <a:t>5</a:t>
            </a:r>
            <a:r>
              <a:rPr lang="en-US" sz="1400" spc="-5" dirty="0">
                <a:latin typeface="Times New Roman"/>
                <a:cs typeface="Times New Roman"/>
              </a:rPr>
              <a:t>.</a:t>
            </a:r>
            <a:r>
              <a:rPr lang="ru-RU" sz="1400" spc="-5" dirty="0">
                <a:latin typeface="Times New Roman"/>
                <a:cs typeface="Times New Roman"/>
              </a:rPr>
              <a:t>Каждый участник должен являться студентом одного из колледжей </a:t>
            </a:r>
            <a:r>
              <a:rPr lang="en-US" sz="1400" spc="-5" dirty="0" err="1">
                <a:latin typeface="Times New Roman"/>
                <a:cs typeface="Times New Roman"/>
              </a:rPr>
              <a:t>ItHub</a:t>
            </a:r>
            <a:r>
              <a:rPr lang="ru-RU" sz="1400" spc="-5" dirty="0">
                <a:latin typeface="Times New Roman"/>
                <a:cs typeface="Times New Roman"/>
              </a:rPr>
              <a:t> из всех франшиз</a:t>
            </a:r>
            <a:r>
              <a:rPr lang="en-US"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  <a:spcBef>
                <a:spcPts val="1165"/>
              </a:spcBef>
              <a:tabLst>
                <a:tab pos="1631314" algn="l"/>
              </a:tabLst>
            </a:pPr>
            <a:r>
              <a:rPr sz="1400" b="1" dirty="0">
                <a:latin typeface="Times New Roman"/>
                <a:cs typeface="Times New Roman"/>
              </a:rPr>
              <a:t>5.	</a:t>
            </a:r>
            <a:r>
              <a:rPr sz="1400" b="1" spc="-5" dirty="0">
                <a:latin typeface="Times New Roman"/>
                <a:cs typeface="Times New Roman"/>
              </a:rPr>
              <a:t>Судейство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турнира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во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время квалификаций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612" y="9038082"/>
            <a:ext cx="5729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2230" algn="l"/>
                <a:tab pos="2101215" algn="l"/>
                <a:tab pos="3298190" algn="l"/>
                <a:tab pos="4215765" algn="l"/>
                <a:tab pos="5053330" algn="l"/>
              </a:tabLst>
            </a:pPr>
            <a:r>
              <a:rPr sz="1400" dirty="0">
                <a:latin typeface="Times New Roman"/>
                <a:cs typeface="Times New Roman"/>
              </a:rPr>
              <a:t>1.</a:t>
            </a:r>
            <a:r>
              <a:rPr sz="1400" spc="3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Судейство	турнира	осуществляет	судейская	коллегия	</a:t>
            </a:r>
            <a:r>
              <a:rPr sz="1400" dirty="0">
                <a:latin typeface="Times New Roman"/>
                <a:cs typeface="Times New Roman"/>
              </a:rPr>
              <a:t>турнира,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74323" y="9038082"/>
            <a:ext cx="6165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к</a:t>
            </a:r>
            <a:r>
              <a:rPr sz="1400" spc="5" dirty="0">
                <a:latin typeface="Times New Roman"/>
                <a:cs typeface="Times New Roman"/>
              </a:rPr>
              <a:t>о</a:t>
            </a:r>
            <a:r>
              <a:rPr sz="1400" spc="-15" dirty="0">
                <a:latin typeface="Times New Roman"/>
                <a:cs typeface="Times New Roman"/>
              </a:rPr>
              <a:t>т</a:t>
            </a:r>
            <a:r>
              <a:rPr sz="1400" dirty="0">
                <a:latin typeface="Times New Roman"/>
                <a:cs typeface="Times New Roman"/>
              </a:rPr>
              <a:t>о</a:t>
            </a:r>
            <a:r>
              <a:rPr sz="1400" spc="-10" dirty="0">
                <a:latin typeface="Times New Roman"/>
                <a:cs typeface="Times New Roman"/>
              </a:rPr>
              <a:t>р</a:t>
            </a:r>
            <a:r>
              <a:rPr sz="1400" spc="-15" dirty="0">
                <a:latin typeface="Times New Roman"/>
                <a:cs typeface="Times New Roman"/>
              </a:rPr>
              <a:t>а</a:t>
            </a:r>
            <a:r>
              <a:rPr sz="1400" dirty="0">
                <a:latin typeface="Times New Roman"/>
                <a:cs typeface="Times New Roman"/>
              </a:rPr>
              <a:t>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3612" y="9242247"/>
            <a:ext cx="647319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1645"/>
              </a:lnSpc>
              <a:spcBef>
                <a:spcPts val="100"/>
              </a:spcBef>
            </a:pPr>
            <a:r>
              <a:rPr sz="1400" spc="-5" dirty="0" err="1">
                <a:latin typeface="Times New Roman"/>
                <a:cs typeface="Times New Roman"/>
              </a:rPr>
              <a:t>определяется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организа</a:t>
            </a:r>
            <a:r>
              <a:rPr lang="ru-RU" sz="1400" spc="-5" dirty="0">
                <a:latin typeface="Times New Roman"/>
                <a:cs typeface="Times New Roman"/>
              </a:rPr>
              <a:t>тором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lang="ru-RU" sz="1400" spc="-5" dirty="0">
              <a:latin typeface="Times New Roman"/>
              <a:cs typeface="Times New Roman"/>
            </a:endParaRPr>
          </a:p>
          <a:p>
            <a:pPr marL="12700" algn="just">
              <a:lnSpc>
                <a:spcPts val="1645"/>
              </a:lnSpc>
              <a:spcBef>
                <a:spcPts val="100"/>
              </a:spcBef>
            </a:pPr>
            <a:r>
              <a:rPr lang="ru-RU" sz="1400" spc="-5" dirty="0">
                <a:latin typeface="Times New Roman"/>
                <a:cs typeface="Times New Roman"/>
              </a:rPr>
              <a:t>2</a:t>
            </a:r>
            <a:r>
              <a:rPr lang="en-US" sz="1400" spc="-5" dirty="0">
                <a:latin typeface="Times New Roman"/>
                <a:cs typeface="Times New Roman"/>
              </a:rPr>
              <a:t>.</a:t>
            </a:r>
            <a:r>
              <a:rPr lang="ru-RU" sz="1400" spc="-5" dirty="0">
                <a:latin typeface="Times New Roman"/>
                <a:cs typeface="Times New Roman"/>
              </a:rPr>
              <a:t>Судейство не может быть оспорено при наличии всех доказательств о правильно присужденной победе команде</a:t>
            </a:r>
            <a:r>
              <a:rPr lang="en-US"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040" y="644144"/>
            <a:ext cx="6482080" cy="46843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7145" marR="6350" lvl="1">
              <a:lnSpc>
                <a:spcPts val="1610"/>
              </a:lnSpc>
              <a:spcBef>
                <a:spcPts val="215"/>
              </a:spcBef>
              <a:buAutoNum type="arabicPeriod" startAt="3"/>
              <a:tabLst>
                <a:tab pos="377190" algn="l"/>
                <a:tab pos="886460" algn="l"/>
                <a:tab pos="1798955" algn="l"/>
                <a:tab pos="2626360" algn="l"/>
                <a:tab pos="2816860" algn="l"/>
                <a:tab pos="3358515" algn="l"/>
                <a:tab pos="4803140" algn="l"/>
                <a:tab pos="5809615" algn="l"/>
              </a:tabLst>
            </a:pPr>
            <a:r>
              <a:rPr sz="1400" dirty="0">
                <a:latin typeface="Times New Roman"/>
                <a:cs typeface="Times New Roman"/>
              </a:rPr>
              <a:t>Ч</a:t>
            </a:r>
            <a:r>
              <a:rPr sz="1400" spc="-10" dirty="0">
                <a:latin typeface="Times New Roman"/>
                <a:cs typeface="Times New Roman"/>
              </a:rPr>
              <a:t>л</a:t>
            </a:r>
            <a:r>
              <a:rPr sz="1400" dirty="0">
                <a:latin typeface="Times New Roman"/>
                <a:cs typeface="Times New Roman"/>
              </a:rPr>
              <a:t>ен	с</a:t>
            </a:r>
            <a:r>
              <a:rPr sz="1400" spc="-20" dirty="0">
                <a:latin typeface="Times New Roman"/>
                <a:cs typeface="Times New Roman"/>
              </a:rPr>
              <a:t>у</a:t>
            </a:r>
            <a:r>
              <a:rPr sz="1400" dirty="0">
                <a:latin typeface="Times New Roman"/>
                <a:cs typeface="Times New Roman"/>
              </a:rPr>
              <a:t>дей</a:t>
            </a:r>
            <a:r>
              <a:rPr sz="1400" spc="-15" dirty="0">
                <a:latin typeface="Times New Roman"/>
                <a:cs typeface="Times New Roman"/>
              </a:rPr>
              <a:t>с</a:t>
            </a:r>
            <a:r>
              <a:rPr sz="1400" dirty="0">
                <a:latin typeface="Times New Roman"/>
                <a:cs typeface="Times New Roman"/>
              </a:rPr>
              <a:t>к</a:t>
            </a:r>
            <a:r>
              <a:rPr sz="1400" spc="-5" dirty="0">
                <a:latin typeface="Times New Roman"/>
                <a:cs typeface="Times New Roman"/>
              </a:rPr>
              <a:t>о</a:t>
            </a:r>
            <a:r>
              <a:rPr sz="1400" dirty="0">
                <a:latin typeface="Times New Roman"/>
                <a:cs typeface="Times New Roman"/>
              </a:rPr>
              <a:t>й	</a:t>
            </a:r>
            <a:r>
              <a:rPr sz="1400" spc="-10" dirty="0">
                <a:latin typeface="Times New Roman"/>
                <a:cs typeface="Times New Roman"/>
              </a:rPr>
              <a:t>к</a:t>
            </a:r>
            <a:r>
              <a:rPr sz="1400" dirty="0">
                <a:latin typeface="Times New Roman"/>
                <a:cs typeface="Times New Roman"/>
              </a:rPr>
              <a:t>о</a:t>
            </a:r>
            <a:r>
              <a:rPr sz="1400" spc="-5" dirty="0">
                <a:latin typeface="Times New Roman"/>
                <a:cs typeface="Times New Roman"/>
              </a:rPr>
              <a:t>лл</a:t>
            </a:r>
            <a:r>
              <a:rPr sz="1400" dirty="0">
                <a:latin typeface="Times New Roman"/>
                <a:cs typeface="Times New Roman"/>
              </a:rPr>
              <a:t>ег</a:t>
            </a:r>
            <a:r>
              <a:rPr sz="1400" spc="-10" dirty="0">
                <a:latin typeface="Times New Roman"/>
                <a:cs typeface="Times New Roman"/>
              </a:rPr>
              <a:t>и</a:t>
            </a:r>
            <a:r>
              <a:rPr sz="1400" dirty="0">
                <a:latin typeface="Times New Roman"/>
                <a:cs typeface="Times New Roman"/>
              </a:rPr>
              <a:t>и	-	</a:t>
            </a:r>
            <a:r>
              <a:rPr sz="1400" spc="-5" dirty="0">
                <a:latin typeface="Times New Roman"/>
                <a:cs typeface="Times New Roman"/>
              </a:rPr>
              <a:t>л</a:t>
            </a:r>
            <a:r>
              <a:rPr sz="1400" spc="-10" dirty="0">
                <a:latin typeface="Times New Roman"/>
                <a:cs typeface="Times New Roman"/>
              </a:rPr>
              <a:t>и</a:t>
            </a:r>
            <a:r>
              <a:rPr sz="1400" dirty="0">
                <a:latin typeface="Times New Roman"/>
                <a:cs typeface="Times New Roman"/>
              </a:rPr>
              <a:t>цо,	</a:t>
            </a:r>
            <a:r>
              <a:rPr sz="1400" spc="-5" dirty="0">
                <a:latin typeface="Times New Roman"/>
                <a:cs typeface="Times New Roman"/>
              </a:rPr>
              <a:t>к</a:t>
            </a:r>
            <a:r>
              <a:rPr sz="1400" dirty="0">
                <a:latin typeface="Times New Roman"/>
                <a:cs typeface="Times New Roman"/>
              </a:rPr>
              <a:t>он</a:t>
            </a:r>
            <a:r>
              <a:rPr sz="1400" spc="-15" dirty="0">
                <a:latin typeface="Times New Roman"/>
                <a:cs typeface="Times New Roman"/>
              </a:rPr>
              <a:t>т</a:t>
            </a:r>
            <a:r>
              <a:rPr sz="1400" spc="-10" dirty="0">
                <a:latin typeface="Times New Roman"/>
                <a:cs typeface="Times New Roman"/>
              </a:rPr>
              <a:t>р</a:t>
            </a:r>
            <a:r>
              <a:rPr sz="1400" dirty="0">
                <a:latin typeface="Times New Roman"/>
                <a:cs typeface="Times New Roman"/>
              </a:rPr>
              <a:t>о</a:t>
            </a:r>
            <a:r>
              <a:rPr sz="1400" spc="-5" dirty="0">
                <a:latin typeface="Times New Roman"/>
                <a:cs typeface="Times New Roman"/>
              </a:rPr>
              <a:t>л</a:t>
            </a:r>
            <a:r>
              <a:rPr sz="1400" spc="-10" dirty="0">
                <a:latin typeface="Times New Roman"/>
                <a:cs typeface="Times New Roman"/>
              </a:rPr>
              <a:t>и</a:t>
            </a:r>
            <a:r>
              <a:rPr sz="1400" dirty="0">
                <a:latin typeface="Times New Roman"/>
                <a:cs typeface="Times New Roman"/>
              </a:rPr>
              <a:t>р</a:t>
            </a:r>
            <a:r>
              <a:rPr sz="1400" spc="-20" dirty="0">
                <a:latin typeface="Times New Roman"/>
                <a:cs typeface="Times New Roman"/>
              </a:rPr>
              <a:t>у</a:t>
            </a:r>
            <a:r>
              <a:rPr sz="1400" spc="-5" dirty="0">
                <a:latin typeface="Times New Roman"/>
                <a:cs typeface="Times New Roman"/>
              </a:rPr>
              <a:t>юще</a:t>
            </a:r>
            <a:r>
              <a:rPr sz="1400" dirty="0">
                <a:latin typeface="Times New Roman"/>
                <a:cs typeface="Times New Roman"/>
              </a:rPr>
              <a:t>е	п</a:t>
            </a:r>
            <a:r>
              <a:rPr sz="1400" spc="-10" dirty="0">
                <a:latin typeface="Times New Roman"/>
                <a:cs typeface="Times New Roman"/>
              </a:rPr>
              <a:t>р</a:t>
            </a:r>
            <a:r>
              <a:rPr sz="1400" dirty="0">
                <a:latin typeface="Times New Roman"/>
                <a:cs typeface="Times New Roman"/>
              </a:rPr>
              <a:t>о</a:t>
            </a:r>
            <a:r>
              <a:rPr sz="1400" spc="-5" dirty="0">
                <a:latin typeface="Times New Roman"/>
                <a:cs typeface="Times New Roman"/>
              </a:rPr>
              <a:t>ве</a:t>
            </a:r>
            <a:r>
              <a:rPr sz="1400" spc="-10" dirty="0">
                <a:latin typeface="Times New Roman"/>
                <a:cs typeface="Times New Roman"/>
              </a:rPr>
              <a:t>д</a:t>
            </a:r>
            <a:r>
              <a:rPr sz="1400" dirty="0">
                <a:latin typeface="Times New Roman"/>
                <a:cs typeface="Times New Roman"/>
              </a:rPr>
              <a:t>е</a:t>
            </a:r>
            <a:r>
              <a:rPr sz="1400" spc="-10" dirty="0">
                <a:latin typeface="Times New Roman"/>
                <a:cs typeface="Times New Roman"/>
              </a:rPr>
              <a:t>н</a:t>
            </a:r>
            <a:r>
              <a:rPr sz="1400" dirty="0">
                <a:latin typeface="Times New Roman"/>
                <a:cs typeface="Times New Roman"/>
              </a:rPr>
              <a:t>ие	т</a:t>
            </a:r>
            <a:r>
              <a:rPr sz="1400" spc="-20" dirty="0">
                <a:latin typeface="Times New Roman"/>
                <a:cs typeface="Times New Roman"/>
              </a:rPr>
              <a:t>у</a:t>
            </a:r>
            <a:r>
              <a:rPr sz="1400" dirty="0">
                <a:latin typeface="Times New Roman"/>
                <a:cs typeface="Times New Roman"/>
              </a:rPr>
              <a:t>рн</a:t>
            </a:r>
            <a:r>
              <a:rPr sz="1400" spc="-10" dirty="0">
                <a:latin typeface="Times New Roman"/>
                <a:cs typeface="Times New Roman"/>
              </a:rPr>
              <a:t>и</a:t>
            </a:r>
            <a:r>
              <a:rPr sz="1400" dirty="0">
                <a:latin typeface="Times New Roman"/>
                <a:cs typeface="Times New Roman"/>
              </a:rPr>
              <a:t>ра,  </a:t>
            </a:r>
            <a:r>
              <a:rPr sz="1400" spc="-5" dirty="0">
                <a:latin typeface="Times New Roman"/>
                <a:cs typeface="Times New Roman"/>
              </a:rPr>
              <a:t>обеспечивающий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соблюдение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правил</a:t>
            </a:r>
            <a:r>
              <a:rPr sz="1400" spc="-5" dirty="0">
                <a:latin typeface="Times New Roman"/>
                <a:cs typeface="Times New Roman"/>
              </a:rPr>
              <a:t> игры.</a:t>
            </a:r>
            <a:endParaRPr sz="1400" dirty="0">
              <a:latin typeface="Times New Roman"/>
              <a:cs typeface="Times New Roman"/>
            </a:endParaRPr>
          </a:p>
          <a:p>
            <a:pPr marL="376555" lvl="1" indent="-360045">
              <a:lnSpc>
                <a:spcPts val="1530"/>
              </a:lnSpc>
              <a:buAutoNum type="arabicPeriod" startAt="3"/>
              <a:tabLst>
                <a:tab pos="377190" algn="l"/>
                <a:tab pos="1177925" algn="l"/>
                <a:tab pos="2094864" algn="l"/>
                <a:tab pos="2924810" algn="l"/>
                <a:tab pos="3242945" algn="l"/>
                <a:tab pos="3973195" algn="l"/>
                <a:tab pos="4923790" algn="l"/>
                <a:tab pos="5138420" algn="l"/>
                <a:tab pos="5759450" algn="l"/>
              </a:tabLst>
            </a:pPr>
            <a:r>
              <a:rPr sz="1400" spc="-5" dirty="0">
                <a:latin typeface="Times New Roman"/>
                <a:cs typeface="Times New Roman"/>
              </a:rPr>
              <a:t>Решения	судейской	коллегии	по	</a:t>
            </a:r>
            <a:r>
              <a:rPr sz="1400" dirty="0">
                <a:latin typeface="Times New Roman"/>
                <a:cs typeface="Times New Roman"/>
              </a:rPr>
              <a:t>фактам,	</a:t>
            </a:r>
            <a:r>
              <a:rPr sz="1400" spc="-5" dirty="0">
                <a:latin typeface="Times New Roman"/>
                <a:cs typeface="Times New Roman"/>
              </a:rPr>
              <a:t>связанным	</a:t>
            </a:r>
            <a:r>
              <a:rPr sz="1400" dirty="0">
                <a:latin typeface="Times New Roman"/>
                <a:cs typeface="Times New Roman"/>
              </a:rPr>
              <a:t>с	</a:t>
            </a:r>
            <a:r>
              <a:rPr sz="1400" spc="-5" dirty="0">
                <a:latin typeface="Times New Roman"/>
                <a:cs typeface="Times New Roman"/>
              </a:rPr>
              <a:t>игрой,	являются</a:t>
            </a:r>
            <a:endParaRPr sz="1400" dirty="0">
              <a:latin typeface="Times New Roman"/>
              <a:cs typeface="Times New Roman"/>
            </a:endParaRPr>
          </a:p>
          <a:p>
            <a:pPr marL="17145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окончательными.</a:t>
            </a:r>
            <a:endParaRPr sz="1400" dirty="0">
              <a:latin typeface="Times New Roman"/>
              <a:cs typeface="Times New Roman"/>
            </a:endParaRPr>
          </a:p>
          <a:p>
            <a:pPr marL="17145" marR="9525" lvl="1" algn="just">
              <a:lnSpc>
                <a:spcPts val="1610"/>
              </a:lnSpc>
              <a:spcBef>
                <a:spcPts val="75"/>
              </a:spcBef>
              <a:buAutoNum type="arabicPeriod" startAt="5"/>
              <a:tabLst>
                <a:tab pos="377190" algn="l"/>
              </a:tabLst>
            </a:pPr>
            <a:r>
              <a:rPr sz="1400" spc="-5" dirty="0">
                <a:latin typeface="Times New Roman"/>
                <a:cs typeface="Times New Roman"/>
              </a:rPr>
              <a:t>Спорные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вопросы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решаются.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Переигровка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может</a:t>
            </a:r>
            <a:r>
              <a:rPr sz="1400" dirty="0">
                <a:latin typeface="Times New Roman"/>
                <a:cs typeface="Times New Roman"/>
              </a:rPr>
              <a:t> быть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назначена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только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по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решению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судейской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коллегии.</a:t>
            </a:r>
            <a:endParaRPr sz="1400" dirty="0">
              <a:latin typeface="Times New Roman"/>
              <a:cs typeface="Times New Roman"/>
            </a:endParaRPr>
          </a:p>
          <a:p>
            <a:pPr marL="376555" lvl="1" indent="-360045" algn="just">
              <a:lnSpc>
                <a:spcPts val="1540"/>
              </a:lnSpc>
              <a:buAutoNum type="arabicPeriod" startAt="5"/>
              <a:tabLst>
                <a:tab pos="377190" algn="l"/>
              </a:tabLst>
            </a:pPr>
            <a:r>
              <a:rPr sz="1400" dirty="0">
                <a:latin typeface="Times New Roman"/>
                <a:cs typeface="Times New Roman"/>
              </a:rPr>
              <a:t>Решение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о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дисквалификации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принимает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судейская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коллегия.</a:t>
            </a:r>
            <a:endParaRPr sz="1400" dirty="0">
              <a:latin typeface="Times New Roman"/>
              <a:cs typeface="Times New Roman"/>
            </a:endParaRPr>
          </a:p>
          <a:p>
            <a:pPr marL="17145" marR="5080" lvl="1" algn="just">
              <a:lnSpc>
                <a:spcPts val="1610"/>
              </a:lnSpc>
              <a:spcBef>
                <a:spcPts val="75"/>
              </a:spcBef>
              <a:buAutoNum type="arabicPeriod" startAt="5"/>
              <a:tabLst>
                <a:tab pos="377190" algn="l"/>
              </a:tabLst>
            </a:pPr>
            <a:r>
              <a:rPr sz="1400" spc="-5" dirty="0">
                <a:latin typeface="Times New Roman"/>
                <a:cs typeface="Times New Roman"/>
              </a:rPr>
              <a:t>Судейская коллегия </a:t>
            </a:r>
            <a:r>
              <a:rPr sz="1400" dirty="0">
                <a:latin typeface="Times New Roman"/>
                <a:cs typeface="Times New Roman"/>
              </a:rPr>
              <a:t>оставляет </a:t>
            </a:r>
            <a:r>
              <a:rPr sz="1400" spc="-5" dirty="0">
                <a:latin typeface="Times New Roman"/>
                <a:cs typeface="Times New Roman"/>
              </a:rPr>
              <a:t>за собой </a:t>
            </a:r>
            <a:r>
              <a:rPr sz="1400" dirty="0">
                <a:latin typeface="Times New Roman"/>
                <a:cs typeface="Times New Roman"/>
              </a:rPr>
              <a:t>право отменить </a:t>
            </a:r>
            <a:r>
              <a:rPr sz="1400" spc="-5" dirty="0">
                <a:latin typeface="Times New Roman"/>
                <a:cs typeface="Times New Roman"/>
              </a:rPr>
              <a:t>или изменить правила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турнира:</a:t>
            </a:r>
            <a:r>
              <a:rPr sz="1400" dirty="0">
                <a:latin typeface="Times New Roman"/>
                <a:cs typeface="Times New Roman"/>
              </a:rPr>
              <a:t> в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случаях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обмана,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технических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неполадок</a:t>
            </a:r>
            <a:r>
              <a:rPr sz="1400" dirty="0">
                <a:latin typeface="Times New Roman"/>
                <a:cs typeface="Times New Roman"/>
              </a:rPr>
              <a:t> или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каких-либо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других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обстоятельств, находящихся вне контроля, которые </a:t>
            </a:r>
            <a:r>
              <a:rPr sz="1400" spc="-10" dirty="0">
                <a:latin typeface="Times New Roman"/>
                <a:cs typeface="Times New Roman"/>
              </a:rPr>
              <a:t>могут </a:t>
            </a:r>
            <a:r>
              <a:rPr sz="1400" spc="-5" dirty="0">
                <a:latin typeface="Times New Roman"/>
                <a:cs typeface="Times New Roman"/>
              </a:rPr>
              <a:t>поставить под сомнение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объективность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проведения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турнира.</a:t>
            </a:r>
            <a:endParaRPr sz="1400" dirty="0">
              <a:latin typeface="Times New Roman"/>
              <a:cs typeface="Times New Roman"/>
            </a:endParaRPr>
          </a:p>
          <a:p>
            <a:pPr marL="376555" lvl="1" indent="-360045" algn="just">
              <a:lnSpc>
                <a:spcPts val="1530"/>
              </a:lnSpc>
              <a:buAutoNum type="arabicPeriod" startAt="5"/>
              <a:tabLst>
                <a:tab pos="377190" algn="l"/>
              </a:tabLst>
            </a:pPr>
            <a:r>
              <a:rPr sz="1400" spc="-5" dirty="0">
                <a:latin typeface="Times New Roman"/>
                <a:cs typeface="Times New Roman"/>
              </a:rPr>
              <a:t>Судейская</a:t>
            </a:r>
            <a:r>
              <a:rPr sz="1400" spc="340" dirty="0">
                <a:latin typeface="Times New Roman"/>
                <a:cs typeface="Times New Roman"/>
              </a:rPr>
              <a:t>  </a:t>
            </a:r>
            <a:r>
              <a:rPr sz="1400" spc="-5" dirty="0">
                <a:latin typeface="Times New Roman"/>
                <a:cs typeface="Times New Roman"/>
              </a:rPr>
              <a:t>коллегия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может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отстранить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участников</a:t>
            </a:r>
            <a:r>
              <a:rPr sz="1400" spc="102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турнира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в  </a:t>
            </a:r>
            <a:r>
              <a:rPr sz="1400" spc="32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случае</a:t>
            </a:r>
            <a:endParaRPr sz="1400" dirty="0">
              <a:latin typeface="Times New Roman"/>
              <a:cs typeface="Times New Roman"/>
            </a:endParaRPr>
          </a:p>
          <a:p>
            <a:pPr marL="17145" marR="8255" algn="just">
              <a:lnSpc>
                <a:spcPts val="1610"/>
              </a:lnSpc>
              <a:spcBef>
                <a:spcPts val="85"/>
              </a:spcBef>
            </a:pPr>
            <a:r>
              <a:rPr sz="1400" spc="-5" dirty="0" err="1">
                <a:latin typeface="Times New Roman"/>
                <a:cs typeface="Times New Roman"/>
              </a:rPr>
              <a:t>несоблюдения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общепринятых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правил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поведения</a:t>
            </a:r>
            <a:r>
              <a:rPr sz="1400" spc="-5" dirty="0">
                <a:latin typeface="Times New Roman"/>
                <a:cs typeface="Times New Roman"/>
              </a:rPr>
              <a:t> (</a:t>
            </a:r>
            <a:r>
              <a:rPr sz="1400" spc="-5" dirty="0" err="1">
                <a:latin typeface="Times New Roman"/>
                <a:cs typeface="Times New Roman"/>
              </a:rPr>
              <a:t>грубость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spc="-5" dirty="0" err="1">
                <a:latin typeface="Times New Roman"/>
                <a:cs typeface="Times New Roman"/>
              </a:rPr>
              <a:t>вызывающее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поведение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 err="1">
                <a:latin typeface="Times New Roman"/>
                <a:cs typeface="Times New Roman"/>
              </a:rPr>
              <a:t>по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отношению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к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 err="1">
                <a:latin typeface="Times New Roman"/>
                <a:cs typeface="Times New Roman"/>
              </a:rPr>
              <a:t>другим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участникам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персоналу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и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судьям</a:t>
            </a:r>
            <a:r>
              <a:rPr sz="1400" spc="-5" dirty="0">
                <a:latin typeface="Times New Roman"/>
                <a:cs typeface="Times New Roman"/>
              </a:rPr>
              <a:t>).</a:t>
            </a:r>
            <a:endParaRPr sz="1400" dirty="0">
              <a:latin typeface="Times New Roman"/>
              <a:cs typeface="Times New Roman"/>
            </a:endParaRPr>
          </a:p>
          <a:p>
            <a:pPr marL="17145" marR="8255" lvl="1" algn="just">
              <a:lnSpc>
                <a:spcPts val="1610"/>
              </a:lnSpc>
              <a:buAutoNum type="arabicPeriod" startAt="9"/>
              <a:tabLst>
                <a:tab pos="377190" algn="l"/>
              </a:tabLst>
            </a:pPr>
            <a:r>
              <a:rPr sz="1400" spc="-5" dirty="0" err="1">
                <a:latin typeface="Times New Roman"/>
                <a:cs typeface="Times New Roman"/>
              </a:rPr>
              <a:t>Любое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нарушение</a:t>
            </a:r>
            <a:r>
              <a:rPr sz="1400" dirty="0">
                <a:latin typeface="Times New Roman"/>
                <a:cs typeface="Times New Roman"/>
              </a:rPr>
              <a:t> в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действиях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игрока</a:t>
            </a:r>
            <a:r>
              <a:rPr sz="1400" spc="-5" dirty="0">
                <a:latin typeface="Times New Roman"/>
                <a:cs typeface="Times New Roman"/>
              </a:rPr>
              <a:t>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зафиксированное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судьей,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ведет</a:t>
            </a:r>
            <a:r>
              <a:rPr sz="1400" dirty="0">
                <a:latin typeface="Times New Roman"/>
                <a:cs typeface="Times New Roman"/>
              </a:rPr>
              <a:t> к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предупреждению.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Следующее</a:t>
            </a:r>
            <a:r>
              <a:rPr sz="1400" dirty="0">
                <a:latin typeface="Times New Roman"/>
                <a:cs typeface="Times New Roman"/>
              </a:rPr>
              <a:t> после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первого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предупреждения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нарушение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ведет</a:t>
            </a:r>
            <a:r>
              <a:rPr sz="1400" dirty="0">
                <a:latin typeface="Times New Roman"/>
                <a:cs typeface="Times New Roman"/>
              </a:rPr>
              <a:t> к </a:t>
            </a:r>
            <a:r>
              <a:rPr sz="1400" spc="-5" dirty="0">
                <a:latin typeface="Times New Roman"/>
                <a:cs typeface="Times New Roman"/>
              </a:rPr>
              <a:t>немедленной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дисквалификации.</a:t>
            </a:r>
            <a:endParaRPr sz="1400" dirty="0">
              <a:latin typeface="Times New Roman"/>
              <a:cs typeface="Times New Roman"/>
            </a:endParaRPr>
          </a:p>
          <a:p>
            <a:pPr marL="1929764">
              <a:lnSpc>
                <a:spcPts val="1630"/>
              </a:lnSpc>
              <a:spcBef>
                <a:spcPts val="1105"/>
              </a:spcBef>
            </a:pPr>
            <a:r>
              <a:rPr sz="1400" b="1" dirty="0">
                <a:latin typeface="Times New Roman"/>
                <a:cs typeface="Times New Roman"/>
              </a:rPr>
              <a:t>6.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Регламент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турнира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 err="1">
                <a:latin typeface="Times New Roman"/>
                <a:cs typeface="Times New Roman"/>
              </a:rPr>
              <a:t>по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lang="en-US" sz="1400" b="1" dirty="0">
                <a:latin typeface="Times New Roman"/>
                <a:cs typeface="Times New Roman"/>
              </a:rPr>
              <a:t>Fortnite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6.1.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Основные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положения:</a:t>
            </a:r>
            <a:endParaRPr sz="1400" dirty="0">
              <a:latin typeface="Times New Roman"/>
              <a:cs typeface="Times New Roman"/>
            </a:endParaRPr>
          </a:p>
          <a:p>
            <a:pPr marL="376555" indent="-364490">
              <a:lnSpc>
                <a:spcPts val="1610"/>
              </a:lnSpc>
              <a:buChar char="-"/>
              <a:tabLst>
                <a:tab pos="376555" algn="l"/>
                <a:tab pos="377190" algn="l"/>
              </a:tabLst>
            </a:pPr>
            <a:r>
              <a:rPr sz="1400" spc="-5" dirty="0">
                <a:latin typeface="Times New Roman"/>
                <a:cs typeface="Times New Roman"/>
              </a:rPr>
              <a:t>турнир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проводится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 err="1">
                <a:latin typeface="Times New Roman"/>
                <a:cs typeface="Times New Roman"/>
              </a:rPr>
              <a:t>формате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2</a:t>
            </a:r>
            <a:r>
              <a:rPr sz="1400" spc="-5" dirty="0">
                <a:latin typeface="Times New Roman"/>
                <a:cs typeface="Times New Roman"/>
              </a:rPr>
              <a:t>x</a:t>
            </a:r>
            <a:r>
              <a:rPr lang="en-US" sz="1400" spc="-5" dirty="0">
                <a:latin typeface="Times New Roman"/>
                <a:cs typeface="Times New Roman"/>
              </a:rPr>
              <a:t>2</a:t>
            </a:r>
            <a:r>
              <a:rPr sz="1400" spc="-5" dirty="0">
                <a:latin typeface="Times New Roman"/>
                <a:cs typeface="Times New Roman"/>
              </a:rPr>
              <a:t>;</a:t>
            </a:r>
            <a:endParaRPr sz="1400" dirty="0">
              <a:latin typeface="Times New Roman"/>
              <a:cs typeface="Times New Roman"/>
            </a:endParaRPr>
          </a:p>
          <a:p>
            <a:pPr marL="17145" marR="83820" indent="-5080">
              <a:lnSpc>
                <a:spcPts val="1610"/>
              </a:lnSpc>
              <a:spcBef>
                <a:spcPts val="65"/>
              </a:spcBef>
              <a:buChar char="-"/>
              <a:tabLst>
                <a:tab pos="376555" algn="l"/>
                <a:tab pos="377190" algn="l"/>
              </a:tabLst>
            </a:pPr>
            <a:r>
              <a:rPr sz="1400" dirty="0">
                <a:latin typeface="Times New Roman"/>
                <a:cs typeface="Times New Roman"/>
              </a:rPr>
              <a:t>к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участию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турнире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 err="1">
                <a:latin typeface="Times New Roman"/>
                <a:cs typeface="Times New Roman"/>
              </a:rPr>
              <a:t>допускаются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команды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не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менее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2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человек.Допускается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наличие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-5" dirty="0">
                <a:latin typeface="Times New Roman"/>
                <a:cs typeface="Times New Roman"/>
              </a:rPr>
              <a:t> составе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до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lang="ru-RU" sz="1400" spc="-10" dirty="0">
                <a:latin typeface="Times New Roman"/>
                <a:cs typeface="Times New Roman"/>
              </a:rPr>
              <a:t>одного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запасн</a:t>
            </a:r>
            <a:r>
              <a:rPr lang="ru-RU" sz="1400" spc="-5" dirty="0">
                <a:latin typeface="Times New Roman"/>
                <a:cs typeface="Times New Roman"/>
              </a:rPr>
              <a:t>ого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игроков;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040" y="5292979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276" y="5292979"/>
            <a:ext cx="60394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к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участию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допускаются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команды,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полностью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и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корректно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заполнившие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заявку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612" y="5497195"/>
            <a:ext cx="16656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на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участие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турнире;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040" y="5703189"/>
            <a:ext cx="11766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6555" algn="l"/>
              </a:tabLst>
            </a:pPr>
            <a:r>
              <a:rPr sz="1400" dirty="0">
                <a:latin typeface="Times New Roman"/>
                <a:cs typeface="Times New Roman"/>
              </a:rPr>
              <a:t>-	</a:t>
            </a:r>
            <a:r>
              <a:rPr sz="1400" spc="-20" dirty="0">
                <a:latin typeface="Times New Roman"/>
                <a:cs typeface="Times New Roman"/>
              </a:rPr>
              <a:t>у</a:t>
            </a:r>
            <a:r>
              <a:rPr sz="1400" dirty="0">
                <a:latin typeface="Times New Roman"/>
                <a:cs typeface="Times New Roman"/>
              </a:rPr>
              <a:t>част</a:t>
            </a:r>
            <a:r>
              <a:rPr sz="1400" spc="5" dirty="0">
                <a:latin typeface="Times New Roman"/>
                <a:cs typeface="Times New Roman"/>
              </a:rPr>
              <a:t>н</a:t>
            </a:r>
            <a:r>
              <a:rPr sz="1400" dirty="0">
                <a:latin typeface="Times New Roman"/>
                <a:cs typeface="Times New Roman"/>
              </a:rPr>
              <a:t>ики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612" y="5703189"/>
            <a:ext cx="2804795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332865">
              <a:lnSpc>
                <a:spcPts val="1610"/>
              </a:lnSpc>
              <a:spcBef>
                <a:spcPts val="215"/>
              </a:spcBef>
              <a:tabLst>
                <a:tab pos="1360805" algn="l"/>
                <a:tab pos="1958975" algn="l"/>
                <a:tab pos="2145030" algn="l"/>
              </a:tabLst>
            </a:pPr>
            <a:r>
              <a:rPr sz="1400" spc="-5" dirty="0">
                <a:latin typeface="Times New Roman"/>
                <a:cs typeface="Times New Roman"/>
              </a:rPr>
              <a:t>турнира		обязаны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об</a:t>
            </a:r>
            <a:r>
              <a:rPr sz="1400" spc="-15" dirty="0">
                <a:latin typeface="Times New Roman"/>
                <a:cs typeface="Times New Roman"/>
              </a:rPr>
              <a:t>щ</a:t>
            </a:r>
            <a:r>
              <a:rPr sz="1400" dirty="0">
                <a:latin typeface="Times New Roman"/>
                <a:cs typeface="Times New Roman"/>
              </a:rPr>
              <a:t>е</a:t>
            </a:r>
            <a:r>
              <a:rPr sz="1400" spc="-10" dirty="0">
                <a:latin typeface="Times New Roman"/>
                <a:cs typeface="Times New Roman"/>
              </a:rPr>
              <a:t>п</a:t>
            </a:r>
            <a:r>
              <a:rPr sz="1400" dirty="0">
                <a:latin typeface="Times New Roman"/>
                <a:cs typeface="Times New Roman"/>
              </a:rPr>
              <a:t>р</a:t>
            </a:r>
            <a:r>
              <a:rPr sz="1400" spc="-10" dirty="0">
                <a:latin typeface="Times New Roman"/>
                <a:cs typeface="Times New Roman"/>
              </a:rPr>
              <a:t>и</a:t>
            </a:r>
            <a:r>
              <a:rPr sz="1400" dirty="0">
                <a:latin typeface="Times New Roman"/>
                <a:cs typeface="Times New Roman"/>
              </a:rPr>
              <a:t>ня</a:t>
            </a:r>
            <a:r>
              <a:rPr sz="1400" spc="-15" dirty="0">
                <a:latin typeface="Times New Roman"/>
                <a:cs typeface="Times New Roman"/>
              </a:rPr>
              <a:t>т</a:t>
            </a:r>
            <a:r>
              <a:rPr sz="1400" spc="-10" dirty="0">
                <a:latin typeface="Times New Roman"/>
                <a:cs typeface="Times New Roman"/>
              </a:rPr>
              <a:t>ы</a:t>
            </a:r>
            <a:r>
              <a:rPr sz="1400" dirty="0">
                <a:latin typeface="Times New Roman"/>
                <a:cs typeface="Times New Roman"/>
              </a:rPr>
              <a:t>х	н</a:t>
            </a:r>
            <a:r>
              <a:rPr sz="1400" spc="-10" dirty="0">
                <a:latin typeface="Times New Roman"/>
                <a:cs typeface="Times New Roman"/>
              </a:rPr>
              <a:t>о</a:t>
            </a:r>
            <a:r>
              <a:rPr sz="1400" dirty="0">
                <a:latin typeface="Times New Roman"/>
                <a:cs typeface="Times New Roman"/>
              </a:rPr>
              <a:t>рм	по</a:t>
            </a:r>
            <a:r>
              <a:rPr sz="1400" spc="-5" dirty="0">
                <a:latin typeface="Times New Roman"/>
                <a:cs typeface="Times New Roman"/>
              </a:rPr>
              <a:t>в</a:t>
            </a:r>
            <a:r>
              <a:rPr sz="1400" spc="-15" dirty="0">
                <a:latin typeface="Times New Roman"/>
                <a:cs typeface="Times New Roman"/>
              </a:rPr>
              <a:t>е</a:t>
            </a:r>
            <a:r>
              <a:rPr sz="1400" dirty="0">
                <a:latin typeface="Times New Roman"/>
                <a:cs typeface="Times New Roman"/>
              </a:rPr>
              <a:t>д</a:t>
            </a:r>
            <a:r>
              <a:rPr sz="1400" spc="-15" dirty="0">
                <a:latin typeface="Times New Roman"/>
                <a:cs typeface="Times New Roman"/>
              </a:rPr>
              <a:t>е</a:t>
            </a:r>
            <a:r>
              <a:rPr sz="1400" dirty="0">
                <a:latin typeface="Times New Roman"/>
                <a:cs typeface="Times New Roman"/>
              </a:rPr>
              <a:t>н</a:t>
            </a:r>
            <a:r>
              <a:rPr sz="1400" spc="-10" dirty="0">
                <a:latin typeface="Times New Roman"/>
                <a:cs typeface="Times New Roman"/>
              </a:rPr>
              <a:t>и</a:t>
            </a:r>
            <a:r>
              <a:rPr sz="1400" dirty="0">
                <a:latin typeface="Times New Roman"/>
                <a:cs typeface="Times New Roman"/>
              </a:rPr>
              <a:t>я,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60089" y="5703189"/>
            <a:ext cx="3455035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6515" marR="5080" indent="-44450">
              <a:lnSpc>
                <a:spcPts val="1610"/>
              </a:lnSpc>
              <a:spcBef>
                <a:spcPts val="215"/>
              </a:spcBef>
              <a:tabLst>
                <a:tab pos="1005840" algn="l"/>
                <a:tab pos="1038225" algn="l"/>
                <a:tab pos="1733550" algn="l"/>
                <a:tab pos="2202815" algn="l"/>
                <a:tab pos="2307590" algn="l"/>
                <a:tab pos="3353435" algn="l"/>
              </a:tabLst>
            </a:pPr>
            <a:r>
              <a:rPr sz="1400" spc="-15" dirty="0">
                <a:latin typeface="Times New Roman"/>
                <a:cs typeface="Times New Roman"/>
              </a:rPr>
              <a:t>с</a:t>
            </a:r>
            <a:r>
              <a:rPr sz="1400" dirty="0">
                <a:latin typeface="Times New Roman"/>
                <a:cs typeface="Times New Roman"/>
              </a:rPr>
              <a:t>об</a:t>
            </a:r>
            <a:r>
              <a:rPr sz="1400" spc="-5" dirty="0">
                <a:latin typeface="Times New Roman"/>
                <a:cs typeface="Times New Roman"/>
              </a:rPr>
              <a:t>л</a:t>
            </a:r>
            <a:r>
              <a:rPr sz="1400" spc="-20" dirty="0">
                <a:latin typeface="Times New Roman"/>
                <a:cs typeface="Times New Roman"/>
              </a:rPr>
              <a:t>ю</a:t>
            </a:r>
            <a:r>
              <a:rPr sz="1400" dirty="0">
                <a:latin typeface="Times New Roman"/>
                <a:cs typeface="Times New Roman"/>
              </a:rPr>
              <a:t>дать	зак</a:t>
            </a:r>
            <a:r>
              <a:rPr sz="1400" spc="-10" dirty="0">
                <a:latin typeface="Times New Roman"/>
                <a:cs typeface="Times New Roman"/>
              </a:rPr>
              <a:t>о</a:t>
            </a:r>
            <a:r>
              <a:rPr sz="1400" dirty="0">
                <a:latin typeface="Times New Roman"/>
                <a:cs typeface="Times New Roman"/>
              </a:rPr>
              <a:t>ны	</a:t>
            </a:r>
            <a:r>
              <a:rPr sz="1400" spc="-5" dirty="0">
                <a:latin typeface="Times New Roman"/>
                <a:cs typeface="Times New Roman"/>
              </a:rPr>
              <a:t>Р</a:t>
            </a:r>
            <a:r>
              <a:rPr sz="1400" spc="-10" dirty="0">
                <a:latin typeface="Times New Roman"/>
                <a:cs typeface="Times New Roman"/>
              </a:rPr>
              <a:t>Ф</a:t>
            </a:r>
            <a:r>
              <a:rPr sz="1400" dirty="0">
                <a:latin typeface="Times New Roman"/>
                <a:cs typeface="Times New Roman"/>
              </a:rPr>
              <a:t>,	пр</a:t>
            </a:r>
            <a:r>
              <a:rPr sz="1400" spc="-10" dirty="0">
                <a:latin typeface="Times New Roman"/>
                <a:cs typeface="Times New Roman"/>
              </a:rPr>
              <a:t>и</a:t>
            </a:r>
            <a:r>
              <a:rPr sz="1400" dirty="0">
                <a:latin typeface="Times New Roman"/>
                <a:cs typeface="Times New Roman"/>
              </a:rPr>
              <a:t>д</a:t>
            </a:r>
            <a:r>
              <a:rPr sz="1400" spc="-15" dirty="0">
                <a:latin typeface="Times New Roman"/>
                <a:cs typeface="Times New Roman"/>
              </a:rPr>
              <a:t>е</a:t>
            </a:r>
            <a:r>
              <a:rPr sz="1400" dirty="0">
                <a:latin typeface="Times New Roman"/>
                <a:cs typeface="Times New Roman"/>
              </a:rPr>
              <a:t>р</a:t>
            </a:r>
            <a:r>
              <a:rPr sz="1400" spc="-10" dirty="0">
                <a:latin typeface="Times New Roman"/>
                <a:cs typeface="Times New Roman"/>
              </a:rPr>
              <a:t>ж</a:t>
            </a:r>
            <a:r>
              <a:rPr sz="1400" dirty="0">
                <a:latin typeface="Times New Roman"/>
                <a:cs typeface="Times New Roman"/>
              </a:rPr>
              <a:t>и</a:t>
            </a:r>
            <a:r>
              <a:rPr sz="1400" spc="-5" dirty="0">
                <a:latin typeface="Times New Roman"/>
                <a:cs typeface="Times New Roman"/>
              </a:rPr>
              <a:t>ват</a:t>
            </a:r>
            <a:r>
              <a:rPr sz="1400" spc="-10" dirty="0">
                <a:latin typeface="Times New Roman"/>
                <a:cs typeface="Times New Roman"/>
              </a:rPr>
              <a:t>ь</a:t>
            </a:r>
            <a:r>
              <a:rPr sz="1400" dirty="0">
                <a:latin typeface="Times New Roman"/>
                <a:cs typeface="Times New Roman"/>
              </a:rPr>
              <a:t>ся  пр</a:t>
            </a:r>
            <a:r>
              <a:rPr sz="1400" spc="-10" dirty="0">
                <a:latin typeface="Times New Roman"/>
                <a:cs typeface="Times New Roman"/>
              </a:rPr>
              <a:t>о</a:t>
            </a:r>
            <a:r>
              <a:rPr sz="1400" dirty="0">
                <a:latin typeface="Times New Roman"/>
                <a:cs typeface="Times New Roman"/>
              </a:rPr>
              <a:t>яв</a:t>
            </a:r>
            <a:r>
              <a:rPr sz="1400" spc="-10" dirty="0">
                <a:latin typeface="Times New Roman"/>
                <a:cs typeface="Times New Roman"/>
              </a:rPr>
              <a:t>л</a:t>
            </a:r>
            <a:r>
              <a:rPr sz="1400" dirty="0">
                <a:latin typeface="Times New Roman"/>
                <a:cs typeface="Times New Roman"/>
              </a:rPr>
              <a:t>ять		</a:t>
            </a:r>
            <a:r>
              <a:rPr sz="1400" spc="-20" dirty="0">
                <a:latin typeface="Times New Roman"/>
                <a:cs typeface="Times New Roman"/>
              </a:rPr>
              <a:t>у</a:t>
            </a:r>
            <a:r>
              <a:rPr sz="1400" spc="-5" dirty="0">
                <a:latin typeface="Times New Roman"/>
                <a:cs typeface="Times New Roman"/>
              </a:rPr>
              <a:t>важ</a:t>
            </a:r>
            <a:r>
              <a:rPr sz="1400" dirty="0">
                <a:latin typeface="Times New Roman"/>
                <a:cs typeface="Times New Roman"/>
              </a:rPr>
              <a:t>ит</a:t>
            </a:r>
            <a:r>
              <a:rPr sz="1400" spc="-15" dirty="0">
                <a:latin typeface="Times New Roman"/>
                <a:cs typeface="Times New Roman"/>
              </a:rPr>
              <a:t>е</a:t>
            </a:r>
            <a:r>
              <a:rPr sz="1400" spc="-5" dirty="0">
                <a:latin typeface="Times New Roman"/>
                <a:cs typeface="Times New Roman"/>
              </a:rPr>
              <a:t>ль</a:t>
            </a:r>
            <a:r>
              <a:rPr sz="1400" dirty="0">
                <a:latin typeface="Times New Roman"/>
                <a:cs typeface="Times New Roman"/>
              </a:rPr>
              <a:t>ное		от</a:t>
            </a:r>
            <a:r>
              <a:rPr sz="1400" spc="-10" dirty="0">
                <a:latin typeface="Times New Roman"/>
                <a:cs typeface="Times New Roman"/>
              </a:rPr>
              <a:t>н</a:t>
            </a:r>
            <a:r>
              <a:rPr sz="1400" dirty="0">
                <a:latin typeface="Times New Roman"/>
                <a:cs typeface="Times New Roman"/>
              </a:rPr>
              <a:t>ош</a:t>
            </a:r>
            <a:r>
              <a:rPr sz="1400" spc="-15" dirty="0">
                <a:latin typeface="Times New Roman"/>
                <a:cs typeface="Times New Roman"/>
              </a:rPr>
              <a:t>е</a:t>
            </a:r>
            <a:r>
              <a:rPr sz="1400" spc="-10" dirty="0">
                <a:latin typeface="Times New Roman"/>
                <a:cs typeface="Times New Roman"/>
              </a:rPr>
              <a:t>н</a:t>
            </a:r>
            <a:r>
              <a:rPr sz="1400" dirty="0">
                <a:latin typeface="Times New Roman"/>
                <a:cs typeface="Times New Roman"/>
              </a:rPr>
              <a:t>ие	к</a:t>
            </a:r>
          </a:p>
        </p:txBody>
      </p:sp>
      <p:sp>
        <p:nvSpPr>
          <p:cNvPr id="9" name="object 9"/>
          <p:cNvSpPr/>
          <p:nvPr/>
        </p:nvSpPr>
        <p:spPr>
          <a:xfrm>
            <a:off x="3661283" y="8369554"/>
            <a:ext cx="44450" cy="9525"/>
          </a:xfrm>
          <a:custGeom>
            <a:avLst/>
            <a:gdLst/>
            <a:ahLst/>
            <a:cxnLst/>
            <a:rect l="l" t="t" r="r" b="b"/>
            <a:pathLst>
              <a:path w="44450" h="9525">
                <a:moveTo>
                  <a:pt x="44196" y="0"/>
                </a:moveTo>
                <a:lnTo>
                  <a:pt x="0" y="0"/>
                </a:lnTo>
                <a:lnTo>
                  <a:pt x="0" y="9144"/>
                </a:lnTo>
                <a:lnTo>
                  <a:pt x="44196" y="9144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9040" y="6111621"/>
            <a:ext cx="6407785" cy="3105337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7145" marR="8890" algn="just">
              <a:lnSpc>
                <a:spcPts val="1610"/>
              </a:lnSpc>
              <a:spcBef>
                <a:spcPts val="215"/>
              </a:spcBef>
            </a:pPr>
            <a:r>
              <a:rPr sz="1400" spc="-5" dirty="0" err="1">
                <a:latin typeface="Times New Roman"/>
                <a:cs typeface="Times New Roman"/>
              </a:rPr>
              <a:t>Организатору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lang="ru-RU"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а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также</a:t>
            </a:r>
            <a:r>
              <a:rPr sz="1400" dirty="0">
                <a:latin typeface="Times New Roman"/>
                <a:cs typeface="Times New Roman"/>
              </a:rPr>
              <a:t> к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другим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участникам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соревнований;</a:t>
            </a:r>
            <a:endParaRPr sz="1400" dirty="0">
              <a:latin typeface="Times New Roman"/>
              <a:cs typeface="Times New Roman"/>
            </a:endParaRPr>
          </a:p>
          <a:p>
            <a:pPr marL="17145" marR="5080" indent="-5080" algn="just">
              <a:lnSpc>
                <a:spcPts val="1610"/>
              </a:lnSpc>
              <a:spcBef>
                <a:spcPts val="80"/>
              </a:spcBef>
              <a:buChar char="-"/>
              <a:tabLst>
                <a:tab pos="377190" algn="l"/>
              </a:tabLst>
            </a:pPr>
            <a:r>
              <a:rPr sz="1400" dirty="0" err="1">
                <a:latin typeface="Times New Roman"/>
                <a:cs typeface="Times New Roman"/>
              </a:rPr>
              <a:t>участникам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турнира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запрещается</a:t>
            </a:r>
            <a:r>
              <a:rPr sz="1400" dirty="0">
                <a:latin typeface="Times New Roman"/>
                <a:cs typeface="Times New Roman"/>
              </a:rPr>
              <a:t> использовать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любое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программное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обеспечение, влияющие </a:t>
            </a:r>
            <a:r>
              <a:rPr sz="1400" dirty="0">
                <a:latin typeface="Times New Roman"/>
                <a:cs typeface="Times New Roman"/>
              </a:rPr>
              <a:t>на </a:t>
            </a:r>
            <a:r>
              <a:rPr sz="1400" spc="-5" dirty="0">
                <a:latin typeface="Times New Roman"/>
                <a:cs typeface="Times New Roman"/>
              </a:rPr>
              <a:t>внутриигровую механику, </a:t>
            </a:r>
            <a:r>
              <a:rPr sz="1400" dirty="0">
                <a:latin typeface="Times New Roman"/>
                <a:cs typeface="Times New Roman"/>
              </a:rPr>
              <a:t>в том </a:t>
            </a:r>
            <a:r>
              <a:rPr sz="1400" spc="-5" dirty="0">
                <a:latin typeface="Times New Roman"/>
                <a:cs typeface="Times New Roman"/>
              </a:rPr>
              <a:t>числепредназначенное </a:t>
            </a:r>
            <a:r>
              <a:rPr sz="1400" dirty="0">
                <a:latin typeface="Times New Roman"/>
                <a:cs typeface="Times New Roman"/>
              </a:rPr>
              <a:t> для </a:t>
            </a:r>
            <a:r>
              <a:rPr sz="1400" spc="-5" dirty="0">
                <a:latin typeface="Times New Roman"/>
                <a:cs typeface="Times New Roman"/>
              </a:rPr>
              <a:t>изменения внутриигровых параметров </a:t>
            </a:r>
            <a:r>
              <a:rPr sz="1400" dirty="0">
                <a:latin typeface="Times New Roman"/>
                <a:cs typeface="Times New Roman"/>
              </a:rPr>
              <a:t>в целях </a:t>
            </a:r>
            <a:r>
              <a:rPr sz="1400" spc="-5" dirty="0">
                <a:latin typeface="Times New Roman"/>
                <a:cs typeface="Times New Roman"/>
              </a:rPr>
              <a:t>предоставления преимущества </a:t>
            </a:r>
            <a:r>
              <a:rPr sz="1400" dirty="0">
                <a:latin typeface="Times New Roman"/>
                <a:cs typeface="Times New Roman"/>
              </a:rPr>
              <a:t> себе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и/или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создания препятствий </a:t>
            </a:r>
            <a:r>
              <a:rPr sz="1400" dirty="0">
                <a:latin typeface="Times New Roman"/>
                <a:cs typeface="Times New Roman"/>
              </a:rPr>
              <a:t>для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нормального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хода матча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своему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оппоненту.</a:t>
            </a:r>
            <a:endParaRPr sz="1400" dirty="0">
              <a:latin typeface="Times New Roman"/>
              <a:cs typeface="Times New Roman"/>
            </a:endParaRPr>
          </a:p>
          <a:p>
            <a:pPr marL="17145" marR="5080" indent="-5080" algn="just">
              <a:lnSpc>
                <a:spcPts val="1610"/>
              </a:lnSpc>
              <a:spcBef>
                <a:spcPts val="5"/>
              </a:spcBef>
              <a:buChar char="-"/>
              <a:tabLst>
                <a:tab pos="377190" algn="l"/>
              </a:tabLst>
            </a:pPr>
            <a:r>
              <a:rPr sz="1400" spc="-5" dirty="0">
                <a:latin typeface="Times New Roman"/>
                <a:cs typeface="Times New Roman"/>
              </a:rPr>
              <a:t>Распределение команд по турнирной </a:t>
            </a:r>
            <a:r>
              <a:rPr sz="1400" dirty="0">
                <a:latin typeface="Times New Roman"/>
                <a:cs typeface="Times New Roman"/>
              </a:rPr>
              <a:t>сетке </a:t>
            </a:r>
            <a:r>
              <a:rPr sz="1400" spc="-5" dirty="0">
                <a:latin typeface="Times New Roman"/>
                <a:cs typeface="Times New Roman"/>
              </a:rPr>
              <a:t>определяет жребий </a:t>
            </a:r>
            <a:r>
              <a:rPr sz="1400" dirty="0">
                <a:latin typeface="Times New Roman"/>
                <a:cs typeface="Times New Roman"/>
              </a:rPr>
              <a:t>е. Все </a:t>
            </a:r>
            <a:r>
              <a:rPr sz="1400" spc="-5" dirty="0">
                <a:latin typeface="Times New Roman"/>
                <a:cs typeface="Times New Roman"/>
              </a:rPr>
              <a:t>матчи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проводятся на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платформе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ПК.</a:t>
            </a:r>
            <a:endParaRPr sz="1400" dirty="0">
              <a:latin typeface="Times New Roman"/>
              <a:cs typeface="Times New Roman"/>
            </a:endParaRPr>
          </a:p>
          <a:p>
            <a:pPr marL="12700" algn="just">
              <a:lnSpc>
                <a:spcPts val="1535"/>
              </a:lnSpc>
            </a:pPr>
            <a:r>
              <a:rPr sz="1400" dirty="0">
                <a:latin typeface="Times New Roman"/>
                <a:cs typeface="Times New Roman"/>
              </a:rPr>
              <a:t>6.2.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 err="1">
                <a:latin typeface="Times New Roman"/>
                <a:cs typeface="Times New Roman"/>
              </a:rPr>
              <a:t>Изменения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командных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заявках</a:t>
            </a:r>
            <a:r>
              <a:rPr sz="1400" i="1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17145" marR="121920" indent="-5080">
              <a:lnSpc>
                <a:spcPts val="161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Любые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изменения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командных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заявках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должны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быть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предварительноодобрены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lang="ru-RU" sz="1400" spc="-5" dirty="0">
                <a:latin typeface="Times New Roman"/>
                <a:cs typeface="Times New Roman"/>
              </a:rPr>
              <a:t>организатором</a:t>
            </a:r>
            <a:r>
              <a:rPr sz="1400" spc="-5" dirty="0">
                <a:latin typeface="Times New Roman"/>
                <a:cs typeface="Times New Roman"/>
              </a:rPr>
              <a:t> соревнования.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ts val="1545"/>
              </a:lnSpc>
            </a:pP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список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возможных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изменений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входят:</a:t>
            </a:r>
            <a:endParaRPr sz="1400" dirty="0">
              <a:latin typeface="Times New Roman"/>
              <a:cs typeface="Times New Roman"/>
            </a:endParaRPr>
          </a:p>
          <a:p>
            <a:pPr marL="376555" indent="-364490">
              <a:lnSpc>
                <a:spcPts val="1614"/>
              </a:lnSpc>
              <a:buChar char="-"/>
              <a:tabLst>
                <a:tab pos="376555" algn="l"/>
                <a:tab pos="377190" algn="l"/>
              </a:tabLst>
            </a:pPr>
            <a:r>
              <a:rPr sz="1400" spc="-5" dirty="0">
                <a:latin typeface="Times New Roman"/>
                <a:cs typeface="Times New Roman"/>
              </a:rPr>
              <a:t>добавление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или </a:t>
            </a:r>
            <a:r>
              <a:rPr sz="1400" spc="-5" dirty="0">
                <a:latin typeface="Times New Roman"/>
                <a:cs typeface="Times New Roman"/>
              </a:rPr>
              <a:t>замена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игроков;</a:t>
            </a:r>
            <a:endParaRPr sz="1400" dirty="0">
              <a:latin typeface="Times New Roman"/>
              <a:cs typeface="Times New Roman"/>
            </a:endParaRPr>
          </a:p>
          <a:p>
            <a:pPr marL="376555" indent="-364490">
              <a:lnSpc>
                <a:spcPts val="1595"/>
              </a:lnSpc>
              <a:buChar char="-"/>
              <a:tabLst>
                <a:tab pos="376555" algn="l"/>
                <a:tab pos="377190" algn="l"/>
              </a:tabLst>
            </a:pPr>
            <a:r>
              <a:rPr sz="1400" spc="-5" dirty="0">
                <a:latin typeface="Times New Roman"/>
                <a:cs typeface="Times New Roman"/>
              </a:rPr>
              <a:t>изменение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названия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команды;</a:t>
            </a:r>
            <a:endParaRPr sz="1400" dirty="0">
              <a:latin typeface="Times New Roman"/>
              <a:cs typeface="Times New Roman"/>
            </a:endParaRPr>
          </a:p>
          <a:p>
            <a:pPr marL="376555" indent="-364490">
              <a:lnSpc>
                <a:spcPts val="1595"/>
              </a:lnSpc>
              <a:buChar char="-"/>
              <a:tabLst>
                <a:tab pos="376555" algn="l"/>
                <a:tab pos="377190" algn="l"/>
              </a:tabLst>
            </a:pPr>
            <a:r>
              <a:rPr sz="1400" spc="-5" dirty="0">
                <a:latin typeface="Times New Roman"/>
                <a:cs typeface="Times New Roman"/>
              </a:rPr>
              <a:t>изменение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логотипа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команды;</a:t>
            </a:r>
          </a:p>
          <a:p>
            <a:pPr marL="376555" indent="-364490">
              <a:lnSpc>
                <a:spcPts val="1575"/>
              </a:lnSpc>
              <a:buChar char="-"/>
              <a:tabLst>
                <a:tab pos="376555" algn="l"/>
                <a:tab pos="377190" algn="l"/>
              </a:tabLst>
            </a:pPr>
            <a:r>
              <a:rPr sz="1400" spc="-5" dirty="0" err="1">
                <a:latin typeface="Times New Roman"/>
                <a:cs typeface="Times New Roman"/>
              </a:rPr>
              <a:t>добавлять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участников </a:t>
            </a: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заявку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после</a:t>
            </a:r>
            <a:r>
              <a:rPr sz="1400" spc="-5" dirty="0">
                <a:latin typeface="Times New Roman"/>
                <a:cs typeface="Times New Roman"/>
              </a:rPr>
              <a:t> начала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соревнований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запрещено;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3210" y="1509014"/>
            <a:ext cx="41275" cy="9525"/>
          </a:xfrm>
          <a:custGeom>
            <a:avLst/>
            <a:gdLst/>
            <a:ahLst/>
            <a:cxnLst/>
            <a:rect l="l" t="t" r="r" b="b"/>
            <a:pathLst>
              <a:path w="41275" h="9525">
                <a:moveTo>
                  <a:pt x="41148" y="0"/>
                </a:moveTo>
                <a:lnTo>
                  <a:pt x="0" y="0"/>
                </a:lnTo>
                <a:lnTo>
                  <a:pt x="0" y="9144"/>
                </a:lnTo>
                <a:lnTo>
                  <a:pt x="41148" y="9144"/>
                </a:lnTo>
                <a:lnTo>
                  <a:pt x="41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9040" y="644144"/>
            <a:ext cx="6404610" cy="13036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7145" marR="5080" indent="-5080" algn="just">
              <a:lnSpc>
                <a:spcPts val="1610"/>
              </a:lnSpc>
              <a:spcBef>
                <a:spcPts val="215"/>
              </a:spcBef>
            </a:pP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любые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предлагаемые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изменения</a:t>
            </a:r>
            <a:r>
              <a:rPr sz="1400" dirty="0">
                <a:latin typeface="Times New Roman"/>
                <a:cs typeface="Times New Roman"/>
              </a:rPr>
              <a:t> в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названии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команды,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логотипе,</a:t>
            </a:r>
            <a:r>
              <a:rPr sz="1400" dirty="0">
                <a:latin typeface="Times New Roman"/>
                <a:cs typeface="Times New Roman"/>
              </a:rPr>
              <a:t> тэге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или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псевдонимах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игроков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должны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быть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запрошены</a:t>
            </a:r>
            <a:r>
              <a:rPr sz="1400" dirty="0">
                <a:latin typeface="Times New Roman"/>
                <a:cs typeface="Times New Roman"/>
              </a:rPr>
              <a:t> как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минимум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за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lang="ru-RU" sz="1400" dirty="0">
                <a:latin typeface="Times New Roman"/>
                <a:cs typeface="Times New Roman"/>
              </a:rPr>
              <a:t>24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 err="1">
                <a:latin typeface="Times New Roman"/>
                <a:cs typeface="Times New Roman"/>
              </a:rPr>
              <a:t>час</a:t>
            </a:r>
            <a:r>
              <a:rPr lang="ru-RU" sz="1400" dirty="0">
                <a:latin typeface="Times New Roman"/>
                <a:cs typeface="Times New Roman"/>
              </a:rPr>
              <a:t>а</a:t>
            </a:r>
            <a:r>
              <a:rPr sz="1400" spc="5" dirty="0">
                <a:latin typeface="Times New Roman"/>
                <a:cs typeface="Times New Roman"/>
              </a:rPr>
              <a:t> до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следующего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запланированного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матча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для рассматриваемой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команды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/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игрока.</a:t>
            </a:r>
            <a:endParaRPr sz="1400" dirty="0">
              <a:latin typeface="Times New Roman"/>
              <a:cs typeface="Times New Roman"/>
            </a:endParaRPr>
          </a:p>
          <a:p>
            <a:pPr marL="12700" algn="just">
              <a:lnSpc>
                <a:spcPts val="1645"/>
              </a:lnSpc>
              <a:spcBef>
                <a:spcPts val="209"/>
              </a:spcBef>
            </a:pPr>
            <a:r>
              <a:rPr sz="1400" dirty="0">
                <a:latin typeface="Times New Roman"/>
                <a:cs typeface="Times New Roman"/>
              </a:rPr>
              <a:t>6.3.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Формирование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состава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endParaRPr lang="en-US" sz="1400" spc="-5" dirty="0">
              <a:latin typeface="Times New Roman"/>
              <a:cs typeface="Times New Roman"/>
            </a:endParaRPr>
          </a:p>
          <a:p>
            <a:pPr marL="17145" marR="217804" indent="-5080" algn="just">
              <a:lnSpc>
                <a:spcPts val="1620"/>
              </a:lnSpc>
              <a:spcBef>
                <a:spcPts val="65"/>
              </a:spcBef>
            </a:pPr>
            <a:r>
              <a:rPr lang="ru-RU" sz="1400" dirty="0">
                <a:latin typeface="Times New Roman"/>
                <a:cs typeface="Times New Roman"/>
              </a:rPr>
              <a:t>-</a:t>
            </a:r>
            <a:r>
              <a:rPr lang="ru-RU" sz="1400" spc="5" dirty="0">
                <a:latin typeface="Times New Roman"/>
                <a:cs typeface="Times New Roman"/>
              </a:rPr>
              <a:t> </a:t>
            </a:r>
            <a:r>
              <a:rPr lang="ru-RU" sz="1400" dirty="0">
                <a:latin typeface="Times New Roman"/>
                <a:cs typeface="Times New Roman"/>
              </a:rPr>
              <a:t>капитан имеет </a:t>
            </a:r>
            <a:r>
              <a:rPr lang="ru-RU" sz="1400" spc="-5" dirty="0">
                <a:latin typeface="Times New Roman"/>
                <a:cs typeface="Times New Roman"/>
              </a:rPr>
              <a:t>право формировать состав команды </a:t>
            </a:r>
            <a:r>
              <a:rPr lang="ru-RU" sz="1400" dirty="0">
                <a:latin typeface="Times New Roman"/>
                <a:cs typeface="Times New Roman"/>
              </a:rPr>
              <a:t>из </a:t>
            </a:r>
            <a:r>
              <a:rPr lang="ru-RU" sz="1400" spc="-5" dirty="0">
                <a:latin typeface="Times New Roman"/>
                <a:cs typeface="Times New Roman"/>
              </a:rPr>
              <a:t>игроков, </a:t>
            </a:r>
            <a:r>
              <a:rPr lang="ru-RU" sz="1400" dirty="0">
                <a:latin typeface="Times New Roman"/>
                <a:cs typeface="Times New Roman"/>
              </a:rPr>
              <a:t>указанных в </a:t>
            </a:r>
            <a:r>
              <a:rPr lang="ru-RU" sz="1400" spc="5" dirty="0">
                <a:latin typeface="Times New Roman"/>
                <a:cs typeface="Times New Roman"/>
              </a:rPr>
              <a:t> </a:t>
            </a:r>
            <a:r>
              <a:rPr lang="ru-RU" sz="1400" dirty="0">
                <a:latin typeface="Times New Roman"/>
                <a:cs typeface="Times New Roman"/>
              </a:rPr>
              <a:t>заявке,</a:t>
            </a:r>
            <a:r>
              <a:rPr lang="ru-RU" sz="1400" spc="-10" dirty="0">
                <a:latin typeface="Times New Roman"/>
                <a:cs typeface="Times New Roman"/>
              </a:rPr>
              <a:t> </a:t>
            </a:r>
            <a:r>
              <a:rPr lang="ru-RU" sz="1400" spc="-5" dirty="0">
                <a:latin typeface="Times New Roman"/>
                <a:cs typeface="Times New Roman"/>
              </a:rPr>
              <a:t>минимум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ru-RU" sz="1400" spc="-5" dirty="0">
                <a:latin typeface="Times New Roman"/>
                <a:cs typeface="Times New Roman"/>
              </a:rPr>
              <a:t>за</a:t>
            </a:r>
            <a:r>
              <a:rPr lang="ru-RU" sz="1400" dirty="0">
                <a:latin typeface="Times New Roman"/>
                <a:cs typeface="Times New Roman"/>
              </a:rPr>
              <a:t> 2 часа</a:t>
            </a:r>
            <a:r>
              <a:rPr lang="ru-RU" sz="1400" spc="-20" dirty="0">
                <a:latin typeface="Times New Roman"/>
                <a:cs typeface="Times New Roman"/>
              </a:rPr>
              <a:t> </a:t>
            </a:r>
            <a:r>
              <a:rPr lang="ru-RU" sz="1400" spc="-5" dirty="0">
                <a:latin typeface="Times New Roman"/>
                <a:cs typeface="Times New Roman"/>
              </a:rPr>
              <a:t>до</a:t>
            </a:r>
            <a:r>
              <a:rPr lang="ru-RU" sz="1400" dirty="0">
                <a:latin typeface="Times New Roman"/>
                <a:cs typeface="Times New Roman"/>
              </a:rPr>
              <a:t> начала</a:t>
            </a:r>
            <a:r>
              <a:rPr lang="ru-RU" sz="1400" spc="-5" dirty="0">
                <a:latin typeface="Times New Roman"/>
                <a:cs typeface="Times New Roman"/>
              </a:rPr>
              <a:t> матча;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09040" y="1913889"/>
            <a:ext cx="85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3276" y="1913889"/>
            <a:ext cx="5761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все </a:t>
            </a:r>
            <a:r>
              <a:rPr sz="1400" dirty="0">
                <a:latin typeface="Times New Roman"/>
                <a:cs typeface="Times New Roman"/>
              </a:rPr>
              <a:t>замены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должны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проводиться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между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матчами.</a:t>
            </a:r>
            <a:r>
              <a:rPr sz="1400" spc="-5" dirty="0">
                <a:latin typeface="Times New Roman"/>
                <a:cs typeface="Times New Roman"/>
              </a:rPr>
              <a:t> Замены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игроков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во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время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040" y="2118106"/>
            <a:ext cx="6409690" cy="577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algn="just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матча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запрещены.</a:t>
            </a:r>
            <a:endParaRPr sz="1400" dirty="0">
              <a:latin typeface="Times New Roman"/>
              <a:cs typeface="Times New Roman"/>
            </a:endParaRPr>
          </a:p>
          <a:p>
            <a:pPr marL="376555" lvl="1" indent="-364490" algn="just">
              <a:lnSpc>
                <a:spcPts val="1610"/>
              </a:lnSpc>
              <a:buAutoNum type="arabicPeriod" startAt="4"/>
              <a:tabLst>
                <a:tab pos="377190" algn="l"/>
              </a:tabLst>
            </a:pPr>
            <a:r>
              <a:rPr sz="1400" spc="-5" dirty="0">
                <a:latin typeface="Times New Roman"/>
                <a:cs typeface="Times New Roman"/>
              </a:rPr>
              <a:t>Порядок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проведения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матчей</a:t>
            </a:r>
            <a:endParaRPr sz="1400" dirty="0">
              <a:latin typeface="Times New Roman"/>
              <a:cs typeface="Times New Roman"/>
            </a:endParaRPr>
          </a:p>
          <a:p>
            <a:pPr marL="17145" marR="13970" indent="-5080" algn="just">
              <a:lnSpc>
                <a:spcPts val="1620"/>
              </a:lnSpc>
              <a:spcBef>
                <a:spcPts val="70"/>
              </a:spcBef>
            </a:pPr>
            <a:r>
              <a:rPr sz="1400" dirty="0">
                <a:latin typeface="Times New Roman"/>
                <a:cs typeface="Times New Roman"/>
              </a:rPr>
              <a:t>Все матчи </a:t>
            </a:r>
            <a:r>
              <a:rPr sz="1400" spc="-5" dirty="0">
                <a:latin typeface="Times New Roman"/>
                <a:cs typeface="Times New Roman"/>
              </a:rPr>
              <a:t>турнира должны начинаться </a:t>
            </a:r>
            <a:r>
              <a:rPr sz="1400" dirty="0">
                <a:latin typeface="Times New Roman"/>
                <a:cs typeface="Times New Roman"/>
              </a:rPr>
              <a:t>согласно </a:t>
            </a:r>
            <a:r>
              <a:rPr sz="1400" spc="-5" dirty="0">
                <a:latin typeface="Times New Roman"/>
                <a:cs typeface="Times New Roman"/>
              </a:rPr>
              <a:t>расписанию. Любые изменения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должны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быть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согласованы </a:t>
            </a:r>
            <a:r>
              <a:rPr sz="1400" dirty="0">
                <a:latin typeface="Times New Roman"/>
                <a:cs typeface="Times New Roman"/>
              </a:rPr>
              <a:t>и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одобрены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lang="ru-RU" sz="1400" spc="-5" dirty="0">
                <a:latin typeface="Times New Roman"/>
                <a:cs typeface="Times New Roman"/>
              </a:rPr>
              <a:t>Организатором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соревнований.</a:t>
            </a:r>
            <a:endParaRPr sz="1400" dirty="0">
              <a:latin typeface="Times New Roman"/>
              <a:cs typeface="Times New Roman"/>
            </a:endParaRPr>
          </a:p>
          <a:p>
            <a:pPr marL="17145" marR="8255" indent="-5080" algn="just">
              <a:lnSpc>
                <a:spcPts val="1610"/>
              </a:lnSpc>
              <a:spcBef>
                <a:spcPts val="80"/>
              </a:spcBef>
            </a:pPr>
            <a:r>
              <a:rPr sz="1400" dirty="0" err="1">
                <a:latin typeface="Times New Roman"/>
                <a:cs typeface="Times New Roman"/>
              </a:rPr>
              <a:t>Вся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информация </a:t>
            </a:r>
            <a:r>
              <a:rPr sz="1400" dirty="0">
                <a:latin typeface="Times New Roman"/>
                <a:cs typeface="Times New Roman"/>
              </a:rPr>
              <a:t>о матче (записи </a:t>
            </a:r>
            <a:r>
              <a:rPr sz="1400" spc="-5" dirty="0">
                <a:latin typeface="Times New Roman"/>
                <a:cs typeface="Times New Roman"/>
              </a:rPr>
              <a:t>демо/скриншоты/повторы) должны храниться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течение </a:t>
            </a:r>
            <a:r>
              <a:rPr sz="1400" spc="-5" dirty="0" err="1">
                <a:latin typeface="Times New Roman"/>
                <a:cs typeface="Times New Roman"/>
              </a:rPr>
              <a:t>минимум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lang="ru-RU" sz="1400" spc="-10" dirty="0">
                <a:latin typeface="Times New Roman"/>
                <a:cs typeface="Times New Roman"/>
              </a:rPr>
              <a:t>одного дня</a:t>
            </a:r>
            <a:r>
              <a:rPr sz="1400" dirty="0">
                <a:latin typeface="Times New Roman"/>
                <a:cs typeface="Times New Roman"/>
              </a:rPr>
              <a:t> после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завершения</a:t>
            </a:r>
            <a:r>
              <a:rPr sz="1400" dirty="0">
                <a:latin typeface="Times New Roman"/>
                <a:cs typeface="Times New Roman"/>
              </a:rPr>
              <a:t> матча. </a:t>
            </a:r>
            <a:r>
              <a:rPr sz="1400" spc="-5" dirty="0">
                <a:latin typeface="Times New Roman"/>
                <a:cs typeface="Times New Roman"/>
              </a:rPr>
              <a:t>Если</a:t>
            </a:r>
            <a:r>
              <a:rPr sz="1400" dirty="0">
                <a:latin typeface="Times New Roman"/>
                <a:cs typeface="Times New Roman"/>
              </a:rPr>
              <a:t> исход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матча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 err="1">
                <a:latin typeface="Times New Roman"/>
                <a:cs typeface="Times New Roman"/>
              </a:rPr>
              <a:t>был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опротестован</a:t>
            </a:r>
            <a:endParaRPr sz="1400" dirty="0">
              <a:latin typeface="Times New Roman"/>
              <a:cs typeface="Times New Roman"/>
            </a:endParaRPr>
          </a:p>
          <a:p>
            <a:pPr marL="376555" lvl="1" indent="-364490" algn="just">
              <a:lnSpc>
                <a:spcPts val="1530"/>
              </a:lnSpc>
              <a:buAutoNum type="arabicPeriod" startAt="5"/>
              <a:tabLst>
                <a:tab pos="377190" algn="l"/>
              </a:tabLst>
            </a:pPr>
            <a:r>
              <a:rPr sz="1400" spc="-5" dirty="0">
                <a:latin typeface="Times New Roman"/>
                <a:cs typeface="Times New Roman"/>
              </a:rPr>
              <a:t>Формат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проведения:</a:t>
            </a:r>
            <a:endParaRPr sz="1400" dirty="0">
              <a:latin typeface="Times New Roman"/>
              <a:cs typeface="Times New Roman"/>
            </a:endParaRPr>
          </a:p>
          <a:p>
            <a:pPr marL="17145" marR="1089025" indent="-5080" algn="just">
              <a:lnSpc>
                <a:spcPts val="161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Турнир разделяются на </a:t>
            </a:r>
            <a:r>
              <a:rPr sz="1400" dirty="0">
                <a:latin typeface="Times New Roman"/>
                <a:cs typeface="Times New Roman"/>
              </a:rPr>
              <a:t>две </a:t>
            </a:r>
            <a:r>
              <a:rPr sz="1400" spc="-5" dirty="0">
                <a:latin typeface="Times New Roman"/>
                <a:cs typeface="Times New Roman"/>
              </a:rPr>
              <a:t>основные стадии: зональная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spc="-5" dirty="0">
                <a:latin typeface="Times New Roman"/>
                <a:cs typeface="Times New Roman"/>
              </a:rPr>
              <a:t>финальная.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Зональный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стадия:</a:t>
            </a:r>
            <a:endParaRPr sz="1400" dirty="0">
              <a:latin typeface="Times New Roman"/>
              <a:cs typeface="Times New Roman"/>
            </a:endParaRPr>
          </a:p>
          <a:p>
            <a:pPr marL="17145" marR="5080" indent="-5080" algn="just">
              <a:lnSpc>
                <a:spcPts val="1610"/>
              </a:lnSpc>
              <a:spcBef>
                <a:spcPts val="10"/>
              </a:spcBef>
              <a:buChar char="-"/>
              <a:tabLst>
                <a:tab pos="140970" algn="l"/>
              </a:tabLst>
            </a:pPr>
            <a:r>
              <a:rPr sz="1400" spc="-5" dirty="0">
                <a:latin typeface="Times New Roman"/>
                <a:cs typeface="Times New Roman"/>
              </a:rPr>
              <a:t>после окончания регистрации, формируются группы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dirty="0" err="1">
                <a:latin typeface="Times New Roman"/>
                <a:cs typeface="Times New Roman"/>
              </a:rPr>
              <a:t>составляется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расписание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 err="1">
                <a:latin typeface="Times New Roman"/>
                <a:cs typeface="Times New Roman"/>
              </a:rPr>
              <a:t>матчей</a:t>
            </a:r>
            <a:r>
              <a:rPr sz="1400" dirty="0">
                <a:latin typeface="Times New Roman"/>
                <a:cs typeface="Times New Roman"/>
              </a:rPr>
              <a:t>. </a:t>
            </a:r>
            <a:r>
              <a:rPr sz="1400" spc="-10" dirty="0">
                <a:latin typeface="Times New Roman"/>
                <a:cs typeface="Times New Roman"/>
              </a:rPr>
              <a:t>По </a:t>
            </a:r>
            <a:r>
              <a:rPr sz="1400" spc="-5" dirty="0">
                <a:latin typeface="Times New Roman"/>
                <a:cs typeface="Times New Roman"/>
              </a:rPr>
              <a:t>итогам группового этапа из </a:t>
            </a:r>
            <a:r>
              <a:rPr sz="1400" dirty="0">
                <a:latin typeface="Times New Roman"/>
                <a:cs typeface="Times New Roman"/>
              </a:rPr>
              <a:t>каждой </a:t>
            </a:r>
            <a:r>
              <a:rPr sz="1400" spc="-5" dirty="0">
                <a:latin typeface="Times New Roman"/>
                <a:cs typeface="Times New Roman"/>
              </a:rPr>
              <a:t>группы выходят </a:t>
            </a:r>
            <a:r>
              <a:rPr sz="1400" dirty="0" err="1">
                <a:latin typeface="Times New Roman"/>
                <a:cs typeface="Times New Roman"/>
              </a:rPr>
              <a:t>две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команды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в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финальный этап.</a:t>
            </a:r>
            <a:endParaRPr sz="1400" dirty="0">
              <a:latin typeface="Times New Roman"/>
              <a:cs typeface="Times New Roman"/>
            </a:endParaRPr>
          </a:p>
          <a:p>
            <a:pPr marL="116205" indent="-104139" algn="just">
              <a:lnSpc>
                <a:spcPts val="1560"/>
              </a:lnSpc>
              <a:buChar char="-"/>
              <a:tabLst>
                <a:tab pos="116839" algn="l"/>
              </a:tabLst>
            </a:pPr>
            <a:r>
              <a:rPr sz="1400" dirty="0">
                <a:latin typeface="Times New Roman"/>
                <a:cs typeface="Times New Roman"/>
              </a:rPr>
              <a:t>после</a:t>
            </a:r>
          </a:p>
          <a:p>
            <a:pPr marL="12700" algn="just">
              <a:lnSpc>
                <a:spcPts val="1655"/>
              </a:lnSpc>
              <a:spcBef>
                <a:spcPts val="254"/>
              </a:spcBef>
            </a:pPr>
            <a:r>
              <a:rPr sz="1400" dirty="0">
                <a:latin typeface="Times New Roman"/>
                <a:cs typeface="Times New Roman"/>
              </a:rPr>
              <a:t>6.6.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Судейство.</a:t>
            </a:r>
            <a:endParaRPr sz="1400" dirty="0">
              <a:latin typeface="Times New Roman"/>
              <a:cs typeface="Times New Roman"/>
            </a:endParaRPr>
          </a:p>
          <a:p>
            <a:pPr marL="17145" marR="7620" indent="-5080" algn="just">
              <a:lnSpc>
                <a:spcPts val="1610"/>
              </a:lnSpc>
              <a:spcBef>
                <a:spcPts val="85"/>
              </a:spcBef>
              <a:buChar char="-"/>
              <a:tabLst>
                <a:tab pos="377190" algn="l"/>
              </a:tabLst>
            </a:pPr>
            <a:r>
              <a:rPr sz="1400" dirty="0">
                <a:latin typeface="Times New Roman"/>
                <a:cs typeface="Times New Roman"/>
              </a:rPr>
              <a:t>с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целью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решения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игровых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моментов</a:t>
            </a:r>
            <a:r>
              <a:rPr sz="1400" dirty="0">
                <a:latin typeface="Times New Roman"/>
                <a:cs typeface="Times New Roman"/>
              </a:rPr>
              <a:t> и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спорных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ситуаций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Организатор </a:t>
            </a:r>
            <a:r>
              <a:rPr sz="1400" dirty="0">
                <a:latin typeface="Times New Roman"/>
                <a:cs typeface="Times New Roman"/>
              </a:rPr>
              <a:t> назначает </a:t>
            </a:r>
            <a:r>
              <a:rPr sz="1400" spc="-5" dirty="0">
                <a:latin typeface="Times New Roman"/>
                <a:cs typeface="Times New Roman"/>
              </a:rPr>
              <a:t>судью турнира </a:t>
            </a:r>
            <a:r>
              <a:rPr sz="1400" dirty="0">
                <a:latin typeface="Times New Roman"/>
                <a:cs typeface="Times New Roman"/>
              </a:rPr>
              <a:t>и </a:t>
            </a:r>
            <a:r>
              <a:rPr sz="1400" spc="-5" dirty="0">
                <a:latin typeface="Times New Roman"/>
                <a:cs typeface="Times New Roman"/>
              </a:rPr>
              <a:t>создает контрольно-дисциплинарный комитет (далее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КДК)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 err="1">
                <a:latin typeface="Times New Roman"/>
                <a:cs typeface="Times New Roman"/>
              </a:rPr>
              <a:t>из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lang="ru-RU" sz="1400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человек</a:t>
            </a:r>
            <a:r>
              <a:rPr lang="ru-RU" sz="1400" spc="-5" dirty="0">
                <a:latin typeface="Times New Roman"/>
                <a:cs typeface="Times New Roman"/>
              </a:rPr>
              <a:t>а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для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решения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спорных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моментов;</a:t>
            </a:r>
            <a:endParaRPr sz="1400" dirty="0">
              <a:latin typeface="Times New Roman"/>
              <a:cs typeface="Times New Roman"/>
            </a:endParaRPr>
          </a:p>
          <a:p>
            <a:pPr marL="376555" indent="-364490" algn="just">
              <a:lnSpc>
                <a:spcPts val="1525"/>
              </a:lnSpc>
              <a:buChar char="-"/>
              <a:tabLst>
                <a:tab pos="377190" algn="l"/>
              </a:tabLst>
            </a:pPr>
            <a:r>
              <a:rPr sz="1400" spc="-5" dirty="0">
                <a:latin typeface="Times New Roman"/>
                <a:cs typeface="Times New Roman"/>
              </a:rPr>
              <a:t>за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задержку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матча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более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чем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на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15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минут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участнику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может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быть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присуждено</a:t>
            </a:r>
            <a:endParaRPr sz="1400" dirty="0">
              <a:latin typeface="Times New Roman"/>
              <a:cs typeface="Times New Roman"/>
            </a:endParaRPr>
          </a:p>
          <a:p>
            <a:pPr marL="17145" algn="just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техническое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поражение</a:t>
            </a:r>
            <a:r>
              <a:rPr sz="1400" dirty="0">
                <a:latin typeface="Times New Roman"/>
                <a:cs typeface="Times New Roman"/>
              </a:rPr>
              <a:t> в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матче;</a:t>
            </a:r>
            <a:endParaRPr sz="1400" dirty="0">
              <a:latin typeface="Times New Roman"/>
              <a:cs typeface="Times New Roman"/>
            </a:endParaRPr>
          </a:p>
          <a:p>
            <a:pPr marL="17145" marR="12700" indent="-5080" algn="just">
              <a:lnSpc>
                <a:spcPts val="1610"/>
              </a:lnSpc>
              <a:spcBef>
                <a:spcPts val="40"/>
              </a:spcBef>
              <a:buChar char="-"/>
              <a:tabLst>
                <a:tab pos="377190" algn="l"/>
              </a:tabLst>
            </a:pPr>
            <a:r>
              <a:rPr sz="1400" spc="-5" dirty="0" err="1">
                <a:latin typeface="Times New Roman"/>
                <a:cs typeface="Times New Roman"/>
              </a:rPr>
              <a:t>саботирование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матчей</a:t>
            </a:r>
            <a:r>
              <a:rPr sz="1400" dirty="0">
                <a:latin typeface="Times New Roman"/>
                <a:cs typeface="Times New Roman"/>
              </a:rPr>
              <a:t> может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повлечь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применение</a:t>
            </a:r>
            <a:r>
              <a:rPr sz="1400" dirty="0">
                <a:latin typeface="Times New Roman"/>
                <a:cs typeface="Times New Roman"/>
              </a:rPr>
              <a:t> к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нарушителю</a:t>
            </a:r>
            <a:r>
              <a:rPr sz="1400" dirty="0">
                <a:latin typeface="Times New Roman"/>
                <a:cs typeface="Times New Roman"/>
              </a:rPr>
              <a:t> санкций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вплоть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до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дисквалификации.</a:t>
            </a:r>
            <a:endParaRPr sz="1400" dirty="0">
              <a:latin typeface="Times New Roman"/>
              <a:cs typeface="Times New Roman"/>
            </a:endParaRPr>
          </a:p>
          <a:p>
            <a:pPr marL="1370330">
              <a:lnSpc>
                <a:spcPts val="1630"/>
              </a:lnSpc>
              <a:spcBef>
                <a:spcPts val="1105"/>
              </a:spcBef>
            </a:pPr>
            <a:r>
              <a:rPr sz="1400" b="1" dirty="0">
                <a:latin typeface="Times New Roman"/>
                <a:cs typeface="Times New Roman"/>
              </a:rPr>
              <a:t>7.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Порядок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подачи</a:t>
            </a:r>
            <a:r>
              <a:rPr sz="1400" b="1" spc="-5" dirty="0">
                <a:latin typeface="Times New Roman"/>
                <a:cs typeface="Times New Roman"/>
              </a:rPr>
              <a:t> заявок </a:t>
            </a:r>
            <a:r>
              <a:rPr sz="1400" b="1" dirty="0">
                <a:latin typeface="Times New Roman"/>
                <a:cs typeface="Times New Roman"/>
              </a:rPr>
              <a:t>и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условия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участия</a:t>
            </a:r>
            <a:endParaRPr sz="1400" dirty="0">
              <a:latin typeface="Times New Roman"/>
              <a:cs typeface="Times New Roman"/>
            </a:endParaRPr>
          </a:p>
          <a:p>
            <a:pPr marL="17145" marR="12065" lvl="1">
              <a:lnSpc>
                <a:spcPts val="1610"/>
              </a:lnSpc>
              <a:spcBef>
                <a:spcPts val="65"/>
              </a:spcBef>
              <a:buAutoNum type="arabicPeriod"/>
              <a:tabLst>
                <a:tab pos="377190" algn="l"/>
                <a:tab pos="800100" algn="l"/>
                <a:tab pos="1522095" algn="l"/>
                <a:tab pos="1736725" algn="l"/>
                <a:tab pos="3253740" algn="l"/>
                <a:tab pos="3810000" algn="l"/>
                <a:tab pos="4858385" algn="l"/>
              </a:tabLst>
            </a:pPr>
            <a:r>
              <a:rPr sz="1400" spc="-5" dirty="0">
                <a:latin typeface="Times New Roman"/>
                <a:cs typeface="Times New Roman"/>
              </a:rPr>
              <a:t>Дл</a:t>
            </a:r>
            <a:r>
              <a:rPr sz="1400" dirty="0">
                <a:latin typeface="Times New Roman"/>
                <a:cs typeface="Times New Roman"/>
              </a:rPr>
              <a:t>я	</a:t>
            </a:r>
            <a:r>
              <a:rPr sz="1400" spc="-20" dirty="0">
                <a:latin typeface="Times New Roman"/>
                <a:cs typeface="Times New Roman"/>
              </a:rPr>
              <a:t>у</a:t>
            </a:r>
            <a:r>
              <a:rPr sz="1400" dirty="0">
                <a:latin typeface="Times New Roman"/>
                <a:cs typeface="Times New Roman"/>
              </a:rPr>
              <a:t>част</a:t>
            </a:r>
            <a:r>
              <a:rPr sz="1400" spc="5" dirty="0">
                <a:latin typeface="Times New Roman"/>
                <a:cs typeface="Times New Roman"/>
              </a:rPr>
              <a:t>и</a:t>
            </a:r>
            <a:r>
              <a:rPr sz="1400" dirty="0">
                <a:latin typeface="Times New Roman"/>
                <a:cs typeface="Times New Roman"/>
              </a:rPr>
              <a:t>я	в	</a:t>
            </a:r>
            <a:r>
              <a:rPr sz="1400" spc="5" dirty="0">
                <a:latin typeface="Times New Roman"/>
                <a:cs typeface="Times New Roman"/>
              </a:rPr>
              <a:t>К</a:t>
            </a:r>
            <a:r>
              <a:rPr sz="1400" dirty="0">
                <a:latin typeface="Times New Roman"/>
                <a:cs typeface="Times New Roman"/>
              </a:rPr>
              <a:t>иб</a:t>
            </a:r>
            <a:r>
              <a:rPr sz="1400" spc="-15" dirty="0">
                <a:latin typeface="Times New Roman"/>
                <a:cs typeface="Times New Roman"/>
              </a:rPr>
              <a:t>е</a:t>
            </a:r>
            <a:r>
              <a:rPr sz="1400" dirty="0">
                <a:latin typeface="Times New Roman"/>
                <a:cs typeface="Times New Roman"/>
              </a:rPr>
              <a:t>р</a:t>
            </a:r>
            <a:r>
              <a:rPr sz="1400" spc="-15" dirty="0">
                <a:latin typeface="Times New Roman"/>
                <a:cs typeface="Times New Roman"/>
              </a:rPr>
              <a:t>с</a:t>
            </a:r>
            <a:r>
              <a:rPr sz="1400" spc="-10" dirty="0">
                <a:latin typeface="Times New Roman"/>
                <a:cs typeface="Times New Roman"/>
              </a:rPr>
              <a:t>п</a:t>
            </a:r>
            <a:r>
              <a:rPr sz="1400" dirty="0">
                <a:latin typeface="Times New Roman"/>
                <a:cs typeface="Times New Roman"/>
              </a:rPr>
              <a:t>ор</a:t>
            </a:r>
            <a:r>
              <a:rPr sz="1400" spc="-15" dirty="0">
                <a:latin typeface="Times New Roman"/>
                <a:cs typeface="Times New Roman"/>
              </a:rPr>
              <a:t>т</a:t>
            </a:r>
            <a:r>
              <a:rPr sz="1400" dirty="0">
                <a:latin typeface="Times New Roman"/>
                <a:cs typeface="Times New Roman"/>
              </a:rPr>
              <a:t>и</a:t>
            </a:r>
            <a:r>
              <a:rPr sz="1400" spc="-5" dirty="0">
                <a:latin typeface="Times New Roman"/>
                <a:cs typeface="Times New Roman"/>
              </a:rPr>
              <a:t>в</a:t>
            </a:r>
            <a:r>
              <a:rPr sz="1400" spc="-15" dirty="0">
                <a:latin typeface="Times New Roman"/>
                <a:cs typeface="Times New Roman"/>
              </a:rPr>
              <a:t>н</a:t>
            </a:r>
            <a:r>
              <a:rPr sz="1400" dirty="0">
                <a:latin typeface="Times New Roman"/>
                <a:cs typeface="Times New Roman"/>
              </a:rPr>
              <a:t>ых	</a:t>
            </a:r>
            <a:r>
              <a:rPr sz="1400" spc="-10" dirty="0">
                <a:latin typeface="Times New Roman"/>
                <a:cs typeface="Times New Roman"/>
              </a:rPr>
              <a:t>и</a:t>
            </a:r>
            <a:r>
              <a:rPr sz="1400" spc="-5" dirty="0">
                <a:latin typeface="Times New Roman"/>
                <a:cs typeface="Times New Roman"/>
              </a:rPr>
              <a:t>г</a:t>
            </a:r>
            <a:r>
              <a:rPr sz="1400" spc="5" dirty="0">
                <a:latin typeface="Times New Roman"/>
                <a:cs typeface="Times New Roman"/>
              </a:rPr>
              <a:t>р</a:t>
            </a:r>
            <a:r>
              <a:rPr sz="1400" spc="-15" dirty="0">
                <a:latin typeface="Times New Roman"/>
                <a:cs typeface="Times New Roman"/>
              </a:rPr>
              <a:t>а</a:t>
            </a:r>
            <a:r>
              <a:rPr sz="1400" dirty="0">
                <a:latin typeface="Times New Roman"/>
                <a:cs typeface="Times New Roman"/>
              </a:rPr>
              <a:t>х	н</a:t>
            </a:r>
            <a:r>
              <a:rPr sz="1400" spc="-15" dirty="0">
                <a:latin typeface="Times New Roman"/>
                <a:cs typeface="Times New Roman"/>
              </a:rPr>
              <a:t>е</a:t>
            </a:r>
            <a:r>
              <a:rPr sz="1400" dirty="0">
                <a:latin typeface="Times New Roman"/>
                <a:cs typeface="Times New Roman"/>
              </a:rPr>
              <a:t>о</a:t>
            </a:r>
            <a:r>
              <a:rPr sz="1400" spc="-10" dirty="0">
                <a:latin typeface="Times New Roman"/>
                <a:cs typeface="Times New Roman"/>
              </a:rPr>
              <a:t>б</a:t>
            </a:r>
            <a:r>
              <a:rPr sz="1400" dirty="0">
                <a:latin typeface="Times New Roman"/>
                <a:cs typeface="Times New Roman"/>
              </a:rPr>
              <a:t>х</a:t>
            </a:r>
            <a:r>
              <a:rPr sz="1400" spc="-10" dirty="0">
                <a:latin typeface="Times New Roman"/>
                <a:cs typeface="Times New Roman"/>
              </a:rPr>
              <a:t>од</a:t>
            </a:r>
            <a:r>
              <a:rPr sz="1400" dirty="0">
                <a:latin typeface="Times New Roman"/>
                <a:cs typeface="Times New Roman"/>
              </a:rPr>
              <a:t>имо	заре</a:t>
            </a:r>
            <a:r>
              <a:rPr sz="1400" spc="-15" dirty="0">
                <a:latin typeface="Times New Roman"/>
                <a:cs typeface="Times New Roman"/>
              </a:rPr>
              <a:t>г</a:t>
            </a:r>
            <a:r>
              <a:rPr sz="1400" dirty="0">
                <a:latin typeface="Times New Roman"/>
                <a:cs typeface="Times New Roman"/>
              </a:rPr>
              <a:t>ис</a:t>
            </a:r>
            <a:r>
              <a:rPr sz="1400" spc="-15" dirty="0">
                <a:latin typeface="Times New Roman"/>
                <a:cs typeface="Times New Roman"/>
              </a:rPr>
              <a:t>т</a:t>
            </a:r>
            <a:r>
              <a:rPr sz="1400" dirty="0">
                <a:latin typeface="Times New Roman"/>
                <a:cs typeface="Times New Roman"/>
              </a:rPr>
              <a:t>р</a:t>
            </a:r>
            <a:r>
              <a:rPr sz="1400" spc="-10" dirty="0">
                <a:latin typeface="Times New Roman"/>
                <a:cs typeface="Times New Roman"/>
              </a:rPr>
              <a:t>и</a:t>
            </a:r>
            <a:r>
              <a:rPr sz="1400" dirty="0">
                <a:latin typeface="Times New Roman"/>
                <a:cs typeface="Times New Roman"/>
              </a:rPr>
              <a:t>ро</a:t>
            </a:r>
            <a:r>
              <a:rPr sz="1400" spc="-15" dirty="0">
                <a:latin typeface="Times New Roman"/>
                <a:cs typeface="Times New Roman"/>
              </a:rPr>
              <a:t>в</a:t>
            </a:r>
            <a:r>
              <a:rPr sz="1400" dirty="0">
                <a:latin typeface="Times New Roman"/>
                <a:cs typeface="Times New Roman"/>
              </a:rPr>
              <a:t>ат</a:t>
            </a:r>
            <a:r>
              <a:rPr sz="1400" spc="-10" dirty="0">
                <a:latin typeface="Times New Roman"/>
                <a:cs typeface="Times New Roman"/>
              </a:rPr>
              <a:t>ь</a:t>
            </a:r>
            <a:r>
              <a:rPr sz="1400" dirty="0">
                <a:latin typeface="Times New Roman"/>
                <a:cs typeface="Times New Roman"/>
              </a:rPr>
              <a:t>ся,  </a:t>
            </a:r>
            <a:r>
              <a:rPr sz="1400" spc="-5" dirty="0">
                <a:latin typeface="Times New Roman"/>
                <a:cs typeface="Times New Roman"/>
              </a:rPr>
              <a:t>полностью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заполнив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электронную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 err="1">
                <a:latin typeface="Times New Roman"/>
                <a:cs typeface="Times New Roman"/>
              </a:rPr>
              <a:t>форму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lang="en-US" sz="1400" spc="-10" dirty="0">
                <a:solidFill>
                  <a:srgbClr val="0000FF"/>
                </a:solidFill>
                <a:latin typeface="Times New Roman"/>
                <a:cs typeface="Times New Roman"/>
              </a:rPr>
              <a:t> https://forms.gle/hcQ3QKtSyctRKxnE9</a:t>
            </a:r>
          </a:p>
          <a:p>
            <a:pPr marL="17145" marR="12065" lvl="1">
              <a:lnSpc>
                <a:spcPts val="1610"/>
              </a:lnSpc>
              <a:spcBef>
                <a:spcPts val="65"/>
              </a:spcBef>
              <a:buAutoNum type="arabicPeriod"/>
              <a:tabLst>
                <a:tab pos="377190" algn="l"/>
                <a:tab pos="800100" algn="l"/>
                <a:tab pos="1522095" algn="l"/>
                <a:tab pos="1736725" algn="l"/>
                <a:tab pos="3253740" algn="l"/>
                <a:tab pos="3810000" algn="l"/>
                <a:tab pos="4858385" algn="l"/>
              </a:tabLst>
            </a:pPr>
            <a:r>
              <a:rPr sz="1400" spc="-5" dirty="0" err="1">
                <a:latin typeface="Times New Roman"/>
                <a:cs typeface="Times New Roman"/>
              </a:rPr>
              <a:t>Участие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в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Киберспортивных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соревнованиях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бесплатное.</a:t>
            </a:r>
            <a:endParaRPr sz="1400" dirty="0">
              <a:latin typeface="Times New Roman"/>
              <a:cs typeface="Times New Roman"/>
            </a:endParaRPr>
          </a:p>
          <a:p>
            <a:pPr marL="376555" lvl="1" indent="-360045">
              <a:lnSpc>
                <a:spcPts val="1650"/>
              </a:lnSpc>
              <a:buAutoNum type="arabicPeriod"/>
              <a:tabLst>
                <a:tab pos="377190" algn="l"/>
              </a:tabLst>
            </a:pPr>
            <a:r>
              <a:rPr sz="1400" dirty="0">
                <a:latin typeface="Times New Roman"/>
                <a:cs typeface="Times New Roman"/>
              </a:rPr>
              <a:t>После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процедуры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регистрации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Организатор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13612" y="644144"/>
            <a:ext cx="6401435" cy="1561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связывается с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прошедшими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отбор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участниками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1925320" algn="just">
              <a:lnSpc>
                <a:spcPts val="1639"/>
              </a:lnSpc>
              <a:spcBef>
                <a:spcPts val="1150"/>
              </a:spcBef>
            </a:pPr>
            <a:r>
              <a:rPr sz="1400" b="1" dirty="0">
                <a:latin typeface="Times New Roman"/>
                <a:cs typeface="Times New Roman"/>
              </a:rPr>
              <a:t>9.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Дополнительные положения</a:t>
            </a:r>
            <a:endParaRPr sz="1400" dirty="0">
              <a:latin typeface="Times New Roman"/>
              <a:cs typeface="Times New Roman"/>
            </a:endParaRPr>
          </a:p>
          <a:p>
            <a:pPr marL="12700" marR="9525" lvl="1" algn="just">
              <a:lnSpc>
                <a:spcPts val="1610"/>
              </a:lnSpc>
              <a:spcBef>
                <a:spcPts val="70"/>
              </a:spcBef>
              <a:buAutoNum type="arabicPeriod"/>
              <a:tabLst>
                <a:tab pos="372745" algn="l"/>
              </a:tabLst>
            </a:pPr>
            <a:r>
              <a:rPr sz="1400" spc="-5" dirty="0">
                <a:latin typeface="Times New Roman"/>
                <a:cs typeface="Times New Roman"/>
              </a:rPr>
              <a:t>Организатор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вправе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вносить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изменение</a:t>
            </a:r>
            <a:r>
              <a:rPr sz="1400" dirty="0">
                <a:latin typeface="Times New Roman"/>
                <a:cs typeface="Times New Roman"/>
              </a:rPr>
              <a:t> в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Положение</a:t>
            </a:r>
            <a:r>
              <a:rPr sz="1400" dirty="0">
                <a:latin typeface="Times New Roman"/>
                <a:cs typeface="Times New Roman"/>
              </a:rPr>
              <a:t> с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обязательным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уведомлением участников.</a:t>
            </a:r>
            <a:endParaRPr sz="1400" dirty="0">
              <a:latin typeface="Times New Roman"/>
              <a:cs typeface="Times New Roman"/>
            </a:endParaRPr>
          </a:p>
          <a:p>
            <a:pPr marL="76835" algn="ctr">
              <a:lnSpc>
                <a:spcPts val="1630"/>
              </a:lnSpc>
              <a:spcBef>
                <a:spcPts val="1115"/>
              </a:spcBef>
            </a:pPr>
            <a:r>
              <a:rPr sz="1400" b="1" spc="-5" dirty="0">
                <a:latin typeface="Times New Roman"/>
                <a:cs typeface="Times New Roman"/>
              </a:rPr>
              <a:t>КОНТАКТНАЯ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ИНФОРМАЦИЯ</a:t>
            </a:r>
            <a:endParaRPr sz="1400" dirty="0">
              <a:latin typeface="Times New Roman"/>
              <a:cs typeface="Times New Roman"/>
            </a:endParaRPr>
          </a:p>
          <a:p>
            <a:pPr marL="536575">
              <a:lnSpc>
                <a:spcPts val="1630"/>
              </a:lnSpc>
            </a:pPr>
            <a:r>
              <a:rPr lang="ru-RU" sz="1400" spc="10" dirty="0">
                <a:latin typeface="Times New Roman"/>
                <a:cs typeface="Times New Roman"/>
              </a:rPr>
              <a:t>Даровский Константин Игоревич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+7</a:t>
            </a:r>
            <a:r>
              <a:rPr sz="1400" spc="-5" dirty="0">
                <a:latin typeface="Times New Roman"/>
                <a:cs typeface="Times New Roman"/>
              </a:rPr>
              <a:t> (</a:t>
            </a:r>
            <a:r>
              <a:rPr lang="ru-RU" sz="1400" spc="-5" dirty="0">
                <a:latin typeface="Times New Roman"/>
                <a:cs typeface="Times New Roman"/>
              </a:rPr>
              <a:t>999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r>
              <a:rPr lang="ru-RU" sz="1400" spc="-5" dirty="0">
                <a:latin typeface="Times New Roman"/>
                <a:cs typeface="Times New Roman"/>
              </a:rPr>
              <a:t>854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lang="ru-RU" sz="1400" dirty="0">
                <a:latin typeface="Times New Roman"/>
                <a:cs typeface="Times New Roman"/>
              </a:rPr>
              <a:t>74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lang="ru-RU" sz="1400" dirty="0">
                <a:latin typeface="Times New Roman"/>
                <a:cs typeface="Times New Roman"/>
              </a:rPr>
              <a:t>14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lang="ru-RU" sz="1400" spc="-5" dirty="0" err="1">
                <a:latin typeface="Times New Roman"/>
                <a:cs typeface="Times New Roman"/>
              </a:rPr>
              <a:t>телеграм</a:t>
            </a:r>
            <a:r>
              <a:rPr lang="ru-RU" sz="1400" spc="-5" dirty="0">
                <a:latin typeface="Times New Roman"/>
                <a:cs typeface="Times New Roman"/>
              </a:rPr>
              <a:t>: </a:t>
            </a:r>
            <a:r>
              <a:rPr lang="en-US" sz="1400" spc="-5" dirty="0" err="1">
                <a:latin typeface="Times New Roman"/>
                <a:cs typeface="Times New Roman"/>
              </a:rPr>
              <a:t>kuixl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1046</Words>
  <Application>Microsoft Office PowerPoint</Application>
  <PresentationFormat>Произвольный</PresentationFormat>
  <Paragraphs>98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pc-1</dc:creator>
  <cp:lastModifiedBy>kuix l</cp:lastModifiedBy>
  <cp:revision>5</cp:revision>
  <dcterms:created xsi:type="dcterms:W3CDTF">2023-10-20T21:45:31Z</dcterms:created>
  <dcterms:modified xsi:type="dcterms:W3CDTF">2023-10-21T14:56:30Z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2021-04-23T00:00:00Z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2023-10-20T00:00:00Z</vt:filetime>
  </property>
</Properties>
</file>