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70" r:id="rId4"/>
    <p:sldId id="258" r:id="rId5"/>
    <p:sldId id="266" r:id="rId6"/>
    <p:sldId id="257" r:id="rId7"/>
    <p:sldId id="259" r:id="rId8"/>
    <p:sldId id="267" r:id="rId9"/>
    <p:sldId id="268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F7DDF-4B4A-D14A-922B-48AD81BFF4D7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DF28E-DE48-2E4F-8534-4E4B48625D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0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durée totale de la présentation ne doit pas dépasser</a:t>
            </a:r>
            <a:r>
              <a:rPr lang="fr-FR" baseline="0" dirty="0" smtClean="0"/>
              <a:t> 15 minutes, une fois le délai dépassé la présentation sera interrompu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DF28E-DE48-2E4F-8534-4E4B48625D3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932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Proposer un petit </a:t>
            </a:r>
            <a:r>
              <a:rPr lang="fr-FR" dirty="0" err="1" smtClean="0"/>
              <a:t>dashboard</a:t>
            </a:r>
            <a:r>
              <a:rPr lang="fr-FR" dirty="0" smtClean="0"/>
              <a:t> pour une seule requête décisionnelle parmi les  6 identifiées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DF28E-DE48-2E4F-8534-4E4B48625D3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644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2520-ECE6-1E49-BD84-A0ECB6BF9C5A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31D1-0C90-E547-B34C-6CF2ADA369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822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2520-ECE6-1E49-BD84-A0ECB6BF9C5A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31D1-0C90-E547-B34C-6CF2ADA369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1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2520-ECE6-1E49-BD84-A0ECB6BF9C5A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31D1-0C90-E547-B34C-6CF2ADA369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65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2520-ECE6-1E49-BD84-A0ECB6BF9C5A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31D1-0C90-E547-B34C-6CF2ADA369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8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2520-ECE6-1E49-BD84-A0ECB6BF9C5A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31D1-0C90-E547-B34C-6CF2ADA369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10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2520-ECE6-1E49-BD84-A0ECB6BF9C5A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31D1-0C90-E547-B34C-6CF2ADA369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15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2520-ECE6-1E49-BD84-A0ECB6BF9C5A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31D1-0C90-E547-B34C-6CF2ADA369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19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2520-ECE6-1E49-BD84-A0ECB6BF9C5A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31D1-0C90-E547-B34C-6CF2ADA369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85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2520-ECE6-1E49-BD84-A0ECB6BF9C5A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31D1-0C90-E547-B34C-6CF2ADA369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85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2520-ECE6-1E49-BD84-A0ECB6BF9C5A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31D1-0C90-E547-B34C-6CF2ADA369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96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2520-ECE6-1E49-BD84-A0ECB6BF9C5A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31D1-0C90-E547-B34C-6CF2ADA369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17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72520-ECE6-1E49-BD84-A0ECB6BF9C5A}" type="datetimeFigureOut">
              <a:rPr lang="fr-FR" smtClean="0"/>
              <a:t>19/01/2019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231D1-0C90-E547-B34C-6CF2ADA369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780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Conception </a:t>
            </a:r>
            <a:r>
              <a:rPr lang="en-US" sz="3200" b="1" dirty="0"/>
              <a:t>et </a:t>
            </a:r>
            <a:r>
              <a:rPr lang="en-US" sz="3200" b="1" dirty="0" err="1"/>
              <a:t>implémentation</a:t>
            </a:r>
            <a:r>
              <a:rPr lang="en-US" sz="3200" b="1" dirty="0"/>
              <a:t> d’un </a:t>
            </a:r>
            <a:r>
              <a:rPr lang="en-US" sz="3200" b="1" dirty="0" err="1"/>
              <a:t>datawarehouse</a:t>
            </a:r>
            <a:r>
              <a:rPr lang="en-US" sz="3200" b="1" dirty="0"/>
              <a:t> </a:t>
            </a:r>
            <a:r>
              <a:rPr lang="en-US" sz="3200" b="1" dirty="0" err="1"/>
              <a:t>sur</a:t>
            </a:r>
            <a:r>
              <a:rPr lang="en-US" sz="3200" b="1" dirty="0"/>
              <a:t> la base de </a:t>
            </a:r>
            <a:r>
              <a:rPr lang="en-US" sz="3200" b="1" dirty="0" err="1"/>
              <a:t>données</a:t>
            </a:r>
            <a:r>
              <a:rPr lang="en-US" sz="3200" b="1" dirty="0"/>
              <a:t> “</a:t>
            </a:r>
            <a:r>
              <a:rPr lang="en-US" sz="3200" b="1" dirty="0" err="1"/>
              <a:t>Northwind</a:t>
            </a:r>
            <a:r>
              <a:rPr lang="en-US" sz="3200" b="1" dirty="0"/>
              <a:t>” </a:t>
            </a:r>
            <a:endParaRPr lang="fr-FR" sz="3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4283075"/>
            <a:ext cx="6400800" cy="1752600"/>
          </a:xfrm>
        </p:spPr>
        <p:txBody>
          <a:bodyPr/>
          <a:lstStyle/>
          <a:p>
            <a:r>
              <a:rPr lang="fr-FR" dirty="0" smtClean="0"/>
              <a:t>RAJAA ELFARSI ET DAHMAMOU MOHAMED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646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Datamining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Classification des clients « bon payeur» « moyen » et « mauvais »</a:t>
            </a:r>
          </a:p>
          <a:p>
            <a:r>
              <a:rPr lang="fr-FR" dirty="0" err="1" smtClean="0"/>
              <a:t>Prediction</a:t>
            </a:r>
            <a:r>
              <a:rPr lang="fr-FR" dirty="0" smtClean="0"/>
              <a:t> des clients a partir des </a:t>
            </a:r>
            <a:r>
              <a:rPr lang="fr-FR" dirty="0" err="1" smtClean="0"/>
              <a:t>different</a:t>
            </a:r>
            <a:r>
              <a:rPr lang="fr-FR" dirty="0" smtClean="0"/>
              <a:t> classes afin de les offrir une </a:t>
            </a:r>
            <a:r>
              <a:rPr lang="fr-FR" dirty="0" err="1" smtClean="0"/>
              <a:t>reduction</a:t>
            </a:r>
            <a:r>
              <a:rPr lang="fr-FR" dirty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788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Dashboard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fr-FR" sz="2800" dirty="0" smtClean="0"/>
          </a:p>
          <a:p>
            <a:endParaRPr lang="fr-FR" sz="2800" dirty="0" smtClean="0"/>
          </a:p>
          <a:p>
            <a:r>
              <a:rPr lang="fr-FR" sz="2800" dirty="0" err="1" smtClean="0"/>
              <a:t>Dashborad</a:t>
            </a:r>
            <a:r>
              <a:rPr lang="fr-FR" sz="2800" dirty="0" smtClean="0"/>
              <a:t> Power Bi:</a:t>
            </a:r>
            <a:endParaRPr lang="fr-FR" sz="2800" dirty="0"/>
          </a:p>
          <a:p>
            <a:r>
              <a:rPr lang="fr-FR" sz="2800" dirty="0" smtClean="0"/>
              <a:t>Dashboard Tableau:</a:t>
            </a:r>
          </a:p>
          <a:p>
            <a:pPr marL="0" indent="0">
              <a:buNone/>
            </a:pPr>
            <a:endParaRPr lang="fr-FR" sz="2800" dirty="0" smtClean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4607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560638"/>
            <a:ext cx="8229600" cy="1143000"/>
          </a:xfrm>
        </p:spPr>
        <p:txBody>
          <a:bodyPr/>
          <a:lstStyle/>
          <a:p>
            <a:r>
              <a:rPr lang="fr-FR" dirty="0" smtClean="0"/>
              <a:t>Démonstration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592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Difficultés rencontrées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45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64712" y="1540701"/>
            <a:ext cx="45334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 :</a:t>
            </a:r>
          </a:p>
          <a:p>
            <a:r>
              <a:rPr lang="en-US" dirty="0"/>
              <a:t>	</a:t>
            </a:r>
            <a:r>
              <a:rPr lang="en-US" dirty="0" smtClean="0"/>
              <a:t>1 - REQUETE DECISIONNELLES PROPOSES.</a:t>
            </a:r>
          </a:p>
          <a:p>
            <a:r>
              <a:rPr lang="en-US" dirty="0"/>
              <a:t>	</a:t>
            </a:r>
            <a:r>
              <a:rPr lang="en-US" dirty="0" smtClean="0"/>
              <a:t>2 - SHEMA DIMENTIONNEL PROPOSE</a:t>
            </a:r>
          </a:p>
          <a:p>
            <a:r>
              <a:rPr lang="en-US" dirty="0"/>
              <a:t>	</a:t>
            </a:r>
            <a:r>
              <a:rPr lang="en-US" dirty="0" smtClean="0"/>
              <a:t>3 - INTEGRATION DE DONNEES</a:t>
            </a:r>
          </a:p>
          <a:p>
            <a:r>
              <a:rPr lang="en-US" dirty="0"/>
              <a:t>	</a:t>
            </a:r>
            <a:r>
              <a:rPr lang="en-US" dirty="0" smtClean="0"/>
              <a:t>4 - ANALYSE DATAMINING</a:t>
            </a:r>
          </a:p>
          <a:p>
            <a:r>
              <a:rPr lang="en-US" dirty="0"/>
              <a:t>	</a:t>
            </a:r>
            <a:r>
              <a:rPr lang="en-US" dirty="0" smtClean="0"/>
              <a:t>5 – DASHBOARD</a:t>
            </a:r>
          </a:p>
          <a:p>
            <a:r>
              <a:rPr lang="en-US" dirty="0"/>
              <a:t>	</a:t>
            </a:r>
            <a:r>
              <a:rPr lang="en-US" dirty="0" smtClean="0"/>
              <a:t>6 - Demonstration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2239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668042" y="1903956"/>
            <a:ext cx="27797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OBJECTIFS :</a:t>
            </a:r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gestion</a:t>
            </a:r>
            <a:r>
              <a:rPr lang="en-US" dirty="0" smtClean="0"/>
              <a:t> des </a:t>
            </a:r>
            <a:r>
              <a:rPr lang="en-US" dirty="0" err="1" smtClean="0"/>
              <a:t>ventes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gestion</a:t>
            </a:r>
            <a:r>
              <a:rPr lang="en-US" dirty="0" smtClean="0"/>
              <a:t> des </a:t>
            </a:r>
            <a:r>
              <a:rPr lang="en-US" dirty="0" err="1" smtClean="0"/>
              <a:t>produits</a:t>
            </a:r>
            <a:r>
              <a:rPr lang="en-US" dirty="0" smtClean="0"/>
              <a:t>. </a:t>
            </a:r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gestion</a:t>
            </a:r>
            <a:r>
              <a:rPr lang="en-US" dirty="0" smtClean="0"/>
              <a:t> des pays.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9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Requêtes décisionnelles proposées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5756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fr-FR" sz="4300" dirty="0">
                <a:solidFill>
                  <a:srgbClr val="FF0000"/>
                </a:solidFill>
              </a:rPr>
              <a:t> </a:t>
            </a:r>
            <a:r>
              <a:rPr lang="fr-FR" sz="4300" dirty="0" smtClean="0">
                <a:solidFill>
                  <a:srgbClr val="FF0000"/>
                </a:solidFill>
              </a:rPr>
              <a:t>--</a:t>
            </a:r>
            <a:r>
              <a:rPr lang="fr-FR" sz="4300" dirty="0" err="1">
                <a:solidFill>
                  <a:srgbClr val="FF0000"/>
                </a:solidFill>
              </a:rPr>
              <a:t>categorie</a:t>
            </a:r>
            <a:r>
              <a:rPr lang="fr-FR" sz="4300" dirty="0">
                <a:solidFill>
                  <a:srgbClr val="FF0000"/>
                </a:solidFill>
              </a:rPr>
              <a:t> plus vendus par prix global</a:t>
            </a:r>
          </a:p>
          <a:p>
            <a:pPr marL="0" indent="0">
              <a:buNone/>
            </a:pPr>
            <a:r>
              <a:rPr lang="fr-FR" sz="3700" dirty="0"/>
              <a:t>SELECT</a:t>
            </a:r>
          </a:p>
          <a:p>
            <a:pPr marL="0" indent="0">
              <a:buNone/>
            </a:pPr>
            <a:r>
              <a:rPr lang="fr-FR" sz="3700" dirty="0"/>
              <a:t>     `dim_</a:t>
            </a:r>
            <a:r>
              <a:rPr lang="fr-FR" sz="3700" dirty="0" err="1"/>
              <a:t>products</a:t>
            </a:r>
            <a:r>
              <a:rPr lang="fr-FR" sz="3700" dirty="0"/>
              <a:t>`.`</a:t>
            </a:r>
            <a:r>
              <a:rPr lang="fr-FR" sz="3700" dirty="0" err="1"/>
              <a:t>categorie</a:t>
            </a:r>
            <a:r>
              <a:rPr lang="fr-FR" sz="3700" dirty="0"/>
              <a:t>`,</a:t>
            </a:r>
          </a:p>
          <a:p>
            <a:pPr marL="0" indent="0">
              <a:buNone/>
            </a:pPr>
            <a:r>
              <a:rPr lang="fr-FR" sz="3700" dirty="0"/>
              <a:t>     SUM(`fact_</a:t>
            </a:r>
            <a:r>
              <a:rPr lang="fr-FR" sz="3700" dirty="0" err="1"/>
              <a:t>orders</a:t>
            </a:r>
            <a:r>
              <a:rPr lang="fr-FR" sz="3700" dirty="0"/>
              <a:t>`.`</a:t>
            </a:r>
            <a:r>
              <a:rPr lang="fr-FR" sz="3700" dirty="0" err="1"/>
              <a:t>global_price</a:t>
            </a:r>
            <a:r>
              <a:rPr lang="fr-FR" sz="3700" dirty="0"/>
              <a:t>`)</a:t>
            </a:r>
          </a:p>
          <a:p>
            <a:pPr marL="0" indent="0">
              <a:buNone/>
            </a:pPr>
            <a:r>
              <a:rPr lang="fr-FR" sz="3700" dirty="0"/>
              <a:t>FROM</a:t>
            </a:r>
          </a:p>
          <a:p>
            <a:pPr marL="0" indent="0">
              <a:buNone/>
            </a:pPr>
            <a:r>
              <a:rPr lang="fr-FR" sz="3700" dirty="0"/>
              <a:t>     `</a:t>
            </a:r>
            <a:r>
              <a:rPr lang="fr-FR" sz="3700" dirty="0" err="1"/>
              <a:t>fact_orders</a:t>
            </a:r>
            <a:r>
              <a:rPr lang="fr-FR" sz="3700" dirty="0"/>
              <a:t>` INNER JOIN `</a:t>
            </a:r>
            <a:r>
              <a:rPr lang="fr-FR" sz="3700" dirty="0" err="1"/>
              <a:t>dim_products</a:t>
            </a:r>
            <a:r>
              <a:rPr lang="fr-FR" sz="3700" dirty="0"/>
              <a:t>` ON `fact_</a:t>
            </a:r>
            <a:r>
              <a:rPr lang="fr-FR" sz="3700" dirty="0" err="1"/>
              <a:t>orders</a:t>
            </a:r>
            <a:r>
              <a:rPr lang="fr-FR" sz="3700" dirty="0"/>
              <a:t>`.`</a:t>
            </a:r>
            <a:r>
              <a:rPr lang="fr-FR" sz="3700" dirty="0" err="1"/>
              <a:t>id_products</a:t>
            </a:r>
            <a:r>
              <a:rPr lang="fr-FR" sz="3700" dirty="0"/>
              <a:t>` = `dim_</a:t>
            </a:r>
            <a:r>
              <a:rPr lang="fr-FR" sz="3700" dirty="0" err="1"/>
              <a:t>products</a:t>
            </a:r>
            <a:r>
              <a:rPr lang="fr-FR" sz="3700" dirty="0"/>
              <a:t>`.`id`</a:t>
            </a:r>
          </a:p>
          <a:p>
            <a:pPr marL="0" indent="0">
              <a:buNone/>
            </a:pPr>
            <a:r>
              <a:rPr lang="fr-FR" sz="3700" dirty="0"/>
              <a:t>     group by `dim_</a:t>
            </a:r>
            <a:r>
              <a:rPr lang="fr-FR" sz="3700" dirty="0" err="1"/>
              <a:t>products</a:t>
            </a:r>
            <a:r>
              <a:rPr lang="fr-FR" sz="3700" dirty="0"/>
              <a:t>`.`</a:t>
            </a:r>
            <a:r>
              <a:rPr lang="fr-FR" sz="3700" dirty="0" err="1"/>
              <a:t>categorie</a:t>
            </a:r>
            <a:r>
              <a:rPr lang="fr-FR" sz="3700" dirty="0"/>
              <a:t>`</a:t>
            </a:r>
          </a:p>
          <a:p>
            <a:pPr marL="0" indent="0">
              <a:buNone/>
            </a:pPr>
            <a:r>
              <a:rPr lang="fr-FR" sz="3700" dirty="0"/>
              <a:t>     </a:t>
            </a:r>
            <a:r>
              <a:rPr lang="fr-FR" sz="3700" dirty="0" err="1"/>
              <a:t>order</a:t>
            </a:r>
            <a:r>
              <a:rPr lang="fr-FR" sz="3700" dirty="0"/>
              <a:t> by SUM(`fact_</a:t>
            </a:r>
            <a:r>
              <a:rPr lang="fr-FR" sz="3700" dirty="0" err="1"/>
              <a:t>orders</a:t>
            </a:r>
            <a:r>
              <a:rPr lang="fr-FR" sz="3700" dirty="0"/>
              <a:t>`.`</a:t>
            </a:r>
            <a:r>
              <a:rPr lang="fr-FR" sz="3700" dirty="0" err="1"/>
              <a:t>global_price</a:t>
            </a:r>
            <a:r>
              <a:rPr lang="fr-FR" sz="3700" dirty="0"/>
              <a:t>`) </a:t>
            </a:r>
            <a:r>
              <a:rPr lang="fr-FR" sz="3700" dirty="0" err="1"/>
              <a:t>desc</a:t>
            </a:r>
            <a:endParaRPr lang="fr-FR" sz="3700" dirty="0"/>
          </a:p>
          <a:p>
            <a:pPr marL="0" indent="0">
              <a:buNone/>
            </a:pPr>
            <a:r>
              <a:rPr lang="fr-FR" sz="3700" dirty="0"/>
              <a:t>     </a:t>
            </a:r>
            <a:r>
              <a:rPr lang="fr-FR" sz="3700" dirty="0" err="1"/>
              <a:t>limit</a:t>
            </a:r>
            <a:r>
              <a:rPr lang="fr-FR" sz="3700" dirty="0"/>
              <a:t> 6</a:t>
            </a:r>
          </a:p>
          <a:p>
            <a:pPr marL="0" indent="0">
              <a:buNone/>
            </a:pPr>
            <a:r>
              <a:rPr lang="fr-FR" sz="3700" dirty="0">
                <a:solidFill>
                  <a:srgbClr val="FF0000"/>
                </a:solidFill>
              </a:rPr>
              <a:t>--liste des produits vendus par son prix global dans toute la </a:t>
            </a:r>
            <a:r>
              <a:rPr lang="fr-FR" sz="3700" dirty="0" err="1">
                <a:solidFill>
                  <a:srgbClr val="FF0000"/>
                </a:solidFill>
              </a:rPr>
              <a:t>periode</a:t>
            </a:r>
            <a:endParaRPr lang="fr-FR" sz="37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3700" dirty="0"/>
              <a:t>SELECT</a:t>
            </a:r>
          </a:p>
          <a:p>
            <a:pPr marL="0" indent="0">
              <a:buNone/>
            </a:pPr>
            <a:r>
              <a:rPr lang="fr-FR" sz="3700" dirty="0"/>
              <a:t>     `dim_</a:t>
            </a:r>
            <a:r>
              <a:rPr lang="fr-FR" sz="3700" dirty="0" err="1"/>
              <a:t>products</a:t>
            </a:r>
            <a:r>
              <a:rPr lang="fr-FR" sz="3700" dirty="0"/>
              <a:t>`.`</a:t>
            </a:r>
            <a:r>
              <a:rPr lang="fr-FR" sz="3700" dirty="0" err="1"/>
              <a:t>product_name</a:t>
            </a:r>
            <a:r>
              <a:rPr lang="fr-FR" sz="3700" dirty="0"/>
              <a:t>`,</a:t>
            </a:r>
          </a:p>
          <a:p>
            <a:pPr marL="0" indent="0">
              <a:buNone/>
            </a:pPr>
            <a:r>
              <a:rPr lang="fr-FR" sz="3700" dirty="0"/>
              <a:t>     SUM(`fact_</a:t>
            </a:r>
            <a:r>
              <a:rPr lang="fr-FR" sz="3700" dirty="0" err="1"/>
              <a:t>orders</a:t>
            </a:r>
            <a:r>
              <a:rPr lang="fr-FR" sz="3700" dirty="0"/>
              <a:t>`.`</a:t>
            </a:r>
            <a:r>
              <a:rPr lang="fr-FR" sz="3700" dirty="0" err="1"/>
              <a:t>global_price</a:t>
            </a:r>
            <a:r>
              <a:rPr lang="fr-FR" sz="3700" dirty="0"/>
              <a:t>`)</a:t>
            </a:r>
          </a:p>
          <a:p>
            <a:pPr marL="0" indent="0">
              <a:buNone/>
            </a:pPr>
            <a:r>
              <a:rPr lang="fr-FR" sz="3700" dirty="0"/>
              <a:t>FROM</a:t>
            </a:r>
          </a:p>
          <a:p>
            <a:pPr marL="0" indent="0">
              <a:buNone/>
            </a:pPr>
            <a:r>
              <a:rPr lang="fr-FR" sz="3700" dirty="0"/>
              <a:t>     `</a:t>
            </a:r>
            <a:r>
              <a:rPr lang="fr-FR" sz="3700" dirty="0" err="1"/>
              <a:t>fact_orders</a:t>
            </a:r>
            <a:r>
              <a:rPr lang="fr-FR" sz="3700" dirty="0"/>
              <a:t>` INNER JOIN `</a:t>
            </a:r>
            <a:r>
              <a:rPr lang="fr-FR" sz="3700" dirty="0" err="1"/>
              <a:t>dim_products</a:t>
            </a:r>
            <a:r>
              <a:rPr lang="fr-FR" sz="3700" dirty="0"/>
              <a:t>` ON `fact_</a:t>
            </a:r>
            <a:r>
              <a:rPr lang="fr-FR" sz="3700" dirty="0" err="1"/>
              <a:t>orders</a:t>
            </a:r>
            <a:r>
              <a:rPr lang="fr-FR" sz="3700" dirty="0"/>
              <a:t>`.`</a:t>
            </a:r>
            <a:r>
              <a:rPr lang="fr-FR" sz="3700" dirty="0" err="1"/>
              <a:t>id_products</a:t>
            </a:r>
            <a:r>
              <a:rPr lang="fr-FR" sz="3700" dirty="0"/>
              <a:t>` = `dim_</a:t>
            </a:r>
            <a:r>
              <a:rPr lang="fr-FR" sz="3700" dirty="0" err="1"/>
              <a:t>products</a:t>
            </a:r>
            <a:r>
              <a:rPr lang="fr-FR" sz="3700" dirty="0"/>
              <a:t>`.`id`</a:t>
            </a:r>
          </a:p>
          <a:p>
            <a:pPr marL="0" indent="0">
              <a:buNone/>
            </a:pPr>
            <a:r>
              <a:rPr lang="fr-FR" sz="3700" dirty="0"/>
              <a:t>     group by `dim_</a:t>
            </a:r>
            <a:r>
              <a:rPr lang="fr-FR" sz="3700" dirty="0" err="1"/>
              <a:t>products</a:t>
            </a:r>
            <a:r>
              <a:rPr lang="fr-FR" sz="3700" dirty="0"/>
              <a:t>`.`</a:t>
            </a:r>
            <a:r>
              <a:rPr lang="fr-FR" sz="3700" dirty="0" err="1"/>
              <a:t>product_name</a:t>
            </a:r>
            <a:r>
              <a:rPr lang="fr-FR" sz="3700" dirty="0"/>
              <a:t>` </a:t>
            </a:r>
          </a:p>
          <a:p>
            <a:pPr marL="0" indent="0">
              <a:buNone/>
            </a:pPr>
            <a:r>
              <a:rPr lang="fr-FR" sz="3700" dirty="0"/>
              <a:t>     </a:t>
            </a:r>
            <a:r>
              <a:rPr lang="fr-FR" sz="3700" dirty="0" err="1"/>
              <a:t>order</a:t>
            </a:r>
            <a:r>
              <a:rPr lang="fr-FR" sz="3700" dirty="0"/>
              <a:t> by SUM(`fact_</a:t>
            </a:r>
            <a:r>
              <a:rPr lang="fr-FR" sz="3700" dirty="0" err="1"/>
              <a:t>orders</a:t>
            </a:r>
            <a:r>
              <a:rPr lang="fr-FR" sz="3700" dirty="0"/>
              <a:t>`.`</a:t>
            </a:r>
            <a:r>
              <a:rPr lang="fr-FR" sz="3700" dirty="0" err="1"/>
              <a:t>global_price</a:t>
            </a:r>
            <a:r>
              <a:rPr lang="fr-FR" sz="3700" dirty="0"/>
              <a:t>`) </a:t>
            </a:r>
            <a:r>
              <a:rPr lang="fr-FR" sz="3700" dirty="0" err="1" smtClean="0"/>
              <a:t>desc</a:t>
            </a:r>
            <a:endParaRPr lang="fr-FR" sz="3700" dirty="0" smtClean="0"/>
          </a:p>
          <a:p>
            <a:pPr marL="0" indent="0">
              <a:buNone/>
            </a:pPr>
            <a:endParaRPr lang="fr-FR" sz="3700" dirty="0"/>
          </a:p>
          <a:p>
            <a:pPr marL="0" indent="0">
              <a:buNone/>
            </a:pPr>
            <a:r>
              <a:rPr lang="fr-FR" sz="3700" dirty="0">
                <a:solidFill>
                  <a:srgbClr val="FF0000"/>
                </a:solidFill>
              </a:rPr>
              <a:t>--liste des produits vendus par son prix global dans toute la </a:t>
            </a:r>
            <a:r>
              <a:rPr lang="fr-FR" sz="3700" dirty="0" err="1">
                <a:solidFill>
                  <a:srgbClr val="FF0000"/>
                </a:solidFill>
              </a:rPr>
              <a:t>periode</a:t>
            </a:r>
            <a:endParaRPr lang="fr-FR" sz="37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3700" dirty="0"/>
              <a:t>SELECT</a:t>
            </a:r>
          </a:p>
          <a:p>
            <a:pPr marL="0" indent="0">
              <a:buNone/>
            </a:pPr>
            <a:r>
              <a:rPr lang="fr-FR" sz="3700" dirty="0"/>
              <a:t>     `dim_</a:t>
            </a:r>
            <a:r>
              <a:rPr lang="fr-FR" sz="3700" dirty="0" err="1"/>
              <a:t>products</a:t>
            </a:r>
            <a:r>
              <a:rPr lang="fr-FR" sz="3700" dirty="0"/>
              <a:t>`.`</a:t>
            </a:r>
            <a:r>
              <a:rPr lang="fr-FR" sz="3700" dirty="0" err="1"/>
              <a:t>product_name</a:t>
            </a:r>
            <a:r>
              <a:rPr lang="fr-FR" sz="3700" dirty="0"/>
              <a:t>`,</a:t>
            </a:r>
          </a:p>
          <a:p>
            <a:pPr marL="0" indent="0">
              <a:buNone/>
            </a:pPr>
            <a:r>
              <a:rPr lang="fr-FR" sz="3700" dirty="0"/>
              <a:t>     SUM(`fact_</a:t>
            </a:r>
            <a:r>
              <a:rPr lang="fr-FR" sz="3700" dirty="0" err="1"/>
              <a:t>orders</a:t>
            </a:r>
            <a:r>
              <a:rPr lang="fr-FR" sz="3700" dirty="0"/>
              <a:t>`.`</a:t>
            </a:r>
            <a:r>
              <a:rPr lang="fr-FR" sz="3700" dirty="0" err="1"/>
              <a:t>global_price</a:t>
            </a:r>
            <a:r>
              <a:rPr lang="fr-FR" sz="3700" dirty="0"/>
              <a:t>`)</a:t>
            </a:r>
          </a:p>
          <a:p>
            <a:pPr marL="0" indent="0">
              <a:buNone/>
            </a:pPr>
            <a:r>
              <a:rPr lang="fr-FR" sz="3700" dirty="0"/>
              <a:t>FROM</a:t>
            </a:r>
          </a:p>
          <a:p>
            <a:pPr marL="0" indent="0">
              <a:buNone/>
            </a:pPr>
            <a:r>
              <a:rPr lang="fr-FR" sz="3700" dirty="0"/>
              <a:t>     `</a:t>
            </a:r>
            <a:r>
              <a:rPr lang="fr-FR" sz="3700" dirty="0" err="1"/>
              <a:t>fact_orders</a:t>
            </a:r>
            <a:r>
              <a:rPr lang="fr-FR" sz="3700" dirty="0"/>
              <a:t>` INNER JOIN `</a:t>
            </a:r>
            <a:r>
              <a:rPr lang="fr-FR" sz="3700" dirty="0" err="1"/>
              <a:t>dim_products</a:t>
            </a:r>
            <a:r>
              <a:rPr lang="fr-FR" sz="3700" dirty="0"/>
              <a:t>` ON `fact_</a:t>
            </a:r>
            <a:r>
              <a:rPr lang="fr-FR" sz="3700" dirty="0" err="1"/>
              <a:t>orders</a:t>
            </a:r>
            <a:r>
              <a:rPr lang="fr-FR" sz="3700" dirty="0"/>
              <a:t>`.`</a:t>
            </a:r>
            <a:r>
              <a:rPr lang="fr-FR" sz="3700" dirty="0" err="1"/>
              <a:t>id_products</a:t>
            </a:r>
            <a:r>
              <a:rPr lang="fr-FR" sz="3700" dirty="0"/>
              <a:t>` = `dim_</a:t>
            </a:r>
            <a:r>
              <a:rPr lang="fr-FR" sz="3700" dirty="0" err="1"/>
              <a:t>products</a:t>
            </a:r>
            <a:r>
              <a:rPr lang="fr-FR" sz="3700" dirty="0"/>
              <a:t>`.`id`</a:t>
            </a:r>
          </a:p>
          <a:p>
            <a:pPr marL="0" indent="0">
              <a:buNone/>
            </a:pPr>
            <a:r>
              <a:rPr lang="fr-FR" sz="3700" dirty="0"/>
              <a:t>     group by `dim_</a:t>
            </a:r>
            <a:r>
              <a:rPr lang="fr-FR" sz="3700" dirty="0" err="1"/>
              <a:t>products</a:t>
            </a:r>
            <a:r>
              <a:rPr lang="fr-FR" sz="3700" dirty="0"/>
              <a:t>`.`</a:t>
            </a:r>
            <a:r>
              <a:rPr lang="fr-FR" sz="3700" dirty="0" err="1"/>
              <a:t>product_name</a:t>
            </a:r>
            <a:r>
              <a:rPr lang="fr-FR" sz="3700" dirty="0"/>
              <a:t>` </a:t>
            </a:r>
          </a:p>
          <a:p>
            <a:pPr marL="0" indent="0">
              <a:buNone/>
            </a:pPr>
            <a:r>
              <a:rPr lang="fr-FR" sz="3700" dirty="0"/>
              <a:t>     </a:t>
            </a:r>
            <a:r>
              <a:rPr lang="fr-FR" sz="3700" dirty="0" err="1"/>
              <a:t>order</a:t>
            </a:r>
            <a:r>
              <a:rPr lang="fr-FR" sz="3700" dirty="0"/>
              <a:t> by SUM(`fact_</a:t>
            </a:r>
            <a:r>
              <a:rPr lang="fr-FR" sz="3700" dirty="0" err="1"/>
              <a:t>orders</a:t>
            </a:r>
            <a:r>
              <a:rPr lang="fr-FR" sz="3700" dirty="0"/>
              <a:t>`.`</a:t>
            </a:r>
            <a:r>
              <a:rPr lang="fr-FR" sz="3700" dirty="0" err="1"/>
              <a:t>global_price</a:t>
            </a:r>
            <a:r>
              <a:rPr lang="fr-FR" sz="3700" dirty="0"/>
              <a:t>`) </a:t>
            </a:r>
            <a:r>
              <a:rPr lang="fr-FR" sz="3700" dirty="0" err="1"/>
              <a:t>desc</a:t>
            </a:r>
            <a:endParaRPr lang="fr-FR" sz="37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1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dirty="0" smtClean="0"/>
              <a:t>Requêtes décisionnelles proposées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356992" y="1261998"/>
            <a:ext cx="8229600" cy="576510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sz="4800" dirty="0">
                <a:solidFill>
                  <a:srgbClr val="FF0000"/>
                </a:solidFill>
              </a:rPr>
              <a:t> --liste des produits vendus par </a:t>
            </a:r>
            <a:r>
              <a:rPr lang="fr-FR" sz="4800" dirty="0" err="1">
                <a:solidFill>
                  <a:srgbClr val="FF0000"/>
                </a:solidFill>
              </a:rPr>
              <a:t>quantite</a:t>
            </a:r>
            <a:r>
              <a:rPr lang="fr-FR" sz="4800" dirty="0">
                <a:solidFill>
                  <a:srgbClr val="FF0000"/>
                </a:solidFill>
              </a:rPr>
              <a:t> dans toute la </a:t>
            </a:r>
            <a:r>
              <a:rPr lang="fr-FR" sz="4800" dirty="0" err="1">
                <a:solidFill>
                  <a:srgbClr val="FF0000"/>
                </a:solidFill>
              </a:rPr>
              <a:t>periode</a:t>
            </a:r>
            <a:endParaRPr lang="fr-FR" sz="4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4300" dirty="0"/>
              <a:t>SELECT</a:t>
            </a:r>
          </a:p>
          <a:p>
            <a:pPr marL="0" indent="0">
              <a:buNone/>
            </a:pPr>
            <a:r>
              <a:rPr lang="fr-FR" sz="4300" dirty="0"/>
              <a:t>     `dim_</a:t>
            </a:r>
            <a:r>
              <a:rPr lang="fr-FR" sz="4300" dirty="0" err="1"/>
              <a:t>products</a:t>
            </a:r>
            <a:r>
              <a:rPr lang="fr-FR" sz="4300" dirty="0"/>
              <a:t>`.`</a:t>
            </a:r>
            <a:r>
              <a:rPr lang="fr-FR" sz="4300" dirty="0" err="1"/>
              <a:t>product_name</a:t>
            </a:r>
            <a:r>
              <a:rPr lang="fr-FR" sz="4300" dirty="0"/>
              <a:t>`,</a:t>
            </a:r>
          </a:p>
          <a:p>
            <a:pPr marL="0" indent="0">
              <a:buNone/>
            </a:pPr>
            <a:r>
              <a:rPr lang="fr-FR" sz="4300" dirty="0"/>
              <a:t>     SUM(`fact_</a:t>
            </a:r>
            <a:r>
              <a:rPr lang="fr-FR" sz="4300" dirty="0" err="1"/>
              <a:t>orders</a:t>
            </a:r>
            <a:r>
              <a:rPr lang="fr-FR" sz="4300" dirty="0"/>
              <a:t>`.`</a:t>
            </a:r>
            <a:r>
              <a:rPr lang="fr-FR" sz="4300" dirty="0" err="1"/>
              <a:t>quantity</a:t>
            </a:r>
            <a:r>
              <a:rPr lang="fr-FR" sz="4300" dirty="0"/>
              <a:t>`)</a:t>
            </a:r>
          </a:p>
          <a:p>
            <a:pPr marL="0" indent="0">
              <a:buNone/>
            </a:pPr>
            <a:r>
              <a:rPr lang="fr-FR" sz="4300" dirty="0"/>
              <a:t>FROM</a:t>
            </a:r>
          </a:p>
          <a:p>
            <a:pPr marL="0" indent="0">
              <a:buNone/>
            </a:pPr>
            <a:r>
              <a:rPr lang="fr-FR" sz="4300" dirty="0"/>
              <a:t>     `</a:t>
            </a:r>
            <a:r>
              <a:rPr lang="fr-FR" sz="4300" dirty="0" err="1"/>
              <a:t>fact_orders</a:t>
            </a:r>
            <a:r>
              <a:rPr lang="fr-FR" sz="4300" dirty="0"/>
              <a:t>` INNER JOIN `</a:t>
            </a:r>
            <a:r>
              <a:rPr lang="fr-FR" sz="4300" dirty="0" err="1"/>
              <a:t>dim_products</a:t>
            </a:r>
            <a:r>
              <a:rPr lang="fr-FR" sz="4300" dirty="0"/>
              <a:t>` ON `fact_</a:t>
            </a:r>
            <a:r>
              <a:rPr lang="fr-FR" sz="4300" dirty="0" err="1"/>
              <a:t>orders</a:t>
            </a:r>
            <a:r>
              <a:rPr lang="fr-FR" sz="4300" dirty="0"/>
              <a:t>`.`</a:t>
            </a:r>
            <a:r>
              <a:rPr lang="fr-FR" sz="4300" dirty="0" err="1"/>
              <a:t>id_products</a:t>
            </a:r>
            <a:r>
              <a:rPr lang="fr-FR" sz="4300" dirty="0"/>
              <a:t>` = `dim_</a:t>
            </a:r>
            <a:r>
              <a:rPr lang="fr-FR" sz="4300" dirty="0" err="1"/>
              <a:t>products</a:t>
            </a:r>
            <a:r>
              <a:rPr lang="fr-FR" sz="4300" dirty="0"/>
              <a:t>`.`id`</a:t>
            </a:r>
          </a:p>
          <a:p>
            <a:pPr marL="0" indent="0">
              <a:buNone/>
            </a:pPr>
            <a:r>
              <a:rPr lang="fr-FR" sz="4300" dirty="0"/>
              <a:t>     group by `dim_</a:t>
            </a:r>
            <a:r>
              <a:rPr lang="fr-FR" sz="4300" dirty="0" err="1"/>
              <a:t>products</a:t>
            </a:r>
            <a:r>
              <a:rPr lang="fr-FR" sz="4300" dirty="0"/>
              <a:t>`.`</a:t>
            </a:r>
            <a:r>
              <a:rPr lang="fr-FR" sz="4300" dirty="0" err="1"/>
              <a:t>product_name</a:t>
            </a:r>
            <a:r>
              <a:rPr lang="fr-FR" sz="4300" dirty="0"/>
              <a:t>` </a:t>
            </a:r>
          </a:p>
          <a:p>
            <a:pPr marL="0" indent="0">
              <a:buNone/>
            </a:pPr>
            <a:r>
              <a:rPr lang="fr-FR" sz="4300" dirty="0"/>
              <a:t>     </a:t>
            </a:r>
            <a:r>
              <a:rPr lang="fr-FR" sz="4300" dirty="0" err="1"/>
              <a:t>order</a:t>
            </a:r>
            <a:r>
              <a:rPr lang="fr-FR" sz="4300" dirty="0"/>
              <a:t> by SUM(`fact_</a:t>
            </a:r>
            <a:r>
              <a:rPr lang="fr-FR" sz="4300" dirty="0" err="1"/>
              <a:t>orders</a:t>
            </a:r>
            <a:r>
              <a:rPr lang="fr-FR" sz="4300" dirty="0"/>
              <a:t>`.`</a:t>
            </a:r>
            <a:r>
              <a:rPr lang="fr-FR" sz="4300" dirty="0" err="1"/>
              <a:t>quantity</a:t>
            </a:r>
            <a:r>
              <a:rPr lang="fr-FR" sz="4300" dirty="0"/>
              <a:t>`) </a:t>
            </a:r>
            <a:r>
              <a:rPr lang="fr-FR" sz="4300" dirty="0" err="1"/>
              <a:t>desc</a:t>
            </a:r>
            <a:endParaRPr lang="fr-FR" sz="4300" dirty="0"/>
          </a:p>
          <a:p>
            <a:pPr marL="0" indent="0">
              <a:buNone/>
            </a:pPr>
            <a:endParaRPr lang="fr-FR" sz="43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4800" dirty="0" smtClean="0">
                <a:solidFill>
                  <a:srgbClr val="FF0000"/>
                </a:solidFill>
              </a:rPr>
              <a:t>--</a:t>
            </a:r>
            <a:r>
              <a:rPr lang="fr-FR" sz="4800" dirty="0">
                <a:solidFill>
                  <a:srgbClr val="FF0000"/>
                </a:solidFill>
              </a:rPr>
              <a:t>Le </a:t>
            </a:r>
            <a:r>
              <a:rPr lang="fr-FR" sz="4800" dirty="0" err="1">
                <a:solidFill>
                  <a:srgbClr val="FF0000"/>
                </a:solidFill>
              </a:rPr>
              <a:t>chifre</a:t>
            </a:r>
            <a:r>
              <a:rPr lang="fr-FR" sz="4800" dirty="0">
                <a:solidFill>
                  <a:srgbClr val="FF0000"/>
                </a:solidFill>
              </a:rPr>
              <a:t> d'affaire</a:t>
            </a:r>
          </a:p>
          <a:p>
            <a:pPr marL="0" indent="0">
              <a:buNone/>
            </a:pPr>
            <a:r>
              <a:rPr lang="fr-FR" sz="4300" dirty="0"/>
              <a:t>SELECT</a:t>
            </a:r>
          </a:p>
          <a:p>
            <a:pPr marL="0" indent="0">
              <a:buNone/>
            </a:pPr>
            <a:r>
              <a:rPr lang="fr-FR" sz="4300" dirty="0"/>
              <a:t>     SUM(`fact_</a:t>
            </a:r>
            <a:r>
              <a:rPr lang="fr-FR" sz="4300" dirty="0" err="1"/>
              <a:t>orders</a:t>
            </a:r>
            <a:r>
              <a:rPr lang="fr-FR" sz="4300" dirty="0"/>
              <a:t>`.`</a:t>
            </a:r>
            <a:r>
              <a:rPr lang="fr-FR" sz="4300" dirty="0" err="1"/>
              <a:t>global_price</a:t>
            </a:r>
            <a:r>
              <a:rPr lang="fr-FR" sz="4300" dirty="0" smtClean="0"/>
              <a:t>`)</a:t>
            </a:r>
          </a:p>
          <a:p>
            <a:pPr marL="0" indent="0">
              <a:buNone/>
            </a:pPr>
            <a:r>
              <a:rPr lang="fr-FR" sz="4300" dirty="0" smtClean="0"/>
              <a:t>FROM</a:t>
            </a:r>
            <a:endParaRPr lang="fr-FR" sz="4300" dirty="0"/>
          </a:p>
          <a:p>
            <a:pPr marL="0" indent="0">
              <a:buNone/>
            </a:pPr>
            <a:r>
              <a:rPr lang="fr-FR" sz="4300" dirty="0"/>
              <a:t>     `</a:t>
            </a:r>
            <a:r>
              <a:rPr lang="fr-FR" sz="4300" dirty="0" err="1"/>
              <a:t>fact_orders</a:t>
            </a:r>
            <a:r>
              <a:rPr lang="fr-FR" sz="4300" dirty="0"/>
              <a:t>`</a:t>
            </a:r>
          </a:p>
          <a:p>
            <a:pPr marL="0" indent="0">
              <a:buNone/>
            </a:pPr>
            <a:endParaRPr lang="fr-FR" sz="4300" dirty="0"/>
          </a:p>
          <a:p>
            <a:pPr marL="0" indent="0">
              <a:buNone/>
            </a:pPr>
            <a:r>
              <a:rPr lang="fr-FR" sz="4800" dirty="0" smtClean="0">
                <a:solidFill>
                  <a:srgbClr val="FF0000"/>
                </a:solidFill>
              </a:rPr>
              <a:t>--</a:t>
            </a:r>
            <a:r>
              <a:rPr lang="fr-FR" sz="4800" dirty="0">
                <a:solidFill>
                  <a:srgbClr val="FF0000"/>
                </a:solidFill>
              </a:rPr>
              <a:t>La consommation des produits par prix global des villes</a:t>
            </a:r>
          </a:p>
          <a:p>
            <a:pPr marL="0" indent="0">
              <a:buNone/>
            </a:pPr>
            <a:r>
              <a:rPr lang="fr-FR" sz="4300" dirty="0"/>
              <a:t>SELECT</a:t>
            </a:r>
          </a:p>
          <a:p>
            <a:pPr marL="0" indent="0">
              <a:buNone/>
            </a:pPr>
            <a:r>
              <a:rPr lang="fr-FR" sz="4300" dirty="0"/>
              <a:t>     SUM(`fact_</a:t>
            </a:r>
            <a:r>
              <a:rPr lang="fr-FR" sz="4300" dirty="0" err="1"/>
              <a:t>orders</a:t>
            </a:r>
            <a:r>
              <a:rPr lang="fr-FR" sz="4300" dirty="0"/>
              <a:t>`.`</a:t>
            </a:r>
            <a:r>
              <a:rPr lang="fr-FR" sz="4300" dirty="0" err="1"/>
              <a:t>global_price</a:t>
            </a:r>
            <a:r>
              <a:rPr lang="fr-FR" sz="4300" dirty="0"/>
              <a:t>`),</a:t>
            </a:r>
          </a:p>
          <a:p>
            <a:pPr marL="0" indent="0">
              <a:buNone/>
            </a:pPr>
            <a:r>
              <a:rPr lang="fr-FR" sz="4300" dirty="0"/>
              <a:t>     `dim_</a:t>
            </a:r>
            <a:r>
              <a:rPr lang="fr-FR" sz="4300" dirty="0" err="1"/>
              <a:t>customers</a:t>
            </a:r>
            <a:r>
              <a:rPr lang="fr-FR" sz="4300" dirty="0"/>
              <a:t>`.`city`,</a:t>
            </a:r>
          </a:p>
          <a:p>
            <a:pPr marL="0" indent="0">
              <a:buNone/>
            </a:pPr>
            <a:r>
              <a:rPr lang="fr-FR" sz="4300" dirty="0" smtClean="0"/>
              <a:t>FROM</a:t>
            </a:r>
            <a:endParaRPr lang="fr-FR" sz="4300" dirty="0"/>
          </a:p>
          <a:p>
            <a:pPr marL="0" indent="0">
              <a:buNone/>
            </a:pPr>
            <a:r>
              <a:rPr lang="fr-FR" sz="4300" dirty="0"/>
              <a:t>     `</a:t>
            </a:r>
            <a:r>
              <a:rPr lang="fr-FR" sz="4300" dirty="0" err="1"/>
              <a:t>fact_orders</a:t>
            </a:r>
            <a:r>
              <a:rPr lang="fr-FR" sz="4300" dirty="0"/>
              <a:t>` INNER JOIN `</a:t>
            </a:r>
            <a:r>
              <a:rPr lang="fr-FR" sz="4300" dirty="0" err="1"/>
              <a:t>dim_customers</a:t>
            </a:r>
            <a:r>
              <a:rPr lang="fr-FR" sz="4300" dirty="0"/>
              <a:t>` ON `fact_</a:t>
            </a:r>
            <a:r>
              <a:rPr lang="fr-FR" sz="4300" dirty="0" err="1"/>
              <a:t>orders</a:t>
            </a:r>
            <a:r>
              <a:rPr lang="fr-FR" sz="4300" dirty="0"/>
              <a:t>`.`</a:t>
            </a:r>
            <a:r>
              <a:rPr lang="fr-FR" sz="4300" dirty="0" err="1"/>
              <a:t>id_customers</a:t>
            </a:r>
            <a:r>
              <a:rPr lang="fr-FR" sz="4300" dirty="0"/>
              <a:t>` = `dim_</a:t>
            </a:r>
            <a:r>
              <a:rPr lang="fr-FR" sz="4300" dirty="0" err="1"/>
              <a:t>customers</a:t>
            </a:r>
            <a:r>
              <a:rPr lang="fr-FR" sz="4300" dirty="0"/>
              <a:t>`.`id`</a:t>
            </a:r>
          </a:p>
          <a:p>
            <a:pPr marL="0" indent="0">
              <a:buNone/>
            </a:pPr>
            <a:r>
              <a:rPr lang="fr-FR" sz="4300" dirty="0"/>
              <a:t>     group by `dim_</a:t>
            </a:r>
            <a:r>
              <a:rPr lang="fr-FR" sz="4300" dirty="0" err="1"/>
              <a:t>customers</a:t>
            </a:r>
            <a:r>
              <a:rPr lang="fr-FR" sz="4300" dirty="0"/>
              <a:t>`.`city`</a:t>
            </a:r>
          </a:p>
          <a:p>
            <a:pPr marL="0" indent="0">
              <a:buNone/>
            </a:pPr>
            <a:r>
              <a:rPr lang="fr-FR" sz="4300" dirty="0">
                <a:solidFill>
                  <a:srgbClr val="FF0000"/>
                </a:solidFill>
              </a:rPr>
              <a:t>  </a:t>
            </a:r>
          </a:p>
          <a:p>
            <a:pPr marL="0" indent="0">
              <a:buNone/>
            </a:pPr>
            <a:r>
              <a:rPr lang="fr-FR" sz="4800" dirty="0" smtClean="0">
                <a:solidFill>
                  <a:srgbClr val="FF0000"/>
                </a:solidFill>
              </a:rPr>
              <a:t>--</a:t>
            </a:r>
            <a:r>
              <a:rPr lang="fr-FR" sz="4800" dirty="0">
                <a:solidFill>
                  <a:srgbClr val="FF0000"/>
                </a:solidFill>
              </a:rPr>
              <a:t>La consommation des produits par prix global des pays</a:t>
            </a:r>
          </a:p>
          <a:p>
            <a:pPr marL="0" indent="0">
              <a:buNone/>
            </a:pPr>
            <a:r>
              <a:rPr lang="fr-FR" sz="4300" dirty="0"/>
              <a:t>SELECT</a:t>
            </a:r>
          </a:p>
          <a:p>
            <a:pPr marL="0" indent="0">
              <a:buNone/>
            </a:pPr>
            <a:r>
              <a:rPr lang="fr-FR" sz="4300" dirty="0"/>
              <a:t>     SUM(`fact_</a:t>
            </a:r>
            <a:r>
              <a:rPr lang="fr-FR" sz="4300" dirty="0" err="1"/>
              <a:t>orders</a:t>
            </a:r>
            <a:r>
              <a:rPr lang="fr-FR" sz="4300" dirty="0"/>
              <a:t>`.`</a:t>
            </a:r>
            <a:r>
              <a:rPr lang="fr-FR" sz="4300" dirty="0" err="1"/>
              <a:t>global_price</a:t>
            </a:r>
            <a:r>
              <a:rPr lang="fr-FR" sz="4300" dirty="0"/>
              <a:t>`),</a:t>
            </a:r>
          </a:p>
          <a:p>
            <a:pPr marL="0" indent="0">
              <a:buNone/>
            </a:pPr>
            <a:r>
              <a:rPr lang="fr-FR" sz="4300" dirty="0"/>
              <a:t>     `dim_</a:t>
            </a:r>
            <a:r>
              <a:rPr lang="fr-FR" sz="4300" dirty="0" err="1"/>
              <a:t>customers</a:t>
            </a:r>
            <a:r>
              <a:rPr lang="fr-FR" sz="4300" dirty="0"/>
              <a:t>`.`country</a:t>
            </a:r>
            <a:r>
              <a:rPr lang="fr-FR" sz="4300" dirty="0" smtClean="0"/>
              <a:t>`,</a:t>
            </a:r>
          </a:p>
          <a:p>
            <a:pPr marL="0" indent="0">
              <a:buNone/>
            </a:pPr>
            <a:r>
              <a:rPr lang="fr-FR" sz="4300" dirty="0" smtClean="0"/>
              <a:t>FROM</a:t>
            </a:r>
            <a:endParaRPr lang="fr-FR" sz="4300" dirty="0"/>
          </a:p>
          <a:p>
            <a:pPr marL="0" indent="0">
              <a:buNone/>
            </a:pPr>
            <a:r>
              <a:rPr lang="fr-FR" sz="4300" dirty="0"/>
              <a:t>     `</a:t>
            </a:r>
            <a:r>
              <a:rPr lang="fr-FR" sz="4300" dirty="0" err="1"/>
              <a:t>fact_orders</a:t>
            </a:r>
            <a:r>
              <a:rPr lang="fr-FR" sz="4300" dirty="0"/>
              <a:t>` INNER JOIN `</a:t>
            </a:r>
            <a:r>
              <a:rPr lang="fr-FR" sz="4300" dirty="0" err="1"/>
              <a:t>dim_customers</a:t>
            </a:r>
            <a:r>
              <a:rPr lang="fr-FR" sz="4300" dirty="0"/>
              <a:t>` ON `fact_</a:t>
            </a:r>
            <a:r>
              <a:rPr lang="fr-FR" sz="4300" dirty="0" err="1"/>
              <a:t>orders</a:t>
            </a:r>
            <a:r>
              <a:rPr lang="fr-FR" sz="4300" dirty="0"/>
              <a:t>`.`</a:t>
            </a:r>
            <a:r>
              <a:rPr lang="fr-FR" sz="4300" dirty="0" err="1"/>
              <a:t>id_customers</a:t>
            </a:r>
            <a:r>
              <a:rPr lang="fr-FR" sz="4300" dirty="0"/>
              <a:t>` = `dim_</a:t>
            </a:r>
            <a:r>
              <a:rPr lang="fr-FR" sz="4300" dirty="0" err="1"/>
              <a:t>customers</a:t>
            </a:r>
            <a:r>
              <a:rPr lang="fr-FR" sz="4300" dirty="0"/>
              <a:t>`.`id`</a:t>
            </a:r>
          </a:p>
          <a:p>
            <a:pPr marL="0" indent="0">
              <a:buNone/>
            </a:pPr>
            <a:r>
              <a:rPr lang="fr-FR" sz="4300" dirty="0"/>
              <a:t>     group by `dim_</a:t>
            </a:r>
            <a:r>
              <a:rPr lang="fr-FR" sz="4300" dirty="0" err="1"/>
              <a:t>customers</a:t>
            </a:r>
            <a:r>
              <a:rPr lang="fr-FR" sz="4300" dirty="0"/>
              <a:t>`.`country`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765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Schéma dimensionnel proposé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07" y="1621312"/>
            <a:ext cx="7821117" cy="4258270"/>
          </a:xfrm>
        </p:spPr>
      </p:pic>
    </p:spTree>
    <p:extLst>
      <p:ext uri="{BB962C8B-B14F-4D97-AF65-F5344CB8AC3E}">
        <p14:creationId xmlns:p14="http://schemas.microsoft.com/office/powerpoint/2010/main" val="266379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Intégration des données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417638"/>
            <a:ext cx="8348597" cy="4708525"/>
          </a:xfrm>
        </p:spPr>
      </p:pic>
    </p:spTree>
    <p:extLst>
      <p:ext uri="{BB962C8B-B14F-4D97-AF65-F5344CB8AC3E}">
        <p14:creationId xmlns:p14="http://schemas.microsoft.com/office/powerpoint/2010/main" val="104968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dirty="0" smtClean="0"/>
              <a:t>Intégration des </a:t>
            </a:r>
            <a:r>
              <a:rPr lang="fr-FR" dirty="0" smtClean="0"/>
              <a:t>données(TALEND)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9838"/>
            <a:ext cx="4722312" cy="183858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943" y="2479129"/>
            <a:ext cx="4186057" cy="208626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12" y="4565395"/>
            <a:ext cx="5401429" cy="208626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02083" y="1292243"/>
            <a:ext cx="225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Chargement</a:t>
            </a:r>
            <a:r>
              <a:rPr lang="en-US" dirty="0" smtClean="0"/>
              <a:t> de client.</a:t>
            </a: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5924540" y="2109797"/>
            <a:ext cx="253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Chargement</a:t>
            </a:r>
            <a:r>
              <a:rPr lang="en-US" dirty="0" smtClean="0"/>
              <a:t> </a:t>
            </a:r>
            <a:r>
              <a:rPr lang="en-US" dirty="0" err="1" smtClean="0"/>
              <a:t>d’employee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1234725" y="4189774"/>
            <a:ext cx="243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Chargement</a:t>
            </a:r>
            <a:r>
              <a:rPr lang="en-US" dirty="0" smtClean="0"/>
              <a:t> de </a:t>
            </a:r>
            <a:r>
              <a:rPr lang="en-US" dirty="0" err="1" smtClean="0"/>
              <a:t>produit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8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Intégration des données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25" y="2116348"/>
            <a:ext cx="7068537" cy="415348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39660" y="1766170"/>
            <a:ext cx="286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Chargement</a:t>
            </a:r>
            <a:r>
              <a:rPr lang="en-US" dirty="0" smtClean="0"/>
              <a:t> de table de fait.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85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503</Words>
  <Application>Microsoft Office PowerPoint</Application>
  <PresentationFormat>Affichage à l'écran (4:3)</PresentationFormat>
  <Paragraphs>96</Paragraphs>
  <Slides>13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Conception et implémentation d’un datawarehouse sur la base de données “Northwind” </vt:lpstr>
      <vt:lpstr>Présentation PowerPoint</vt:lpstr>
      <vt:lpstr>Présentation PowerPoint</vt:lpstr>
      <vt:lpstr>Requêtes décisionnelles proposées</vt:lpstr>
      <vt:lpstr>Requêtes décisionnelles proposées</vt:lpstr>
      <vt:lpstr>Schéma dimensionnel proposé</vt:lpstr>
      <vt:lpstr>Intégration des données</vt:lpstr>
      <vt:lpstr>Intégration des données(TALEND)</vt:lpstr>
      <vt:lpstr>Intégration des données</vt:lpstr>
      <vt:lpstr>Analyse Datamining</vt:lpstr>
      <vt:lpstr>Dashboard</vt:lpstr>
      <vt:lpstr>Démonstration </vt:lpstr>
      <vt:lpstr>Difficultés rencontrées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et implémentation d’un datawarehouse sur la base de données “Northwind”</dc:title>
  <dc:creator>Jihad Zahir</dc:creator>
  <cp:lastModifiedBy>DAHMA</cp:lastModifiedBy>
  <cp:revision>12</cp:revision>
  <dcterms:created xsi:type="dcterms:W3CDTF">2017-12-28T21:59:17Z</dcterms:created>
  <dcterms:modified xsi:type="dcterms:W3CDTF">2019-01-19T15:41:00Z</dcterms:modified>
</cp:coreProperties>
</file>