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84" r:id="rId4"/>
    <p:sldId id="285" r:id="rId5"/>
    <p:sldId id="286" r:id="rId6"/>
    <p:sldId id="288" r:id="rId7"/>
    <p:sldId id="280" r:id="rId8"/>
    <p:sldId id="269" r:id="rId9"/>
    <p:sldId id="281" r:id="rId10"/>
    <p:sldId id="270" r:id="rId11"/>
    <p:sldId id="271" r:id="rId12"/>
    <p:sldId id="282" r:id="rId13"/>
    <p:sldId id="275" r:id="rId14"/>
    <p:sldId id="273" r:id="rId15"/>
    <p:sldId id="257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31" autoAdjust="0"/>
  </p:normalViewPr>
  <p:slideViewPr>
    <p:cSldViewPr snapToGrid="0">
      <p:cViewPr varScale="1">
        <p:scale>
          <a:sx n="66" d="100"/>
          <a:sy n="66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C8EC3-0BF4-4507-8B75-8D8E7B4E48F9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C9542-B861-49A9-A478-71E798F9F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tables to compare population characteristics for five groups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C9542-B861-49A9-A478-71E798F9F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4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8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6A4E-8A05-4B70-8280-9D38499D59F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D96E2-6AA7-46EC-98AE-C4098B990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2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Hypertension transition pattern &amp;</a:t>
            </a:r>
            <a:br>
              <a:rPr lang="en-US" dirty="0" smtClean="0"/>
            </a:br>
            <a:r>
              <a:rPr lang="en-US" dirty="0" smtClean="0"/>
              <a:t>peripheral Hearing Function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pattern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24669"/>
              </p:ext>
            </p:extLst>
          </p:nvPr>
        </p:nvGraphicFramePr>
        <p:xfrm>
          <a:off x="973803" y="1690688"/>
          <a:ext cx="9309512" cy="338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378">
                  <a:extLst>
                    <a:ext uri="{9D8B030D-6E8A-4147-A177-3AD203B41FA5}">
                      <a16:colId xmlns:a16="http://schemas.microsoft.com/office/drawing/2014/main" val="3530175037"/>
                    </a:ext>
                  </a:extLst>
                </a:gridCol>
                <a:gridCol w="2327378">
                  <a:extLst>
                    <a:ext uri="{9D8B030D-6E8A-4147-A177-3AD203B41FA5}">
                      <a16:colId xmlns:a16="http://schemas.microsoft.com/office/drawing/2014/main" val="2146219010"/>
                    </a:ext>
                  </a:extLst>
                </a:gridCol>
                <a:gridCol w="2327378">
                  <a:extLst>
                    <a:ext uri="{9D8B030D-6E8A-4147-A177-3AD203B41FA5}">
                      <a16:colId xmlns:a16="http://schemas.microsoft.com/office/drawing/2014/main" val="258810175"/>
                    </a:ext>
                  </a:extLst>
                </a:gridCol>
                <a:gridCol w="2327378">
                  <a:extLst>
                    <a:ext uri="{9D8B030D-6E8A-4147-A177-3AD203B41FA5}">
                      <a16:colId xmlns:a16="http://schemas.microsoft.com/office/drawing/2014/main" val="3641254599"/>
                    </a:ext>
                  </a:extLst>
                </a:gridCol>
              </a:tblGrid>
              <a:tr h="278289">
                <a:tc>
                  <a:txBody>
                    <a:bodyPr/>
                    <a:lstStyle/>
                    <a:p>
                      <a:r>
                        <a:rPr lang="en-US" sz="1400" dirty="0"/>
                        <a:t>group(</a:t>
                      </a:r>
                      <a:r>
                        <a:rPr lang="en-US" sz="1400" dirty="0" err="1"/>
                        <a:t>mid_hypert</a:t>
                      </a:r>
                      <a:endParaRPr lang="en-US" sz="1400" dirty="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3571543048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late_hypert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Freq.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Percent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Cum.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567461579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2721877302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normotensive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normotensive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632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19.87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19.87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4222408341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 dirty="0"/>
                        <a:t>normotensive hypertensive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1,092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34.34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54.21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516491416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/>
                        <a:t>normotensive hypotensive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576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18.11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72.33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052035873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 dirty="0"/>
                        <a:t>hypertensive normotensive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0.38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72.70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705732628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/>
                        <a:t>hypertensive hypertensive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683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21.48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94.18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255648783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/>
                        <a:t>hypertensive hypotensive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185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5.82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100.00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664198893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815200632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r>
                        <a:rPr lang="en-US" sz="1400"/>
                        <a:t>Total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3,180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100.00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950433750"/>
                  </a:ext>
                </a:extLst>
              </a:tr>
              <a:tr h="27828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865267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5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903453"/>
              </p:ext>
            </p:extLst>
          </p:nvPr>
        </p:nvGraphicFramePr>
        <p:xfrm>
          <a:off x="883459" y="1811462"/>
          <a:ext cx="10425081" cy="43796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75027">
                  <a:extLst>
                    <a:ext uri="{9D8B030D-6E8A-4147-A177-3AD203B41FA5}">
                      <a16:colId xmlns:a16="http://schemas.microsoft.com/office/drawing/2014/main" val="668355401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3671179665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1230516868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52121229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group(mid_hypert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21856757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late_hypert)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mean(bpta)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N(bpta)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0002206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81740316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normotensive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31.94581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632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35061836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hypertensive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33.31776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1,092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83215080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hypotensive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35.04123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576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50155661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normotensive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29.79167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12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08973919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hypertensive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31.64092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683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36383083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hypotensive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35.27703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185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11193973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81707990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111367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9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20" y="1599844"/>
            <a:ext cx="7429526" cy="49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7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1155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table for </a:t>
            </a:r>
            <a:r>
              <a:rPr lang="en-US" dirty="0" err="1"/>
              <a:t>bpta</a:t>
            </a:r>
            <a:r>
              <a:rPr lang="en-US" dirty="0"/>
              <a:t> and 5 hypertension transition patterns_ unadjusted &amp; adjusted model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547714"/>
              </p:ext>
            </p:extLst>
          </p:nvPr>
        </p:nvGraphicFramePr>
        <p:xfrm>
          <a:off x="10696573" y="91123"/>
          <a:ext cx="1503697" cy="24688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530488888"/>
                    </a:ext>
                  </a:extLst>
                </a:gridCol>
                <a:gridCol w="598112">
                  <a:extLst>
                    <a:ext uri="{9D8B030D-6E8A-4147-A177-3AD203B41FA5}">
                      <a16:colId xmlns:a16="http://schemas.microsoft.com/office/drawing/2014/main" val="3605079233"/>
                    </a:ext>
                  </a:extLst>
                </a:gridCol>
                <a:gridCol w="697305">
                  <a:extLst>
                    <a:ext uri="{9D8B030D-6E8A-4147-A177-3AD203B41FA5}">
                      <a16:colId xmlns:a16="http://schemas.microsoft.com/office/drawing/2014/main" val="3289161198"/>
                    </a:ext>
                  </a:extLst>
                </a:gridCol>
              </a:tblGrid>
              <a:tr h="408675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157945"/>
                  </a:ext>
                </a:extLst>
              </a:tr>
              <a:tr h="408675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63980"/>
                  </a:ext>
                </a:extLst>
              </a:tr>
              <a:tr h="408675">
                <a:tc>
                  <a:txBody>
                    <a:bodyPr/>
                    <a:lstStyle/>
                    <a:p>
                      <a:r>
                        <a:rPr lang="en-US" sz="105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598372"/>
                  </a:ext>
                </a:extLst>
              </a:tr>
              <a:tr h="408675">
                <a:tc>
                  <a:txBody>
                    <a:bodyPr/>
                    <a:lstStyle/>
                    <a:p>
                      <a:r>
                        <a:rPr lang="en-US" sz="105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80134"/>
                  </a:ext>
                </a:extLst>
              </a:tr>
              <a:tr h="408675">
                <a:tc>
                  <a:txBody>
                    <a:bodyPr/>
                    <a:lstStyle/>
                    <a:p>
                      <a:r>
                        <a:rPr lang="en-US" sz="105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640827"/>
                  </a:ext>
                </a:extLst>
              </a:tr>
              <a:tr h="408675">
                <a:tc>
                  <a:txBody>
                    <a:bodyPr/>
                    <a:lstStyle/>
                    <a:p>
                      <a:r>
                        <a:rPr lang="en-US" sz="105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1043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140"/>
            <a:ext cx="12773834" cy="587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3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Hypertension transition pattern 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Central Hearing Function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QuickSIN</a:t>
            </a:r>
            <a:r>
              <a:rPr lang="en-US" dirty="0" smtClean="0"/>
              <a:t> score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9" y="2010552"/>
            <a:ext cx="5487091" cy="3658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82" y="2222198"/>
            <a:ext cx="11976036" cy="32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63908"/>
              </p:ext>
            </p:extLst>
          </p:nvPr>
        </p:nvGraphicFramePr>
        <p:xfrm>
          <a:off x="883459" y="1811462"/>
          <a:ext cx="10425081" cy="437966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475027">
                  <a:extLst>
                    <a:ext uri="{9D8B030D-6E8A-4147-A177-3AD203B41FA5}">
                      <a16:colId xmlns:a16="http://schemas.microsoft.com/office/drawing/2014/main" val="2675478027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83527868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318167340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3625724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group(mid_hypert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414880185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late_hypert)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mean(SNRloss)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N(SNRloss)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0288667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54878852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normotensive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6.602142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607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86079820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hypertensive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7.679649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1,027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3327630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normotensive hypotensive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8.489871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543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26969155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normotensive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9.136364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52411991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hypertensive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8.002378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631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33017762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hypertensive hypotensive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9.527108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166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87145331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2777775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3355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2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1690688"/>
            <a:ext cx="7067895" cy="47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table for </a:t>
            </a:r>
            <a:r>
              <a:rPr lang="en-US" dirty="0" err="1"/>
              <a:t>SNRloss</a:t>
            </a:r>
            <a:r>
              <a:rPr lang="en-US" dirty="0"/>
              <a:t> and 5 hypertension transition patterns_ unadjusted &amp; adjusted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843862"/>
              </p:ext>
            </p:extLst>
          </p:nvPr>
        </p:nvGraphicFramePr>
        <p:xfrm>
          <a:off x="10696573" y="19051"/>
          <a:ext cx="1503697" cy="24688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530488888"/>
                    </a:ext>
                  </a:extLst>
                </a:gridCol>
                <a:gridCol w="598112">
                  <a:extLst>
                    <a:ext uri="{9D8B030D-6E8A-4147-A177-3AD203B41FA5}">
                      <a16:colId xmlns:a16="http://schemas.microsoft.com/office/drawing/2014/main" val="3605079233"/>
                    </a:ext>
                  </a:extLst>
                </a:gridCol>
                <a:gridCol w="697305">
                  <a:extLst>
                    <a:ext uri="{9D8B030D-6E8A-4147-A177-3AD203B41FA5}">
                      <a16:colId xmlns:a16="http://schemas.microsoft.com/office/drawing/2014/main" val="3289161198"/>
                    </a:ext>
                  </a:extLst>
                </a:gridCol>
              </a:tblGrid>
              <a:tr h="318119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157945"/>
                  </a:ext>
                </a:extLst>
              </a:tr>
              <a:tr h="270704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63980"/>
                  </a:ext>
                </a:extLst>
              </a:tr>
              <a:tr h="270704">
                <a:tc>
                  <a:txBody>
                    <a:bodyPr/>
                    <a:lstStyle/>
                    <a:p>
                      <a:r>
                        <a:rPr lang="en-US" sz="105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598372"/>
                  </a:ext>
                </a:extLst>
              </a:tr>
              <a:tr h="270704">
                <a:tc>
                  <a:txBody>
                    <a:bodyPr/>
                    <a:lstStyle/>
                    <a:p>
                      <a:r>
                        <a:rPr lang="en-US" sz="105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80134"/>
                  </a:ext>
                </a:extLst>
              </a:tr>
              <a:tr h="270704">
                <a:tc>
                  <a:txBody>
                    <a:bodyPr/>
                    <a:lstStyle/>
                    <a:p>
                      <a:r>
                        <a:rPr lang="en-US" sz="105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640827"/>
                  </a:ext>
                </a:extLst>
              </a:tr>
              <a:tr h="270704">
                <a:tc>
                  <a:txBody>
                    <a:bodyPr/>
                    <a:lstStyle/>
                    <a:p>
                      <a:r>
                        <a:rPr lang="en-US" sz="105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1043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1" y="1253491"/>
            <a:ext cx="12825381" cy="566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 for v4 covariates (instead of v1 covariate)  since there will be more heterogeneous;</a:t>
            </a:r>
          </a:p>
          <a:p>
            <a:r>
              <a:rPr lang="en-US" dirty="0" smtClean="0"/>
              <a:t> Remove medication adjustment ; Add noise exposure </a:t>
            </a:r>
          </a:p>
          <a:p>
            <a:r>
              <a:rPr lang="en-US" dirty="0" smtClean="0"/>
              <a:t>Hypotension status exploration </a:t>
            </a:r>
            <a:r>
              <a:rPr lang="en-US" dirty="0" smtClean="0"/>
              <a:t>: reclassify hypotension as not taking meds and </a:t>
            </a:r>
            <a:r>
              <a:rPr lang="en-US" dirty="0" err="1" smtClean="0"/>
              <a:t>sbp</a:t>
            </a:r>
            <a:r>
              <a:rPr lang="en-US" dirty="0" smtClean="0"/>
              <a:t> &lt; 90 or </a:t>
            </a:r>
            <a:r>
              <a:rPr lang="en-US" dirty="0" err="1" smtClean="0"/>
              <a:t>dbp</a:t>
            </a:r>
            <a:r>
              <a:rPr lang="en-US" dirty="0" smtClean="0"/>
              <a:t> &lt; 60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686" y="-1802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table for </a:t>
            </a:r>
            <a:r>
              <a:rPr lang="en-US" dirty="0" err="1"/>
              <a:t>bpta</a:t>
            </a:r>
            <a:r>
              <a:rPr lang="en-US" dirty="0"/>
              <a:t> and 5 hypertension transition patterns_ unadjusted &amp; adjusted model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6" y="906163"/>
            <a:ext cx="14963756" cy="6207538"/>
          </a:xfrm>
          <a:prstGeom prst="rect">
            <a:avLst/>
          </a:prstGeom>
        </p:spPr>
      </p:pic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408529"/>
              </p:ext>
            </p:extLst>
          </p:nvPr>
        </p:nvGraphicFramePr>
        <p:xfrm>
          <a:off x="10000528" y="58977"/>
          <a:ext cx="2442258" cy="1508760"/>
        </p:xfrm>
        <a:graphic>
          <a:graphicData uri="http://schemas.openxmlformats.org/drawingml/2006/table">
            <a:tbl>
              <a:tblPr/>
              <a:tblGrid>
                <a:gridCol w="338282">
                  <a:extLst>
                    <a:ext uri="{9D8B030D-6E8A-4147-A177-3AD203B41FA5}">
                      <a16:colId xmlns:a16="http://schemas.microsoft.com/office/drawing/2014/main" val="530488888"/>
                    </a:ext>
                  </a:extLst>
                </a:gridCol>
                <a:gridCol w="971435">
                  <a:extLst>
                    <a:ext uri="{9D8B030D-6E8A-4147-A177-3AD203B41FA5}">
                      <a16:colId xmlns:a16="http://schemas.microsoft.com/office/drawing/2014/main" val="3605079233"/>
                    </a:ext>
                  </a:extLst>
                </a:gridCol>
                <a:gridCol w="1132541">
                  <a:extLst>
                    <a:ext uri="{9D8B030D-6E8A-4147-A177-3AD203B41FA5}">
                      <a16:colId xmlns:a16="http://schemas.microsoft.com/office/drawing/2014/main" val="3289161198"/>
                    </a:ext>
                  </a:extLst>
                </a:gridCol>
              </a:tblGrid>
              <a:tr h="223583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157945"/>
                  </a:ext>
                </a:extLst>
              </a:tr>
              <a:tr h="223583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63980"/>
                  </a:ext>
                </a:extLst>
              </a:tr>
              <a:tr h="223583">
                <a:tc>
                  <a:txBody>
                    <a:bodyPr/>
                    <a:lstStyle/>
                    <a:p>
                      <a:r>
                        <a:rPr lang="en-US" sz="105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598372"/>
                  </a:ext>
                </a:extLst>
              </a:tr>
              <a:tr h="223583">
                <a:tc>
                  <a:txBody>
                    <a:bodyPr/>
                    <a:lstStyle/>
                    <a:p>
                      <a:r>
                        <a:rPr lang="en-US" sz="105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80134"/>
                  </a:ext>
                </a:extLst>
              </a:tr>
              <a:tr h="223583">
                <a:tc>
                  <a:txBody>
                    <a:bodyPr/>
                    <a:lstStyle/>
                    <a:p>
                      <a:r>
                        <a:rPr lang="en-US" sz="105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640827"/>
                  </a:ext>
                </a:extLst>
              </a:tr>
              <a:tr h="223583">
                <a:tc>
                  <a:txBody>
                    <a:bodyPr/>
                    <a:lstStyle/>
                    <a:p>
                      <a:r>
                        <a:rPr lang="en-US" sz="105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1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9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2" y="1309848"/>
            <a:ext cx="14661081" cy="554815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59660" y="1515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table for </a:t>
            </a:r>
            <a:r>
              <a:rPr lang="en-US" dirty="0" err="1"/>
              <a:t>SNRloss</a:t>
            </a:r>
            <a:r>
              <a:rPr lang="en-US" dirty="0"/>
              <a:t> and 5 hypertension transition patterns_ unadjusted &amp; adjusted model 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298962"/>
              </p:ext>
            </p:extLst>
          </p:nvPr>
        </p:nvGraphicFramePr>
        <p:xfrm>
          <a:off x="10000528" y="58977"/>
          <a:ext cx="2442258" cy="1508760"/>
        </p:xfrm>
        <a:graphic>
          <a:graphicData uri="http://schemas.openxmlformats.org/drawingml/2006/table">
            <a:tbl>
              <a:tblPr/>
              <a:tblGrid>
                <a:gridCol w="338282">
                  <a:extLst>
                    <a:ext uri="{9D8B030D-6E8A-4147-A177-3AD203B41FA5}">
                      <a16:colId xmlns:a16="http://schemas.microsoft.com/office/drawing/2014/main" val="530488888"/>
                    </a:ext>
                  </a:extLst>
                </a:gridCol>
                <a:gridCol w="971435">
                  <a:extLst>
                    <a:ext uri="{9D8B030D-6E8A-4147-A177-3AD203B41FA5}">
                      <a16:colId xmlns:a16="http://schemas.microsoft.com/office/drawing/2014/main" val="3605079233"/>
                    </a:ext>
                  </a:extLst>
                </a:gridCol>
                <a:gridCol w="1132541">
                  <a:extLst>
                    <a:ext uri="{9D8B030D-6E8A-4147-A177-3AD203B41FA5}">
                      <a16:colId xmlns:a16="http://schemas.microsoft.com/office/drawing/2014/main" val="3289161198"/>
                    </a:ext>
                  </a:extLst>
                </a:gridCol>
              </a:tblGrid>
              <a:tr h="223583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157945"/>
                  </a:ext>
                </a:extLst>
              </a:tr>
              <a:tr h="223583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63980"/>
                  </a:ext>
                </a:extLst>
              </a:tr>
              <a:tr h="223583">
                <a:tc>
                  <a:txBody>
                    <a:bodyPr/>
                    <a:lstStyle/>
                    <a:p>
                      <a:r>
                        <a:rPr lang="en-US" sz="105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598372"/>
                  </a:ext>
                </a:extLst>
              </a:tr>
              <a:tr h="223583">
                <a:tc>
                  <a:txBody>
                    <a:bodyPr/>
                    <a:lstStyle/>
                    <a:p>
                      <a:r>
                        <a:rPr lang="en-US" sz="105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normotensive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80134"/>
                  </a:ext>
                </a:extLst>
              </a:tr>
              <a:tr h="223583">
                <a:tc>
                  <a:txBody>
                    <a:bodyPr/>
                    <a:lstStyle/>
                    <a:p>
                      <a:r>
                        <a:rPr lang="en-US" sz="105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640827"/>
                  </a:ext>
                </a:extLst>
              </a:tr>
              <a:tr h="223583">
                <a:tc>
                  <a:txBody>
                    <a:bodyPr/>
                    <a:lstStyle/>
                    <a:p>
                      <a:r>
                        <a:rPr lang="en-US" sz="105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hypertensive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hypotensive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10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827821"/>
              </p:ext>
            </p:extLst>
          </p:nvPr>
        </p:nvGraphicFramePr>
        <p:xfrm>
          <a:off x="838200" y="1329556"/>
          <a:ext cx="9532434" cy="5053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8739">
                  <a:extLst>
                    <a:ext uri="{9D8B030D-6E8A-4147-A177-3AD203B41FA5}">
                      <a16:colId xmlns:a16="http://schemas.microsoft.com/office/drawing/2014/main" val="878822613"/>
                    </a:ext>
                  </a:extLst>
                </a:gridCol>
                <a:gridCol w="1588739">
                  <a:extLst>
                    <a:ext uri="{9D8B030D-6E8A-4147-A177-3AD203B41FA5}">
                      <a16:colId xmlns:a16="http://schemas.microsoft.com/office/drawing/2014/main" val="1939069886"/>
                    </a:ext>
                  </a:extLst>
                </a:gridCol>
                <a:gridCol w="1588739">
                  <a:extLst>
                    <a:ext uri="{9D8B030D-6E8A-4147-A177-3AD203B41FA5}">
                      <a16:colId xmlns:a16="http://schemas.microsoft.com/office/drawing/2014/main" val="1986929210"/>
                    </a:ext>
                  </a:extLst>
                </a:gridCol>
                <a:gridCol w="1588739">
                  <a:extLst>
                    <a:ext uri="{9D8B030D-6E8A-4147-A177-3AD203B41FA5}">
                      <a16:colId xmlns:a16="http://schemas.microsoft.com/office/drawing/2014/main" val="4238697993"/>
                    </a:ext>
                  </a:extLst>
                </a:gridCol>
                <a:gridCol w="1588739">
                  <a:extLst>
                    <a:ext uri="{9D8B030D-6E8A-4147-A177-3AD203B41FA5}">
                      <a16:colId xmlns:a16="http://schemas.microsoft.com/office/drawing/2014/main" val="2348278977"/>
                    </a:ext>
                  </a:extLst>
                </a:gridCol>
                <a:gridCol w="1588739">
                  <a:extLst>
                    <a:ext uri="{9D8B030D-6E8A-4147-A177-3AD203B41FA5}">
                      <a16:colId xmlns:a16="http://schemas.microsoft.com/office/drawing/2014/main" val="2636497215"/>
                    </a:ext>
                  </a:extLst>
                </a:gridCol>
              </a:tblGrid>
              <a:tr h="3791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normotensive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hypertensive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hypotensive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p-value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544864559"/>
                  </a:ext>
                </a:extLst>
              </a:tr>
              <a:tr h="170874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N=2,071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N=868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N=229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384192475"/>
                  </a:ext>
                </a:extLst>
              </a:tr>
              <a:tr h="350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vage1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50.72 (4.54)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51.62 (4.85)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50.97 (4.76)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&lt;0.001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741791765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1,168 (56.4%)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533 (61.4%)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184 (80.3%)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&lt;0.001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903864058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racecenter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Minneapolis W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761 (36.9%)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203 (23.6%)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33 (14.4%)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&lt;0.001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4180064601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Jackson B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289 (14.0%)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312 (36.3%)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3 ( 1.3%)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652419521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Washington Co W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535 (26.0%)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215 (25.0%)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94 (41.0%)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539096150"/>
                  </a:ext>
                </a:extLst>
              </a:tr>
              <a:tr h="170874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Forsyth B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21 ( 1.0%)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26 ( 3.0%)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4 ( 1.7%)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4169988389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Forsyth W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454 (22.0%)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104 (12.1%)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95 (41.5%)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894358415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education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197 ( 9.5%)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139 (16.0%)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16 ( 7.0%)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&lt;0.001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270339250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836 (40.4%)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369 (42.6%)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112 (49.1%)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2117886481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1,036 (50.1%)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359 (41.4%)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100 (43.9%)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4024231454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diabts4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137 ( 6.6%)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138 (16.1%)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14 ( 6.1%)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&lt;0.001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186376480"/>
                  </a:ext>
                </a:extLst>
              </a:tr>
              <a:tr h="415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body mass index in kg/m**2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28.04 (4.81)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30.52 (5.81)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25.37 (3.68)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&lt;0.001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118420357"/>
                  </a:ext>
                </a:extLst>
              </a:tr>
              <a:tr h="3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cigarette smoking status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Never Smoker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922 (44.6%)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417 (48.4%)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94 (41.0%)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 0.013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908271587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Former Smoker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939 (45.5%)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374 (43.4%)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100 (43.7%)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999117998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Current Smoker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204 ( 9.9%)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71 ( 8.2%)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35 (15.3%)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3182458040"/>
                  </a:ext>
                </a:extLst>
              </a:tr>
              <a:tr h="331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drinker status variable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Never Drinker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326 (15.8%)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188 (21.8%)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43 (18.8%)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&lt;0.001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616511995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Former Drinker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496 (24.0%)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257 (29.7%)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57 (24.9%)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808349983"/>
                  </a:ext>
                </a:extLst>
              </a:tr>
              <a:tr h="22330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Current Drinker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1,244 (60.2%)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419 (48.5%)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129 (56.3%)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989856836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8629" y="3993"/>
            <a:ext cx="1113821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Baseline characteristics by hypertensive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Archived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Baseline characteristics by hypertensive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60897"/>
              </p:ext>
            </p:extLst>
          </p:nvPr>
        </p:nvGraphicFramePr>
        <p:xfrm>
          <a:off x="1057271" y="1133476"/>
          <a:ext cx="8924928" cy="537210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87488">
                  <a:extLst>
                    <a:ext uri="{9D8B030D-6E8A-4147-A177-3AD203B41FA5}">
                      <a16:colId xmlns:a16="http://schemas.microsoft.com/office/drawing/2014/main" val="95516267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3778622962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3841787618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1421686462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1744913069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837078064"/>
                    </a:ext>
                  </a:extLst>
                </a:gridCol>
              </a:tblGrid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normotensive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hypertensive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hypotensive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p-value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921827173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N=2,068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N=872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N=240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058183559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vage1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50.71 (4.54)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51.59 (4.83)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51.08 (4.83)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634884271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female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1,166 (56.4%)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534 (61.2%)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193 (80.4%)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12997964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racecenter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Minneapolis W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761 (37.0%)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203 (23.5%)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34 (14.2%)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817861861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Jackson B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289 (14.0%)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316 (36.6%)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 ( 2.1%)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026981584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Washington Co W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533 (25.9%)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215 (24.9%)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99 (41.3%)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089819653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Forsyth B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 ( 1.0%)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26 ( 3.0%)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 ( 2.1%)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641320847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Forsyth W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454 (22.1%)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104 (12.0%)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97 (40.4%)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023122015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education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197 ( 9.5%)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141 (16.2%)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17 ( 7.1%)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601243021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835 (40.4%)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367 (42.1%)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117 (49.0%)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959018829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1,034 (50.0%)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363 (41.7%)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105 (43.9%)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357910001"/>
                  </a:ext>
                </a:extLst>
              </a:tr>
              <a:tr h="5933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diabetes w/ fasting glucose cutpt.&lt;126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61 ( 3.0%)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43 ( 5.0%)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 ( 4.2%)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0.023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561367590"/>
                  </a:ext>
                </a:extLst>
              </a:tr>
              <a:tr h="435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body mass index in kg/(m*m)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26.40 (4.34)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28.88 (5.29)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24.32 (3.62)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666158615"/>
                  </a:ext>
                </a:extLst>
              </a:tr>
              <a:tr h="397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cigarette smoking status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1,030 (49.9%)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463 (53.2%)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106 (44.2%)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746760376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723 (35.0%)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281 (32.3%)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 (31.3%)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9147054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313 (15.2%)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127 (14.6%)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 (24.6%)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053722465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drinker status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428 (20.7%)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259 (29.8%)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49 (20.4%)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&lt;0.001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244577284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257 (12.5%)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137 (15.7%)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42 (17.5%)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081397497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1,379 (66.8%)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474 (54.5%)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149 (62.1%)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978752707"/>
                  </a:ext>
                </a:extLst>
              </a:tr>
              <a:tr h="221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meduse1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24 ( 1.2%)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449 (51.6%)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 ( 3.3%)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&lt;0.001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6074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participants with hypotensive status at each visit (among 3180 analytic sample)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019769"/>
              </p:ext>
            </p:extLst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757349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150727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16074982"/>
                    </a:ext>
                  </a:extLst>
                </a:gridCol>
              </a:tblGrid>
              <a:tr h="4456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Visit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Sbp</a:t>
                      </a:r>
                      <a:r>
                        <a:rPr lang="en-US" sz="4000" baseline="0" dirty="0" smtClean="0"/>
                        <a:t> &lt; 90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dbp</a:t>
                      </a:r>
                      <a:r>
                        <a:rPr lang="en-US" sz="4000" baseline="0" dirty="0" smtClean="0"/>
                        <a:t> &lt; 60 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1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214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99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57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615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6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&amp; late life hypertensive status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065494"/>
            <a:ext cx="12973859" cy="3568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97" y="1825625"/>
            <a:ext cx="12193618" cy="11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937</Words>
  <Application>Microsoft Office PowerPoint</Application>
  <PresentationFormat>Widescreen</PresentationFormat>
  <Paragraphs>375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Hypertension transition pattern &amp; peripheral Hearing Function </vt:lpstr>
      <vt:lpstr>modification</vt:lpstr>
      <vt:lpstr>regression table for bpta and 5 hypertension transition patterns_ unadjusted &amp; adjusted model </vt:lpstr>
      <vt:lpstr>regression table for SNRloss and 5 hypertension transition patterns_ unadjusted &amp; adjusted model </vt:lpstr>
      <vt:lpstr>Baseline characteristics by hypertensive status</vt:lpstr>
      <vt:lpstr>Archived</vt:lpstr>
      <vt:lpstr>Baseline characteristics by hypertensive status</vt:lpstr>
      <vt:lpstr>Number of participants with hypotensive status at each visit (among 3180 analytic sample) </vt:lpstr>
      <vt:lpstr>Mid &amp; late life hypertensive status </vt:lpstr>
      <vt:lpstr>Transition pattern </vt:lpstr>
      <vt:lpstr>PowerPoint Presentation</vt:lpstr>
      <vt:lpstr>PowerPoint Presentation</vt:lpstr>
      <vt:lpstr>regression table for bpta and 5 hypertension transition patterns_ unadjusted &amp; adjusted model </vt:lpstr>
      <vt:lpstr>Hypertension transition pattern &amp; Central Hearing Function </vt:lpstr>
      <vt:lpstr>QuickSIN score distribution </vt:lpstr>
      <vt:lpstr>PowerPoint Presentation</vt:lpstr>
      <vt:lpstr>PowerPoint Presentation</vt:lpstr>
      <vt:lpstr>regression table for SNRloss and 5 hypertension transition patterns_ unadjusted &amp; adjusted model 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Hypertension change &amp; Central Hearing Function </dc:title>
  <dc:creator>Simo Du</dc:creator>
  <cp:lastModifiedBy>Simo Du</cp:lastModifiedBy>
  <cp:revision>42</cp:revision>
  <dcterms:created xsi:type="dcterms:W3CDTF">2019-01-17T17:38:19Z</dcterms:created>
  <dcterms:modified xsi:type="dcterms:W3CDTF">2019-01-31T21:14:05Z</dcterms:modified>
</cp:coreProperties>
</file>