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9"/>
  </p:notesMasterIdLst>
  <p:sldIdLst>
    <p:sldId id="256" r:id="rId3"/>
    <p:sldId id="261" r:id="rId4"/>
    <p:sldId id="277" r:id="rId5"/>
    <p:sldId id="278" r:id="rId6"/>
    <p:sldId id="257" r:id="rId7"/>
    <p:sldId id="272" r:id="rId8"/>
    <p:sldId id="271" r:id="rId9"/>
    <p:sldId id="279" r:id="rId10"/>
    <p:sldId id="284" r:id="rId11"/>
    <p:sldId id="285" r:id="rId12"/>
    <p:sldId id="258" r:id="rId13"/>
    <p:sldId id="280" r:id="rId14"/>
    <p:sldId id="281" r:id="rId15"/>
    <p:sldId id="282" r:id="rId16"/>
    <p:sldId id="283" r:id="rId17"/>
    <p:sldId id="268" r:id="rId18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1pPr>
    <a:lvl2pPr marL="457200" algn="l" defTabSz="449263" rtl="0" fontAlgn="base"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2pPr>
    <a:lvl3pPr marL="914400" algn="l" defTabSz="449263" rtl="0" fontAlgn="base"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3pPr>
    <a:lvl4pPr marL="1371600" algn="l" defTabSz="449263" rtl="0" fontAlgn="base"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4pPr>
    <a:lvl5pPr marL="1828800" algn="l" defTabSz="449263" rtl="0" fontAlgn="base"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330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6712" cy="124904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90496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4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15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15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15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4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4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4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4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4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en-GB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17E3C78-B76B-438D-BB3D-500276B61C17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B410696-6389-47C5-A57D-9454236D594D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7813" y="-206375"/>
            <a:ext cx="2055812" cy="632936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-206375"/>
            <a:ext cx="6018213" cy="632936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B2B24EC-ABC2-4A44-9C76-8C4A107203BC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en-GB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101F3D-09DC-4148-B8C3-A9B42F27AA65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6F9F9BE-0D63-4F88-940D-90F3111AE8A8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08A0021-05A1-45FD-BEF7-74D5F4A82387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7012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B775733-4D32-45A1-A989-FED97A4F4209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6E6B905-8E80-4133-B3FB-45820995EDA3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7E035F8-E203-4646-8117-A460ECAA259D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E686759-F4A1-4B75-A0A3-4166E741EDB2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97AB258-E493-485B-9806-E44CC3080EAC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79EF4F8-BDF0-4A18-8C1F-4CD9782311D0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69DDD6B-D2EB-4291-A0A1-F95920D6FD2B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C82B1D7-50E3-4EA7-90D8-6893FA6FED0A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7813" y="1604963"/>
            <a:ext cx="2055812" cy="452278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8213" cy="452278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D230E49-1FE9-47F3-8BA8-622DAD086741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43063"/>
            <a:ext cx="7769225" cy="210343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>
          <a:xfrm>
            <a:off x="457200" y="6248400"/>
            <a:ext cx="2130425" cy="473075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1"/>
          </p:nvPr>
        </p:nvSpPr>
        <p:spPr>
          <a:xfrm>
            <a:off x="3124200" y="6249988"/>
            <a:ext cx="2892425" cy="473075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>
          <a:xfrm>
            <a:off x="6553200" y="6253163"/>
            <a:ext cx="2130425" cy="473075"/>
          </a:xfrm>
        </p:spPr>
        <p:txBody>
          <a:bodyPr/>
          <a:lstStyle>
            <a:lvl1pPr>
              <a:defRPr/>
            </a:lvl1pPr>
          </a:lstStyle>
          <a:p>
            <a:fld id="{6F47A1F3-C850-4315-B1AD-A72AA9C03B7F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1C6B9B4-D41F-4E23-B5F8-D49A35F93313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FAB93F8-FAEE-468E-95D0-2D8FE19EE3CB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94FC3AD-A175-4D41-BD55-A2EAA66A39A2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98C2632-0380-4833-8BB5-95B047B177CD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00F0942-8C92-49D8-83EB-D6150638C1A8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65C6D0A-99AB-45FD-B832-83D9092FE9CE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556A543-DB8D-454C-8E1C-8C0A101993D1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9988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FFCC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FFCC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FFFFFF"/>
                </a:solidFill>
              </a:defRPr>
            </a:lvl1pPr>
          </a:lstStyle>
          <a:p>
            <a:fld id="{44BDA490-BB40-434E-BDF5-AB05F8AEA172}" type="slidenum">
              <a:rPr lang="en-GB"/>
              <a:pPr/>
              <a:t>‹nº›</a:t>
            </a:fld>
            <a:endParaRPr lang="en-GB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0" y="0"/>
            <a:ext cx="9139238" cy="6848475"/>
            <a:chOff x="0" y="0"/>
            <a:chExt cx="5757" cy="4314"/>
          </a:xfrm>
        </p:grpSpPr>
        <p:grpSp>
          <p:nvGrpSpPr>
            <p:cNvPr id="1028" name="Group 4"/>
            <p:cNvGrpSpPr>
              <a:grpSpLocks/>
            </p:cNvGrpSpPr>
            <p:nvPr/>
          </p:nvGrpSpPr>
          <p:grpSpPr bwMode="auto">
            <a:xfrm>
              <a:off x="1728" y="2230"/>
              <a:ext cx="4026" cy="2084"/>
              <a:chOff x="1728" y="2230"/>
              <a:chExt cx="4026" cy="2084"/>
            </a:xfrm>
          </p:grpSpPr>
          <p:sp>
            <p:nvSpPr>
              <p:cNvPr id="1029" name="Freeform 5"/>
              <p:cNvSpPr>
                <a:spLocks noChangeArrowheads="1"/>
              </p:cNvSpPr>
              <p:nvPr/>
            </p:nvSpPr>
            <p:spPr bwMode="auto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E8A"/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30" name="Freeform 6"/>
              <p:cNvSpPr>
                <a:spLocks noChangeArrowheads="1"/>
              </p:cNvSpPr>
              <p:nvPr/>
            </p:nvSpPr>
            <p:spPr bwMode="auto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E8A"/>
                  </a:gs>
                </a:gsLst>
                <a:lin ang="135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31" name="Freeform 7"/>
              <p:cNvSpPr>
                <a:spLocks noChangeArrowheads="1"/>
              </p:cNvSpPr>
              <p:nvPr/>
            </p:nvSpPr>
            <p:spPr bwMode="auto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97C"/>
                  </a:gs>
                  <a:gs pos="100000">
                    <a:srgbClr val="003399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32" name="Freeform 8"/>
              <p:cNvSpPr>
                <a:spLocks noChangeArrowheads="1"/>
              </p:cNvSpPr>
              <p:nvPr/>
            </p:nvSpPr>
            <p:spPr bwMode="auto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rgbClr val="0033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33" name="Freeform 9"/>
              <p:cNvSpPr>
                <a:spLocks noChangeArrowheads="1"/>
              </p:cNvSpPr>
              <p:nvPr/>
            </p:nvSpPr>
            <p:spPr bwMode="auto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C85"/>
                  </a:gs>
                  <a:gs pos="100000">
                    <a:srgbClr val="003399"/>
                  </a:gs>
                </a:gsLst>
                <a:lin ang="135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034" name="Freeform 10"/>
            <p:cNvSpPr>
              <a:spLocks noChangeArrowheads="1"/>
            </p:cNvSpPr>
            <p:nvPr/>
          </p:nvSpPr>
          <p:spPr bwMode="auto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1"/>
                </a:gs>
                <a:gs pos="100000">
                  <a:srgbClr val="003399"/>
                </a:gs>
              </a:gsLst>
              <a:lin ang="135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5" name="Freeform 11"/>
            <p:cNvSpPr>
              <a:spLocks noChangeArrowheads="1"/>
            </p:cNvSpPr>
            <p:nvPr/>
          </p:nvSpPr>
          <p:spPr bwMode="auto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514"/>
                </a:gs>
                <a:gs pos="100000">
                  <a:srgbClr val="00339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06375"/>
            <a:ext cx="8226425" cy="2103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título de texto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Clr>
                <a:srgbClr val="00FFCC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em estrutura de tópicos</a:t>
            </a:r>
          </a:p>
          <a:p>
            <a:pPr lvl="1"/>
            <a:r>
              <a:rPr lang="en-GB" smtClean="0"/>
              <a:t>Segundo Nível da Estrutura de Tópicos</a:t>
            </a:r>
          </a:p>
          <a:p>
            <a:pPr lvl="2"/>
            <a:r>
              <a:rPr lang="en-GB" smtClean="0"/>
              <a:t>Terceiro Nível da Estrutura de Tópicos</a:t>
            </a:r>
          </a:p>
          <a:p>
            <a:pPr lvl="3"/>
            <a:r>
              <a:rPr lang="en-GB" smtClean="0"/>
              <a:t>Quarto Nível da Estrutura de Tópicos</a:t>
            </a:r>
          </a:p>
          <a:p>
            <a:pPr lvl="4"/>
            <a:r>
              <a:rPr lang="en-GB" smtClean="0"/>
              <a:t>Quinto Nível da Estrutura de Tópicos</a:t>
            </a:r>
          </a:p>
          <a:p>
            <a:pPr lvl="4"/>
            <a:r>
              <a:rPr lang="en-GB" smtClean="0"/>
              <a:t>Sexto Nível da Estrutura de Tópicos</a:t>
            </a:r>
          </a:p>
          <a:p>
            <a:pPr lvl="4"/>
            <a:r>
              <a:rPr lang="en-GB" smtClean="0"/>
              <a:t>Sétimo Nível da Estrutura de Tópicos</a:t>
            </a:r>
          </a:p>
          <a:p>
            <a:pPr lvl="4"/>
            <a:r>
              <a:rPr lang="en-GB" smtClean="0"/>
              <a:t>Oitavo Nível da Estrutura de Tópicos</a:t>
            </a:r>
          </a:p>
          <a:p>
            <a:pPr lvl="4"/>
            <a:r>
              <a:rPr lang="en-GB" smtClean="0"/>
              <a:t>Nono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Garamond" pitchFamily="16" charset="0"/>
          <a:cs typeface="DejaVu Sans" charset="0"/>
        </a:defRPr>
      </a:lvl2pPr>
      <a:lvl3pPr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Garamond" pitchFamily="16" charset="0"/>
          <a:cs typeface="DejaVu Sans" charset="0"/>
        </a:defRPr>
      </a:lvl3pPr>
      <a:lvl4pPr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Garamond" pitchFamily="16" charset="0"/>
          <a:cs typeface="DejaVu Sans" charset="0"/>
        </a:defRPr>
      </a:lvl4pPr>
      <a:lvl5pPr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Garamond" pitchFamily="16" charset="0"/>
          <a:cs typeface="DejaVu Sans" charset="0"/>
        </a:defRPr>
      </a:lvl5pPr>
      <a:lvl6pPr marL="457200"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Garamond" pitchFamily="16" charset="0"/>
          <a:cs typeface="DejaVu Sans" charset="0"/>
        </a:defRPr>
      </a:lvl6pPr>
      <a:lvl7pPr marL="914400"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Garamond" pitchFamily="16" charset="0"/>
          <a:cs typeface="DejaVu Sans" charset="0"/>
        </a:defRPr>
      </a:lvl7pPr>
      <a:lvl8pPr marL="1371600"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Garamond" pitchFamily="16" charset="0"/>
          <a:cs typeface="DejaVu Sans" charset="0"/>
        </a:defRPr>
      </a:lvl8pPr>
      <a:lvl9pPr marL="1828800"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Garamond" pitchFamily="16" charset="0"/>
          <a:cs typeface="DejaVu Sans" charset="0"/>
        </a:defRPr>
      </a:lvl9pPr>
    </p:titleStyle>
    <p:bodyStyle>
      <a:lvl1pPr marL="339725" indent="-339725" algn="l" defTabSz="449263" rtl="0" fontAlgn="base">
        <a:spcBef>
          <a:spcPts val="800"/>
        </a:spcBef>
        <a:spcAft>
          <a:spcPct val="0"/>
        </a:spcAft>
        <a:buClr>
          <a:srgbClr val="FFCC00"/>
        </a:buClr>
        <a:buSzPct val="70000"/>
        <a:buFont typeface="Wingdings" charset="2"/>
        <a:buChar char=""/>
        <a:defRPr sz="3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39775" indent="-282575" algn="l" defTabSz="449263" rtl="0" fontAlgn="base">
        <a:spcBef>
          <a:spcPts val="700"/>
        </a:spcBef>
        <a:spcAft>
          <a:spcPct val="0"/>
        </a:spcAft>
        <a:buClr>
          <a:srgbClr val="A886E0"/>
        </a:buClr>
        <a:buSzPct val="70000"/>
        <a:buFont typeface="Wingdings" charset="2"/>
        <a:buChar char=""/>
        <a:defRPr sz="28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E5E5FF"/>
        </a:buClr>
        <a:buSzPct val="70000"/>
        <a:buFont typeface="Wingdings" charset="2"/>
        <a:buChar char=""/>
        <a:defRPr sz="2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A886E0"/>
        </a:buClr>
        <a:buSzPct val="70000"/>
        <a:buFont typeface="Wingdings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A886E0"/>
        </a:buClr>
        <a:buSzPct val="70000"/>
        <a:buFont typeface="Wingdings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A886E0"/>
        </a:buClr>
        <a:buSzPct val="70000"/>
        <a:buFont typeface="Wingdings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A886E0"/>
        </a:buClr>
        <a:buSzPct val="70000"/>
        <a:buFont typeface="Wingdings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A886E0"/>
        </a:buClr>
        <a:buSzPct val="70000"/>
        <a:buFont typeface="Wingdings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A886E0"/>
        </a:buClr>
        <a:buSzPct val="70000"/>
        <a:buFont typeface="Wingdings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1"/>
          <p:cNvGrpSpPr>
            <a:grpSpLocks/>
          </p:cNvGrpSpPr>
          <p:nvPr/>
        </p:nvGrpSpPr>
        <p:grpSpPr bwMode="auto">
          <a:xfrm>
            <a:off x="0" y="0"/>
            <a:ext cx="9139238" cy="6848475"/>
            <a:chOff x="0" y="0"/>
            <a:chExt cx="5757" cy="4314"/>
          </a:xfrm>
        </p:grpSpPr>
        <p:grpSp>
          <p:nvGrpSpPr>
            <p:cNvPr id="2050" name="Group 2"/>
            <p:cNvGrpSpPr>
              <a:grpSpLocks/>
            </p:cNvGrpSpPr>
            <p:nvPr/>
          </p:nvGrpSpPr>
          <p:grpSpPr bwMode="auto">
            <a:xfrm>
              <a:off x="1728" y="2230"/>
              <a:ext cx="4026" cy="2084"/>
              <a:chOff x="1728" y="2230"/>
              <a:chExt cx="4026" cy="2084"/>
            </a:xfrm>
          </p:grpSpPr>
          <p:sp>
            <p:nvSpPr>
              <p:cNvPr id="2051" name="Freeform 3"/>
              <p:cNvSpPr>
                <a:spLocks noChangeArrowheads="1"/>
              </p:cNvSpPr>
              <p:nvPr/>
            </p:nvSpPr>
            <p:spPr bwMode="auto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E8A"/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2" name="Freeform 4"/>
              <p:cNvSpPr>
                <a:spLocks noChangeArrowheads="1"/>
              </p:cNvSpPr>
              <p:nvPr/>
            </p:nvSpPr>
            <p:spPr bwMode="auto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E8A"/>
                  </a:gs>
                </a:gsLst>
                <a:lin ang="135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3" name="Freeform 5"/>
              <p:cNvSpPr>
                <a:spLocks noChangeArrowheads="1"/>
              </p:cNvSpPr>
              <p:nvPr/>
            </p:nvSpPr>
            <p:spPr bwMode="auto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97C"/>
                  </a:gs>
                  <a:gs pos="100000">
                    <a:srgbClr val="003399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4" name="Freeform 6"/>
              <p:cNvSpPr>
                <a:spLocks noChangeArrowheads="1"/>
              </p:cNvSpPr>
              <p:nvPr/>
            </p:nvSpPr>
            <p:spPr bwMode="auto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rgbClr val="0033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5" name="Freeform 7"/>
              <p:cNvSpPr>
                <a:spLocks noChangeArrowheads="1"/>
              </p:cNvSpPr>
              <p:nvPr/>
            </p:nvSpPr>
            <p:spPr bwMode="auto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C85"/>
                  </a:gs>
                  <a:gs pos="100000">
                    <a:srgbClr val="003399"/>
                  </a:gs>
                </a:gsLst>
                <a:lin ang="135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2056" name="Freeform 8"/>
            <p:cNvSpPr>
              <a:spLocks noChangeArrowheads="1"/>
            </p:cNvSpPr>
            <p:nvPr/>
          </p:nvSpPr>
          <p:spPr bwMode="auto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1"/>
                </a:gs>
                <a:gs pos="100000">
                  <a:srgbClr val="003399"/>
                </a:gs>
              </a:gsLst>
              <a:lin ang="135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7" name="Freeform 9"/>
            <p:cNvSpPr>
              <a:spLocks noChangeArrowheads="1"/>
            </p:cNvSpPr>
            <p:nvPr/>
          </p:nvSpPr>
          <p:spPr bwMode="auto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514"/>
                </a:gs>
                <a:gs pos="100000">
                  <a:srgbClr val="00339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05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643063"/>
            <a:ext cx="7769225" cy="2103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título de texto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2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9988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53163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2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fld id="{C2CD4497-0781-4C53-B7A3-3B4E514AB138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6425" cy="4522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em estrutura de tópicos</a:t>
            </a:r>
          </a:p>
          <a:p>
            <a:pPr lvl="1"/>
            <a:r>
              <a:rPr lang="en-GB" smtClean="0"/>
              <a:t>Segundo Nível da Estrutura de Tópicos</a:t>
            </a:r>
          </a:p>
          <a:p>
            <a:pPr lvl="2"/>
            <a:r>
              <a:rPr lang="en-GB" smtClean="0"/>
              <a:t>Terceiro Nível da Estrutura de Tópicos</a:t>
            </a:r>
          </a:p>
          <a:p>
            <a:pPr lvl="3"/>
            <a:r>
              <a:rPr lang="en-GB" smtClean="0"/>
              <a:t>Quarto Nível da Estrutura de Tópicos</a:t>
            </a:r>
          </a:p>
          <a:p>
            <a:pPr lvl="4"/>
            <a:r>
              <a:rPr lang="en-GB" smtClean="0"/>
              <a:t>Quinto Nível da Estrutura de Tópicos</a:t>
            </a:r>
          </a:p>
          <a:p>
            <a:pPr lvl="4"/>
            <a:r>
              <a:rPr lang="en-GB" smtClean="0"/>
              <a:t>Sexto Nível da Estrutura de Tópicos</a:t>
            </a:r>
          </a:p>
          <a:p>
            <a:pPr lvl="4"/>
            <a:r>
              <a:rPr lang="en-GB" smtClean="0"/>
              <a:t>Sétimo Nível da Estrutura de Tópicos</a:t>
            </a:r>
          </a:p>
          <a:p>
            <a:pPr lvl="4"/>
            <a:r>
              <a:rPr lang="en-GB" smtClean="0"/>
              <a:t>Oitavo Nível da Estrutura de Tópicos</a:t>
            </a:r>
          </a:p>
          <a:p>
            <a:pPr lvl="4"/>
            <a:r>
              <a:rPr lang="en-GB" smtClean="0"/>
              <a:t>Nono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Garamond" pitchFamily="16" charset="0"/>
          <a:cs typeface="DejaVu Sans" charset="0"/>
        </a:defRPr>
      </a:lvl2pPr>
      <a:lvl3pPr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Garamond" pitchFamily="16" charset="0"/>
          <a:cs typeface="DejaVu Sans" charset="0"/>
        </a:defRPr>
      </a:lvl3pPr>
      <a:lvl4pPr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Garamond" pitchFamily="16" charset="0"/>
          <a:cs typeface="DejaVu Sans" charset="0"/>
        </a:defRPr>
      </a:lvl4pPr>
      <a:lvl5pPr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Garamond" pitchFamily="16" charset="0"/>
          <a:cs typeface="DejaVu Sans" charset="0"/>
        </a:defRPr>
      </a:lvl5pPr>
      <a:lvl6pPr marL="457200"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Garamond" pitchFamily="16" charset="0"/>
          <a:cs typeface="DejaVu Sans" charset="0"/>
        </a:defRPr>
      </a:lvl6pPr>
      <a:lvl7pPr marL="914400"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Garamond" pitchFamily="16" charset="0"/>
          <a:cs typeface="DejaVu Sans" charset="0"/>
        </a:defRPr>
      </a:lvl7pPr>
      <a:lvl8pPr marL="1371600"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Garamond" pitchFamily="16" charset="0"/>
          <a:cs typeface="DejaVu Sans" charset="0"/>
        </a:defRPr>
      </a:lvl8pPr>
      <a:lvl9pPr marL="1828800"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Garamond" pitchFamily="16" charset="0"/>
          <a:cs typeface="DejaVu Sans" charset="0"/>
        </a:defRPr>
      </a:lvl9pPr>
    </p:titleStyle>
    <p:bodyStyle>
      <a:lvl1pPr marL="339725" indent="-339725" algn="l" defTabSz="449263" rtl="0" fontAlgn="base">
        <a:spcBef>
          <a:spcPts val="800"/>
        </a:spcBef>
        <a:spcAft>
          <a:spcPct val="0"/>
        </a:spcAft>
        <a:buClr>
          <a:srgbClr val="FFCC00"/>
        </a:buClr>
        <a:buSzPct val="70000"/>
        <a:buFont typeface="Wingdings" charset="2"/>
        <a:buChar char=""/>
        <a:defRPr sz="3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39775" indent="-282575" algn="l" defTabSz="449263" rtl="0" fontAlgn="base">
        <a:spcBef>
          <a:spcPts val="700"/>
        </a:spcBef>
        <a:spcAft>
          <a:spcPct val="0"/>
        </a:spcAft>
        <a:buClr>
          <a:srgbClr val="A886E0"/>
        </a:buClr>
        <a:buSzPct val="70000"/>
        <a:buFont typeface="Wingdings" charset="2"/>
        <a:buChar char=""/>
        <a:defRPr sz="28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E5E5FF"/>
        </a:buClr>
        <a:buSzPct val="70000"/>
        <a:buFont typeface="Wingdings" charset="2"/>
        <a:buChar char=""/>
        <a:defRPr sz="2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A886E0"/>
        </a:buClr>
        <a:buSzPct val="70000"/>
        <a:buFont typeface="Wingdings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A886E0"/>
        </a:buClr>
        <a:buSzPct val="70000"/>
        <a:buFont typeface="Wingdings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A886E0"/>
        </a:buClr>
        <a:buSzPct val="70000"/>
        <a:buFont typeface="Wingdings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A886E0"/>
        </a:buClr>
        <a:buSzPct val="70000"/>
        <a:buFont typeface="Wingdings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A886E0"/>
        </a:buClr>
        <a:buSzPct val="70000"/>
        <a:buFont typeface="Wingdings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A886E0"/>
        </a:buClr>
        <a:buSzPct val="70000"/>
        <a:buFont typeface="Wingdings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Luca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4213" y="765175"/>
            <a:ext cx="7772400" cy="1920875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6000" dirty="0" err="1" smtClean="0"/>
              <a:t>Historia</a:t>
            </a:r>
            <a:r>
              <a:rPr lang="en-GB" sz="6000" dirty="0" smtClean="0"/>
              <a:t> da Pixar</a:t>
            </a:r>
            <a:endParaRPr lang="en-GB" sz="6000" dirty="0"/>
          </a:p>
        </p:txBody>
      </p:sp>
      <p:pic>
        <p:nvPicPr>
          <p:cNvPr id="1035" name="Picture 11" descr="http://vignette2.wikia.nocookie.net/pixar/images/0/00/LuxoJr_Lamp_1.jpg/revision/latest?cb=20121011030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492896"/>
            <a:ext cx="37147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 PIXAR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13184" y="1556792"/>
            <a:ext cx="8229600" cy="4525963"/>
          </a:xfrm>
          <a:ln/>
        </p:spPr>
        <p:txBody>
          <a:bodyPr/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 err="1" smtClean="0"/>
              <a:t>Processo</a:t>
            </a:r>
            <a:r>
              <a:rPr lang="en-US" sz="2800" dirty="0" smtClean="0"/>
              <a:t> de </a:t>
            </a:r>
            <a:r>
              <a:rPr lang="en-US" sz="2800" dirty="0" err="1" smtClean="0"/>
              <a:t>fazer</a:t>
            </a:r>
            <a:r>
              <a:rPr lang="en-US" sz="2800" dirty="0" smtClean="0"/>
              <a:t> um </a:t>
            </a:r>
            <a:r>
              <a:rPr lang="en-US" sz="2800" dirty="0" err="1" smtClean="0"/>
              <a:t>filme</a:t>
            </a:r>
            <a:r>
              <a:rPr lang="en-US" sz="2800" dirty="0" smtClean="0"/>
              <a:t>: Recording Studio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 err="1" smtClean="0"/>
              <a:t>Traz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Atores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interpretar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personagens</a:t>
            </a:r>
            <a:endParaRPr lang="en-US" sz="2400" dirty="0" smtClean="0"/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 err="1" smtClean="0">
                <a:sym typeface="Wingdings" pitchFamily="2" charset="2"/>
              </a:rPr>
              <a:t>Senários</a:t>
            </a:r>
            <a:r>
              <a:rPr lang="en-US" sz="2400" dirty="0" smtClean="0">
                <a:sym typeface="Wingdings" pitchFamily="2" charset="2"/>
              </a:rPr>
              <a:t> + </a:t>
            </a:r>
            <a:r>
              <a:rPr lang="en-US" sz="2400" dirty="0" err="1" smtClean="0">
                <a:sym typeface="Wingdings" pitchFamily="2" charset="2"/>
              </a:rPr>
              <a:t>Animação</a:t>
            </a:r>
            <a:r>
              <a:rPr lang="en-US" sz="2400" dirty="0" smtClean="0">
                <a:sym typeface="Wingdings" pitchFamily="2" charset="2"/>
              </a:rPr>
              <a:t> + </a:t>
            </a:r>
            <a:r>
              <a:rPr lang="en-US" sz="2400" dirty="0" err="1" smtClean="0">
                <a:sym typeface="Wingdings" pitchFamily="2" charset="2"/>
              </a:rPr>
              <a:t>Gestos</a:t>
            </a:r>
            <a:r>
              <a:rPr lang="en-US" sz="2400" dirty="0" smtClean="0">
                <a:sym typeface="Wingdings" pitchFamily="2" charset="2"/>
              </a:rPr>
              <a:t> + </a:t>
            </a:r>
            <a:r>
              <a:rPr lang="en-US" sz="2400" dirty="0" err="1" smtClean="0">
                <a:sym typeface="Wingdings" pitchFamily="2" charset="2"/>
              </a:rPr>
              <a:t>Efeitos</a:t>
            </a:r>
            <a:r>
              <a:rPr lang="en-US" sz="2400" dirty="0" smtClean="0">
                <a:sym typeface="Wingdings" pitchFamily="2" charset="2"/>
              </a:rPr>
              <a:t> de </a:t>
            </a:r>
            <a:r>
              <a:rPr lang="en-US" sz="2400" dirty="0" err="1" smtClean="0">
                <a:sym typeface="Wingdings" pitchFamily="2" charset="2"/>
              </a:rPr>
              <a:t>Áudio</a:t>
            </a:r>
            <a:endParaRPr lang="en-US" sz="2400" dirty="0" smtClean="0">
              <a:sym typeface="Wingdings" pitchFamily="2" charset="2"/>
            </a:endParaRP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 err="1" smtClean="0">
                <a:sym typeface="Wingdings" pitchFamily="2" charset="2"/>
              </a:rPr>
              <a:t>Renderização</a:t>
            </a:r>
            <a:r>
              <a:rPr lang="en-US" sz="2400" dirty="0" smtClean="0">
                <a:sym typeface="Wingdings" pitchFamily="2" charset="2"/>
              </a:rPr>
              <a:t> + </a:t>
            </a:r>
            <a:r>
              <a:rPr lang="en-US" sz="2400" dirty="0" err="1" smtClean="0">
                <a:sym typeface="Wingdings" pitchFamily="2" charset="2"/>
              </a:rPr>
              <a:t>Textura</a:t>
            </a:r>
            <a:r>
              <a:rPr lang="en-US" sz="2400" dirty="0" smtClean="0">
                <a:sym typeface="Wingdings" pitchFamily="2" charset="2"/>
              </a:rPr>
              <a:t> + </a:t>
            </a:r>
            <a:r>
              <a:rPr lang="en-US" sz="2400" dirty="0" err="1" smtClean="0">
                <a:sym typeface="Wingdings" pitchFamily="2" charset="2"/>
              </a:rPr>
              <a:t>Shaders</a:t>
            </a:r>
            <a:r>
              <a:rPr lang="en-US" sz="2400" dirty="0" smtClean="0">
                <a:sym typeface="Wingdings" pitchFamily="2" charset="2"/>
              </a:rPr>
              <a:t> + Lightening</a:t>
            </a:r>
          </a:p>
        </p:txBody>
      </p:sp>
      <p:pic>
        <p:nvPicPr>
          <p:cNvPr id="16386" name="Picture 2" descr="C:\Users\Simoes\Pictures\vlcsnap-2015-05-28-11h42m35s7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" y="3479386"/>
            <a:ext cx="4408807" cy="330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Simoes\Pictures\vlcsnap-2015-05-28-11h43m30s9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192" y="3479386"/>
            <a:ext cx="4408808" cy="330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239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8588"/>
            <a:ext cx="8229600" cy="1435100"/>
          </a:xfrm>
          <a:ln/>
        </p:spPr>
        <p:txBody>
          <a:bodyPr/>
          <a:lstStyle/>
          <a:p>
            <a: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 </a:t>
            </a:r>
            <a:r>
              <a:rPr lang="en-GB" dirty="0" smtClean="0"/>
              <a:t>PIXAR</a:t>
            </a:r>
            <a:endParaRPr lang="en-GB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5437188"/>
          </a:xfrm>
          <a:ln/>
        </p:spPr>
        <p:txBody>
          <a:bodyPr/>
          <a:lstStyle/>
          <a:p>
            <a:r>
              <a:rPr lang="pt-BR" sz="2800" b="1" dirty="0" smtClean="0"/>
              <a:t>Luxo Jr (1986) – Demonstrar o que a </a:t>
            </a:r>
            <a:r>
              <a:rPr lang="pt-BR" sz="2800" b="1" dirty="0" err="1" smtClean="0"/>
              <a:t>Pixar</a:t>
            </a:r>
            <a:r>
              <a:rPr lang="pt-BR" sz="2800" b="1" dirty="0" smtClean="0"/>
              <a:t> podia !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 smtClean="0"/>
              <a:t>Não</a:t>
            </a:r>
            <a:r>
              <a:rPr lang="en-GB" dirty="0" smtClean="0"/>
              <a:t> </a:t>
            </a:r>
            <a:r>
              <a:rPr lang="en-GB" dirty="0" err="1" smtClean="0"/>
              <a:t>tinha</a:t>
            </a:r>
            <a:r>
              <a:rPr lang="en-GB" dirty="0" smtClean="0"/>
              <a:t> computer power </a:t>
            </a:r>
            <a:r>
              <a:rPr lang="en-GB" dirty="0" err="1" smtClean="0"/>
              <a:t>para</a:t>
            </a:r>
            <a:r>
              <a:rPr lang="en-GB" dirty="0" smtClean="0"/>
              <a:t> </a:t>
            </a:r>
            <a:r>
              <a:rPr lang="en-GB" dirty="0" err="1" smtClean="0"/>
              <a:t>fazer</a:t>
            </a:r>
            <a:r>
              <a:rPr lang="en-GB" dirty="0" smtClean="0"/>
              <a:t> camera se mover </a:t>
            </a:r>
            <a:r>
              <a:rPr lang="en-GB" dirty="0" err="1" smtClean="0"/>
              <a:t>ou</a:t>
            </a:r>
            <a:r>
              <a:rPr lang="en-GB" dirty="0" smtClean="0"/>
              <a:t> background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 smtClean="0"/>
              <a:t>Aproveitou</a:t>
            </a:r>
            <a:r>
              <a:rPr lang="en-GB" dirty="0" smtClean="0"/>
              <a:t> um </a:t>
            </a:r>
            <a:r>
              <a:rPr lang="en-GB" dirty="0" err="1" smtClean="0"/>
              <a:t>chão</a:t>
            </a:r>
            <a:r>
              <a:rPr lang="en-GB" dirty="0" smtClean="0"/>
              <a:t> com </a:t>
            </a:r>
            <a:r>
              <a:rPr lang="en-GB" dirty="0" err="1" smtClean="0"/>
              <a:t>padrão</a:t>
            </a:r>
            <a:r>
              <a:rPr lang="en-GB" dirty="0" smtClean="0"/>
              <a:t> de madeira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/>
          </a:p>
          <a:p>
            <a:pPr>
              <a:lnSpc>
                <a:spcPct val="90000"/>
              </a:lnSpc>
              <a:spcBef>
                <a:spcPts val="700"/>
              </a:spcBef>
              <a:buFont typeface="Wingdings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</p:txBody>
      </p:sp>
      <p:pic>
        <p:nvPicPr>
          <p:cNvPr id="9218" name="Picture 2" descr="C:\Users\Simoes\Pictures\vlcsnap-2015-05-28-00h35m37s1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4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Simoes\Pictures\vlcsnap-2015-05-28-00h36m23s63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645024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8588"/>
            <a:ext cx="8229600" cy="1435100"/>
          </a:xfrm>
          <a:ln/>
        </p:spPr>
        <p:txBody>
          <a:bodyPr/>
          <a:lstStyle/>
          <a:p>
            <a: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 </a:t>
            </a:r>
            <a:r>
              <a:rPr lang="en-GB" dirty="0" smtClean="0"/>
              <a:t>PIXAR</a:t>
            </a:r>
            <a:endParaRPr lang="en-GB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5437188"/>
          </a:xfrm>
          <a:ln/>
        </p:spPr>
        <p:txBody>
          <a:bodyPr/>
          <a:lstStyle/>
          <a:p>
            <a:r>
              <a:rPr lang="pt-BR" sz="2800" b="1" dirty="0"/>
              <a:t>Luxo Jr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Self-Shadowing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 smtClean="0"/>
              <a:t>Sucesso</a:t>
            </a:r>
            <a:r>
              <a:rPr lang="en-GB" dirty="0" smtClean="0"/>
              <a:t> no </a:t>
            </a:r>
            <a:r>
              <a:rPr lang="en-US" dirty="0"/>
              <a:t>SIGGRAPH </a:t>
            </a:r>
            <a:endParaRPr lang="en-US" dirty="0" smtClean="0"/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Jim </a:t>
            </a:r>
            <a:r>
              <a:rPr lang="en-US" dirty="0" err="1" smtClean="0"/>
              <a:t>Blinn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Perguntou</a:t>
            </a:r>
            <a:r>
              <a:rPr lang="en-US" dirty="0" smtClean="0">
                <a:sym typeface="Wingdings" pitchFamily="2" charset="2"/>
              </a:rPr>
              <a:t> se a </a:t>
            </a:r>
            <a:r>
              <a:rPr lang="en-US" dirty="0" err="1" smtClean="0">
                <a:sym typeface="Wingdings" pitchFamily="2" charset="2"/>
              </a:rPr>
              <a:t>lampada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grande</a:t>
            </a:r>
            <a:r>
              <a:rPr lang="en-US" dirty="0" smtClean="0">
                <a:sym typeface="Wingdings" pitchFamily="2" charset="2"/>
              </a:rPr>
              <a:t> era o </a:t>
            </a:r>
            <a:r>
              <a:rPr lang="en-US" dirty="0" err="1" smtClean="0">
                <a:sym typeface="Wingdings" pitchFamily="2" charset="2"/>
              </a:rPr>
              <a:t>Pai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ou</a:t>
            </a:r>
            <a:r>
              <a:rPr lang="en-US" dirty="0" smtClean="0">
                <a:sym typeface="Wingdings" pitchFamily="2" charset="2"/>
              </a:rPr>
              <a:t> a Mae</a:t>
            </a:r>
            <a:endParaRPr lang="en-GB" dirty="0" smtClean="0"/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/>
          </a:p>
          <a:p>
            <a:pPr>
              <a:lnSpc>
                <a:spcPct val="90000"/>
              </a:lnSpc>
              <a:spcBef>
                <a:spcPts val="700"/>
              </a:spcBef>
              <a:buFont typeface="Wingdings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</p:txBody>
      </p:sp>
      <p:pic>
        <p:nvPicPr>
          <p:cNvPr id="10242" name="Picture 2" descr="C:\Users\Simoes\Pictures\vlcsnap-2015-05-28-00h37m51s08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33056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Simoes\Pictures\vlcsnap-2015-05-28-00h43m00s6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53" y="3933056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810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8588"/>
            <a:ext cx="8229600" cy="1435100"/>
          </a:xfrm>
          <a:ln/>
        </p:spPr>
        <p:txBody>
          <a:bodyPr/>
          <a:lstStyle/>
          <a:p>
            <a: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 </a:t>
            </a:r>
            <a:r>
              <a:rPr lang="en-GB" dirty="0" smtClean="0"/>
              <a:t>PIXAR</a:t>
            </a:r>
            <a:endParaRPr lang="en-GB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5437188"/>
          </a:xfrm>
          <a:ln/>
        </p:spPr>
        <p:txBody>
          <a:bodyPr/>
          <a:lstStyle/>
          <a:p>
            <a:r>
              <a:rPr lang="pt-BR" sz="2800" b="1" dirty="0" err="1" smtClean="0"/>
              <a:t>Tin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Toy</a:t>
            </a:r>
            <a:r>
              <a:rPr lang="pt-BR" sz="2800" b="1" dirty="0" smtClean="0"/>
              <a:t> (1988)</a:t>
            </a:r>
            <a:endParaRPr lang="pt-BR" sz="2800" b="1" dirty="0"/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 smtClean="0"/>
              <a:t>RenderMan</a:t>
            </a:r>
            <a:endParaRPr lang="en-GB" dirty="0" smtClean="0"/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err="1" smtClean="0"/>
              <a:t>Marionet</a:t>
            </a:r>
            <a:r>
              <a:rPr lang="en-US" dirty="0" smtClean="0"/>
              <a:t> animation system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caractere</a:t>
            </a:r>
            <a:r>
              <a:rPr lang="en-US" dirty="0" smtClean="0"/>
              <a:t> </a:t>
            </a:r>
            <a:r>
              <a:rPr lang="en-US" dirty="0" err="1" smtClean="0"/>
              <a:t>Humano</a:t>
            </a:r>
            <a:r>
              <a:rPr lang="en-US" dirty="0" smtClean="0"/>
              <a:t>: Baby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Soft Shadows and Texture</a:t>
            </a:r>
            <a:endParaRPr lang="en-GB" dirty="0" smtClean="0"/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/>
          </a:p>
          <a:p>
            <a:pPr>
              <a:lnSpc>
                <a:spcPct val="90000"/>
              </a:lnSpc>
              <a:spcBef>
                <a:spcPts val="700"/>
              </a:spcBef>
              <a:buFont typeface="Wingdings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405" y="908720"/>
            <a:ext cx="130492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 descr="C:\Users\Simoes\Pictures\vlcsnap-2015-05-28-00h52m24s48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Simoes\Pictures\vlcsnap-2015-05-28-00h53m31s71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04651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C:\Users\Simoes\Pictures\vlcsnap-2015-05-28-00h54m48s42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6" y="260648"/>
            <a:ext cx="3387989" cy="254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6184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8588"/>
            <a:ext cx="8229600" cy="1435100"/>
          </a:xfrm>
          <a:ln/>
        </p:spPr>
        <p:txBody>
          <a:bodyPr/>
          <a:lstStyle/>
          <a:p>
            <a: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 </a:t>
            </a:r>
            <a:r>
              <a:rPr lang="en-GB" dirty="0" smtClean="0"/>
              <a:t>PIXAR</a:t>
            </a:r>
            <a:endParaRPr lang="en-GB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5437188"/>
          </a:xfrm>
          <a:ln/>
        </p:spPr>
        <p:txBody>
          <a:bodyPr/>
          <a:lstStyle/>
          <a:p>
            <a:r>
              <a:rPr lang="pt-BR" sz="2800" b="1" dirty="0" err="1" smtClean="0"/>
              <a:t>Knick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Knack</a:t>
            </a:r>
            <a:r>
              <a:rPr lang="pt-BR" sz="2800" b="1" dirty="0" smtClean="0"/>
              <a:t> (1989)</a:t>
            </a:r>
            <a:endParaRPr lang="pt-BR" sz="2800" b="1" dirty="0"/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animação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trabalharam</a:t>
            </a:r>
            <a:r>
              <a:rPr lang="en-US" dirty="0" smtClean="0"/>
              <a:t> </a:t>
            </a:r>
            <a:r>
              <a:rPr lang="en-US" dirty="0" err="1" smtClean="0"/>
              <a:t>juntos</a:t>
            </a:r>
            <a:endParaRPr lang="en-US" dirty="0" smtClean="0"/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 smtClean="0"/>
              <a:t>Toy Story-95, A Bug’s Life-98, Toy Story2-99, Monsters Inc-01, Finding Nemo-03, The Incredibles-04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 smtClean="0"/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/>
          </a:p>
          <a:p>
            <a:pPr>
              <a:lnSpc>
                <a:spcPct val="90000"/>
              </a:lnSpc>
              <a:spcBef>
                <a:spcPts val="700"/>
              </a:spcBef>
              <a:buFont typeface="Wingdings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</p:txBody>
      </p:sp>
      <p:pic>
        <p:nvPicPr>
          <p:cNvPr id="13314" name="Picture 2" descr="C:\Users\Simoes\Pictures\vlcsnap-2015-05-28-10h13m24s6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064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Simoes\Pictures\vlcsnap-2015-05-28-10h16m21s35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05064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:\Users\Simoes\Pictures\vlcsnap-2015-05-28-10h17m33s94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04664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1534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8588"/>
            <a:ext cx="8229600" cy="1435100"/>
          </a:xfrm>
          <a:ln/>
        </p:spPr>
        <p:txBody>
          <a:bodyPr/>
          <a:lstStyle/>
          <a:p>
            <a: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 </a:t>
            </a:r>
            <a:r>
              <a:rPr lang="en-GB" dirty="0" smtClean="0"/>
              <a:t>PIXAR – Dark Ages</a:t>
            </a:r>
            <a:endParaRPr lang="en-GB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420812"/>
            <a:ext cx="8229600" cy="5437188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 smtClean="0"/>
              <a:t>Steve </a:t>
            </a:r>
            <a:r>
              <a:rPr lang="en-US" sz="2800" dirty="0" err="1" smtClean="0"/>
              <a:t>decidiu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os</a:t>
            </a:r>
            <a:r>
              <a:rPr lang="en-US" sz="2800" dirty="0" smtClean="0"/>
              <a:t> shorts </a:t>
            </a:r>
            <a:r>
              <a:rPr lang="en-US" sz="2800" dirty="0" err="1" smtClean="0"/>
              <a:t>não</a:t>
            </a:r>
            <a:r>
              <a:rPr lang="en-US" sz="2800" dirty="0" smtClean="0"/>
              <a:t> </a:t>
            </a:r>
            <a:r>
              <a:rPr lang="en-US" sz="2800" dirty="0" err="1" smtClean="0"/>
              <a:t>faziam</a:t>
            </a:r>
            <a:r>
              <a:rPr lang="en-US" sz="2800" dirty="0" smtClean="0"/>
              <a:t> </a:t>
            </a:r>
            <a:r>
              <a:rPr lang="en-US" sz="2800" dirty="0" err="1" smtClean="0"/>
              <a:t>dinheiro</a:t>
            </a:r>
            <a:r>
              <a:rPr lang="en-US" sz="2800" dirty="0" smtClean="0"/>
              <a:t> !!!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 smtClean="0"/>
              <a:t>Era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empresa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vendia</a:t>
            </a:r>
            <a:r>
              <a:rPr lang="en-US" sz="2400" dirty="0" smtClean="0"/>
              <a:t> hardware !!!</a:t>
            </a: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sz="2800" dirty="0" smtClean="0"/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sz="2800" dirty="0"/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sz="2800" dirty="0" smtClean="0"/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sz="2800" dirty="0"/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sz="2800" dirty="0" smtClean="0"/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 smtClean="0"/>
              <a:t>Shorts</a:t>
            </a:r>
            <a:r>
              <a:rPr lang="en-US" sz="2800" dirty="0"/>
              <a:t>: </a:t>
            </a:r>
            <a:r>
              <a:rPr lang="en-US" sz="2400" dirty="0" err="1" smtClean="0"/>
              <a:t>Luxo</a:t>
            </a:r>
            <a:r>
              <a:rPr lang="en-US" sz="2400" dirty="0" smtClean="0"/>
              <a:t> </a:t>
            </a:r>
            <a:r>
              <a:rPr lang="en-US" sz="2400" dirty="0"/>
              <a:t>Jr</a:t>
            </a:r>
            <a:r>
              <a:rPr lang="en-US" sz="2400" dirty="0" smtClean="0"/>
              <a:t>.-86, Red's Dream-87, Tin Toy-88, Knick Knack-89,  .  .  .                                     .  .  .  Geri's Game-97, For </a:t>
            </a:r>
            <a:r>
              <a:rPr lang="en-US" sz="2400" dirty="0"/>
              <a:t>the </a:t>
            </a:r>
            <a:r>
              <a:rPr lang="en-US" sz="2400" dirty="0" smtClean="0"/>
              <a:t>Birds-00, Boundin-03, One </a:t>
            </a:r>
            <a:r>
              <a:rPr lang="en-US" sz="2400" dirty="0"/>
              <a:t>Man </a:t>
            </a:r>
            <a:r>
              <a:rPr lang="en-US" sz="2400" dirty="0" smtClean="0"/>
              <a:t>Band-05, Lifted-06</a:t>
            </a: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 smtClean="0"/>
              <a:t>Toy Story-95, A Bug’s Life-98, Toy Story2-99, Monsters Inc-01, Finding Nemo-03, The Incredibles-04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 smtClean="0"/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/>
          </a:p>
          <a:p>
            <a:pPr>
              <a:lnSpc>
                <a:spcPct val="90000"/>
              </a:lnSpc>
              <a:spcBef>
                <a:spcPts val="700"/>
              </a:spcBef>
              <a:buFont typeface="Wingdings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</p:txBody>
      </p:sp>
      <p:pic>
        <p:nvPicPr>
          <p:cNvPr id="14338" name="Picture 2" descr="C:\Users\Simoes\Pictures\vlcsnap-2015-05-28-10h43m39s8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14" y="2405572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Simoes\Pictures\vlcsnap-2015-05-28-10h46m22s04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22" y="2405572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406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8588"/>
            <a:ext cx="8229600" cy="14351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Disney - Pixar</a:t>
            </a:r>
            <a:endParaRPr lang="en-GB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5437188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 err="1" smtClean="0"/>
              <a:t>Em</a:t>
            </a:r>
            <a:r>
              <a:rPr lang="en-US" sz="2800" dirty="0" smtClean="0"/>
              <a:t> 2006 a </a:t>
            </a:r>
            <a:r>
              <a:rPr lang="en-US" sz="2800" dirty="0" err="1" smtClean="0"/>
              <a:t>Dysney</a:t>
            </a:r>
            <a:r>
              <a:rPr lang="en-US" sz="2800" dirty="0" smtClean="0"/>
              <a:t> </a:t>
            </a:r>
            <a:r>
              <a:rPr lang="en-US" sz="2800" dirty="0" err="1" smtClean="0"/>
              <a:t>compra</a:t>
            </a:r>
            <a:r>
              <a:rPr lang="en-US" sz="2800" dirty="0" smtClean="0"/>
              <a:t> a Pixar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 err="1" smtClean="0"/>
              <a:t>Em</a:t>
            </a:r>
            <a:r>
              <a:rPr lang="en-US" sz="2800" dirty="0" smtClean="0"/>
              <a:t> 2007</a:t>
            </a:r>
            <a:r>
              <a:rPr lang="en-US" sz="2800" dirty="0"/>
              <a:t>, </a:t>
            </a:r>
            <a:r>
              <a:rPr lang="en-US" sz="2800" dirty="0" err="1"/>
              <a:t>Catmull</a:t>
            </a:r>
            <a:r>
              <a:rPr lang="en-US" sz="2800" dirty="0"/>
              <a:t> </a:t>
            </a:r>
            <a:r>
              <a:rPr lang="en-US" sz="2800" dirty="0" smtClean="0"/>
              <a:t>e </a:t>
            </a:r>
            <a:r>
              <a:rPr lang="en-US" sz="2800" dirty="0" err="1" smtClean="0"/>
              <a:t>Lasseter</a:t>
            </a:r>
            <a:r>
              <a:rPr lang="en-US" sz="2800" dirty="0" smtClean="0"/>
              <a:t> </a:t>
            </a:r>
            <a:r>
              <a:rPr lang="en-US" sz="2800" dirty="0" err="1" smtClean="0"/>
              <a:t>passam</a:t>
            </a:r>
            <a:r>
              <a:rPr lang="en-US" sz="2800" dirty="0" smtClean="0"/>
              <a:t> a </a:t>
            </a:r>
            <a:r>
              <a:rPr lang="en-US" sz="2800" dirty="0" err="1" smtClean="0"/>
              <a:t>coordenar</a:t>
            </a:r>
            <a:r>
              <a:rPr lang="en-US" sz="2800" dirty="0" smtClean="0"/>
              <a:t> o </a:t>
            </a:r>
            <a:r>
              <a:rPr lang="en-US" sz="2800" dirty="0" err="1"/>
              <a:t>DisneyToon</a:t>
            </a:r>
            <a:r>
              <a:rPr lang="en-US" sz="2800" dirty="0"/>
              <a:t> </a:t>
            </a:r>
            <a:r>
              <a:rPr lang="en-US" sz="2800" dirty="0" smtClean="0"/>
              <a:t>Studios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 smtClean="0"/>
              <a:t>Dar </a:t>
            </a:r>
            <a:r>
              <a:rPr lang="en-US" sz="2800" dirty="0" err="1" smtClean="0"/>
              <a:t>aos</a:t>
            </a:r>
            <a:r>
              <a:rPr lang="en-US" sz="2800" dirty="0" smtClean="0"/>
              <a:t> </a:t>
            </a:r>
            <a:r>
              <a:rPr lang="en-US" sz="2800" dirty="0" err="1" smtClean="0"/>
              <a:t>diretores</a:t>
            </a:r>
            <a:r>
              <a:rPr lang="en-US" sz="2800" dirty="0" smtClean="0"/>
              <a:t> </a:t>
            </a:r>
            <a:r>
              <a:rPr lang="en-US" sz="2800" dirty="0" err="1" smtClean="0"/>
              <a:t>mais</a:t>
            </a:r>
            <a:r>
              <a:rPr lang="en-US" sz="2800" dirty="0" smtClean="0"/>
              <a:t> </a:t>
            </a:r>
            <a:r>
              <a:rPr lang="en-US" sz="2800" dirty="0" err="1" smtClean="0"/>
              <a:t>liberdade</a:t>
            </a:r>
            <a:r>
              <a:rPr lang="en-US" sz="2800" dirty="0" smtClean="0"/>
              <a:t> </a:t>
            </a:r>
            <a:r>
              <a:rPr lang="en-US" sz="2800" dirty="0" err="1" smtClean="0"/>
              <a:t>criativa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seus</a:t>
            </a:r>
            <a:r>
              <a:rPr lang="en-US" sz="2800" dirty="0" smtClean="0"/>
              <a:t> </a:t>
            </a:r>
            <a:r>
              <a:rPr lang="en-US" sz="2800" dirty="0" err="1" smtClean="0"/>
              <a:t>projetos</a:t>
            </a:r>
            <a:endParaRPr lang="en-US" sz="2800" dirty="0" smtClean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 dirty="0" smtClean="0"/>
              <a:t>Voltar a usar técnicas de animação tradicionais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 err="1" smtClean="0"/>
              <a:t>Catmull</a:t>
            </a:r>
            <a:r>
              <a:rPr lang="en-US" sz="2800" dirty="0" smtClean="0"/>
              <a:t> </a:t>
            </a:r>
            <a:r>
              <a:rPr lang="en-US" sz="2800" dirty="0" err="1" smtClean="0"/>
              <a:t>presidente</a:t>
            </a:r>
            <a:r>
              <a:rPr lang="en-US" sz="2800" dirty="0" smtClean="0"/>
              <a:t> do </a:t>
            </a:r>
            <a:r>
              <a:rPr lang="en-US" sz="2800" dirty="0"/>
              <a:t>Walt </a:t>
            </a:r>
            <a:r>
              <a:rPr lang="en-US" sz="2800" dirty="0" smtClean="0"/>
              <a:t>Disney</a:t>
            </a:r>
          </a:p>
          <a:p>
            <a:pPr marL="0" indent="0">
              <a:lnSpc>
                <a:spcPct val="90000"/>
              </a:lnSpc>
              <a:spcBef>
                <a:spcPts val="70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 smtClean="0"/>
              <a:t>	e </a:t>
            </a:r>
            <a:r>
              <a:rPr lang="en-US" sz="2800" dirty="0"/>
              <a:t>Pixar Animation </a:t>
            </a:r>
            <a:r>
              <a:rPr lang="en-US" sz="2800" dirty="0" smtClean="0"/>
              <a:t>Studios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sz="2800" dirty="0" smtClean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sz="2800" dirty="0" smtClean="0"/>
          </a:p>
        </p:txBody>
      </p:sp>
      <p:pic>
        <p:nvPicPr>
          <p:cNvPr id="12290" name="Picture 2" descr="833SonoraAvenu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0912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8588"/>
            <a:ext cx="8229600" cy="14351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Computer Graphics Laboratory Inc. </a:t>
            </a:r>
            <a:r>
              <a:rPr lang="en-US" dirty="0" smtClean="0"/>
              <a:t>(</a:t>
            </a:r>
            <a:r>
              <a:rPr lang="en-US" dirty="0"/>
              <a:t>1981 to 1992)</a:t>
            </a:r>
            <a:r>
              <a:rPr lang="ar-SA" dirty="0" smtClean="0"/>
              <a:t>‏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0375" y="1484784"/>
            <a:ext cx="8229600" cy="5373216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 smtClean="0"/>
              <a:t>Uma </a:t>
            </a:r>
            <a:r>
              <a:rPr lang="en-US" sz="2800" dirty="0" err="1" smtClean="0"/>
              <a:t>compania</a:t>
            </a:r>
            <a:r>
              <a:rPr lang="en-US" sz="2800" dirty="0" smtClean="0"/>
              <a:t> de </a:t>
            </a:r>
            <a:r>
              <a:rPr lang="en-US" sz="2800" dirty="0" err="1" smtClean="0"/>
              <a:t>produção</a:t>
            </a:r>
            <a:r>
              <a:rPr lang="en-US" sz="2800" dirty="0" smtClean="0"/>
              <a:t> de </a:t>
            </a:r>
            <a:r>
              <a:rPr lang="en-US" sz="2800" dirty="0" err="1" smtClean="0"/>
              <a:t>comerciais</a:t>
            </a:r>
            <a:endParaRPr lang="en-US" sz="2800" dirty="0" smtClean="0"/>
          </a:p>
          <a:p>
            <a:pPr marL="0" indent="0">
              <a:lnSpc>
                <a:spcPct val="90000"/>
              </a:lnSpc>
              <a:spcBef>
                <a:spcPts val="70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/>
              <a:t>	</a:t>
            </a:r>
            <a:r>
              <a:rPr lang="en-US" sz="2800" dirty="0" err="1" smtClean="0"/>
              <a:t>fundada</a:t>
            </a:r>
            <a:r>
              <a:rPr lang="en-US" sz="2800" dirty="0" smtClean="0"/>
              <a:t> </a:t>
            </a:r>
            <a:r>
              <a:rPr lang="en-US" sz="2800" dirty="0" err="1" smtClean="0"/>
              <a:t>pelo</a:t>
            </a:r>
            <a:r>
              <a:rPr lang="en-US" sz="2800" b="1" dirty="0" smtClean="0"/>
              <a:t> New </a:t>
            </a:r>
            <a:r>
              <a:rPr lang="en-US" sz="2800" b="1" dirty="0"/>
              <a:t>York Institute of </a:t>
            </a:r>
            <a:endParaRPr lang="en-US" sz="2800" b="1" dirty="0" smtClean="0"/>
          </a:p>
          <a:p>
            <a:pPr marL="0" indent="0">
              <a:lnSpc>
                <a:spcPct val="90000"/>
              </a:lnSpc>
              <a:spcBef>
                <a:spcPts val="70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b="1" dirty="0"/>
              <a:t>	</a:t>
            </a:r>
            <a:r>
              <a:rPr lang="en-US" sz="2800" b="1" dirty="0" smtClean="0"/>
              <a:t>Technology </a:t>
            </a:r>
            <a:r>
              <a:rPr lang="en-US" sz="2800" b="1" dirty="0"/>
              <a:t>(NYIT)</a:t>
            </a:r>
            <a:endParaRPr lang="en-GB" sz="2800" dirty="0" smtClean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 smtClean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smtClean="0"/>
              <a:t>Videos </a:t>
            </a:r>
            <a:r>
              <a:rPr lang="en-GB" sz="2800" dirty="0" err="1" smtClean="0"/>
              <a:t>promocionais</a:t>
            </a:r>
            <a:endParaRPr lang="en-GB" sz="2800" dirty="0" smtClean="0"/>
          </a:p>
          <a:p>
            <a:pPr marL="0" indent="0">
              <a:lnSpc>
                <a:spcPct val="90000"/>
              </a:lnSpc>
              <a:spcBef>
                <a:spcPts val="70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	</a:t>
            </a:r>
            <a:r>
              <a:rPr lang="en-GB" sz="2800" dirty="0" err="1" smtClean="0"/>
              <a:t>para</a:t>
            </a:r>
            <a:r>
              <a:rPr lang="en-GB" sz="2800" dirty="0" smtClean="0"/>
              <a:t> : </a:t>
            </a:r>
            <a:r>
              <a:rPr lang="en-US" sz="2800" dirty="0"/>
              <a:t>CBS, </a:t>
            </a:r>
            <a:r>
              <a:rPr lang="en-US" sz="2800" dirty="0" smtClean="0"/>
              <a:t>Volkswagen</a:t>
            </a:r>
            <a:r>
              <a:rPr lang="en-US" sz="2800" dirty="0"/>
              <a:t>, </a:t>
            </a:r>
            <a:endParaRPr lang="en-US" sz="2800" dirty="0" smtClean="0"/>
          </a:p>
          <a:p>
            <a:pPr marL="0" indent="0">
              <a:lnSpc>
                <a:spcPct val="90000"/>
              </a:lnSpc>
              <a:spcBef>
                <a:spcPts val="70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/>
              <a:t>	</a:t>
            </a:r>
            <a:r>
              <a:rPr lang="en-US" sz="2800" dirty="0" err="1" smtClean="0"/>
              <a:t>Chevrolette</a:t>
            </a:r>
            <a:endParaRPr lang="en-GB" sz="2800" dirty="0" smtClean="0"/>
          </a:p>
          <a:p>
            <a:pPr lvl="2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sz="2000" dirty="0" smtClean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 dirty="0" smtClean="0"/>
              <a:t>Em 1974, </a:t>
            </a:r>
            <a:r>
              <a:rPr lang="pt-BR" sz="2800" dirty="0"/>
              <a:t>Dr. </a:t>
            </a:r>
            <a:r>
              <a:rPr lang="pt-BR" sz="2800" dirty="0" smtClean="0"/>
              <a:t>Alexander </a:t>
            </a:r>
            <a:r>
              <a:rPr lang="pt-BR" sz="2800" dirty="0" err="1" smtClean="0"/>
              <a:t>Schure</a:t>
            </a:r>
            <a:r>
              <a:rPr lang="pt-BR" sz="2800" dirty="0" smtClean="0"/>
              <a:t> teve iniciativa de criar o CGL no NYIT , também fundado por ele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 err="1" smtClean="0"/>
              <a:t>Visao</a:t>
            </a:r>
            <a:r>
              <a:rPr lang="en-US" sz="2400" dirty="0" smtClean="0"/>
              <a:t>: </a:t>
            </a:r>
            <a:r>
              <a:rPr lang="en-US" sz="2400" dirty="0" err="1" smtClean="0"/>
              <a:t>Filme</a:t>
            </a:r>
            <a:r>
              <a:rPr lang="en-US" sz="2400" dirty="0" smtClean="0"/>
              <a:t> de </a:t>
            </a:r>
            <a:r>
              <a:rPr lang="en-US" sz="2400" dirty="0" err="1" smtClean="0"/>
              <a:t>Animação</a:t>
            </a:r>
            <a:r>
              <a:rPr lang="en-US" sz="2400" dirty="0" smtClean="0"/>
              <a:t> longa </a:t>
            </a:r>
            <a:r>
              <a:rPr lang="en-US" sz="2400" dirty="0" err="1" smtClean="0"/>
              <a:t>metragem</a:t>
            </a:r>
            <a:endParaRPr lang="en-US" sz="2400" dirty="0" smtClean="0"/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 smtClean="0"/>
              <a:t>Com a </a:t>
            </a:r>
            <a:r>
              <a:rPr lang="en-US" sz="2400" dirty="0" err="1" smtClean="0"/>
              <a:t>ajuda</a:t>
            </a:r>
            <a:r>
              <a:rPr lang="en-US" sz="2400" dirty="0" smtClean="0"/>
              <a:t> de </a:t>
            </a:r>
            <a:r>
              <a:rPr lang="en-US" sz="2400" dirty="0" err="1" smtClean="0"/>
              <a:t>tecnologia</a:t>
            </a:r>
            <a:r>
              <a:rPr lang="en-US" sz="2400" dirty="0" smtClean="0"/>
              <a:t> </a:t>
            </a:r>
            <a:r>
              <a:rPr lang="en-US" sz="2400" dirty="0" err="1" smtClean="0"/>
              <a:t>atual</a:t>
            </a:r>
            <a:r>
              <a:rPr lang="en-US" sz="2400" dirty="0" smtClean="0"/>
              <a:t> de </a:t>
            </a:r>
            <a:r>
              <a:rPr lang="en-US" sz="2400" dirty="0" err="1" smtClean="0"/>
              <a:t>Computação</a:t>
            </a:r>
            <a:r>
              <a:rPr lang="en-US" sz="2400" dirty="0" smtClean="0"/>
              <a:t> </a:t>
            </a:r>
            <a:r>
              <a:rPr lang="en-US" sz="2400" dirty="0" err="1" smtClean="0"/>
              <a:t>Gráfica</a:t>
            </a:r>
            <a:endParaRPr lang="en-US" sz="2400" dirty="0" smtClean="0"/>
          </a:p>
        </p:txBody>
      </p:sp>
      <p:sp>
        <p:nvSpPr>
          <p:cNvPr id="2" name="AutoShape 2" descr="Image result for New York Institute of Techn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 result for New York Institute of Technolog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Image result for New York Institute of Technolog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6" name="Picture 8" descr="http://colleges.usnews.rankingsandreviews.com/img/college-photo_7309.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65346"/>
            <a:ext cx="4114428" cy="274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upload.wikimedia.org/wikipedia/commons/4/42/Alex_sch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052736"/>
            <a:ext cx="2065412" cy="191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8588"/>
            <a:ext cx="8229600" cy="14351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Computer Graphics Laboratory Inc. </a:t>
            </a:r>
            <a:r>
              <a:rPr lang="en-US" dirty="0" smtClean="0"/>
              <a:t>(</a:t>
            </a:r>
            <a:r>
              <a:rPr lang="en-US" dirty="0"/>
              <a:t>1981 to 1992)</a:t>
            </a:r>
            <a:r>
              <a:rPr lang="ar-SA" dirty="0" smtClean="0"/>
              <a:t>‏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5849938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 err="1" smtClean="0"/>
              <a:t>Convidou</a:t>
            </a:r>
            <a:r>
              <a:rPr lang="en-US" sz="2800" dirty="0" smtClean="0"/>
              <a:t> </a:t>
            </a:r>
            <a:r>
              <a:rPr lang="en-US" sz="2800" dirty="0"/>
              <a:t>Edwin </a:t>
            </a:r>
            <a:r>
              <a:rPr lang="en-US" sz="2800" dirty="0" err="1" smtClean="0"/>
              <a:t>Catmull</a:t>
            </a:r>
            <a:r>
              <a:rPr lang="en-US" sz="2800" dirty="0" smtClean="0"/>
              <a:t> (PhD </a:t>
            </a:r>
            <a:r>
              <a:rPr lang="en-US" sz="2800" dirty="0" err="1" smtClean="0"/>
              <a:t>Textre</a:t>
            </a:r>
            <a:r>
              <a:rPr lang="en-US" sz="2800" dirty="0" smtClean="0"/>
              <a:t> Rendering </a:t>
            </a:r>
            <a:r>
              <a:rPr lang="en-US" sz="2800" dirty="0" err="1" smtClean="0"/>
              <a:t>naUniv</a:t>
            </a:r>
            <a:r>
              <a:rPr lang="en-US" sz="2800" dirty="0" smtClean="0"/>
              <a:t>. Utah)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Coordenar</a:t>
            </a:r>
            <a:r>
              <a:rPr lang="en-US" sz="2800" dirty="0" smtClean="0"/>
              <a:t> o CGL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/>
              <a:t>Malcolm </a:t>
            </a:r>
            <a:r>
              <a:rPr lang="en-US" sz="2400" dirty="0" smtClean="0"/>
              <a:t>Blanchard (Utah), </a:t>
            </a:r>
            <a:r>
              <a:rPr lang="en-US" sz="2400" dirty="0" err="1" smtClean="0"/>
              <a:t>Alvy</a:t>
            </a:r>
            <a:r>
              <a:rPr lang="en-US" sz="2400" dirty="0" smtClean="0"/>
              <a:t> </a:t>
            </a:r>
            <a:r>
              <a:rPr lang="en-US" sz="2400" dirty="0"/>
              <a:t>Ray Smith and David </a:t>
            </a:r>
            <a:r>
              <a:rPr lang="en-US" sz="2400" dirty="0" err="1" smtClean="0"/>
              <a:t>DiFrancesco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smtClean="0"/>
              <a:t>Xerox)</a:t>
            </a: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 err="1" smtClean="0"/>
              <a:t>Comprou</a:t>
            </a:r>
            <a:r>
              <a:rPr lang="en-US" sz="2800" dirty="0" smtClean="0"/>
              <a:t> um de </a:t>
            </a:r>
            <a:r>
              <a:rPr lang="en-US" sz="2800" dirty="0" err="1" smtClean="0"/>
              <a:t>cada</a:t>
            </a:r>
            <a:r>
              <a:rPr lang="en-US" sz="2800" dirty="0" smtClean="0"/>
              <a:t> </a:t>
            </a:r>
            <a:r>
              <a:rPr lang="en-US" sz="2800" dirty="0" err="1" smtClean="0"/>
              <a:t>equipamento</a:t>
            </a:r>
            <a:r>
              <a:rPr lang="en-US" sz="2800" dirty="0" smtClean="0"/>
              <a:t> da </a:t>
            </a:r>
            <a:r>
              <a:rPr lang="pt-BR" sz="2800" dirty="0" smtClean="0"/>
              <a:t>Uni. </a:t>
            </a:r>
            <a:r>
              <a:rPr lang="pt-BR" sz="2800" dirty="0" err="1"/>
              <a:t>of</a:t>
            </a:r>
            <a:r>
              <a:rPr lang="pt-BR" sz="2800" dirty="0"/>
              <a:t> </a:t>
            </a:r>
            <a:r>
              <a:rPr lang="pt-BR" sz="2800" dirty="0" smtClean="0"/>
              <a:t>Utah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b="1" dirty="0"/>
              <a:t>DEC PDP-11</a:t>
            </a:r>
            <a:r>
              <a:rPr lang="en-US" sz="2400" dirty="0"/>
              <a:t>, a new </a:t>
            </a:r>
            <a:r>
              <a:rPr lang="en-US" sz="2400" b="1" dirty="0"/>
              <a:t>E&amp;S LDS-1 </a:t>
            </a:r>
            <a:r>
              <a:rPr lang="en-US" sz="2400" dirty="0"/>
              <a:t>and the first </a:t>
            </a:r>
            <a:r>
              <a:rPr lang="en-US" sz="2400" dirty="0" smtClean="0"/>
              <a:t>Random Access </a:t>
            </a:r>
            <a:r>
              <a:rPr lang="en-US" sz="2400" b="1" dirty="0" smtClean="0"/>
              <a:t>Frame Buffer</a:t>
            </a:r>
            <a:r>
              <a:rPr lang="en-US" sz="2400" dirty="0" smtClean="0"/>
              <a:t>. And… the very </a:t>
            </a:r>
            <a:r>
              <a:rPr lang="en-US" sz="2400" dirty="0"/>
              <a:t>first commercial </a:t>
            </a:r>
            <a:r>
              <a:rPr lang="en-US" sz="2400" b="1" dirty="0"/>
              <a:t>VAX</a:t>
            </a:r>
            <a:endParaRPr lang="en-GB" sz="2400" b="1" dirty="0"/>
          </a:p>
        </p:txBody>
      </p:sp>
      <p:pic>
        <p:nvPicPr>
          <p:cNvPr id="3074" name="Picture 2" descr="VES Awards 89 cropp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27" y="4457718"/>
            <a:ext cx="1733377" cy="216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Malcolm Blanchard"/>
          <p:cNvSpPr>
            <a:spLocks noChangeAspect="1" noChangeArrowheads="1"/>
          </p:cNvSpPr>
          <p:nvPr/>
        </p:nvSpPr>
        <p:spPr bwMode="auto">
          <a:xfrm>
            <a:off x="155575" y="-4572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8" name="Picture 6" descr="Malcolm Blancha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457718"/>
            <a:ext cx="2169453" cy="21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alvyray.com/Bio/images/AlvyKingForbesASAP4x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827" y="4457718"/>
            <a:ext cx="2722581" cy="216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disneyresearch.com/wp-content/uploads/2012/10/David-DiFrancesco-Larg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059" y="4457718"/>
            <a:ext cx="2253390" cy="216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754" y="1484784"/>
            <a:ext cx="105727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220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8588"/>
            <a:ext cx="8229600" cy="14351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Computer Graphics Laboratory Inc. </a:t>
            </a:r>
            <a:r>
              <a:rPr lang="en-US" dirty="0" smtClean="0"/>
              <a:t>(</a:t>
            </a:r>
            <a:r>
              <a:rPr lang="en-US" dirty="0"/>
              <a:t>1981 to 1992)</a:t>
            </a:r>
            <a:r>
              <a:rPr lang="ar-SA" dirty="0" smtClean="0"/>
              <a:t>‏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5257800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 smtClean="0"/>
              <a:t>Notable Firsts: 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 smtClean="0"/>
              <a:t>First </a:t>
            </a:r>
            <a:r>
              <a:rPr lang="en-US" sz="2400" dirty="0"/>
              <a:t>RGB anything </a:t>
            </a:r>
            <a:r>
              <a:rPr lang="en-US" sz="2400" dirty="0" smtClean="0"/>
              <a:t>(the </a:t>
            </a:r>
            <a:r>
              <a:rPr lang="en-US" sz="2400" dirty="0"/>
              <a:t>first RGB </a:t>
            </a:r>
            <a:r>
              <a:rPr lang="en-US" sz="2400" dirty="0" err="1"/>
              <a:t>framebuffers</a:t>
            </a:r>
            <a:r>
              <a:rPr lang="en-US" sz="2400" dirty="0"/>
              <a:t> in the world</a:t>
            </a:r>
            <a:r>
              <a:rPr lang="en-US" sz="2400" dirty="0" smtClean="0"/>
              <a:t>)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 smtClean="0"/>
              <a:t>First </a:t>
            </a:r>
            <a:r>
              <a:rPr lang="en-US" sz="2400" dirty="0"/>
              <a:t>RGB paint program (Paint by </a:t>
            </a:r>
            <a:r>
              <a:rPr lang="en-US" sz="2400" dirty="0" err="1"/>
              <a:t>Alvy</a:t>
            </a:r>
            <a:r>
              <a:rPr lang="en-US" sz="2400" dirty="0"/>
              <a:t> Ray Smith</a:t>
            </a:r>
            <a:r>
              <a:rPr lang="en-US" sz="2400" dirty="0" smtClean="0"/>
              <a:t>)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 smtClean="0"/>
              <a:t>First </a:t>
            </a:r>
            <a:r>
              <a:rPr lang="en-US" sz="2400" dirty="0"/>
              <a:t>soft-edged fill (</a:t>
            </a:r>
            <a:r>
              <a:rPr lang="en-US" sz="2400" dirty="0" err="1"/>
              <a:t>Alvy</a:t>
            </a:r>
            <a:r>
              <a:rPr lang="en-US" sz="2400" dirty="0"/>
              <a:t> Ray again</a:t>
            </a:r>
            <a:r>
              <a:rPr lang="en-US" sz="2400" dirty="0" smtClean="0"/>
              <a:t>)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 smtClean="0"/>
              <a:t>First computer-controlled video editing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 smtClean="0"/>
              <a:t>First </a:t>
            </a:r>
            <a:r>
              <a:rPr lang="en-US" sz="2400" dirty="0"/>
              <a:t>TV commercial with raster </a:t>
            </a:r>
            <a:r>
              <a:rPr lang="en-US" sz="2400" dirty="0" smtClean="0"/>
              <a:t>graphics 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 smtClean="0"/>
              <a:t>First </a:t>
            </a:r>
            <a:r>
              <a:rPr lang="en-US" sz="2400" dirty="0"/>
              <a:t>pixel </a:t>
            </a:r>
            <a:r>
              <a:rPr lang="en-US" sz="2400" dirty="0" smtClean="0"/>
              <a:t>dissolve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 smtClean="0"/>
              <a:t>First </a:t>
            </a:r>
            <a:r>
              <a:rPr lang="en-US" sz="2400" dirty="0"/>
              <a:t>networked computer </a:t>
            </a:r>
            <a:r>
              <a:rPr lang="en-US" sz="2400" dirty="0" smtClean="0"/>
              <a:t>system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 smtClean="0"/>
              <a:t>The </a:t>
            </a:r>
            <a:r>
              <a:rPr lang="en-US" sz="2400" dirty="0"/>
              <a:t>alpha channel is invented by Ed </a:t>
            </a:r>
            <a:r>
              <a:rPr lang="en-US" sz="2400" dirty="0" err="1" smtClean="0"/>
              <a:t>Catmull</a:t>
            </a:r>
            <a:r>
              <a:rPr lang="en-US" sz="2400" dirty="0" smtClean="0"/>
              <a:t>/</a:t>
            </a:r>
            <a:r>
              <a:rPr lang="en-US" sz="2400" dirty="0" err="1" smtClean="0"/>
              <a:t>Alvy</a:t>
            </a:r>
            <a:r>
              <a:rPr lang="en-US" sz="2400" dirty="0" smtClean="0"/>
              <a:t> </a:t>
            </a:r>
            <a:r>
              <a:rPr lang="en-US" sz="2400" dirty="0"/>
              <a:t>Ray </a:t>
            </a:r>
            <a:r>
              <a:rPr lang="en-US" sz="2400" dirty="0" smtClean="0"/>
              <a:t>Smith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 smtClean="0"/>
              <a:t>First </a:t>
            </a:r>
            <a:r>
              <a:rPr lang="en-US" sz="2400" dirty="0"/>
              <a:t>hidden surface algorithm within a </a:t>
            </a:r>
            <a:r>
              <a:rPr lang="en-US" sz="2400" dirty="0" smtClean="0"/>
              <a:t>pixel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 smtClean="0"/>
              <a:t>Invented </a:t>
            </a:r>
            <a:r>
              <a:rPr lang="en-US" sz="2400" dirty="0" err="1"/>
              <a:t>mipmapping</a:t>
            </a:r>
            <a:r>
              <a:rPr lang="en-US" sz="2400" dirty="0"/>
              <a:t> (texture mapping is still done this </a:t>
            </a:r>
            <a:r>
              <a:rPr lang="en-US" sz="2400" dirty="0" smtClean="0"/>
              <a:t>way)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 smtClean="0"/>
              <a:t>Garland Stern implemented the first scan and paint system</a:t>
            </a:r>
            <a:endParaRPr lang="en-GB" sz="2400" b="1" dirty="0"/>
          </a:p>
        </p:txBody>
      </p:sp>
      <p:sp>
        <p:nvSpPr>
          <p:cNvPr id="2" name="AutoShape 4" descr="Malcolm Blanchard"/>
          <p:cNvSpPr>
            <a:spLocks noChangeAspect="1" noChangeArrowheads="1"/>
          </p:cNvSpPr>
          <p:nvPr/>
        </p:nvSpPr>
        <p:spPr bwMode="auto">
          <a:xfrm>
            <a:off x="155575" y="-4572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6493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smtClean="0"/>
              <a:t>Computer </a:t>
            </a:r>
            <a:r>
              <a:rPr lang="pt-BR" dirty="0" err="1"/>
              <a:t>Graphics</a:t>
            </a:r>
            <a:r>
              <a:rPr lang="pt-BR" dirty="0"/>
              <a:t> </a:t>
            </a:r>
            <a:r>
              <a:rPr lang="pt-BR" dirty="0" err="1"/>
              <a:t>Division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 smtClean="0"/>
              <a:t>Lucasfilm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6261348" cy="4525963"/>
          </a:xfrm>
          <a:ln/>
        </p:spPr>
        <p:txBody>
          <a:bodyPr/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 err="1" smtClean="0"/>
              <a:t>Fundada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tooltip="George Lucas"/>
              </a:rPr>
              <a:t>George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tooltip="George Lucas"/>
              </a:rPr>
              <a:t>Lucas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/>
              <a:t>1971</a:t>
            </a:r>
            <a:endParaRPr lang="pt-BR" sz="2800" b="1" dirty="0" smtClean="0"/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 err="1"/>
              <a:t>Em</a:t>
            </a:r>
            <a:r>
              <a:rPr lang="en-US" sz="2800" dirty="0"/>
              <a:t> 1977 </a:t>
            </a:r>
            <a:r>
              <a:rPr lang="en-US" sz="2800" dirty="0" err="1"/>
              <a:t>lança</a:t>
            </a:r>
            <a:r>
              <a:rPr lang="en-US" sz="2800" dirty="0"/>
              <a:t> Star Wars Episode IV: A New Hope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 dirty="0" smtClean="0"/>
              <a:t>Em </a:t>
            </a:r>
            <a:r>
              <a:rPr lang="pt-BR" sz="2800" dirty="0"/>
              <a:t>1979 Ed </a:t>
            </a:r>
            <a:r>
              <a:rPr lang="pt-BR" sz="2800" dirty="0" err="1" smtClean="0"/>
              <a:t>Catmull</a:t>
            </a:r>
            <a:r>
              <a:rPr lang="pt-BR" sz="2800" dirty="0" smtClean="0"/>
              <a:t> coordenador CGD: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/>
              <a:t>computer graphics, video editing, and digital </a:t>
            </a:r>
            <a:r>
              <a:rPr lang="en-US" sz="2400" dirty="0" smtClean="0"/>
              <a:t>audio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 err="1" smtClean="0"/>
              <a:t>Catmull</a:t>
            </a:r>
            <a:r>
              <a:rPr lang="en-US" sz="2800" dirty="0" smtClean="0"/>
              <a:t> </a:t>
            </a:r>
            <a:r>
              <a:rPr lang="en-US" sz="2800" dirty="0" err="1" smtClean="0"/>
              <a:t>desenvolve</a:t>
            </a:r>
            <a:r>
              <a:rPr lang="en-US" sz="2800" dirty="0" smtClean="0"/>
              <a:t>: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/>
              <a:t>Digital Image Compositing </a:t>
            </a:r>
            <a:r>
              <a:rPr lang="en-GB" sz="2400" dirty="0"/>
              <a:t>	</a:t>
            </a:r>
            <a:r>
              <a:rPr lang="en-GB" sz="2400" dirty="0" smtClean="0"/>
              <a:t>Technology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 smtClean="0"/>
              <a:t>Contrata</a:t>
            </a:r>
            <a:r>
              <a:rPr lang="en-GB" sz="2800" dirty="0" smtClean="0"/>
              <a:t> </a:t>
            </a:r>
            <a:r>
              <a:rPr lang="en-US" sz="2800" b="1" dirty="0"/>
              <a:t>John </a:t>
            </a:r>
            <a:r>
              <a:rPr lang="en-US" sz="2800" b="1" dirty="0" err="1" smtClean="0"/>
              <a:t>Lasseter</a:t>
            </a:r>
            <a:r>
              <a:rPr lang="en-US" sz="2800" b="1" dirty="0" smtClean="0"/>
              <a:t>: </a:t>
            </a:r>
            <a:r>
              <a:rPr lang="en-US" sz="2800" dirty="0" err="1" smtClean="0"/>
              <a:t>demitido</a:t>
            </a:r>
            <a:r>
              <a:rPr lang="en-US" sz="2800" dirty="0" smtClean="0"/>
              <a:t> da </a:t>
            </a:r>
          </a:p>
          <a:p>
            <a:pPr marL="0" indent="0"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/>
              <a:t>	</a:t>
            </a:r>
            <a:r>
              <a:rPr lang="en-US" sz="2800" dirty="0" smtClean="0"/>
              <a:t>Disney </a:t>
            </a:r>
            <a:r>
              <a:rPr lang="en-US" sz="2800" dirty="0"/>
              <a:t>– </a:t>
            </a:r>
            <a:r>
              <a:rPr lang="en-US" sz="2800" dirty="0" err="1" smtClean="0"/>
              <a:t>insistia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usar</a:t>
            </a:r>
            <a:r>
              <a:rPr lang="en-US" sz="2800" dirty="0" smtClean="0"/>
              <a:t> </a:t>
            </a:r>
            <a:r>
              <a:rPr lang="en-US" sz="2800" dirty="0" err="1" smtClean="0"/>
              <a:t>computadores</a:t>
            </a:r>
            <a:r>
              <a:rPr lang="en-US" sz="2800" dirty="0" smtClean="0"/>
              <a:t>!</a:t>
            </a:r>
            <a:endParaRPr lang="en-GB" sz="2800" dirty="0"/>
          </a:p>
        </p:txBody>
      </p:sp>
      <p:sp>
        <p:nvSpPr>
          <p:cNvPr id="2" name="AutoShape 2" descr="Image result for george lucas"/>
          <p:cNvSpPr>
            <a:spLocks noChangeAspect="1" noChangeArrowheads="1"/>
          </p:cNvSpPr>
          <p:nvPr/>
        </p:nvSpPr>
        <p:spPr bwMode="auto">
          <a:xfrm>
            <a:off x="155575" y="-846138"/>
            <a:ext cx="1190625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 result for george lucas"/>
          <p:cNvSpPr>
            <a:spLocks noChangeAspect="1" noChangeArrowheads="1"/>
          </p:cNvSpPr>
          <p:nvPr/>
        </p:nvSpPr>
        <p:spPr bwMode="auto">
          <a:xfrm>
            <a:off x="307975" y="-693738"/>
            <a:ext cx="1190625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Image result for george lucas"/>
          <p:cNvSpPr>
            <a:spLocks noChangeAspect="1" noChangeArrowheads="1"/>
          </p:cNvSpPr>
          <p:nvPr/>
        </p:nvSpPr>
        <p:spPr bwMode="auto">
          <a:xfrm>
            <a:off x="460375" y="-541338"/>
            <a:ext cx="1190625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8" descr="Image result for george lucas"/>
          <p:cNvSpPr>
            <a:spLocks noChangeAspect="1" noChangeArrowheads="1"/>
          </p:cNvSpPr>
          <p:nvPr/>
        </p:nvSpPr>
        <p:spPr bwMode="auto">
          <a:xfrm>
            <a:off x="612775" y="-388938"/>
            <a:ext cx="1190625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6" name="Picture 10" descr="http://www.architectsofpeace.org/media/architects/george-luca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548" y="1000280"/>
            <a:ext cx="2425452" cy="291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2" descr="Image result for John Lasse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10" name="Picture 14" descr="Image result for John Lasse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74" y="4365104"/>
            <a:ext cx="205740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 </a:t>
            </a:r>
            <a:r>
              <a:rPr lang="pt-BR" dirty="0" err="1"/>
              <a:t>Lucasfilm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b="1" dirty="0" smtClean="0"/>
              <a:t>Andrei and the Wally B (1984)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000" b="1" dirty="0" err="1" smtClean="0"/>
              <a:t>Caracter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feito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formas</a:t>
            </a:r>
            <a:r>
              <a:rPr lang="en-US" sz="2000" b="1" dirty="0" smtClean="0"/>
              <a:t> simples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000" b="1" dirty="0" err="1" smtClean="0"/>
              <a:t>Sw</a:t>
            </a:r>
            <a:r>
              <a:rPr lang="en-US" sz="2000" b="1" dirty="0" smtClean="0"/>
              <a:t> Tools: Bending e Water </a:t>
            </a:r>
            <a:r>
              <a:rPr lang="en-US" sz="2000" b="1" dirty="0" err="1" smtClean="0"/>
              <a:t>Ballon</a:t>
            </a:r>
            <a:endParaRPr lang="en-US" sz="2000" b="1" dirty="0" smtClean="0"/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000" b="1" dirty="0" smtClean="0"/>
              <a:t>Copy-paste </a:t>
            </a:r>
            <a:r>
              <a:rPr lang="en-US" sz="2000" b="1" dirty="0" err="1" smtClean="0"/>
              <a:t>milhares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formas</a:t>
            </a:r>
            <a:r>
              <a:rPr lang="en-US" sz="2000" b="1" dirty="0" smtClean="0"/>
              <a:t> simples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000" b="1" dirty="0"/>
              <a:t>Motion Blur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000" b="1" dirty="0"/>
              <a:t>Wire frame -&gt; Rendering</a:t>
            </a:r>
            <a:endParaRPr lang="en-GB" sz="2000" dirty="0"/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000" b="1" dirty="0" smtClean="0"/>
              <a:t>Real Animator: John </a:t>
            </a:r>
            <a:r>
              <a:rPr lang="en-US" sz="2000" b="1" dirty="0" err="1" smtClean="0"/>
              <a:t>Lasseter</a:t>
            </a:r>
            <a:endParaRPr lang="en-US" sz="2000" b="1" dirty="0" smtClean="0"/>
          </a:p>
        </p:txBody>
      </p:sp>
      <p:pic>
        <p:nvPicPr>
          <p:cNvPr id="7171" name="Picture 3" descr="C:\Users\Simoes\Pictures\vlcsnap-2015-05-28-00h09m16s7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376" y="260648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Simoes\Pictures\vlcsnap-2015-05-28-00h12m42s7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158" y="3356992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blogs-images.forbes.com/johngaudiosi/files/2013/02/John-Lasseter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3" y="4728592"/>
            <a:ext cx="3266728" cy="204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3" y="2437110"/>
            <a:ext cx="8001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 descr="C:\Users\Simoes\Pictures\vlcsnap-2015-05-28-00h16m05s58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82352"/>
            <a:ext cx="2066528" cy="154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583" y="5115528"/>
            <a:ext cx="19335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 PIXAR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5720" y="1643050"/>
            <a:ext cx="8229600" cy="4525963"/>
          </a:xfrm>
          <a:ln/>
        </p:spPr>
        <p:txBody>
          <a:bodyPr/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 err="1" smtClean="0"/>
              <a:t>Em</a:t>
            </a:r>
            <a:r>
              <a:rPr lang="en-US" sz="2800" dirty="0" smtClean="0"/>
              <a:t> 1986</a:t>
            </a:r>
            <a:r>
              <a:rPr lang="en-US" sz="2800" dirty="0"/>
              <a:t>, Steve Jobs </a:t>
            </a:r>
            <a:r>
              <a:rPr lang="en-US" sz="2800" dirty="0" err="1" smtClean="0"/>
              <a:t>comprou</a:t>
            </a:r>
            <a:r>
              <a:rPr lang="en-US" sz="2800" dirty="0" smtClean="0"/>
              <a:t> a </a:t>
            </a:r>
            <a:r>
              <a:rPr lang="en-US" sz="2800" dirty="0" err="1" smtClean="0"/>
              <a:t>Lucasfilm's</a:t>
            </a:r>
            <a:r>
              <a:rPr lang="en-US" sz="2800" dirty="0" smtClean="0"/>
              <a:t> Digital Division e </a:t>
            </a:r>
            <a:r>
              <a:rPr lang="en-US" sz="2800" dirty="0" err="1" smtClean="0"/>
              <a:t>fundou</a:t>
            </a:r>
            <a:r>
              <a:rPr lang="en-US" sz="2800" dirty="0" smtClean="0"/>
              <a:t> a Pixar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 smtClean="0"/>
              <a:t>Ed. </a:t>
            </a:r>
            <a:r>
              <a:rPr lang="en-US" sz="2800" dirty="0" err="1"/>
              <a:t>Catmull</a:t>
            </a:r>
            <a:r>
              <a:rPr lang="en-US" sz="2800" dirty="0"/>
              <a:t> became the Chief </a:t>
            </a:r>
            <a:endParaRPr lang="en-US" sz="2800" dirty="0" smtClean="0"/>
          </a:p>
          <a:p>
            <a:pPr marL="0" indent="0"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/>
              <a:t>	</a:t>
            </a:r>
            <a:r>
              <a:rPr lang="en-US" sz="2800" dirty="0" smtClean="0"/>
              <a:t>Technical Officer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 err="1" smtClean="0"/>
              <a:t>RenderMan</a:t>
            </a:r>
            <a:r>
              <a:rPr lang="en-US" sz="2800" dirty="0" smtClean="0"/>
              <a:t> </a:t>
            </a:r>
            <a:r>
              <a:rPr lang="en-US" sz="2800" dirty="0"/>
              <a:t>rendering system </a:t>
            </a:r>
            <a:endParaRPr lang="en-US" sz="2800" dirty="0" smtClean="0"/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 err="1" smtClean="0"/>
              <a:t>usado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Toy </a:t>
            </a:r>
            <a:r>
              <a:rPr lang="en-US" sz="2400" dirty="0"/>
              <a:t>Story </a:t>
            </a:r>
            <a:r>
              <a:rPr lang="en-US" sz="2400" dirty="0" smtClean="0"/>
              <a:t>e Finding </a:t>
            </a:r>
            <a:r>
              <a:rPr lang="en-US" sz="2400" dirty="0" err="1" smtClean="0"/>
              <a:t>Nemo</a:t>
            </a:r>
            <a:endParaRPr lang="en-US" sz="2400" dirty="0" smtClean="0"/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 smtClean="0"/>
              <a:t>Vender Hardware: 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 err="1" smtClean="0"/>
              <a:t>Filmes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promover</a:t>
            </a:r>
            <a:r>
              <a:rPr lang="en-US" sz="2400" dirty="0" smtClean="0"/>
              <a:t> </a:t>
            </a:r>
            <a:r>
              <a:rPr lang="en-US" sz="2400" dirty="0" err="1" smtClean="0"/>
              <a:t>seu</a:t>
            </a:r>
            <a:r>
              <a:rPr lang="en-US" sz="2400" dirty="0" smtClean="0"/>
              <a:t> </a:t>
            </a:r>
            <a:r>
              <a:rPr lang="en-US" sz="2400" dirty="0" err="1" smtClean="0"/>
              <a:t>Hw</a:t>
            </a:r>
            <a:r>
              <a:rPr lang="en-US" sz="2400" dirty="0" smtClean="0"/>
              <a:t> e </a:t>
            </a:r>
            <a:r>
              <a:rPr lang="en-US" sz="2400" dirty="0" err="1" smtClean="0"/>
              <a:t>Sw</a:t>
            </a:r>
            <a:endParaRPr lang="en-US" sz="2400" dirty="0" smtClean="0"/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 smtClean="0"/>
              <a:t>SIGGRAPH </a:t>
            </a:r>
            <a:r>
              <a:rPr lang="en-US" sz="2400" dirty="0" err="1" smtClean="0"/>
              <a:t>demonstrações</a:t>
            </a:r>
            <a:endParaRPr lang="en-US" sz="2400" dirty="0" smtClean="0"/>
          </a:p>
        </p:txBody>
      </p:sp>
      <p:pic>
        <p:nvPicPr>
          <p:cNvPr id="6146" name="Picture 2" descr="http://t0.gstatic.com/images?q=tbn:ANd9GcT33atcUeCFAPLYecB8hqPDpWJHi0pEwxO7r-dZPbnYAEAkYiOEW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36912"/>
            <a:ext cx="2458368" cy="313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 PIXAR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5720" y="1643050"/>
            <a:ext cx="8229600" cy="4525963"/>
          </a:xfrm>
          <a:ln/>
        </p:spPr>
        <p:txBody>
          <a:bodyPr/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 smtClean="0"/>
              <a:t>Pixar = Pixel + Art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 smtClean="0"/>
              <a:t>Pixar Image Computer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 err="1" smtClean="0"/>
              <a:t>Trabalhavam</a:t>
            </a:r>
            <a:r>
              <a:rPr lang="en-US" sz="2800" dirty="0" smtClean="0"/>
              <a:t>: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 smtClean="0"/>
              <a:t>6 </a:t>
            </a:r>
            <a:r>
              <a:rPr lang="en-US" sz="2400" dirty="0" err="1" smtClean="0"/>
              <a:t>meses</a:t>
            </a:r>
            <a:r>
              <a:rPr lang="en-US" sz="2400" dirty="0" smtClean="0"/>
              <a:t> no </a:t>
            </a:r>
            <a:r>
              <a:rPr lang="en-US" sz="2400" dirty="0" err="1" smtClean="0"/>
              <a:t>Sw-Hw</a:t>
            </a:r>
            <a:endParaRPr lang="en-US" sz="2400" dirty="0" smtClean="0"/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 smtClean="0"/>
              <a:t>6 </a:t>
            </a:r>
            <a:r>
              <a:rPr lang="en-US" sz="2400" dirty="0" err="1" smtClean="0"/>
              <a:t>meses</a:t>
            </a:r>
            <a:r>
              <a:rPr lang="en-US" sz="2400" dirty="0" smtClean="0"/>
              <a:t> </a:t>
            </a:r>
            <a:r>
              <a:rPr lang="en-US" sz="2400" dirty="0" err="1" smtClean="0"/>
              <a:t>fazendo</a:t>
            </a:r>
            <a:r>
              <a:rPr lang="en-US" sz="2400" dirty="0" smtClean="0"/>
              <a:t> </a:t>
            </a:r>
            <a:r>
              <a:rPr lang="en-US" sz="2400" dirty="0" err="1" smtClean="0"/>
              <a:t>filmes</a:t>
            </a:r>
            <a:endParaRPr lang="en-US" sz="2400" dirty="0" smtClean="0"/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 err="1" smtClean="0"/>
              <a:t>Nunca</a:t>
            </a:r>
            <a:r>
              <a:rPr lang="en-US" sz="2400" dirty="0" smtClean="0"/>
              <a:t> </a:t>
            </a:r>
            <a:r>
              <a:rPr lang="en-US" sz="2400" dirty="0" err="1" smtClean="0"/>
              <a:t>comprou</a:t>
            </a:r>
            <a:r>
              <a:rPr lang="en-US" sz="2400" dirty="0" smtClean="0"/>
              <a:t> </a:t>
            </a:r>
            <a:r>
              <a:rPr lang="en-US" sz="2400" dirty="0" err="1" smtClean="0"/>
              <a:t>roteiros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idéias</a:t>
            </a:r>
            <a:r>
              <a:rPr lang="en-US" sz="2400" dirty="0" smtClean="0"/>
              <a:t> de </a:t>
            </a:r>
            <a:r>
              <a:rPr lang="en-US" sz="2400" dirty="0" err="1" smtClean="0"/>
              <a:t>terceiros</a:t>
            </a:r>
            <a:endParaRPr lang="en-US" sz="2400" dirty="0" smtClean="0"/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000" dirty="0" err="1" smtClean="0"/>
              <a:t>Todos</a:t>
            </a:r>
            <a:r>
              <a:rPr lang="en-US" sz="2000" dirty="0" smtClean="0"/>
              <a:t> as </a:t>
            </a:r>
            <a:r>
              <a:rPr lang="en-US" sz="2000" dirty="0" err="1" smtClean="0"/>
              <a:t>histórias</a:t>
            </a:r>
            <a:r>
              <a:rPr lang="en-US" sz="2000" dirty="0" smtClean="0"/>
              <a:t> e </a:t>
            </a:r>
            <a:r>
              <a:rPr lang="en-US" sz="2000" dirty="0" err="1" smtClean="0"/>
              <a:t>personagens</a:t>
            </a:r>
            <a:r>
              <a:rPr lang="en-US" sz="2000" dirty="0" smtClean="0"/>
              <a:t> </a:t>
            </a:r>
            <a:r>
              <a:rPr lang="en-US" sz="2000" dirty="0" err="1" smtClean="0"/>
              <a:t>sao</a:t>
            </a:r>
            <a:r>
              <a:rPr lang="en-US" sz="2000" dirty="0" smtClean="0"/>
              <a:t> </a:t>
            </a:r>
            <a:r>
              <a:rPr lang="en-US" sz="2000" dirty="0" err="1" smtClean="0"/>
              <a:t>criados</a:t>
            </a:r>
            <a:r>
              <a:rPr lang="en-US" sz="2000" dirty="0" smtClean="0"/>
              <a:t> </a:t>
            </a:r>
            <a:r>
              <a:rPr lang="en-US" sz="2000" dirty="0" err="1" smtClean="0"/>
              <a:t>pelos</a:t>
            </a:r>
            <a:r>
              <a:rPr lang="en-US" sz="2000" dirty="0" smtClean="0"/>
              <a:t> </a:t>
            </a:r>
            <a:r>
              <a:rPr lang="en-US" sz="2000" dirty="0" err="1" smtClean="0"/>
              <a:t>membros</a:t>
            </a:r>
            <a:r>
              <a:rPr lang="en-US" sz="2000" dirty="0" smtClean="0"/>
              <a:t> da </a:t>
            </a:r>
            <a:r>
              <a:rPr lang="en-US" sz="2000" dirty="0" err="1" smtClean="0"/>
              <a:t>empresa</a:t>
            </a:r>
            <a:endParaRPr lang="en-US" sz="2000" dirty="0" smtClean="0"/>
          </a:p>
        </p:txBody>
      </p:sp>
      <p:pic>
        <p:nvPicPr>
          <p:cNvPr id="8194" name="Picture 2" descr="C:\Users\Simoes\Pictures\vlcsnap-2015-05-28-00h31m56s5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980728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743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 PIXAR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5720" y="1643050"/>
            <a:ext cx="8229600" cy="4525963"/>
          </a:xfrm>
          <a:ln/>
        </p:spPr>
        <p:txBody>
          <a:bodyPr/>
          <a:lstStyle/>
          <a:p>
            <a:pPr marL="339725" lvl="1" indent="-339725">
              <a:spcBef>
                <a:spcPts val="800"/>
              </a:spcBef>
              <a:buClr>
                <a:srgbClr val="FFCC00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 dirty="0" err="1" smtClean="0"/>
              <a:t>Processo</a:t>
            </a:r>
            <a:r>
              <a:rPr lang="en-US" sz="2800" dirty="0" smtClean="0"/>
              <a:t> de </a:t>
            </a:r>
            <a:r>
              <a:rPr lang="en-US" sz="2800" dirty="0" err="1" smtClean="0"/>
              <a:t>fazer</a:t>
            </a:r>
            <a:r>
              <a:rPr lang="en-US" sz="2800" dirty="0" smtClean="0"/>
              <a:t> um </a:t>
            </a:r>
            <a:r>
              <a:rPr lang="en-US" sz="2800" dirty="0" err="1" smtClean="0"/>
              <a:t>filme</a:t>
            </a:r>
            <a:r>
              <a:rPr lang="en-US" sz="2800" dirty="0" smtClean="0"/>
              <a:t>:   </a:t>
            </a:r>
            <a:r>
              <a:rPr lang="en-US" sz="2400" dirty="0" smtClean="0">
                <a:sym typeface="Wingdings" pitchFamily="2" charset="2"/>
              </a:rPr>
              <a:t>Re-Boarding </a:t>
            </a:r>
            <a:r>
              <a:rPr lang="en-US" sz="2400" dirty="0">
                <a:sym typeface="Wingdings" pitchFamily="2" charset="2"/>
              </a:rPr>
              <a:t>!!!</a:t>
            </a:r>
            <a:endParaRPr lang="en-US" sz="2400" dirty="0"/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 err="1" smtClean="0"/>
              <a:t>Idéia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Conceito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Roteiro</a:t>
            </a:r>
            <a:endParaRPr lang="en-US" sz="2400" dirty="0" smtClean="0">
              <a:sym typeface="Wingdings" pitchFamily="2" charset="2"/>
            </a:endParaRP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 smtClean="0">
                <a:sym typeface="Wingdings" pitchFamily="2" charset="2"/>
              </a:rPr>
              <a:t>History Board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 smtClean="0">
                <a:sym typeface="Wingdings" pitchFamily="2" charset="2"/>
              </a:rPr>
              <a:t>Junta </a:t>
            </a:r>
            <a:r>
              <a:rPr lang="en-US" sz="2400" dirty="0" err="1" smtClean="0">
                <a:sym typeface="Wingdings" pitchFamily="2" charset="2"/>
              </a:rPr>
              <a:t>todos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para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assistir</a:t>
            </a:r>
            <a:r>
              <a:rPr lang="en-US" sz="2400" dirty="0" smtClean="0">
                <a:sym typeface="Wingdings" pitchFamily="2" charset="2"/>
              </a:rPr>
              <a:t>: </a:t>
            </a:r>
            <a:r>
              <a:rPr lang="en-US" sz="2400" dirty="0" err="1" smtClean="0">
                <a:sym typeface="Wingdings" pitchFamily="2" charset="2"/>
              </a:rPr>
              <a:t>Equipe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atua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nos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dialogos</a:t>
            </a:r>
            <a:r>
              <a:rPr lang="en-US" sz="2400" dirty="0" smtClean="0">
                <a:sym typeface="Wingdings" pitchFamily="2" charset="2"/>
              </a:rPr>
              <a:t> e </a:t>
            </a:r>
            <a:r>
              <a:rPr lang="en-US" sz="2400" dirty="0" err="1" smtClean="0">
                <a:sym typeface="Wingdings" pitchFamily="2" charset="2"/>
              </a:rPr>
              <a:t>musica</a:t>
            </a:r>
            <a:r>
              <a:rPr lang="en-US" sz="2400" dirty="0" smtClean="0">
                <a:sym typeface="Wingdings" pitchFamily="2" charset="2"/>
              </a:rPr>
              <a:t>!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400" dirty="0" err="1" smtClean="0">
                <a:sym typeface="Wingdings" pitchFamily="2" charset="2"/>
              </a:rPr>
              <a:t>Repete</a:t>
            </a:r>
            <a:r>
              <a:rPr lang="en-US" sz="2400" dirty="0" smtClean="0">
                <a:sym typeface="Wingdings" pitchFamily="2" charset="2"/>
              </a:rPr>
              <a:t> 40 </a:t>
            </a:r>
            <a:r>
              <a:rPr lang="en-US" sz="2400" dirty="0" err="1" smtClean="0">
                <a:sym typeface="Wingdings" pitchFamily="2" charset="2"/>
              </a:rPr>
              <a:t>vezes</a:t>
            </a:r>
            <a:r>
              <a:rPr lang="en-US" sz="2400" dirty="0" smtClean="0">
                <a:sym typeface="Wingdings" pitchFamily="2" charset="2"/>
              </a:rPr>
              <a:t> !!!  </a:t>
            </a:r>
            <a:endParaRPr lang="en-US" sz="2400" dirty="0" smtClean="0"/>
          </a:p>
        </p:txBody>
      </p:sp>
      <p:pic>
        <p:nvPicPr>
          <p:cNvPr id="15362" name="Picture 2" descr="C:\Users\Simoes\Pictures\vlcsnap-2015-05-28-11h34m06s67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416176"/>
            <a:ext cx="3024336" cy="226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Simoes\Pictures\vlcsnap-2015-05-28-11h35m13s98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4416176"/>
            <a:ext cx="3024336" cy="226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0209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Garamond"/>
        <a:ea typeface=""/>
        <a:cs typeface="DejaVu Sans"/>
      </a:majorFont>
      <a:minorFont>
        <a:latin typeface="Garamond"/>
        <a:ea typeface=""/>
        <a:cs typeface="DejaVu San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DejaVu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Garamond"/>
        <a:ea typeface=""/>
        <a:cs typeface="DejaVu Sans"/>
      </a:majorFont>
      <a:minorFont>
        <a:latin typeface="Garamond"/>
        <a:ea typeface=""/>
        <a:cs typeface="DejaVu San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DejaVu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602</Words>
  <Application>Microsoft Office PowerPoint</Application>
  <PresentationFormat>Apresentação na tela (4:3)</PresentationFormat>
  <Paragraphs>115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18" baseType="lpstr">
      <vt:lpstr>Tema do Office</vt:lpstr>
      <vt:lpstr>Tema do Office</vt:lpstr>
      <vt:lpstr>Historia da Pixar</vt:lpstr>
      <vt:lpstr>Computer Graphics Laboratory Inc. (1981 to 1992)‏</vt:lpstr>
      <vt:lpstr>Computer Graphics Laboratory Inc. (1981 to 1992)‏</vt:lpstr>
      <vt:lpstr>Computer Graphics Laboratory Inc. (1981 to 1992)‏</vt:lpstr>
      <vt:lpstr>Computer Graphics Division at Lucasfilm</vt:lpstr>
      <vt:lpstr> Lucasfilm</vt:lpstr>
      <vt:lpstr> PIXAR</vt:lpstr>
      <vt:lpstr> PIXAR</vt:lpstr>
      <vt:lpstr> PIXAR</vt:lpstr>
      <vt:lpstr> PIXAR</vt:lpstr>
      <vt:lpstr> PIXAR</vt:lpstr>
      <vt:lpstr> PIXAR</vt:lpstr>
      <vt:lpstr> PIXAR</vt:lpstr>
      <vt:lpstr> PIXAR</vt:lpstr>
      <vt:lpstr> PIXAR – Dark Ages</vt:lpstr>
      <vt:lpstr>Disney - Pixar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Livre</dc:title>
  <dc:creator>Spider</dc:creator>
  <cp:lastModifiedBy>Simoes</cp:lastModifiedBy>
  <cp:revision>67</cp:revision>
  <dcterms:modified xsi:type="dcterms:W3CDTF">2015-06-10T22:53:54Z</dcterms:modified>
</cp:coreProperties>
</file>