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4"/>
  </p:notesMasterIdLst>
  <p:sldIdLst>
    <p:sldId id="256" r:id="rId3"/>
    <p:sldId id="276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</p:sldIdLst>
  <p:sldSz cx="10080625" cy="7559675"/>
  <p:notesSz cx="7099300" cy="10234613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318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6477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8636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0795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3" d="100"/>
          <a:sy n="83" d="100"/>
        </p:scale>
        <p:origin x="-522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757"/>
        <p:guide pos="20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77875"/>
            <a:ext cx="5116513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5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975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27038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87388" algn="l"/>
                <a:tab pos="1374775" algn="l"/>
                <a:tab pos="2062163" algn="l"/>
                <a:tab pos="274955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017963" y="0"/>
            <a:ext cx="307975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27038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87388" algn="l"/>
                <a:tab pos="1374775" algn="l"/>
                <a:tab pos="2062163" algn="l"/>
                <a:tab pos="274955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721850"/>
            <a:ext cx="307975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27038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87388" algn="l"/>
                <a:tab pos="1374775" algn="l"/>
                <a:tab pos="2062163" algn="l"/>
                <a:tab pos="274955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017963" y="9721850"/>
            <a:ext cx="307975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27038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87388" algn="l"/>
                <a:tab pos="1374775" algn="l"/>
                <a:tab pos="2062163" algn="l"/>
                <a:tab pos="274955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F16688C-FE0F-4FBC-B33F-B4306E46017D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857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/>
            <a:fld id="{508AA616-A5C7-4B6A-B03C-3728DCD6FC5E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77875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/>
            <a:fld id="{CEEF025D-42EA-4C58-BEE5-4E4C11154421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6425" y="0"/>
            <a:ext cx="4594225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/>
            <a:fld id="{BDD98C48-EFD0-412D-BD5E-8AFC24855408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6425" y="0"/>
            <a:ext cx="4594225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/>
            <a:fld id="{9EC8375E-768E-419D-AA73-5B8A6E2819B1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6425" y="0"/>
            <a:ext cx="4594225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/>
            <a:fld id="{CC478468-CAD1-404F-ABFC-260D68B584B7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6425" y="0"/>
            <a:ext cx="4594225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/>
            <a:fld id="{3B446C18-544A-4F37-9FDD-2B9CAAE83629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6425" y="0"/>
            <a:ext cx="4594225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/>
            <a:fld id="{075CF811-1DC3-47FF-9897-AF82C0A84EB0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6425" y="0"/>
            <a:ext cx="4594225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/>
            <a:fld id="{1B203B3A-5315-4ACE-9C9F-DB2455972838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6425" y="0"/>
            <a:ext cx="4594225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/>
            <a:fld id="{738A4A28-B3E0-48BB-9977-735F03DE91BA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6425" y="0"/>
            <a:ext cx="4594225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/>
            <a:fld id="{65DD327D-7CBD-40C8-AE62-C9127077D6CD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6425" y="0"/>
            <a:ext cx="4594225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/>
            <a:fld id="{B915A437-C1FC-4C8E-9908-D1B1660E4730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6425" y="0"/>
            <a:ext cx="4594225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BF6A8-3CE6-455F-9056-1FF271477965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03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48188-72C0-467E-9C83-A9CE205CD4C8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6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049713" y="5397500"/>
            <a:ext cx="1349375" cy="216058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0" y="5397500"/>
            <a:ext cx="3897313" cy="216058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C64A9-1FBE-4B8C-940C-64C01CCB04D3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648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0363" y="5397500"/>
            <a:ext cx="5038725" cy="1081088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A0073-0CBD-4294-BA7C-B3525271064C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77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48589-4C83-4D51-8FED-5C99A4FE5B59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408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7699-3A15-4EF1-8F8D-0092E14BC94B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009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7E883-6AC7-4DC1-A56A-482E81FCB532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667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439863"/>
            <a:ext cx="4422775" cy="5578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54563" y="1439863"/>
            <a:ext cx="4424362" cy="5578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AECAD-0E51-486B-8A75-1B230DBF2F7A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51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FEB4B-17BC-4965-BC00-2E98F160FC06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653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B5D73-EC3F-4F94-A5A4-340247A9810C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034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2F805-2220-4B0C-8B96-A75292D5B3A4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48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22C07-C65C-48B1-BE6E-81EC878173E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64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72068-CE55-4137-B12D-1B20FE5E603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778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98826-2A20-4FB4-983A-1AB5E0B1568B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799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53273-FF1C-4A02-9CBD-3FB5E57B55CA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6425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29438" y="301625"/>
            <a:ext cx="2249487" cy="671671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301625"/>
            <a:ext cx="6597650" cy="671671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55EAA-A4F2-4158-BFCB-72DD59ADB9B4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3496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388" y="301625"/>
            <a:ext cx="8999537" cy="77787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79388" y="1439863"/>
            <a:ext cx="4422775" cy="55784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54563" y="1439863"/>
            <a:ext cx="4424362" cy="55784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FDF69-931B-4B9C-9E7E-08D07ABEBF34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14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B501F-6243-4080-8DF7-C8CC24DECCC5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79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7019925"/>
            <a:ext cx="103188" cy="538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55588" y="7019925"/>
            <a:ext cx="103187" cy="538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A1CAB-E759-4664-95FA-62927C79D786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19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A206A-5293-4F76-8BBE-60975837D73E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15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A3AFB-496E-44DD-BB7A-E718A998E4DC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15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BF62C-DBF7-4BA2-8A8E-83AC836AFD7E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45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843B4-8A88-4323-A614-A1C314AFB5C4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08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EDEC4-2951-467A-8A85-C1F9A76647B6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42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5397500"/>
            <a:ext cx="5038725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請按一下鼠標，編輯標題文的格式。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019925"/>
            <a:ext cx="35877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請按鼠標，編輯大綱文字格式。</a:t>
            </a:r>
          </a:p>
          <a:p>
            <a:pPr lvl="1"/>
            <a:r>
              <a:rPr lang="en-GB" smtClean="0"/>
              <a:t>第二個大綱級</a:t>
            </a:r>
          </a:p>
          <a:p>
            <a:pPr lvl="2"/>
            <a:r>
              <a:rPr lang="en-GB" smtClean="0"/>
              <a:t>第三個大綱級</a:t>
            </a:r>
          </a:p>
          <a:p>
            <a:pPr lvl="3"/>
            <a:r>
              <a:rPr lang="en-GB" smtClean="0"/>
              <a:t>第四個大綱級</a:t>
            </a:r>
          </a:p>
          <a:p>
            <a:pPr lvl="4"/>
            <a:r>
              <a:rPr lang="en-GB" smtClean="0"/>
              <a:t>第五個大綱級</a:t>
            </a:r>
          </a:p>
          <a:p>
            <a:pPr lvl="4"/>
            <a:r>
              <a:rPr lang="en-GB" smtClean="0"/>
              <a:t>第六個大綱級</a:t>
            </a:r>
          </a:p>
          <a:p>
            <a:pPr lvl="4"/>
            <a:r>
              <a:rPr lang="en-GB" smtClean="0"/>
              <a:t>第七個大綱級</a:t>
            </a:r>
          </a:p>
          <a:p>
            <a:pPr lvl="4"/>
            <a:r>
              <a:rPr lang="en-GB" smtClean="0"/>
              <a:t>第八個大綱級</a:t>
            </a:r>
          </a:p>
          <a:p>
            <a:pPr lvl="4"/>
            <a:r>
              <a:rPr lang="en-GB" smtClean="0"/>
              <a:t>第九個大綱級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60363" y="7067550"/>
            <a:ext cx="129540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311650" y="63182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fld id="{6310F1A6-D222-4047-9292-124A73D4879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7559675" y="7127875"/>
            <a:ext cx="241458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/>
              <a:buNone/>
              <a:defRPr/>
            </a:pPr>
            <a:endParaRPr lang="en-US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/>
        <a:defRPr sz="3200" b="1">
          <a:solidFill>
            <a:srgbClr val="000000"/>
          </a:solidFill>
          <a:latin typeface="Arial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/>
        <a:defRPr sz="3200" b="1">
          <a:solidFill>
            <a:srgbClr val="000000"/>
          </a:solidFill>
          <a:latin typeface="Arial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/>
        <a:defRPr sz="3200" b="1">
          <a:solidFill>
            <a:srgbClr val="000000"/>
          </a:solidFill>
          <a:latin typeface="Arial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/>
        <a:defRPr sz="3200" b="1">
          <a:solidFill>
            <a:srgbClr val="000000"/>
          </a:solidFill>
          <a:latin typeface="Arial" charset="0"/>
        </a:defRPr>
      </a:lvl5pPr>
      <a:lvl6pPr marL="1536700" indent="-2159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200" b="1">
          <a:solidFill>
            <a:srgbClr val="000000"/>
          </a:solidFill>
          <a:latin typeface="Arial" charset="0"/>
        </a:defRPr>
      </a:lvl6pPr>
      <a:lvl7pPr marL="1993900" indent="-2159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200" b="1">
          <a:solidFill>
            <a:srgbClr val="000000"/>
          </a:solidFill>
          <a:latin typeface="Arial" charset="0"/>
        </a:defRPr>
      </a:lvl7pPr>
      <a:lvl8pPr marL="2451100" indent="-2159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200" b="1">
          <a:solidFill>
            <a:srgbClr val="000000"/>
          </a:solidFill>
          <a:latin typeface="Arial" charset="0"/>
        </a:defRPr>
      </a:lvl8pPr>
      <a:lvl9pPr marL="2908300" indent="-2159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200" b="1">
          <a:solidFill>
            <a:srgbClr val="000000"/>
          </a:solidFill>
          <a:latin typeface="Arial" charset="0"/>
        </a:defRPr>
      </a:lvl9pPr>
    </p:titleStyle>
    <p:bodyStyle>
      <a:lvl1pPr marL="431800" indent="-32385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StarSymbol"/>
        <a:buChar char="●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</a:defRPr>
      </a:lvl2pPr>
      <a:lvl3pPr marL="1295400" indent="-2159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StarSymbol"/>
        <a:buChar char="●"/>
        <a:defRPr sz="2400">
          <a:solidFill>
            <a:srgbClr val="000000"/>
          </a:solidFill>
          <a:latin typeface="+mn-lt"/>
        </a:defRPr>
      </a:lvl3pPr>
      <a:lvl4pPr marL="1727200" indent="-2159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</a:defRPr>
      </a:lvl4pPr>
      <a:lvl5pPr marL="2159000" indent="-2159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/>
        <a:buChar char="●"/>
        <a:defRPr sz="2000">
          <a:solidFill>
            <a:srgbClr val="000000"/>
          </a:solidFill>
          <a:latin typeface="+mn-lt"/>
        </a:defRPr>
      </a:lvl5pPr>
      <a:lvl6pPr marL="26162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</a:defRPr>
      </a:lvl6pPr>
      <a:lvl7pPr marL="30734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</a:defRPr>
      </a:lvl7pPr>
      <a:lvl8pPr marL="35306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</a:defRPr>
      </a:lvl8pPr>
      <a:lvl9pPr marL="39878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179388"/>
            <a:ext cx="9359900" cy="7019925"/>
          </a:xfrm>
          <a:prstGeom prst="roundRect">
            <a:avLst>
              <a:gd name="adj" fmla="val 513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301625"/>
            <a:ext cx="899953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請按一下鼠標，編輯標題文的格式。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39863"/>
            <a:ext cx="8999537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請按鼠標，編輯大綱文字格式。</a:t>
            </a:r>
          </a:p>
          <a:p>
            <a:pPr lvl="1"/>
            <a:r>
              <a:rPr lang="en-GB" smtClean="0"/>
              <a:t>第二個大綱級</a:t>
            </a:r>
          </a:p>
          <a:p>
            <a:pPr lvl="2"/>
            <a:r>
              <a:rPr lang="en-GB" smtClean="0"/>
              <a:t>第三個大綱級</a:t>
            </a:r>
          </a:p>
          <a:p>
            <a:pPr lvl="3"/>
            <a:r>
              <a:rPr lang="en-GB" smtClean="0"/>
              <a:t>第四個大綱級</a:t>
            </a:r>
          </a:p>
          <a:p>
            <a:pPr lvl="4"/>
            <a:r>
              <a:rPr lang="en-GB" smtClean="0"/>
              <a:t>第五個大綱級</a:t>
            </a:r>
          </a:p>
          <a:p>
            <a:pPr lvl="4"/>
            <a:r>
              <a:rPr lang="en-GB" smtClean="0"/>
              <a:t>第六個大綱級</a:t>
            </a:r>
          </a:p>
          <a:p>
            <a:pPr lvl="4"/>
            <a:r>
              <a:rPr lang="en-GB" smtClean="0"/>
              <a:t>第七個大綱級</a:t>
            </a:r>
          </a:p>
          <a:p>
            <a:pPr lvl="4"/>
            <a:r>
              <a:rPr lang="en-GB" smtClean="0"/>
              <a:t>第八個大綱級</a:t>
            </a:r>
          </a:p>
          <a:p>
            <a:pPr lvl="4"/>
            <a:r>
              <a:rPr lang="en-GB" smtClean="0"/>
              <a:t>第九個大綱級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19475" y="7199313"/>
            <a:ext cx="3194050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144000" y="7199313"/>
            <a:ext cx="75406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6C4B1A4-5ED4-466F-9E30-B8E6A3223005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2055" name="Line 6"/>
          <p:cNvSpPr>
            <a:spLocks noChangeShapeType="1"/>
          </p:cNvSpPr>
          <p:nvPr/>
        </p:nvSpPr>
        <p:spPr bwMode="auto">
          <a:xfrm>
            <a:off x="1619250" y="1260475"/>
            <a:ext cx="3240088" cy="1588"/>
          </a:xfrm>
          <a:prstGeom prst="line">
            <a:avLst/>
          </a:prstGeom>
          <a:noFill/>
          <a:ln w="1440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56" name="Line 7"/>
          <p:cNvSpPr>
            <a:spLocks noChangeShapeType="1"/>
          </p:cNvSpPr>
          <p:nvPr/>
        </p:nvSpPr>
        <p:spPr bwMode="auto">
          <a:xfrm flipH="1">
            <a:off x="-1588" y="1260475"/>
            <a:ext cx="1622426" cy="1588"/>
          </a:xfrm>
          <a:prstGeom prst="line">
            <a:avLst/>
          </a:prstGeom>
          <a:noFill/>
          <a:ln w="144000">
            <a:solidFill>
              <a:srgbClr val="33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57" name="Line 8"/>
          <p:cNvSpPr>
            <a:spLocks noChangeShapeType="1"/>
          </p:cNvSpPr>
          <p:nvPr/>
        </p:nvSpPr>
        <p:spPr bwMode="auto">
          <a:xfrm>
            <a:off x="4859338" y="1260475"/>
            <a:ext cx="4500562" cy="1588"/>
          </a:xfrm>
          <a:prstGeom prst="line">
            <a:avLst/>
          </a:prstGeom>
          <a:noFill/>
          <a:ln w="144000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531813" y="7199313"/>
            <a:ext cx="2346325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/>
        <a:defRPr sz="26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/>
        <a:defRPr sz="2600" b="1">
          <a:solidFill>
            <a:srgbClr val="000000"/>
          </a:solidFill>
          <a:latin typeface="Arial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/>
        <a:defRPr sz="2600" b="1">
          <a:solidFill>
            <a:srgbClr val="000000"/>
          </a:solidFill>
          <a:latin typeface="Arial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/>
        <a:defRPr sz="2600" b="1">
          <a:solidFill>
            <a:srgbClr val="000000"/>
          </a:solidFill>
          <a:latin typeface="Arial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/>
        <a:defRPr sz="2600" b="1">
          <a:solidFill>
            <a:srgbClr val="000000"/>
          </a:solidFill>
          <a:latin typeface="Arial" charset="0"/>
        </a:defRPr>
      </a:lvl5pPr>
      <a:lvl6pPr marL="1536700" indent="-2159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2600" b="1">
          <a:solidFill>
            <a:srgbClr val="000000"/>
          </a:solidFill>
          <a:latin typeface="Arial" charset="0"/>
        </a:defRPr>
      </a:lvl6pPr>
      <a:lvl7pPr marL="1993900" indent="-2159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2600" b="1">
          <a:solidFill>
            <a:srgbClr val="000000"/>
          </a:solidFill>
          <a:latin typeface="Arial" charset="0"/>
        </a:defRPr>
      </a:lvl7pPr>
      <a:lvl8pPr marL="2451100" indent="-2159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2600" b="1">
          <a:solidFill>
            <a:srgbClr val="000000"/>
          </a:solidFill>
          <a:latin typeface="Arial" charset="0"/>
        </a:defRPr>
      </a:lvl8pPr>
      <a:lvl9pPr marL="2908300" indent="-2159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2600" b="1">
          <a:solidFill>
            <a:srgbClr val="000000"/>
          </a:solidFill>
          <a:latin typeface="Arial" charset="0"/>
        </a:defRPr>
      </a:lvl9pPr>
    </p:titleStyle>
    <p:bodyStyle>
      <a:lvl1pPr marL="431800" indent="-32385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2000"/>
        <a:buFont typeface="StarSymbol"/>
        <a:buBlip>
          <a:blip r:embed="rId15"/>
        </a:buBlip>
        <a:defRPr sz="2600">
          <a:solidFill>
            <a:srgbClr val="333333"/>
          </a:solidFill>
          <a:latin typeface="+mn-lt"/>
          <a:ea typeface="+mn-ea"/>
          <a:cs typeface="+mn-cs"/>
        </a:defRPr>
      </a:lvl1pPr>
      <a:lvl2pPr marL="863600" indent="-287338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8000"/>
        <a:buFont typeface="StarSymbol"/>
        <a:buBlip>
          <a:blip r:embed="rId16"/>
        </a:buBlip>
        <a:defRPr sz="2400">
          <a:solidFill>
            <a:srgbClr val="333333"/>
          </a:solidFill>
          <a:latin typeface="+mn-lt"/>
        </a:defRPr>
      </a:lvl2pPr>
      <a:lvl3pPr marL="1295400" indent="-2159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8000"/>
        <a:buFont typeface="StarSymbol"/>
        <a:buBlip>
          <a:blip r:embed="rId17"/>
        </a:buBlip>
        <a:defRPr sz="2200">
          <a:solidFill>
            <a:srgbClr val="333333"/>
          </a:solidFill>
          <a:latin typeface="+mn-lt"/>
        </a:defRPr>
      </a:lvl3pPr>
      <a:lvl4pPr marL="1727200" indent="-2159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8000"/>
        <a:buFont typeface="StarSymbol"/>
        <a:buBlip>
          <a:blip r:embed="rId18"/>
        </a:buBlip>
        <a:defRPr sz="2000">
          <a:solidFill>
            <a:srgbClr val="333333"/>
          </a:solidFill>
          <a:latin typeface="+mn-lt"/>
        </a:defRPr>
      </a:lvl4pPr>
      <a:lvl5pPr marL="2159000" indent="-2159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78000"/>
        <a:buFont typeface="StarSymbol"/>
        <a:buBlip>
          <a:blip r:embed="rId19"/>
        </a:buBlip>
        <a:defRPr sz="2000">
          <a:solidFill>
            <a:srgbClr val="333333"/>
          </a:solidFill>
          <a:latin typeface="+mn-lt"/>
        </a:defRPr>
      </a:lvl5pPr>
      <a:lvl6pPr marL="26162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78000"/>
        <a:buFont typeface="StarSymbol" charset="0"/>
        <a:buBlip>
          <a:blip r:embed="rId19"/>
        </a:buBlip>
        <a:defRPr sz="2000">
          <a:solidFill>
            <a:srgbClr val="333333"/>
          </a:solidFill>
          <a:latin typeface="+mn-lt"/>
        </a:defRPr>
      </a:lvl6pPr>
      <a:lvl7pPr marL="30734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78000"/>
        <a:buFont typeface="StarSymbol" charset="0"/>
        <a:buBlip>
          <a:blip r:embed="rId19"/>
        </a:buBlip>
        <a:defRPr sz="2000">
          <a:solidFill>
            <a:srgbClr val="333333"/>
          </a:solidFill>
          <a:latin typeface="+mn-lt"/>
        </a:defRPr>
      </a:lvl7pPr>
      <a:lvl8pPr marL="35306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78000"/>
        <a:buFont typeface="StarSymbol" charset="0"/>
        <a:buBlip>
          <a:blip r:embed="rId19"/>
        </a:buBlip>
        <a:defRPr sz="2000">
          <a:solidFill>
            <a:srgbClr val="333333"/>
          </a:solidFill>
          <a:latin typeface="+mn-lt"/>
        </a:defRPr>
      </a:lvl8pPr>
      <a:lvl9pPr marL="39878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78000"/>
        <a:buFont typeface="StarSymbol" charset="0"/>
        <a:buBlip>
          <a:blip r:embed="rId19"/>
        </a:buBlip>
        <a:defRPr sz="20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696913" y="808038"/>
            <a:ext cx="8686800" cy="2667000"/>
          </a:xfrm>
        </p:spPr>
        <p:txBody>
          <a:bodyPr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sz="4400" dirty="0" smtClean="0">
                <a:solidFill>
                  <a:schemeClr val="bg1"/>
                </a:solidFill>
              </a:rPr>
              <a:t>Política Nacional de Informática: História e Atualidade </a:t>
            </a:r>
            <a:endParaRPr lang="en-GB" sz="3600" b="0" i="1" dirty="0" smtClean="0">
              <a:solidFill>
                <a:schemeClr val="bg1"/>
              </a:solidFill>
              <a:cs typeface="Lucida Sans Unicode" pitchFamily="34" charset="0"/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544513" y="3703638"/>
            <a:ext cx="9078912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2200">
              <a:solidFill>
                <a:srgbClr val="000000"/>
              </a:solidFill>
              <a:cs typeface="Lucida Sans Unicode" pitchFamily="34" charset="0"/>
            </a:endParaRPr>
          </a:p>
          <a:p>
            <a:pPr algn="ctr" eaLnBrk="0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2200">
              <a:solidFill>
                <a:srgbClr val="000000"/>
              </a:solidFill>
              <a:cs typeface="Lucida Sans Unicode" pitchFamily="34" charset="0"/>
            </a:endParaRPr>
          </a:p>
          <a:p>
            <a:pPr algn="ctr" eaLnBrk="0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200">
                <a:solidFill>
                  <a:srgbClr val="000000"/>
                </a:solidFill>
                <a:cs typeface="Lucida Sans Unicode" pitchFamily="34" charset="0"/>
              </a:rPr>
              <a:t>Professor: </a:t>
            </a:r>
            <a:r>
              <a:rPr lang="en-GB" sz="2200">
                <a:solidFill>
                  <a:srgbClr val="000000"/>
                </a:solidFill>
                <a:cs typeface="Lucida Sans Unicode" pitchFamily="34" charset="0"/>
              </a:rPr>
              <a:t>Prof. Eduardo Simões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92113" y="3627438"/>
            <a:ext cx="4637087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077B6832-4B4D-42DB-A0BC-EDEBE3F95BA7}" type="slidenum">
              <a:rPr lang="en-GB" smtClean="0">
                <a:latin typeface="Arial" pitchFamily="34" charset="0"/>
              </a:rPr>
              <a:pPr>
                <a:buFont typeface="StarSymbol"/>
                <a:buNone/>
                <a:defRPr/>
              </a:pPr>
              <a:t>10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12291" name="Rectangle 1"/>
          <p:cNvSpPr>
            <a:spLocks noGrp="1" noChangeArrowheads="1"/>
          </p:cNvSpPr>
          <p:nvPr>
            <p:ph type="title"/>
          </p:nvPr>
        </p:nvSpPr>
        <p:spPr>
          <a:xfrm>
            <a:off x="239713" y="503238"/>
            <a:ext cx="8999537" cy="576262"/>
          </a:xfrm>
        </p:spPr>
        <p:txBody>
          <a:bodyPr/>
          <a:lstStyle/>
          <a:p>
            <a:r>
              <a:rPr lang="pt-BR" sz="3200" smtClean="0"/>
              <a:t>A nova Lei de Informática (Lei nº 8248/91)</a:t>
            </a:r>
          </a:p>
        </p:txBody>
      </p:sp>
      <p:sp>
        <p:nvSpPr>
          <p:cNvPr id="12292" name="Espaço Reservado para Texto 8"/>
          <p:cNvSpPr>
            <a:spLocks noGrp="1"/>
          </p:cNvSpPr>
          <p:nvPr>
            <p:ph type="body" sz="half" idx="1"/>
          </p:nvPr>
        </p:nvSpPr>
        <p:spPr>
          <a:xfrm>
            <a:off x="163513" y="1722438"/>
            <a:ext cx="8975725" cy="5616575"/>
          </a:xfrm>
        </p:spPr>
        <p:txBody>
          <a:bodyPr/>
          <a:lstStyle/>
          <a:p>
            <a:r>
              <a:rPr lang="pt-BR" b="1" smtClean="0"/>
              <a:t>Imposto sobre Produto Industrializado – IPI</a:t>
            </a:r>
            <a:endParaRPr lang="pt-BR" smtClean="0"/>
          </a:p>
          <a:p>
            <a:pPr lvl="1"/>
            <a:r>
              <a:rPr lang="pt-BR" smtClean="0"/>
              <a:t>Estão isentos do IPI os produtos de informática fabricados no País</a:t>
            </a:r>
          </a:p>
          <a:p>
            <a:pPr lvl="1"/>
            <a:r>
              <a:rPr lang="pt-BR" smtClean="0"/>
              <a:t>Redução média em torno de 15% do custo final do produto</a:t>
            </a:r>
          </a:p>
          <a:p>
            <a:r>
              <a:rPr lang="pt-BR" b="1" smtClean="0"/>
              <a:t>Imposto de Renda – IR</a:t>
            </a:r>
          </a:p>
          <a:p>
            <a:pPr lvl="1"/>
            <a:r>
              <a:rPr lang="pt-BR" smtClean="0"/>
              <a:t>As empresas de produtos de informática podem reduzir em até 50% do IR as despesas em atividades de P&amp;D</a:t>
            </a:r>
          </a:p>
          <a:p>
            <a:r>
              <a:rPr lang="pt-BR" b="1" smtClean="0"/>
              <a:t>Capitalização</a:t>
            </a:r>
          </a:p>
          <a:p>
            <a:pPr lvl="1"/>
            <a:r>
              <a:rPr lang="pt-BR" smtClean="0"/>
              <a:t>Deduzir 1% do IR na compra de ações de empresas brasileiras de informática</a:t>
            </a:r>
          </a:p>
          <a:p>
            <a:r>
              <a:rPr lang="pt-BR" b="1" smtClean="0"/>
              <a:t>Preferência nas compras governamentais</a:t>
            </a:r>
            <a:endParaRPr lang="pt-BR" smtClean="0"/>
          </a:p>
          <a:p>
            <a:pPr lvl="1"/>
            <a:r>
              <a:rPr lang="pt-BR" smtClean="0"/>
              <a:t>aquisição de bens e serviços de informática desenvolvidos e produzidos no País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5A33D23D-8FAF-4784-A57E-B0B5B080045C}" type="slidenum">
              <a:rPr lang="en-GB" smtClean="0">
                <a:latin typeface="Arial" pitchFamily="34" charset="0"/>
              </a:rPr>
              <a:pPr>
                <a:buFont typeface="StarSymbol"/>
                <a:buNone/>
                <a:defRPr/>
              </a:pPr>
              <a:t>11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13315" name="Rectangle 1"/>
          <p:cNvSpPr>
            <a:spLocks noGrp="1" noChangeArrowheads="1"/>
          </p:cNvSpPr>
          <p:nvPr>
            <p:ph type="title"/>
          </p:nvPr>
        </p:nvSpPr>
        <p:spPr>
          <a:xfrm>
            <a:off x="239713" y="503238"/>
            <a:ext cx="8999537" cy="576262"/>
          </a:xfrm>
        </p:spPr>
        <p:txBody>
          <a:bodyPr/>
          <a:lstStyle/>
          <a:p>
            <a:r>
              <a:rPr lang="pt-BR" sz="3200" smtClean="0"/>
              <a:t>A nova Lei de Informática (Lei nº 8248/91)</a:t>
            </a:r>
          </a:p>
        </p:txBody>
      </p:sp>
      <p:sp>
        <p:nvSpPr>
          <p:cNvPr id="13316" name="Espaço Reservado para Texto 8"/>
          <p:cNvSpPr>
            <a:spLocks noGrp="1"/>
          </p:cNvSpPr>
          <p:nvPr>
            <p:ph type="body" sz="half" idx="1"/>
          </p:nvPr>
        </p:nvSpPr>
        <p:spPr>
          <a:xfrm>
            <a:off x="163513" y="1722438"/>
            <a:ext cx="8975725" cy="5616575"/>
          </a:xfrm>
        </p:spPr>
        <p:txBody>
          <a:bodyPr/>
          <a:lstStyle/>
          <a:p>
            <a:r>
              <a:rPr lang="pt-BR" b="1" dirty="0" smtClean="0"/>
              <a:t>Rede Nacional de Pesquisa – RNP</a:t>
            </a:r>
          </a:p>
          <a:p>
            <a:pPr lvl="1"/>
            <a:r>
              <a:rPr lang="pt-BR" dirty="0" smtClean="0"/>
              <a:t>desenvolver a </a:t>
            </a:r>
            <a:r>
              <a:rPr lang="pt-BR" dirty="0" err="1" smtClean="0"/>
              <a:t>infra-estrutura</a:t>
            </a:r>
            <a:r>
              <a:rPr lang="pt-BR" dirty="0" smtClean="0"/>
              <a:t> para a Internet com fins acadêmicos</a:t>
            </a:r>
          </a:p>
          <a:p>
            <a:r>
              <a:rPr lang="pt-BR" b="1" dirty="0" smtClean="0"/>
              <a:t>Programa Temático </a:t>
            </a:r>
            <a:r>
              <a:rPr lang="pt-BR" b="1" dirty="0" err="1" smtClean="0"/>
              <a:t>Multi-institucional</a:t>
            </a:r>
            <a:r>
              <a:rPr lang="pt-BR" b="1" dirty="0" smtClean="0"/>
              <a:t> </a:t>
            </a:r>
            <a:r>
              <a:rPr lang="pt-BR" b="1" dirty="0" smtClean="0"/>
              <a:t>em Ciência da Computação – </a:t>
            </a:r>
            <a:r>
              <a:rPr lang="pt-BR" b="1" dirty="0" err="1" smtClean="0"/>
              <a:t>ProTeM</a:t>
            </a:r>
            <a:r>
              <a:rPr lang="pt-BR" b="1" dirty="0" smtClean="0"/>
              <a:t>-CC</a:t>
            </a:r>
          </a:p>
          <a:p>
            <a:pPr lvl="1"/>
            <a:r>
              <a:rPr lang="pt-BR" dirty="0" smtClean="0"/>
              <a:t>projetos de pesquisa entre a comunidade acadêmica e setor privado;</a:t>
            </a:r>
          </a:p>
          <a:p>
            <a:r>
              <a:rPr lang="pt-BR" b="1" dirty="0" smtClean="0"/>
              <a:t>Programa Nacional de Software para Exportação – SOFTEX</a:t>
            </a:r>
          </a:p>
          <a:p>
            <a:pPr lvl="1"/>
            <a:r>
              <a:rPr lang="pt-BR" dirty="0" smtClean="0"/>
              <a:t>ampliar a presença do software nacional no mercado internacional</a:t>
            </a:r>
          </a:p>
          <a:p>
            <a:r>
              <a:rPr lang="pt-BR" b="1" dirty="0" smtClean="0"/>
              <a:t>Sistema Nacional de Processamento de Alto Desempenho, SINAPAD</a:t>
            </a:r>
          </a:p>
          <a:p>
            <a:pPr lvl="1"/>
            <a:r>
              <a:rPr lang="pt-BR" dirty="0" smtClean="0"/>
              <a:t>centros de prestadores de serviços de supercomputação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5DB6A56D-D9D3-4F7E-B693-DE0CA97062BE}" type="slidenum">
              <a:rPr lang="en-GB" smtClean="0">
                <a:latin typeface="Arial" pitchFamily="34" charset="0"/>
              </a:rPr>
              <a:pPr>
                <a:buFont typeface="StarSymbol"/>
                <a:buNone/>
                <a:defRPr/>
              </a:pPr>
              <a:t>2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4099" name="Rectangle 1"/>
          <p:cNvSpPr>
            <a:spLocks noGrp="1" noChangeArrowheads="1"/>
          </p:cNvSpPr>
          <p:nvPr>
            <p:ph type="title"/>
          </p:nvPr>
        </p:nvSpPr>
        <p:spPr>
          <a:xfrm>
            <a:off x="239713" y="503238"/>
            <a:ext cx="8999537" cy="576262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3000" smtClean="0"/>
              <a:t>Lei nº 7.232, de 29 de outubro de 1984</a:t>
            </a:r>
            <a:endParaRPr lang="en-GB" sz="1800" i="1" smtClean="0"/>
          </a:p>
        </p:txBody>
      </p:sp>
      <p:sp>
        <p:nvSpPr>
          <p:cNvPr id="4100" name="Espaço Reservado para Texto 8"/>
          <p:cNvSpPr>
            <a:spLocks noGrp="1"/>
          </p:cNvSpPr>
          <p:nvPr>
            <p:ph type="body" sz="half" idx="1"/>
          </p:nvPr>
        </p:nvSpPr>
        <p:spPr>
          <a:xfrm>
            <a:off x="163513" y="1722438"/>
            <a:ext cx="8975725" cy="5616575"/>
          </a:xfrm>
        </p:spPr>
        <p:txBody>
          <a:bodyPr/>
          <a:lstStyle/>
          <a:p>
            <a:pPr eaLnBrk="1">
              <a:spcAft>
                <a:spcPts val="1200"/>
              </a:spcAft>
            </a:pPr>
            <a:r>
              <a:rPr lang="pt-BR" dirty="0" smtClean="0"/>
              <a:t>Estimular o desenvolvimento da indústria de informática no Brasil</a:t>
            </a:r>
          </a:p>
          <a:p>
            <a:pPr eaLnBrk="1">
              <a:spcAft>
                <a:spcPts val="1200"/>
              </a:spcAft>
            </a:pPr>
            <a:r>
              <a:rPr lang="pt-BR" dirty="0" smtClean="0"/>
              <a:t>Estabelecimento de uma reserva de mercado</a:t>
            </a:r>
          </a:p>
          <a:p>
            <a:pPr lvl="1" eaLnBrk="1">
              <a:spcAft>
                <a:spcPts val="1200"/>
              </a:spcAft>
            </a:pPr>
            <a:r>
              <a:rPr lang="pt-BR" dirty="0" smtClean="0"/>
              <a:t>Empresas de capital nacional</a:t>
            </a:r>
          </a:p>
          <a:p>
            <a:pPr lvl="1" eaLnBrk="1">
              <a:spcAft>
                <a:spcPts val="1200"/>
              </a:spcAft>
            </a:pPr>
            <a:r>
              <a:rPr lang="pt-BR" dirty="0" smtClean="0"/>
              <a:t>vigência de 8 anos</a:t>
            </a:r>
          </a:p>
          <a:p>
            <a:pPr eaLnBrk="1">
              <a:spcAft>
                <a:spcPts val="1200"/>
              </a:spcAft>
            </a:pPr>
            <a:r>
              <a:rPr lang="pt-BR" dirty="0" smtClean="0"/>
              <a:t>Regime Militar </a:t>
            </a:r>
            <a:r>
              <a:rPr lang="pt-BR" dirty="0" smtClean="0">
                <a:sym typeface="Wingdings" pitchFamily="2" charset="2"/>
              </a:rPr>
              <a:t> </a:t>
            </a:r>
            <a:r>
              <a:rPr lang="pt-BR" dirty="0" smtClean="0"/>
              <a:t>"Brasil Grande Potência“</a:t>
            </a:r>
          </a:p>
          <a:p>
            <a:pPr eaLnBrk="1">
              <a:spcAft>
                <a:spcPts val="1200"/>
              </a:spcAft>
            </a:pPr>
            <a:r>
              <a:rPr lang="pt-BR" dirty="0" smtClean="0"/>
              <a:t> Proteger da concorrência </a:t>
            </a:r>
          </a:p>
          <a:p>
            <a:pPr lvl="1" eaLnBrk="1">
              <a:spcAft>
                <a:spcPts val="1200"/>
              </a:spcAft>
            </a:pPr>
            <a:r>
              <a:rPr lang="pt-BR" dirty="0" smtClean="0"/>
              <a:t>IBM, Burroughs, HP, Olivetti etc.</a:t>
            </a:r>
          </a:p>
          <a:p>
            <a:pPr eaLnBrk="1">
              <a:spcAft>
                <a:spcPts val="1200"/>
              </a:spcAft>
            </a:pPr>
            <a:r>
              <a:rPr lang="pt-BR" dirty="0" smtClean="0"/>
              <a:t>Fabricantes brasileiros</a:t>
            </a:r>
          </a:p>
          <a:p>
            <a:pPr lvl="1" eaLnBrk="1">
              <a:spcAft>
                <a:spcPts val="1200"/>
              </a:spcAft>
            </a:pPr>
            <a:r>
              <a:rPr lang="pt-BR" dirty="0" smtClean="0"/>
              <a:t>Desenvolver uma tecnologia genuinamente nacional</a:t>
            </a:r>
          </a:p>
          <a:p>
            <a:pPr eaLnBrk="1">
              <a:spcAft>
                <a:spcPts val="1200"/>
              </a:spcAf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6BB8372C-DE12-485B-9BE1-C7FD8E40262F}" type="slidenum">
              <a:rPr lang="en-GB" smtClean="0">
                <a:latin typeface="Arial" pitchFamily="34" charset="0"/>
              </a:rPr>
              <a:pPr>
                <a:buFont typeface="StarSymbol"/>
                <a:buNone/>
                <a:defRPr/>
              </a:pPr>
              <a:t>3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5123" name="Rectangle 1"/>
          <p:cNvSpPr>
            <a:spLocks noGrp="1" noChangeArrowheads="1"/>
          </p:cNvSpPr>
          <p:nvPr>
            <p:ph type="title"/>
          </p:nvPr>
        </p:nvSpPr>
        <p:spPr>
          <a:xfrm>
            <a:off x="239713" y="503238"/>
            <a:ext cx="8999537" cy="576262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3000" smtClean="0"/>
              <a:t>Lei nº 7.232, de 29 de outubro de 1984</a:t>
            </a:r>
            <a:endParaRPr lang="en-GB" sz="1800" i="1" smtClean="0"/>
          </a:p>
        </p:txBody>
      </p:sp>
      <p:sp>
        <p:nvSpPr>
          <p:cNvPr id="5124" name="Espaço Reservado para Texto 8"/>
          <p:cNvSpPr>
            <a:spLocks noGrp="1"/>
          </p:cNvSpPr>
          <p:nvPr>
            <p:ph type="body" sz="half" idx="1"/>
          </p:nvPr>
        </p:nvSpPr>
        <p:spPr>
          <a:xfrm>
            <a:off x="163513" y="1722438"/>
            <a:ext cx="8975725" cy="5616575"/>
          </a:xfrm>
        </p:spPr>
        <p:txBody>
          <a:bodyPr/>
          <a:lstStyle/>
          <a:p>
            <a:pPr eaLnBrk="1">
              <a:spcAft>
                <a:spcPts val="1200"/>
              </a:spcAft>
            </a:pPr>
            <a:r>
              <a:rPr lang="pt-BR" dirty="0" smtClean="0"/>
              <a:t>Secretaria Especial de Informática</a:t>
            </a:r>
          </a:p>
          <a:p>
            <a:pPr lvl="1" eaLnBrk="1">
              <a:spcAft>
                <a:spcPts val="1200"/>
              </a:spcAft>
            </a:pPr>
            <a:r>
              <a:rPr lang="pt-BR" dirty="0" smtClean="0"/>
              <a:t>Controlado por </a:t>
            </a:r>
            <a:r>
              <a:rPr lang="pt-BR" dirty="0" smtClean="0"/>
              <a:t>coronéis ligados ao Serviço Nacional de Informações</a:t>
            </a:r>
          </a:p>
          <a:p>
            <a:pPr eaLnBrk="1">
              <a:spcAft>
                <a:spcPts val="1200"/>
              </a:spcAft>
            </a:pPr>
            <a:r>
              <a:rPr lang="pt-BR" dirty="0" smtClean="0"/>
              <a:t>Recebeu o apoio entusiástico:</a:t>
            </a:r>
          </a:p>
          <a:p>
            <a:pPr lvl="1" eaLnBrk="1">
              <a:spcAft>
                <a:spcPts val="1200"/>
              </a:spcAft>
            </a:pPr>
            <a:r>
              <a:rPr lang="pt-BR" dirty="0" smtClean="0"/>
              <a:t>ABICOMP (associação dos fabricantes nacionais de computadores)</a:t>
            </a:r>
          </a:p>
          <a:p>
            <a:pPr lvl="1" eaLnBrk="1">
              <a:spcAft>
                <a:spcPts val="1200"/>
              </a:spcAft>
            </a:pPr>
            <a:r>
              <a:rPr lang="pt-BR" dirty="0" smtClean="0"/>
              <a:t>SBC (representante dos professores universitários de informática)</a:t>
            </a:r>
          </a:p>
          <a:p>
            <a:pPr lvl="1" eaLnBrk="1">
              <a:spcAft>
                <a:spcPts val="1200"/>
              </a:spcAft>
            </a:pPr>
            <a:r>
              <a:rPr lang="pt-BR" dirty="0" smtClean="0"/>
              <a:t>APPD (associação sindical dos técnicos de processamento de dados)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036D8B33-9E4F-48CE-BB32-68C2992243D4}" type="slidenum">
              <a:rPr lang="en-GB" smtClean="0">
                <a:latin typeface="Arial" pitchFamily="34" charset="0"/>
              </a:rPr>
              <a:pPr>
                <a:buFont typeface="StarSymbol"/>
                <a:buNone/>
                <a:defRPr/>
              </a:pPr>
              <a:t>4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6147" name="Rectangle 1"/>
          <p:cNvSpPr>
            <a:spLocks noGrp="1" noChangeArrowheads="1"/>
          </p:cNvSpPr>
          <p:nvPr>
            <p:ph type="title"/>
          </p:nvPr>
        </p:nvSpPr>
        <p:spPr>
          <a:xfrm>
            <a:off x="239713" y="503238"/>
            <a:ext cx="8999537" cy="576262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3000" smtClean="0"/>
              <a:t>Lei nº 7.232, de 29 de outubro de 1984</a:t>
            </a:r>
            <a:endParaRPr lang="en-GB" sz="1800" i="1" smtClean="0"/>
          </a:p>
        </p:txBody>
      </p:sp>
      <p:sp>
        <p:nvSpPr>
          <p:cNvPr id="6148" name="Espaço Reservado para Texto 8"/>
          <p:cNvSpPr>
            <a:spLocks noGrp="1"/>
          </p:cNvSpPr>
          <p:nvPr>
            <p:ph type="body" sz="half" idx="1"/>
          </p:nvPr>
        </p:nvSpPr>
        <p:spPr>
          <a:xfrm>
            <a:off x="163513" y="1722438"/>
            <a:ext cx="8975725" cy="5616575"/>
          </a:xfrm>
        </p:spPr>
        <p:txBody>
          <a:bodyPr/>
          <a:lstStyle/>
          <a:p>
            <a:pPr eaLnBrk="1">
              <a:spcAft>
                <a:spcPts val="1200"/>
              </a:spcAft>
            </a:pPr>
            <a:r>
              <a:rPr lang="pt-BR" smtClean="0"/>
              <a:t>Críticas:</a:t>
            </a:r>
          </a:p>
          <a:p>
            <a:pPr lvl="1" eaLnBrk="1">
              <a:spcAft>
                <a:spcPts val="1200"/>
              </a:spcAft>
            </a:pPr>
            <a:r>
              <a:rPr lang="pt-BR" smtClean="0"/>
              <a:t>"Cartel" na economia nacional </a:t>
            </a:r>
          </a:p>
          <a:p>
            <a:pPr lvl="1" eaLnBrk="1">
              <a:spcAft>
                <a:spcPts val="1200"/>
              </a:spcAft>
            </a:pPr>
            <a:r>
              <a:rPr lang="pt-BR" smtClean="0"/>
              <a:t>Penalização dos consumidores</a:t>
            </a:r>
          </a:p>
          <a:p>
            <a:pPr lvl="2" eaLnBrk="1">
              <a:spcAft>
                <a:spcPts val="1200"/>
              </a:spcAft>
            </a:pPr>
            <a:r>
              <a:rPr lang="pt-BR" smtClean="0"/>
              <a:t>equipamentos obsoletos</a:t>
            </a:r>
          </a:p>
          <a:p>
            <a:pPr lvl="2" eaLnBrk="1">
              <a:spcAft>
                <a:spcPts val="1200"/>
              </a:spcAft>
            </a:pPr>
            <a:r>
              <a:rPr lang="pt-BR" smtClean="0"/>
              <a:t>qualidade inferior</a:t>
            </a:r>
          </a:p>
          <a:p>
            <a:pPr lvl="2" eaLnBrk="1">
              <a:spcAft>
                <a:spcPts val="1200"/>
              </a:spcAft>
            </a:pPr>
            <a:r>
              <a:rPr lang="pt-BR" smtClean="0"/>
              <a:t>maior preço</a:t>
            </a:r>
          </a:p>
          <a:p>
            <a:pPr lvl="1" eaLnBrk="1">
              <a:spcAft>
                <a:spcPts val="1200"/>
              </a:spcAft>
            </a:pPr>
            <a:r>
              <a:rPr lang="pt-BR" smtClean="0"/>
              <a:t>Violações de propriedade intelectual por empresas brasileiras</a:t>
            </a: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D2A95740-B82B-4127-98E6-F3014BA2FD36}" type="slidenum">
              <a:rPr lang="en-GB" smtClean="0">
                <a:latin typeface="Arial" pitchFamily="34" charset="0"/>
              </a:rPr>
              <a:pPr>
                <a:buFont typeface="StarSymbol"/>
                <a:buNone/>
                <a:defRPr/>
              </a:pPr>
              <a:t>5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7171" name="Rectangle 1"/>
          <p:cNvSpPr>
            <a:spLocks noGrp="1" noChangeArrowheads="1"/>
          </p:cNvSpPr>
          <p:nvPr>
            <p:ph type="title"/>
          </p:nvPr>
        </p:nvSpPr>
        <p:spPr>
          <a:xfrm>
            <a:off x="239713" y="503238"/>
            <a:ext cx="8999537" cy="576262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3000" smtClean="0"/>
              <a:t>Lei nº 7.232, de 29 de outubro de 1984</a:t>
            </a:r>
            <a:endParaRPr lang="en-GB" sz="1800" i="1" smtClean="0"/>
          </a:p>
        </p:txBody>
      </p:sp>
      <p:sp>
        <p:nvSpPr>
          <p:cNvPr id="7172" name="Espaço Reservado para Texto 8"/>
          <p:cNvSpPr>
            <a:spLocks noGrp="1"/>
          </p:cNvSpPr>
          <p:nvPr>
            <p:ph type="body" sz="half" idx="1"/>
          </p:nvPr>
        </p:nvSpPr>
        <p:spPr>
          <a:xfrm>
            <a:off x="163513" y="1722438"/>
            <a:ext cx="8975725" cy="5616575"/>
          </a:xfrm>
        </p:spPr>
        <p:txBody>
          <a:bodyPr/>
          <a:lstStyle/>
          <a:p>
            <a:r>
              <a:rPr lang="pt-BR" b="1" smtClean="0"/>
              <a:t>Aspectos positivos da PNI</a:t>
            </a:r>
          </a:p>
          <a:p>
            <a:pPr lvl="1"/>
            <a:r>
              <a:rPr lang="pt-BR" smtClean="0"/>
              <a:t>Crescimento rápido da indústria de informática nos anos 1980 </a:t>
            </a:r>
          </a:p>
          <a:p>
            <a:pPr lvl="2"/>
            <a:r>
              <a:rPr lang="pt-BR" smtClean="0"/>
              <a:t>Contrastando com a estagnação que atingiu o restante da indústria na chamada "década perdida"</a:t>
            </a:r>
          </a:p>
          <a:p>
            <a:pPr lvl="1"/>
            <a:endParaRPr lang="pt-BR" smtClean="0"/>
          </a:p>
          <a:p>
            <a:pPr lvl="1"/>
            <a:r>
              <a:rPr lang="pt-BR" smtClean="0"/>
              <a:t>Presença maciça de empresas nacionais;</a:t>
            </a:r>
          </a:p>
          <a:p>
            <a:pPr lvl="1"/>
            <a:r>
              <a:rPr lang="pt-BR" smtClean="0"/>
              <a:t>Criação de empregos diretos em número substancial </a:t>
            </a:r>
          </a:p>
          <a:p>
            <a:pPr lvl="2"/>
            <a:r>
              <a:rPr lang="pt-BR" smtClean="0"/>
              <a:t>cerca de 70 mil até 1989</a:t>
            </a:r>
          </a:p>
          <a:p>
            <a:pPr lvl="2"/>
            <a:r>
              <a:rPr lang="pt-BR" smtClean="0"/>
              <a:t>34% para profissionais de nível superior</a:t>
            </a:r>
          </a:p>
          <a:p>
            <a:pPr lvl="1"/>
            <a:r>
              <a:rPr lang="pt-BR" smtClean="0"/>
              <a:t>Nível de gastos em P&amp;D superior à média da indústria</a:t>
            </a:r>
          </a:p>
          <a:p>
            <a:pPr lvl="2"/>
            <a:r>
              <a:rPr lang="pt-BR" smtClean="0"/>
              <a:t>cerca de 5% da receita líquida</a:t>
            </a:r>
          </a:p>
          <a:p>
            <a:pPr lvl="1"/>
            <a:endParaRPr lang="pt-BR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5AD800D4-DBD1-498A-8003-13660612070B}" type="slidenum">
              <a:rPr lang="en-GB" smtClean="0">
                <a:latin typeface="Arial" pitchFamily="34" charset="0"/>
              </a:rPr>
              <a:pPr>
                <a:buFont typeface="StarSymbol"/>
                <a:buNone/>
                <a:defRPr/>
              </a:pPr>
              <a:t>6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239713" y="503238"/>
            <a:ext cx="8999537" cy="576262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3000" smtClean="0"/>
              <a:t>Lei nº 7.232, de 29 de outubro de 1984</a:t>
            </a:r>
            <a:endParaRPr lang="en-GB" sz="1800" i="1" smtClean="0"/>
          </a:p>
        </p:txBody>
      </p:sp>
      <p:sp>
        <p:nvSpPr>
          <p:cNvPr id="4100" name="Espaço Reservado para Texto 8"/>
          <p:cNvSpPr>
            <a:spLocks noGrp="1"/>
          </p:cNvSpPr>
          <p:nvPr>
            <p:ph type="body" sz="half" idx="1"/>
          </p:nvPr>
        </p:nvSpPr>
        <p:spPr>
          <a:xfrm>
            <a:off x="163513" y="1722438"/>
            <a:ext cx="8975725" cy="5616575"/>
          </a:xfrm>
        </p:spPr>
        <p:txBody>
          <a:bodyPr/>
          <a:lstStyle/>
          <a:p>
            <a:pPr>
              <a:spcAft>
                <a:spcPts val="1800"/>
              </a:spcAft>
              <a:defRPr/>
            </a:pPr>
            <a:r>
              <a:rPr lang="pt-BR" b="1" dirty="0" smtClean="0"/>
              <a:t>Aspectos negativos da PNI</a:t>
            </a:r>
          </a:p>
          <a:p>
            <a:pPr lvl="1">
              <a:spcAft>
                <a:spcPts val="1800"/>
              </a:spcAft>
              <a:defRPr/>
            </a:pPr>
            <a:r>
              <a:rPr lang="pt-BR" dirty="0" smtClean="0"/>
              <a:t>Falta de visão estratégica. </a:t>
            </a:r>
          </a:p>
          <a:p>
            <a:pPr lvl="2">
              <a:spcAft>
                <a:spcPts val="1800"/>
              </a:spcAft>
              <a:defRPr/>
            </a:pPr>
            <a:r>
              <a:rPr lang="pt-BR" dirty="0" smtClean="0"/>
              <a:t>Ausência de sinergia com as demais indústrias do setor </a:t>
            </a:r>
            <a:r>
              <a:rPr lang="pt-BR" dirty="0" err="1" smtClean="0"/>
              <a:t>eletro-eletrônico</a:t>
            </a:r>
            <a:r>
              <a:rPr lang="pt-BR" dirty="0" smtClean="0"/>
              <a:t> e com as universidades</a:t>
            </a:r>
          </a:p>
          <a:p>
            <a:pPr lvl="2">
              <a:spcAft>
                <a:spcPts val="1800"/>
              </a:spcAft>
              <a:defRPr/>
            </a:pPr>
            <a:r>
              <a:rPr lang="pt-BR" dirty="0" smtClean="0"/>
              <a:t>Não desenvolvimento da indústria de microeletrônica</a:t>
            </a:r>
          </a:p>
          <a:p>
            <a:pPr lvl="2">
              <a:spcAft>
                <a:spcPts val="1800"/>
              </a:spcAft>
              <a:defRPr/>
            </a:pPr>
            <a:r>
              <a:rPr lang="pt-BR" dirty="0" smtClean="0"/>
              <a:t>Falta de investimentos no desenvolvimento de softwares</a:t>
            </a:r>
          </a:p>
          <a:p>
            <a:pPr lvl="2">
              <a:spcAft>
                <a:spcPts val="1800"/>
              </a:spcAft>
              <a:defRPr/>
            </a:pPr>
            <a:r>
              <a:rPr lang="pt-BR" dirty="0" err="1" smtClean="0"/>
              <a:t>Sub-utilização</a:t>
            </a:r>
            <a:r>
              <a:rPr lang="pt-BR" dirty="0" smtClean="0"/>
              <a:t> dos diversos incentivos previstos em lei</a:t>
            </a:r>
          </a:p>
          <a:p>
            <a:pPr lvl="2">
              <a:spcAft>
                <a:spcPts val="1800"/>
              </a:spcAft>
              <a:defRPr/>
            </a:pPr>
            <a:r>
              <a:rPr lang="pt-BR" dirty="0" smtClean="0"/>
              <a:t>Ausência de uma política de exportações.</a:t>
            </a:r>
          </a:p>
          <a:p>
            <a:pPr lvl="1">
              <a:spcAft>
                <a:spcPts val="1800"/>
              </a:spcAft>
              <a:defRPr/>
            </a:pPr>
            <a:r>
              <a:rPr lang="pt-BR" dirty="0" smtClean="0"/>
              <a:t>Subestimação do ritmo das mudanças tecnológicas na indústria eletrônica.</a:t>
            </a:r>
          </a:p>
          <a:p>
            <a:pPr lvl="1">
              <a:spcAft>
                <a:spcPts val="1800"/>
              </a:spcAft>
              <a:defRPr/>
            </a:pPr>
            <a:r>
              <a:rPr lang="pt-BR" dirty="0" smtClean="0"/>
              <a:t>Facilitação do surgimento de empresários aproveitadores</a:t>
            </a:r>
          </a:p>
          <a:p>
            <a:pPr marL="107950" indent="0">
              <a:spcAft>
                <a:spcPts val="1800"/>
              </a:spcAft>
              <a:buFont typeface="StarSymbol"/>
              <a:buNone/>
              <a:defRPr/>
            </a:pP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DF5E5E7F-18D7-44EF-A5F6-FFA05546F1F6}" type="slidenum">
              <a:rPr lang="en-GB" smtClean="0">
                <a:latin typeface="Arial" pitchFamily="34" charset="0"/>
              </a:rPr>
              <a:pPr>
                <a:buFont typeface="StarSymbol"/>
                <a:buNone/>
                <a:defRPr/>
              </a:pPr>
              <a:t>7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9219" name="Rectangle 1"/>
          <p:cNvSpPr>
            <a:spLocks noGrp="1" noChangeArrowheads="1"/>
          </p:cNvSpPr>
          <p:nvPr>
            <p:ph type="title"/>
          </p:nvPr>
        </p:nvSpPr>
        <p:spPr>
          <a:xfrm>
            <a:off x="239713" y="503238"/>
            <a:ext cx="8999537" cy="576262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3200" dirty="0" smtClean="0"/>
              <a:t>A nova Lei de Informática (Lei nº 8248/91)</a:t>
            </a:r>
            <a:endParaRPr lang="en-GB" sz="3200" i="1" dirty="0" smtClean="0"/>
          </a:p>
        </p:txBody>
      </p:sp>
      <p:sp>
        <p:nvSpPr>
          <p:cNvPr id="9220" name="Espaço Reservado para Texto 8"/>
          <p:cNvSpPr>
            <a:spLocks noGrp="1"/>
          </p:cNvSpPr>
          <p:nvPr>
            <p:ph type="body" sz="half" idx="1"/>
          </p:nvPr>
        </p:nvSpPr>
        <p:spPr>
          <a:xfrm>
            <a:off x="163513" y="1722438"/>
            <a:ext cx="8975725" cy="5616575"/>
          </a:xfrm>
        </p:spPr>
        <p:txBody>
          <a:bodyPr/>
          <a:lstStyle/>
          <a:p>
            <a:r>
              <a:rPr lang="pt-BR" dirty="0" smtClean="0"/>
              <a:t>Uma nova lei de informática foi aprovada pelo Congresso em 1991</a:t>
            </a:r>
          </a:p>
          <a:p>
            <a:pPr lvl="1"/>
            <a:r>
              <a:rPr lang="pt-BR" dirty="0" smtClean="0"/>
              <a:t>altera o conceito de empresa nacional para atrair o capital estrangeiro</a:t>
            </a:r>
          </a:p>
          <a:p>
            <a:pPr lvl="1"/>
            <a:r>
              <a:rPr lang="pt-BR" dirty="0" smtClean="0"/>
              <a:t>criando novos incentivos fiscais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O fim da reserva de mercado: Outubro de 1992.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2B3DB1E7-02A7-4D66-B9BF-BFAA11F8B388}" type="slidenum">
              <a:rPr lang="en-GB" smtClean="0">
                <a:latin typeface="Arial" pitchFamily="34" charset="0"/>
              </a:rPr>
              <a:pPr>
                <a:buFont typeface="StarSymbol"/>
                <a:buNone/>
                <a:defRPr/>
              </a:pPr>
              <a:t>8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39713" y="503238"/>
            <a:ext cx="8999537" cy="576262"/>
          </a:xfrm>
        </p:spPr>
        <p:txBody>
          <a:bodyPr/>
          <a:lstStyle/>
          <a:p>
            <a:r>
              <a:rPr lang="pt-BR" sz="3200" dirty="0" smtClean="0"/>
              <a:t>A nova Lei de Informática (Lei nº 8248/91)</a:t>
            </a:r>
          </a:p>
        </p:txBody>
      </p:sp>
      <p:sp>
        <p:nvSpPr>
          <p:cNvPr id="10244" name="Espaço Reservado para Texto 8"/>
          <p:cNvSpPr>
            <a:spLocks noGrp="1"/>
          </p:cNvSpPr>
          <p:nvPr>
            <p:ph type="body" sz="half" idx="1"/>
          </p:nvPr>
        </p:nvSpPr>
        <p:spPr>
          <a:xfrm>
            <a:off x="163513" y="1722438"/>
            <a:ext cx="8975725" cy="5616575"/>
          </a:xfrm>
        </p:spPr>
        <p:txBody>
          <a:bodyPr/>
          <a:lstStyle/>
          <a:p>
            <a:r>
              <a:rPr lang="pt-BR" smtClean="0"/>
              <a:t>Promover a inserção competitiva da indústria brasileira de tecnologia de informação no mercado globalizado</a:t>
            </a:r>
          </a:p>
          <a:p>
            <a:r>
              <a:rPr lang="pt-BR" smtClean="0"/>
              <a:t>Maior participação do setor produtivo privado nos dispêndios de C&amp;T no País</a:t>
            </a:r>
          </a:p>
          <a:p>
            <a:r>
              <a:rPr lang="pt-BR" smtClean="0"/>
              <a:t>Maior interação entre os setores produtivos e acadêmico</a:t>
            </a:r>
          </a:p>
          <a:p>
            <a:r>
              <a:rPr lang="pt-BR" smtClean="0"/>
              <a:t>Expansão do parque industrial de informática</a:t>
            </a:r>
          </a:p>
          <a:p>
            <a:r>
              <a:rPr lang="pt-BR" smtClean="0"/>
              <a:t>Geração de mais empregos qualificados</a:t>
            </a:r>
          </a:p>
          <a:p>
            <a:r>
              <a:rPr lang="pt-BR" smtClean="0"/>
              <a:t>Estimular a difusão do uso da informática</a:t>
            </a:r>
          </a:p>
          <a:p>
            <a:pPr lvl="1"/>
            <a:r>
              <a:rPr lang="pt-BR" smtClean="0"/>
              <a:t>modernização de outros setores industriais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C4205F92-9354-4B67-8D22-57C88FAA4932}" type="slidenum">
              <a:rPr lang="en-GB" smtClean="0">
                <a:latin typeface="Arial" pitchFamily="34" charset="0"/>
              </a:rPr>
              <a:pPr>
                <a:buFont typeface="StarSymbol"/>
                <a:buNone/>
                <a:defRPr/>
              </a:pPr>
              <a:t>9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11267" name="Rectangle 1"/>
          <p:cNvSpPr>
            <a:spLocks noGrp="1" noChangeArrowheads="1"/>
          </p:cNvSpPr>
          <p:nvPr>
            <p:ph type="title"/>
          </p:nvPr>
        </p:nvSpPr>
        <p:spPr>
          <a:xfrm>
            <a:off x="239713" y="503238"/>
            <a:ext cx="8999537" cy="576262"/>
          </a:xfrm>
        </p:spPr>
        <p:txBody>
          <a:bodyPr/>
          <a:lstStyle/>
          <a:p>
            <a:r>
              <a:rPr lang="pt-BR" sz="3200" smtClean="0"/>
              <a:t>A nova Lei de Informática (Lei nº 8248/91)</a:t>
            </a:r>
          </a:p>
        </p:txBody>
      </p:sp>
      <p:sp>
        <p:nvSpPr>
          <p:cNvPr id="11268" name="Espaço Reservado para Texto 8"/>
          <p:cNvSpPr>
            <a:spLocks noGrp="1"/>
          </p:cNvSpPr>
          <p:nvPr>
            <p:ph type="body" sz="half" idx="1"/>
          </p:nvPr>
        </p:nvSpPr>
        <p:spPr>
          <a:xfrm>
            <a:off x="163513" y="1722438"/>
            <a:ext cx="8975725" cy="5616575"/>
          </a:xfrm>
        </p:spPr>
        <p:txBody>
          <a:bodyPr/>
          <a:lstStyle/>
          <a:p>
            <a:r>
              <a:rPr lang="pt-BR" dirty="0" smtClean="0"/>
              <a:t>Eliminou as restrições anteriores ao capital estrangeiro</a:t>
            </a:r>
          </a:p>
          <a:p>
            <a:r>
              <a:rPr lang="pt-BR" dirty="0" smtClean="0"/>
              <a:t>DESI (Desenvolvimento Estratégico em Informática)</a:t>
            </a:r>
          </a:p>
          <a:p>
            <a:r>
              <a:rPr lang="pt-BR" dirty="0" smtClean="0"/>
              <a:t>Investimento </a:t>
            </a:r>
            <a:r>
              <a:rPr lang="pt-BR" dirty="0" smtClean="0"/>
              <a:t>neste setor na esfera mundial alcançou níveis surpreendentes</a:t>
            </a:r>
          </a:p>
          <a:p>
            <a:pPr lvl="1"/>
            <a:r>
              <a:rPr lang="pt-BR" dirty="0" smtClean="0"/>
              <a:t>Em 1992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/>
              <a:t>U$800 bilhões</a:t>
            </a:r>
          </a:p>
          <a:p>
            <a:pPr lvl="1"/>
            <a:r>
              <a:rPr lang="pt-BR" dirty="0" smtClean="0"/>
              <a:t>Em 2002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/>
              <a:t>U$1,7 trilhão</a:t>
            </a:r>
          </a:p>
          <a:p>
            <a:pPr lvl="1"/>
            <a:r>
              <a:rPr lang="pt-BR" dirty="0" smtClean="0"/>
              <a:t>“A maior indústria no mundo”</a:t>
            </a:r>
            <a:endParaRPr lang="pt-BR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tarSymbo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tarSymbo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tarSymbo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tarSymbo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3365</TotalTime>
  <Words>682</Words>
  <Application>Microsoft Office PowerPoint</Application>
  <PresentationFormat>Personalizar</PresentationFormat>
  <Paragraphs>111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StarSymbol</vt:lpstr>
      <vt:lpstr>Symbol</vt:lpstr>
      <vt:lpstr>Times New Roman</vt:lpstr>
      <vt:lpstr>Lucida Sans Unicode</vt:lpstr>
      <vt:lpstr>Wingdings</vt:lpstr>
      <vt:lpstr>Design padrão</vt:lpstr>
      <vt:lpstr>1_Design padrão</vt:lpstr>
      <vt:lpstr>Política Nacional de Informática: História e Atualidade </vt:lpstr>
      <vt:lpstr>Lei nº 7.232, de 29 de outubro de 1984</vt:lpstr>
      <vt:lpstr>Lei nº 7.232, de 29 de outubro de 1984</vt:lpstr>
      <vt:lpstr>Lei nº 7.232, de 29 de outubro de 1984</vt:lpstr>
      <vt:lpstr>Lei nº 7.232, de 29 de outubro de 1984</vt:lpstr>
      <vt:lpstr>Lei nº 7.232, de 29 de outubro de 1984</vt:lpstr>
      <vt:lpstr>A nova Lei de Informática (Lei nº 8248/91)</vt:lpstr>
      <vt:lpstr>A nova Lei de Informática (Lei nº 8248/91)</vt:lpstr>
      <vt:lpstr>A nova Lei de Informática (Lei nº 8248/91)</vt:lpstr>
      <vt:lpstr>A nova Lei de Informática (Lei nº 8248/91)</vt:lpstr>
      <vt:lpstr>A nova Lei de Informática (Lei nº 8248/91)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de Algoritmo Genético em Colônias de Formigas Virtuais Buscando Encontrar Automaticamente o Comportamento de Forrageamento</dc:title>
  <dc:creator>Luis Fernando</dc:creator>
  <cp:lastModifiedBy>Simoes</cp:lastModifiedBy>
  <cp:revision>85</cp:revision>
  <dcterms:modified xsi:type="dcterms:W3CDTF">2015-05-07T13:29:31Z</dcterms:modified>
</cp:coreProperties>
</file>