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1"/>
  </p:notesMasterIdLst>
  <p:sldIdLst>
    <p:sldId id="256" r:id="rId3"/>
    <p:sldId id="276" r:id="rId4"/>
    <p:sldId id="297" r:id="rId5"/>
    <p:sldId id="298" r:id="rId6"/>
    <p:sldId id="300" r:id="rId7"/>
    <p:sldId id="301" r:id="rId8"/>
    <p:sldId id="310" r:id="rId9"/>
    <p:sldId id="311" r:id="rId10"/>
    <p:sldId id="312" r:id="rId11"/>
    <p:sldId id="315" r:id="rId12"/>
    <p:sldId id="316" r:id="rId13"/>
    <p:sldId id="302" r:id="rId14"/>
    <p:sldId id="303" r:id="rId15"/>
    <p:sldId id="304" r:id="rId16"/>
    <p:sldId id="306" r:id="rId17"/>
    <p:sldId id="307" r:id="rId18"/>
    <p:sldId id="309" r:id="rId19"/>
    <p:sldId id="308" r:id="rId20"/>
  </p:sldIdLst>
  <p:sldSz cx="10080625" cy="7559675"/>
  <p:notesSz cx="7099300" cy="10234613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31800" indent="-2159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647700" indent="-2159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863600" indent="-2159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079500" indent="-2159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83" d="100"/>
          <a:sy n="83" d="100"/>
        </p:scale>
        <p:origin x="-522" y="-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757"/>
        <p:guide pos="20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77875"/>
            <a:ext cx="5116513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8487" cy="4605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975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27038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  <a:tabLst>
                <a:tab pos="687388" algn="l"/>
                <a:tab pos="1374775" algn="l"/>
                <a:tab pos="2062163" algn="l"/>
                <a:tab pos="274955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017963" y="0"/>
            <a:ext cx="307975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27038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  <a:tabLst>
                <a:tab pos="687388" algn="l"/>
                <a:tab pos="1374775" algn="l"/>
                <a:tab pos="2062163" algn="l"/>
                <a:tab pos="274955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721850"/>
            <a:ext cx="307975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427038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  <a:tabLst>
                <a:tab pos="687388" algn="l"/>
                <a:tab pos="1374775" algn="l"/>
                <a:tab pos="2062163" algn="l"/>
                <a:tab pos="274955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017963" y="9721850"/>
            <a:ext cx="307975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27038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/>
              <a:buNone/>
              <a:tabLst>
                <a:tab pos="687388" algn="l"/>
                <a:tab pos="1374775" algn="l"/>
                <a:tab pos="2062163" algn="l"/>
                <a:tab pos="274955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BB83418-47B8-4F05-88CA-425FAEEB25EA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468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/>
            <a:fld id="{ED24B51F-D974-44FE-8186-31FEF067E919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77875"/>
            <a:ext cx="511810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/>
            <a:fld id="{81E40068-3506-4132-8806-0D7BC59901BE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06425" y="0"/>
            <a:ext cx="4594225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/>
            <a:fld id="{DF94F81F-7378-48F6-87FC-A303374CB548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06425" y="0"/>
            <a:ext cx="4594225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/>
            <a:fld id="{7EFDB0CA-A3AB-4AF6-903E-993F7D17FDBF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06425" y="0"/>
            <a:ext cx="4594225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/>
            <a:fld id="{A48598DA-68E5-4D47-8F19-8EBF3911A17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06425" y="0"/>
            <a:ext cx="4594225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/>
            <a:fld id="{558D9580-FCB5-4B3A-92C2-32F8AED796D3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06425" y="0"/>
            <a:ext cx="4594225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/>
            <a:fld id="{73A9562D-D790-46FE-8D22-68D244FC3D5E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06425" y="0"/>
            <a:ext cx="4594225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/>
            <a:fld id="{6332966E-6D63-4F4A-9FF9-522BE6043760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06425" y="0"/>
            <a:ext cx="4594225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/>
            <a:fld id="{C78CC848-D928-4DA7-9DA1-6A6795FD596B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06425" y="0"/>
            <a:ext cx="4594225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/>
            <a:fld id="{FEF33D18-B403-40E8-B2B9-6155F7D22DA4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06425" y="0"/>
            <a:ext cx="4594225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/>
            <a:fld id="{3AB2511B-F391-4E32-96B5-BCC7CAD093D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06425" y="0"/>
            <a:ext cx="4594225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/>
            <a:fld id="{7C71C7AD-A4D0-4F33-8647-60B068F9B9E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06425" y="0"/>
            <a:ext cx="4594225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/>
            <a:fld id="{956300FE-A784-4EFE-9527-D4E9DC5E6AED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06425" y="0"/>
            <a:ext cx="4594225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/>
            <a:fld id="{0068DB2F-20A3-4AAA-A9BB-EB75FBE576D9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06425" y="0"/>
            <a:ext cx="4594225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/>
            <a:fld id="{756D8170-6DFA-4686-81D7-BF41CA52ED69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06425" y="0"/>
            <a:ext cx="4594225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/>
            <a:fld id="{D01AEBD5-A54A-4E06-A182-8ABE8E9AD9BB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06425" y="0"/>
            <a:ext cx="4594225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/>
            <a:fld id="{48A9D29C-EF7B-489E-BE50-4A86B510FD10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06425" y="0"/>
            <a:ext cx="4594225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27038" eaLnBrk="0" hangingPunct="0"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27038" eaLnBrk="0" fontAlgn="base" hangingPunct="0">
              <a:spcBef>
                <a:spcPct val="0"/>
              </a:spcBef>
              <a:spcAft>
                <a:spcPct val="0"/>
              </a:spcAft>
              <a:tabLst>
                <a:tab pos="687388" algn="l"/>
                <a:tab pos="1374775" algn="l"/>
                <a:tab pos="2062163" algn="l"/>
                <a:tab pos="274955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/>
            <a:fld id="{0327B218-10C7-4E93-8B3B-5293D492A8EA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9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06425" y="0"/>
            <a:ext cx="4594225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99FE1-7CD7-42B9-92AD-E1E657CF8096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04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F7F93-46DA-4286-B883-35F0C512EB03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45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049713" y="5397500"/>
            <a:ext cx="1349375" cy="2160588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0" y="5397500"/>
            <a:ext cx="3897313" cy="216058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73F0C-D01F-4AB4-9506-3DDA05D14DC9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212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0363" y="5397500"/>
            <a:ext cx="5038725" cy="1081088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48654-F330-4649-9D51-9501AE33AD0F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800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D1814-B022-4611-9C92-6789A96F6728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431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CA53E-56D4-4F02-827F-545ECA2EB90B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447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038E6-BC57-4E01-8490-B1E1F89E5D7F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547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439863"/>
            <a:ext cx="4422775" cy="5578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54563" y="1439863"/>
            <a:ext cx="4424362" cy="5578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96951-B84C-41E3-A08B-76F34CA37854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757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FFEFD-7E96-4DA4-B73C-5497B2E4BC0B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2957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2EB89-C05B-4EC0-A63E-9543AF0C7E0F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287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A94EF-0BBF-4248-B543-C410BBDC7F54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32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D8B8D-B7FF-4786-82AC-8E718631B12A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2671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6E191-A105-411F-B37E-C2D71AB3C699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3751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C118F-BE14-4033-9782-4765CE708FF8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1953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1194B-4C9B-451F-981C-FDF667F50679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4055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929438" y="301625"/>
            <a:ext cx="2249487" cy="671671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9388" y="301625"/>
            <a:ext cx="6597650" cy="671671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75CCF-2A45-4F28-915E-84098DD39E49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494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388" y="301625"/>
            <a:ext cx="8999537" cy="77787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79388" y="1439863"/>
            <a:ext cx="4422775" cy="55784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54563" y="1439863"/>
            <a:ext cx="4424362" cy="55784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B66E5-7EAE-4787-9197-5DA90DEFB6D9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7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F3BED-D2F1-49AE-B7D8-7822B16DED83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55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7019925"/>
            <a:ext cx="103188" cy="538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55588" y="7019925"/>
            <a:ext cx="103187" cy="538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A87A6-0E10-4A9F-B138-4531C6BA24D6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89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A7F08-AABF-42D9-A0DF-A752E31E1100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00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CB0AD-D2C1-42B9-A4D4-73BC35F921C1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53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E56C7-5C0C-45B4-8FAB-4B7878007A3B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01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1388F-1390-4774-A98B-41F0C7FEBFCF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64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D1600-6AE9-4EC4-8132-7843291D433D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94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60363" y="5397500"/>
            <a:ext cx="5038725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請按一下鼠標，編輯標題文的格式。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019925"/>
            <a:ext cx="358775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請按鼠標，編輯大綱文字格式。</a:t>
            </a:r>
          </a:p>
          <a:p>
            <a:pPr lvl="1"/>
            <a:r>
              <a:rPr lang="en-GB" smtClean="0"/>
              <a:t>第二個大綱級</a:t>
            </a:r>
          </a:p>
          <a:p>
            <a:pPr lvl="2"/>
            <a:r>
              <a:rPr lang="en-GB" smtClean="0"/>
              <a:t>第三個大綱級</a:t>
            </a:r>
          </a:p>
          <a:p>
            <a:pPr lvl="3"/>
            <a:r>
              <a:rPr lang="en-GB" smtClean="0"/>
              <a:t>第四個大綱級</a:t>
            </a:r>
          </a:p>
          <a:p>
            <a:pPr lvl="4"/>
            <a:r>
              <a:rPr lang="en-GB" smtClean="0"/>
              <a:t>第五個大綱級</a:t>
            </a:r>
          </a:p>
          <a:p>
            <a:pPr lvl="4"/>
            <a:r>
              <a:rPr lang="en-GB" smtClean="0"/>
              <a:t>第六個大綱級</a:t>
            </a:r>
          </a:p>
          <a:p>
            <a:pPr lvl="4"/>
            <a:r>
              <a:rPr lang="en-GB" smtClean="0"/>
              <a:t>第七個大綱級</a:t>
            </a:r>
          </a:p>
          <a:p>
            <a:pPr lvl="4"/>
            <a:r>
              <a:rPr lang="en-GB" smtClean="0"/>
              <a:t>第八個大綱級</a:t>
            </a:r>
          </a:p>
          <a:p>
            <a:pPr lvl="4"/>
            <a:r>
              <a:rPr lang="en-GB" smtClean="0"/>
              <a:t>第九個大綱級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60363" y="7067550"/>
            <a:ext cx="129540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4311650" y="63182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+mn-cs"/>
              </a:defRPr>
            </a:lvl1pPr>
          </a:lstStyle>
          <a:p>
            <a:pPr>
              <a:defRPr/>
            </a:pPr>
            <a:fld id="{5849CA18-2FEE-4B07-852A-B4F97A755CCC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7559675" y="7127875"/>
            <a:ext cx="2414588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 hangingPunct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/>
              <a:buNone/>
              <a:defRPr/>
            </a:pPr>
            <a:endParaRPr lang="en-US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/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/>
        <a:defRPr sz="3200" b="1">
          <a:solidFill>
            <a:srgbClr val="000000"/>
          </a:solidFill>
          <a:latin typeface="Arial" charset="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/>
        <a:defRPr sz="3200" b="1">
          <a:solidFill>
            <a:srgbClr val="000000"/>
          </a:solidFill>
          <a:latin typeface="Arial" charset="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/>
        <a:defRPr sz="3200" b="1">
          <a:solidFill>
            <a:srgbClr val="000000"/>
          </a:solidFill>
          <a:latin typeface="Arial" charset="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/>
        <a:defRPr sz="3200" b="1">
          <a:solidFill>
            <a:srgbClr val="000000"/>
          </a:solidFill>
          <a:latin typeface="Arial" charset="0"/>
        </a:defRPr>
      </a:lvl5pPr>
      <a:lvl6pPr marL="1536700" indent="-2159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200" b="1">
          <a:solidFill>
            <a:srgbClr val="000000"/>
          </a:solidFill>
          <a:latin typeface="Arial" charset="0"/>
        </a:defRPr>
      </a:lvl6pPr>
      <a:lvl7pPr marL="1993900" indent="-2159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200" b="1">
          <a:solidFill>
            <a:srgbClr val="000000"/>
          </a:solidFill>
          <a:latin typeface="Arial" charset="0"/>
        </a:defRPr>
      </a:lvl7pPr>
      <a:lvl8pPr marL="2451100" indent="-2159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200" b="1">
          <a:solidFill>
            <a:srgbClr val="000000"/>
          </a:solidFill>
          <a:latin typeface="Arial" charset="0"/>
        </a:defRPr>
      </a:lvl8pPr>
      <a:lvl9pPr marL="2908300" indent="-2159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200" b="1">
          <a:solidFill>
            <a:srgbClr val="000000"/>
          </a:solidFill>
          <a:latin typeface="Arial" charset="0"/>
        </a:defRPr>
      </a:lvl9pPr>
    </p:titleStyle>
    <p:bodyStyle>
      <a:lvl1pPr marL="431800" indent="-32385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StarSymbol"/>
        <a:buChar char="●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287338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</a:defRPr>
      </a:lvl2pPr>
      <a:lvl3pPr marL="1295400" indent="-2159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StarSymbol"/>
        <a:buChar char="●"/>
        <a:defRPr sz="2400">
          <a:solidFill>
            <a:srgbClr val="000000"/>
          </a:solidFill>
          <a:latin typeface="+mn-lt"/>
        </a:defRPr>
      </a:lvl3pPr>
      <a:lvl4pPr marL="1727200" indent="-2159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</a:defRPr>
      </a:lvl4pPr>
      <a:lvl5pPr marL="2159000" indent="-2159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StarSymbol"/>
        <a:buChar char="●"/>
        <a:defRPr sz="2000">
          <a:solidFill>
            <a:srgbClr val="000000"/>
          </a:solidFill>
          <a:latin typeface="+mn-lt"/>
        </a:defRPr>
      </a:lvl5pPr>
      <a:lvl6pPr marL="2616200" indent="-2159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StarSymbol" charset="0"/>
        <a:buChar char="●"/>
        <a:defRPr sz="2000">
          <a:solidFill>
            <a:srgbClr val="000000"/>
          </a:solidFill>
          <a:latin typeface="+mn-lt"/>
        </a:defRPr>
      </a:lvl6pPr>
      <a:lvl7pPr marL="3073400" indent="-2159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StarSymbol" charset="0"/>
        <a:buChar char="●"/>
        <a:defRPr sz="2000">
          <a:solidFill>
            <a:srgbClr val="000000"/>
          </a:solidFill>
          <a:latin typeface="+mn-lt"/>
        </a:defRPr>
      </a:lvl7pPr>
      <a:lvl8pPr marL="3530600" indent="-2159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StarSymbol" charset="0"/>
        <a:buChar char="●"/>
        <a:defRPr sz="2000">
          <a:solidFill>
            <a:srgbClr val="000000"/>
          </a:solidFill>
          <a:latin typeface="+mn-lt"/>
        </a:defRPr>
      </a:lvl8pPr>
      <a:lvl9pPr marL="3987800" indent="-2159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StarSymbol" charset="0"/>
        <a:buChar char="●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/>
          <p:cNvSpPr>
            <a:spLocks noChangeArrowheads="1"/>
          </p:cNvSpPr>
          <p:nvPr/>
        </p:nvSpPr>
        <p:spPr bwMode="auto">
          <a:xfrm>
            <a:off x="0" y="179388"/>
            <a:ext cx="9359900" cy="7019925"/>
          </a:xfrm>
          <a:prstGeom prst="roundRect">
            <a:avLst>
              <a:gd name="adj" fmla="val 513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/>
              <a:buNone/>
            </a:pPr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301625"/>
            <a:ext cx="8999537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請按一下鼠標，編輯標題文的格式。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439863"/>
            <a:ext cx="8999537" cy="557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請按鼠標，編輯大綱文字格式。</a:t>
            </a:r>
          </a:p>
          <a:p>
            <a:pPr lvl="1"/>
            <a:r>
              <a:rPr lang="en-GB" smtClean="0"/>
              <a:t>第二個大綱級</a:t>
            </a:r>
          </a:p>
          <a:p>
            <a:pPr lvl="2"/>
            <a:r>
              <a:rPr lang="en-GB" smtClean="0"/>
              <a:t>第三個大綱級</a:t>
            </a:r>
          </a:p>
          <a:p>
            <a:pPr lvl="3"/>
            <a:r>
              <a:rPr lang="en-GB" smtClean="0"/>
              <a:t>第四個大綱級</a:t>
            </a:r>
          </a:p>
          <a:p>
            <a:pPr lvl="4"/>
            <a:r>
              <a:rPr lang="en-GB" smtClean="0"/>
              <a:t>第五個大綱級</a:t>
            </a:r>
          </a:p>
          <a:p>
            <a:pPr lvl="4"/>
            <a:r>
              <a:rPr lang="en-GB" smtClean="0"/>
              <a:t>第六個大綱級</a:t>
            </a:r>
          </a:p>
          <a:p>
            <a:pPr lvl="4"/>
            <a:r>
              <a:rPr lang="en-GB" smtClean="0"/>
              <a:t>第七個大綱級</a:t>
            </a:r>
          </a:p>
          <a:p>
            <a:pPr lvl="4"/>
            <a:r>
              <a:rPr lang="en-GB" smtClean="0"/>
              <a:t>第八個大綱級</a:t>
            </a:r>
          </a:p>
          <a:p>
            <a:pPr lvl="4"/>
            <a:r>
              <a:rPr lang="en-GB" smtClean="0"/>
              <a:t>第九個大綱級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19475" y="7199313"/>
            <a:ext cx="3194050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9144000" y="7199313"/>
            <a:ext cx="754063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6EA10D4-0CF0-4A58-9D46-D4911B5DD49F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2055" name="Line 6"/>
          <p:cNvSpPr>
            <a:spLocks noChangeShapeType="1"/>
          </p:cNvSpPr>
          <p:nvPr/>
        </p:nvSpPr>
        <p:spPr bwMode="auto">
          <a:xfrm>
            <a:off x="1619250" y="1260475"/>
            <a:ext cx="3240088" cy="1588"/>
          </a:xfrm>
          <a:prstGeom prst="line">
            <a:avLst/>
          </a:prstGeom>
          <a:noFill/>
          <a:ln w="14400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56" name="Line 7"/>
          <p:cNvSpPr>
            <a:spLocks noChangeShapeType="1"/>
          </p:cNvSpPr>
          <p:nvPr/>
        </p:nvSpPr>
        <p:spPr bwMode="auto">
          <a:xfrm flipH="1">
            <a:off x="-1588" y="1260475"/>
            <a:ext cx="1622426" cy="1588"/>
          </a:xfrm>
          <a:prstGeom prst="line">
            <a:avLst/>
          </a:prstGeom>
          <a:noFill/>
          <a:ln w="144000">
            <a:solidFill>
              <a:srgbClr val="33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57" name="Line 8"/>
          <p:cNvSpPr>
            <a:spLocks noChangeShapeType="1"/>
          </p:cNvSpPr>
          <p:nvPr/>
        </p:nvSpPr>
        <p:spPr bwMode="auto">
          <a:xfrm>
            <a:off x="4859338" y="1260475"/>
            <a:ext cx="4500562" cy="1588"/>
          </a:xfrm>
          <a:prstGeom prst="line">
            <a:avLst/>
          </a:prstGeom>
          <a:noFill/>
          <a:ln w="144000">
            <a:solidFill>
              <a:srgbClr val="99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/>
          </p:nvPr>
        </p:nvSpPr>
        <p:spPr bwMode="auto">
          <a:xfrm>
            <a:off x="531813" y="7199313"/>
            <a:ext cx="2346325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/>
        <a:defRPr sz="26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/>
        <a:defRPr sz="2600" b="1">
          <a:solidFill>
            <a:srgbClr val="000000"/>
          </a:solidFill>
          <a:latin typeface="Arial" charset="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/>
        <a:defRPr sz="2600" b="1">
          <a:solidFill>
            <a:srgbClr val="000000"/>
          </a:solidFill>
          <a:latin typeface="Arial" charset="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/>
        <a:defRPr sz="2600" b="1">
          <a:solidFill>
            <a:srgbClr val="000000"/>
          </a:solidFill>
          <a:latin typeface="Arial" charset="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/>
        <a:defRPr sz="2600" b="1">
          <a:solidFill>
            <a:srgbClr val="000000"/>
          </a:solidFill>
          <a:latin typeface="Arial" charset="0"/>
        </a:defRPr>
      </a:lvl5pPr>
      <a:lvl6pPr marL="1536700" indent="-2159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2600" b="1">
          <a:solidFill>
            <a:srgbClr val="000000"/>
          </a:solidFill>
          <a:latin typeface="Arial" charset="0"/>
        </a:defRPr>
      </a:lvl6pPr>
      <a:lvl7pPr marL="1993900" indent="-2159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2600" b="1">
          <a:solidFill>
            <a:srgbClr val="000000"/>
          </a:solidFill>
          <a:latin typeface="Arial" charset="0"/>
        </a:defRPr>
      </a:lvl7pPr>
      <a:lvl8pPr marL="2451100" indent="-2159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2600" b="1">
          <a:solidFill>
            <a:srgbClr val="000000"/>
          </a:solidFill>
          <a:latin typeface="Arial" charset="0"/>
        </a:defRPr>
      </a:lvl8pPr>
      <a:lvl9pPr marL="2908300" indent="-2159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2600" b="1">
          <a:solidFill>
            <a:srgbClr val="000000"/>
          </a:solidFill>
          <a:latin typeface="Arial" charset="0"/>
        </a:defRPr>
      </a:lvl9pPr>
    </p:titleStyle>
    <p:bodyStyle>
      <a:lvl1pPr marL="431800" indent="-32385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72000"/>
        <a:buFont typeface="StarSymbol"/>
        <a:buBlip>
          <a:blip r:embed="rId15"/>
        </a:buBlip>
        <a:defRPr sz="2600">
          <a:solidFill>
            <a:srgbClr val="333333"/>
          </a:solidFill>
          <a:latin typeface="+mn-lt"/>
          <a:ea typeface="+mn-ea"/>
          <a:cs typeface="+mn-cs"/>
        </a:defRPr>
      </a:lvl1pPr>
      <a:lvl2pPr marL="863600" indent="-287338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78000"/>
        <a:buFont typeface="StarSymbol"/>
        <a:buBlip>
          <a:blip r:embed="rId16"/>
        </a:buBlip>
        <a:defRPr sz="2400">
          <a:solidFill>
            <a:srgbClr val="333333"/>
          </a:solidFill>
          <a:latin typeface="+mn-lt"/>
        </a:defRPr>
      </a:lvl2pPr>
      <a:lvl3pPr marL="1295400" indent="-2159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78000"/>
        <a:buFont typeface="StarSymbol"/>
        <a:buBlip>
          <a:blip r:embed="rId17"/>
        </a:buBlip>
        <a:defRPr sz="2200">
          <a:solidFill>
            <a:srgbClr val="333333"/>
          </a:solidFill>
          <a:latin typeface="+mn-lt"/>
        </a:defRPr>
      </a:lvl3pPr>
      <a:lvl4pPr marL="1727200" indent="-2159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78000"/>
        <a:buFont typeface="StarSymbol"/>
        <a:buBlip>
          <a:blip r:embed="rId18"/>
        </a:buBlip>
        <a:defRPr sz="2000">
          <a:solidFill>
            <a:srgbClr val="333333"/>
          </a:solidFill>
          <a:latin typeface="+mn-lt"/>
        </a:defRPr>
      </a:lvl4pPr>
      <a:lvl5pPr marL="2159000" indent="-2159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78000"/>
        <a:buFont typeface="StarSymbol"/>
        <a:buBlip>
          <a:blip r:embed="rId19"/>
        </a:buBlip>
        <a:defRPr sz="2000">
          <a:solidFill>
            <a:srgbClr val="333333"/>
          </a:solidFill>
          <a:latin typeface="+mn-lt"/>
        </a:defRPr>
      </a:lvl5pPr>
      <a:lvl6pPr marL="2616200" indent="-2159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78000"/>
        <a:buFont typeface="StarSymbol" charset="0"/>
        <a:buBlip>
          <a:blip r:embed="rId19"/>
        </a:buBlip>
        <a:defRPr sz="2000">
          <a:solidFill>
            <a:srgbClr val="333333"/>
          </a:solidFill>
          <a:latin typeface="+mn-lt"/>
        </a:defRPr>
      </a:lvl6pPr>
      <a:lvl7pPr marL="3073400" indent="-2159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78000"/>
        <a:buFont typeface="StarSymbol" charset="0"/>
        <a:buBlip>
          <a:blip r:embed="rId19"/>
        </a:buBlip>
        <a:defRPr sz="2000">
          <a:solidFill>
            <a:srgbClr val="333333"/>
          </a:solidFill>
          <a:latin typeface="+mn-lt"/>
        </a:defRPr>
      </a:lvl7pPr>
      <a:lvl8pPr marL="3530600" indent="-2159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78000"/>
        <a:buFont typeface="StarSymbol" charset="0"/>
        <a:buBlip>
          <a:blip r:embed="rId19"/>
        </a:buBlip>
        <a:defRPr sz="2000">
          <a:solidFill>
            <a:srgbClr val="333333"/>
          </a:solidFill>
          <a:latin typeface="+mn-lt"/>
        </a:defRPr>
      </a:lvl8pPr>
      <a:lvl9pPr marL="3987800" indent="-2159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78000"/>
        <a:buFont typeface="StarSymbol" charset="0"/>
        <a:buBlip>
          <a:blip r:embed="rId19"/>
        </a:buBlip>
        <a:defRPr sz="2000">
          <a:solidFill>
            <a:srgbClr val="3333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696913" y="808038"/>
            <a:ext cx="8686800" cy="2667000"/>
          </a:xfrm>
        </p:spPr>
        <p:txBody>
          <a:bodyPr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pt-BR" sz="4400" smtClean="0">
                <a:solidFill>
                  <a:schemeClr val="bg1"/>
                </a:solidFill>
              </a:rPr>
              <a:t>REGULAMENTAÇÃO DA PROFISSÃO DE INFORMÁTICA </a:t>
            </a:r>
            <a:endParaRPr lang="en-GB" sz="3600" b="0" i="1" smtClean="0">
              <a:solidFill>
                <a:schemeClr val="bg1"/>
              </a:solidFill>
              <a:cs typeface="Lucida Sans Unicode" pitchFamily="34" charset="0"/>
            </a:endParaRP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544513" y="3703638"/>
            <a:ext cx="9078912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0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sz="2200">
              <a:solidFill>
                <a:srgbClr val="000000"/>
              </a:solidFill>
              <a:cs typeface="Lucida Sans Unicode" pitchFamily="34" charset="0"/>
            </a:endParaRPr>
          </a:p>
          <a:p>
            <a:pPr algn="ctr" eaLnBrk="0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sz="2200">
              <a:solidFill>
                <a:srgbClr val="000000"/>
              </a:solidFill>
              <a:cs typeface="Lucida Sans Unicode" pitchFamily="34" charset="0"/>
            </a:endParaRPr>
          </a:p>
          <a:p>
            <a:pPr algn="ctr" eaLnBrk="0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200">
                <a:solidFill>
                  <a:srgbClr val="000000"/>
                </a:solidFill>
                <a:cs typeface="Lucida Sans Unicode" pitchFamily="34" charset="0"/>
              </a:rPr>
              <a:t>Professor: </a:t>
            </a:r>
            <a:r>
              <a:rPr lang="en-GB" sz="2200">
                <a:solidFill>
                  <a:srgbClr val="000000"/>
                </a:solidFill>
                <a:cs typeface="Lucida Sans Unicode" pitchFamily="34" charset="0"/>
              </a:rPr>
              <a:t>Prof. Eduardo Simões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92113" y="3627438"/>
            <a:ext cx="4637087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0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 typeface="StarSymbol"/>
              <a:buNone/>
              <a:defRPr/>
            </a:pPr>
            <a:fld id="{1A74F3DF-1C03-47BC-8F23-9977B38BFA82}" type="slidenum">
              <a:rPr lang="en-GB" smtClean="0">
                <a:latin typeface="Arial" pitchFamily="34" charset="0"/>
              </a:rPr>
              <a:pPr>
                <a:buFont typeface="StarSymbol"/>
                <a:buNone/>
                <a:defRPr/>
              </a:pPr>
              <a:t>10</a:t>
            </a:fld>
            <a:endParaRPr lang="en-GB" smtClean="0">
              <a:latin typeface="Arial" pitchFamily="34" charset="0"/>
            </a:endParaRPr>
          </a:p>
        </p:txBody>
      </p:sp>
      <p:sp>
        <p:nvSpPr>
          <p:cNvPr id="14339" name="Rectangle 1"/>
          <p:cNvSpPr>
            <a:spLocks noGrp="1" noChangeArrowheads="1"/>
          </p:cNvSpPr>
          <p:nvPr>
            <p:ph type="title"/>
          </p:nvPr>
        </p:nvSpPr>
        <p:spPr>
          <a:xfrm>
            <a:off x="163513" y="503238"/>
            <a:ext cx="9601200" cy="576262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3200" smtClean="0"/>
              <a:t>Reserva de Mercado de Trabalho ???</a:t>
            </a:r>
            <a:endParaRPr lang="en-GB" sz="2000" i="1" smtClean="0"/>
          </a:p>
        </p:txBody>
      </p:sp>
      <p:sp>
        <p:nvSpPr>
          <p:cNvPr id="14340" name="Espaço Reservado para Texto 8"/>
          <p:cNvSpPr>
            <a:spLocks noGrp="1"/>
          </p:cNvSpPr>
          <p:nvPr>
            <p:ph type="body" sz="half" idx="1"/>
          </p:nvPr>
        </p:nvSpPr>
        <p:spPr>
          <a:xfrm>
            <a:off x="163513" y="1722438"/>
            <a:ext cx="8975725" cy="561657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dirty="0" smtClean="0"/>
              <a:t>A </a:t>
            </a:r>
            <a:r>
              <a:rPr lang="pt-BR" dirty="0" smtClean="0"/>
              <a:t>Proteção é ilusória !!!</a:t>
            </a:r>
          </a:p>
          <a:p>
            <a:pPr lvl="1">
              <a:spcAft>
                <a:spcPts val="1200"/>
              </a:spcAft>
            </a:pPr>
            <a:r>
              <a:rPr lang="pt-BR" dirty="0" smtClean="0"/>
              <a:t>protege os incompetentes que estiverem munidos dos devidos diplomas de quem, competente ou não, não os possua</a:t>
            </a:r>
            <a:endParaRPr lang="pt-BR" b="1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 typeface="StarSymbol"/>
              <a:buNone/>
              <a:defRPr/>
            </a:pPr>
            <a:fld id="{98A79C83-6970-4D3C-A477-5E38BC90EC9C}" type="slidenum">
              <a:rPr lang="en-GB" smtClean="0">
                <a:latin typeface="Arial" pitchFamily="34" charset="0"/>
              </a:rPr>
              <a:pPr>
                <a:buFont typeface="StarSymbol"/>
                <a:buNone/>
                <a:defRPr/>
              </a:pPr>
              <a:t>11</a:t>
            </a:fld>
            <a:endParaRPr lang="en-GB" smtClean="0">
              <a:latin typeface="Arial" pitchFamily="34" charset="0"/>
            </a:endParaRPr>
          </a:p>
        </p:txBody>
      </p:sp>
      <p:sp>
        <p:nvSpPr>
          <p:cNvPr id="15363" name="Rectangle 1"/>
          <p:cNvSpPr>
            <a:spLocks noGrp="1" noChangeArrowheads="1"/>
          </p:cNvSpPr>
          <p:nvPr>
            <p:ph type="title"/>
          </p:nvPr>
        </p:nvSpPr>
        <p:spPr>
          <a:xfrm>
            <a:off x="163513" y="503238"/>
            <a:ext cx="9601200" cy="576262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3200" smtClean="0"/>
              <a:t>Reconhecimento Profissional</a:t>
            </a:r>
            <a:endParaRPr lang="en-GB" sz="2000" i="1" smtClean="0"/>
          </a:p>
        </p:txBody>
      </p:sp>
      <p:sp>
        <p:nvSpPr>
          <p:cNvPr id="15364" name="Espaço Reservado para Texto 8"/>
          <p:cNvSpPr>
            <a:spLocks noGrp="1"/>
          </p:cNvSpPr>
          <p:nvPr>
            <p:ph type="body" sz="half" idx="1"/>
          </p:nvPr>
        </p:nvSpPr>
        <p:spPr>
          <a:xfrm>
            <a:off x="163513" y="1722438"/>
            <a:ext cx="8975725" cy="5616575"/>
          </a:xfrm>
        </p:spPr>
        <p:txBody>
          <a:bodyPr/>
          <a:lstStyle/>
          <a:p>
            <a:pPr>
              <a:spcAft>
                <a:spcPts val="1200"/>
              </a:spcAft>
            </a:pPr>
            <a:endParaRPr lang="pt-BR" dirty="0" smtClean="0"/>
          </a:p>
          <a:p>
            <a:pPr>
              <a:spcAft>
                <a:spcPts val="1200"/>
              </a:spcAft>
            </a:pPr>
            <a:r>
              <a:rPr lang="pt-BR" dirty="0" smtClean="0"/>
              <a:t>A profissão de informática é uma </a:t>
            </a:r>
            <a:r>
              <a:rPr lang="pt-BR" b="1" dirty="0" smtClean="0"/>
              <a:t>profissão reconhecida </a:t>
            </a:r>
          </a:p>
          <a:p>
            <a:pPr lvl="1">
              <a:spcAft>
                <a:spcPts val="1200"/>
              </a:spcAft>
            </a:pPr>
            <a:r>
              <a:rPr lang="pt-BR" dirty="0" smtClean="0"/>
              <a:t>Não é preciso regulamentação para que uma profissão exista ou seja reconhecida</a:t>
            </a:r>
          </a:p>
          <a:p>
            <a:pPr>
              <a:spcAft>
                <a:spcPts val="1200"/>
              </a:spcAft>
            </a:pPr>
            <a:r>
              <a:rPr lang="pt-BR" dirty="0" smtClean="0"/>
              <a:t>Artigo 5o, inciso XIII, da Constituição:</a:t>
            </a:r>
          </a:p>
          <a:p>
            <a:pPr lvl="1">
              <a:spcAft>
                <a:spcPts val="1200"/>
              </a:spcAft>
            </a:pPr>
            <a:r>
              <a:rPr lang="pt-BR" dirty="0" smtClean="0"/>
              <a:t>todo exercício profissional é livre no </a:t>
            </a:r>
            <a:r>
              <a:rPr lang="pt-BR" dirty="0" smtClean="0"/>
              <a:t>Brasil</a:t>
            </a:r>
            <a:endParaRPr lang="pt-BR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 typeface="StarSymbol"/>
              <a:buNone/>
              <a:defRPr/>
            </a:pPr>
            <a:fld id="{F71D2573-DCE0-43F5-9DC4-94B97A3A53AF}" type="slidenum">
              <a:rPr lang="en-GB" smtClean="0">
                <a:latin typeface="Arial" pitchFamily="34" charset="0"/>
              </a:rPr>
              <a:pPr>
                <a:buFont typeface="StarSymbol"/>
                <a:buNone/>
                <a:defRPr/>
              </a:pPr>
              <a:t>12</a:t>
            </a:fld>
            <a:endParaRPr lang="en-GB" smtClean="0">
              <a:latin typeface="Arial" pitchFamily="34" charset="0"/>
            </a:endParaRPr>
          </a:p>
        </p:txBody>
      </p:sp>
      <p:sp>
        <p:nvSpPr>
          <p:cNvPr id="16387" name="Rectangle 1"/>
          <p:cNvSpPr>
            <a:spLocks noGrp="1" noChangeArrowheads="1"/>
          </p:cNvSpPr>
          <p:nvPr>
            <p:ph type="title"/>
          </p:nvPr>
        </p:nvSpPr>
        <p:spPr>
          <a:xfrm>
            <a:off x="239713" y="503238"/>
            <a:ext cx="8999537" cy="576262"/>
          </a:xfrm>
        </p:spPr>
        <p:txBody>
          <a:bodyPr/>
          <a:lstStyle/>
          <a:p>
            <a:r>
              <a:rPr lang="pt-BR" sz="3200" smtClean="0"/>
              <a:t>Projeto de Lei Proposto pela SBC</a:t>
            </a:r>
          </a:p>
        </p:txBody>
      </p:sp>
      <p:sp>
        <p:nvSpPr>
          <p:cNvPr id="16388" name="Espaço Reservado para Texto 8"/>
          <p:cNvSpPr>
            <a:spLocks noGrp="1"/>
          </p:cNvSpPr>
          <p:nvPr>
            <p:ph type="body" sz="half" idx="1"/>
          </p:nvPr>
        </p:nvSpPr>
        <p:spPr>
          <a:xfrm>
            <a:off x="163513" y="1722438"/>
            <a:ext cx="8975725" cy="561657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dirty="0" smtClean="0"/>
              <a:t>Fruto do entendimento em reuniões, Congressos e Simpósios, nos últimos 30 anos</a:t>
            </a:r>
          </a:p>
          <a:p>
            <a:pPr>
              <a:spcAft>
                <a:spcPts val="1200"/>
              </a:spcAft>
            </a:pPr>
            <a:r>
              <a:rPr lang="pt-BR" dirty="0" smtClean="0"/>
              <a:t>SBC </a:t>
            </a:r>
            <a:r>
              <a:rPr lang="pt-BR" dirty="0" smtClean="0"/>
              <a:t>preparou em 2002 </a:t>
            </a:r>
            <a:r>
              <a:rPr lang="pt-BR" dirty="0" smtClean="0"/>
              <a:t>a proposta de projeto de lei de </a:t>
            </a:r>
            <a:r>
              <a:rPr lang="pt-BR" dirty="0" smtClean="0"/>
              <a:t>regulamentação</a:t>
            </a:r>
            <a:endParaRPr lang="pt-BR" dirty="0" smtClean="0"/>
          </a:p>
          <a:p>
            <a:pPr>
              <a:spcAft>
                <a:spcPts val="1200"/>
              </a:spcAft>
            </a:pPr>
            <a:r>
              <a:rPr lang="pt-BR" dirty="0" smtClean="0"/>
              <a:t>Encaminhada ao deputado Ronaldo Vasconcellos, que a transformou no PL 1561/2003</a:t>
            </a:r>
          </a:p>
          <a:p>
            <a:pPr>
              <a:spcAft>
                <a:spcPts val="1200"/>
              </a:spcAft>
            </a:pPr>
            <a:r>
              <a:rPr lang="pt-BR" dirty="0" smtClean="0"/>
              <a:t>Apresentação no Plenário da Câmara Federal dos Deputados em 27 de julho de 2003</a:t>
            </a:r>
          </a:p>
          <a:p>
            <a:pPr>
              <a:spcAft>
                <a:spcPts val="1200"/>
              </a:spcAft>
            </a:pPr>
            <a:r>
              <a:rPr lang="pt-BR" dirty="0" smtClean="0"/>
              <a:t>Recebeu um parecer, que antes de ser votado, foi arquivado em 31 de janeiro de 2007</a:t>
            </a:r>
          </a:p>
          <a:p>
            <a:pPr lvl="1">
              <a:spcAft>
                <a:spcPts val="1200"/>
              </a:spcAft>
            </a:pPr>
            <a:r>
              <a:rPr lang="pt-BR" dirty="0" smtClean="0"/>
              <a:t>em consequência do término da Legislatura 1999-2003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 typeface="StarSymbol"/>
              <a:buNone/>
              <a:defRPr/>
            </a:pPr>
            <a:fld id="{9254C39A-963A-4571-BBCE-D85DEC0958B9}" type="slidenum">
              <a:rPr lang="en-GB" smtClean="0">
                <a:latin typeface="Arial" pitchFamily="34" charset="0"/>
              </a:rPr>
              <a:pPr>
                <a:buFont typeface="StarSymbol"/>
                <a:buNone/>
                <a:defRPr/>
              </a:pPr>
              <a:t>13</a:t>
            </a:fld>
            <a:endParaRPr lang="en-GB" smtClean="0">
              <a:latin typeface="Arial" pitchFamily="34" charset="0"/>
            </a:endParaRPr>
          </a:p>
        </p:txBody>
      </p:sp>
      <p:sp>
        <p:nvSpPr>
          <p:cNvPr id="17411" name="Rectangle 1"/>
          <p:cNvSpPr>
            <a:spLocks noGrp="1" noChangeArrowheads="1"/>
          </p:cNvSpPr>
          <p:nvPr>
            <p:ph type="title"/>
          </p:nvPr>
        </p:nvSpPr>
        <p:spPr>
          <a:xfrm>
            <a:off x="239713" y="503238"/>
            <a:ext cx="9601199" cy="576262"/>
          </a:xfrm>
        </p:spPr>
        <p:txBody>
          <a:bodyPr/>
          <a:lstStyle/>
          <a:p>
            <a:r>
              <a:rPr lang="pt-BR" sz="3200" dirty="0" smtClean="0"/>
              <a:t>Projetos de lei </a:t>
            </a:r>
            <a:r>
              <a:rPr lang="pt-BR" sz="3200" dirty="0" smtClean="0"/>
              <a:t>tramitando </a:t>
            </a:r>
            <a:r>
              <a:rPr lang="pt-BR" sz="3200" dirty="0" smtClean="0"/>
              <a:t>na Câmara Federal</a:t>
            </a:r>
          </a:p>
        </p:txBody>
      </p:sp>
      <p:sp>
        <p:nvSpPr>
          <p:cNvPr id="17412" name="Espaço Reservado para Texto 8"/>
          <p:cNvSpPr>
            <a:spLocks noGrp="1"/>
          </p:cNvSpPr>
          <p:nvPr>
            <p:ph type="body" sz="half" idx="1"/>
          </p:nvPr>
        </p:nvSpPr>
        <p:spPr>
          <a:xfrm>
            <a:off x="163513" y="1722438"/>
            <a:ext cx="8975725" cy="561657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smtClean="0"/>
              <a:t>Em 30/04/2013, deputado Antonio Carlos Mendes Thame (SP) protocoliza o PL 5487/2013</a:t>
            </a:r>
          </a:p>
          <a:p>
            <a:pPr>
              <a:spcAft>
                <a:spcPts val="1200"/>
              </a:spcAft>
            </a:pPr>
            <a:r>
              <a:rPr lang="pt-BR" smtClean="0"/>
              <a:t>É similar ao PLS 607/2007 do Senado</a:t>
            </a:r>
          </a:p>
          <a:p>
            <a:pPr>
              <a:spcAft>
                <a:spcPts val="1200"/>
              </a:spcAft>
            </a:pPr>
            <a:r>
              <a:rPr lang="pt-BR" smtClean="0"/>
              <a:t>Em 04/07/2013, o Deputado pede sua retirada de pauta para "uma melhor análise e consideração da matéria".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 typeface="StarSymbol"/>
              <a:buNone/>
              <a:defRPr/>
            </a:pPr>
            <a:fld id="{C8788C55-72A3-4859-879C-EED2162A055C}" type="slidenum">
              <a:rPr lang="en-GB" smtClean="0">
                <a:latin typeface="Arial" pitchFamily="34" charset="0"/>
              </a:rPr>
              <a:pPr>
                <a:buFont typeface="StarSymbol"/>
                <a:buNone/>
                <a:defRPr/>
              </a:pPr>
              <a:t>14</a:t>
            </a:fld>
            <a:endParaRPr lang="en-GB" smtClean="0">
              <a:latin typeface="Arial" pitchFamily="34" charset="0"/>
            </a:endParaRPr>
          </a:p>
        </p:txBody>
      </p:sp>
      <p:sp>
        <p:nvSpPr>
          <p:cNvPr id="18435" name="Rectangle 1"/>
          <p:cNvSpPr>
            <a:spLocks noGrp="1" noChangeArrowheads="1"/>
          </p:cNvSpPr>
          <p:nvPr>
            <p:ph type="title"/>
          </p:nvPr>
        </p:nvSpPr>
        <p:spPr>
          <a:xfrm>
            <a:off x="239713" y="503238"/>
            <a:ext cx="8999537" cy="576262"/>
          </a:xfrm>
        </p:spPr>
        <p:txBody>
          <a:bodyPr/>
          <a:lstStyle/>
          <a:p>
            <a:r>
              <a:rPr lang="pt-BR" sz="3200" dirty="0" smtClean="0"/>
              <a:t>Projetos de lei </a:t>
            </a:r>
            <a:r>
              <a:rPr lang="pt-BR" sz="3200" dirty="0" smtClean="0"/>
              <a:t>tramitando </a:t>
            </a:r>
            <a:r>
              <a:rPr lang="pt-BR" sz="3200" dirty="0" smtClean="0"/>
              <a:t>no Senado Federal</a:t>
            </a:r>
          </a:p>
        </p:txBody>
      </p:sp>
      <p:sp>
        <p:nvSpPr>
          <p:cNvPr id="18436" name="Espaço Reservado para Texto 8"/>
          <p:cNvSpPr>
            <a:spLocks noGrp="1"/>
          </p:cNvSpPr>
          <p:nvPr>
            <p:ph type="body" sz="half" idx="1"/>
          </p:nvPr>
        </p:nvSpPr>
        <p:spPr>
          <a:xfrm>
            <a:off x="163513" y="1722438"/>
            <a:ext cx="8975725" cy="561657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dirty="0" smtClean="0"/>
              <a:t>Projeto PLS </a:t>
            </a:r>
            <a:r>
              <a:rPr lang="pt-BR" dirty="0" smtClean="0"/>
              <a:t>607/2007, de autoria do senador Expedito Júnior</a:t>
            </a:r>
          </a:p>
          <a:p>
            <a:pPr>
              <a:spcAft>
                <a:spcPts val="1200"/>
              </a:spcAft>
            </a:pPr>
            <a:r>
              <a:rPr lang="pt-BR" dirty="0" smtClean="0"/>
              <a:t>Segue a receita tradicional de criar Conselhos de Profissão com reserva de mercado para alguns diplomas </a:t>
            </a:r>
          </a:p>
          <a:p>
            <a:pPr>
              <a:spcAft>
                <a:spcPts val="1200"/>
              </a:spcAft>
            </a:pPr>
            <a:r>
              <a:rPr lang="pt-BR" dirty="0" smtClean="0"/>
              <a:t>Encaminhado às Comissões de Ciência, Tecnologia, Comunicação e Informática - CCTCI ; e de Assuntos Sociais</a:t>
            </a:r>
          </a:p>
          <a:p>
            <a:pPr>
              <a:spcAft>
                <a:spcPts val="1200"/>
              </a:spcAft>
            </a:pPr>
            <a:r>
              <a:rPr lang="pt-BR" dirty="0" smtClean="0"/>
              <a:t>Março de 2008, foi aprovado na CCTCI</a:t>
            </a:r>
          </a:p>
          <a:p>
            <a:pPr lvl="1">
              <a:spcAft>
                <a:spcPts val="1200"/>
              </a:spcAft>
            </a:pPr>
            <a:r>
              <a:rPr lang="pt-BR" dirty="0" smtClean="0"/>
              <a:t>apenas removeu do projeto original os artigos relativos à criação do Conselho de Profissão</a:t>
            </a:r>
          </a:p>
          <a:p>
            <a:pPr>
              <a:spcAft>
                <a:spcPts val="1200"/>
              </a:spcAft>
            </a:pPr>
            <a:r>
              <a:rPr lang="pt-BR" dirty="0" smtClean="0"/>
              <a:t>Senador Jarbas Vasconcellos, solicitou que fosse discutido em Audiência Pública, ocorrida em 11/11/2008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 typeface="StarSymbol"/>
              <a:buNone/>
              <a:defRPr/>
            </a:pPr>
            <a:fld id="{76177225-9CA7-42FC-B14C-5F9F1AD5CF22}" type="slidenum">
              <a:rPr lang="en-GB" smtClean="0">
                <a:latin typeface="Arial" pitchFamily="34" charset="0"/>
              </a:rPr>
              <a:pPr>
                <a:buFont typeface="StarSymbol"/>
                <a:buNone/>
                <a:defRPr/>
              </a:pPr>
              <a:t>15</a:t>
            </a:fld>
            <a:endParaRPr lang="en-GB" smtClean="0">
              <a:latin typeface="Arial" pitchFamily="34" charset="0"/>
            </a:endParaRPr>
          </a:p>
        </p:txBody>
      </p:sp>
      <p:sp>
        <p:nvSpPr>
          <p:cNvPr id="19459" name="Rectangle 1"/>
          <p:cNvSpPr>
            <a:spLocks noGrp="1" noChangeArrowheads="1"/>
          </p:cNvSpPr>
          <p:nvPr>
            <p:ph type="title"/>
          </p:nvPr>
        </p:nvSpPr>
        <p:spPr>
          <a:xfrm>
            <a:off x="239713" y="503238"/>
            <a:ext cx="8999537" cy="576262"/>
          </a:xfrm>
        </p:spPr>
        <p:txBody>
          <a:bodyPr/>
          <a:lstStyle/>
          <a:p>
            <a:r>
              <a:rPr lang="pt-BR" sz="3200" smtClean="0"/>
              <a:t>Projetos de lei em tramitação no Senado Federal</a:t>
            </a:r>
          </a:p>
        </p:txBody>
      </p:sp>
      <p:sp>
        <p:nvSpPr>
          <p:cNvPr id="19460" name="Espaço Reservado para Texto 8"/>
          <p:cNvSpPr>
            <a:spLocks noGrp="1"/>
          </p:cNvSpPr>
          <p:nvPr>
            <p:ph type="body" sz="half" idx="1"/>
          </p:nvPr>
        </p:nvSpPr>
        <p:spPr>
          <a:xfrm>
            <a:off x="163513" y="1722438"/>
            <a:ext cx="8975725" cy="561657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dirty="0" smtClean="0"/>
              <a:t>Em 18/08/2009, recebeu uma emenda substitutiva</a:t>
            </a:r>
          </a:p>
          <a:p>
            <a:pPr lvl="1">
              <a:spcAft>
                <a:spcPts val="1200"/>
              </a:spcAft>
            </a:pPr>
            <a:r>
              <a:rPr lang="pt-BR" dirty="0" smtClean="0"/>
              <a:t>restaura </a:t>
            </a:r>
            <a:r>
              <a:rPr lang="pt-BR" dirty="0" smtClean="0"/>
              <a:t>sua proposta inicial, com a criação do conselho de profissão para a Área de Informática.</a:t>
            </a:r>
          </a:p>
          <a:p>
            <a:pPr>
              <a:spcAft>
                <a:spcPts val="1200"/>
              </a:spcAft>
            </a:pPr>
            <a:r>
              <a:rPr lang="pt-BR" dirty="0" smtClean="0"/>
              <a:t>Em 02/10/2009, senadora Lúcia Vânia propõe uma emenda:</a:t>
            </a:r>
          </a:p>
          <a:p>
            <a:pPr lvl="1">
              <a:spcAft>
                <a:spcPts val="1200"/>
              </a:spcAft>
            </a:pPr>
            <a:r>
              <a:rPr lang="pt-BR" dirty="0" smtClean="0"/>
              <a:t>possuidores de diploma de nível superior expedido por escolas oficiais em:</a:t>
            </a:r>
          </a:p>
          <a:p>
            <a:pPr lvl="2">
              <a:spcAft>
                <a:spcPts val="1200"/>
              </a:spcAft>
            </a:pPr>
            <a:r>
              <a:rPr lang="pt-BR" dirty="0" smtClean="0"/>
              <a:t>Análise de Sistemas, </a:t>
            </a:r>
          </a:p>
          <a:p>
            <a:pPr lvl="2">
              <a:spcAft>
                <a:spcPts val="1200"/>
              </a:spcAft>
            </a:pPr>
            <a:r>
              <a:rPr lang="pt-BR" dirty="0" smtClean="0"/>
              <a:t>Engenharia de Software, </a:t>
            </a:r>
          </a:p>
          <a:p>
            <a:pPr lvl="2">
              <a:spcAft>
                <a:spcPts val="1200"/>
              </a:spcAft>
            </a:pPr>
            <a:r>
              <a:rPr lang="pt-BR" dirty="0" smtClean="0"/>
              <a:t>Ciência da Computação </a:t>
            </a:r>
          </a:p>
          <a:p>
            <a:pPr lvl="2">
              <a:spcAft>
                <a:spcPts val="1200"/>
              </a:spcAft>
            </a:pPr>
            <a:r>
              <a:rPr lang="pt-BR" dirty="0" smtClean="0"/>
              <a:t>Processamento de Dados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 typeface="StarSymbol"/>
              <a:buNone/>
              <a:defRPr/>
            </a:pPr>
            <a:fld id="{4990BD8C-1A57-4448-A33F-57AD953A4CF6}" type="slidenum">
              <a:rPr lang="en-GB" smtClean="0">
                <a:latin typeface="Arial" pitchFamily="34" charset="0"/>
              </a:rPr>
              <a:pPr>
                <a:buFont typeface="StarSymbol"/>
                <a:buNone/>
                <a:defRPr/>
              </a:pPr>
              <a:t>16</a:t>
            </a:fld>
            <a:endParaRPr lang="en-GB" smtClean="0">
              <a:latin typeface="Arial" pitchFamily="34" charset="0"/>
            </a:endParaRPr>
          </a:p>
        </p:txBody>
      </p:sp>
      <p:sp>
        <p:nvSpPr>
          <p:cNvPr id="20483" name="Rectangle 1"/>
          <p:cNvSpPr>
            <a:spLocks noGrp="1" noChangeArrowheads="1"/>
          </p:cNvSpPr>
          <p:nvPr>
            <p:ph type="title"/>
          </p:nvPr>
        </p:nvSpPr>
        <p:spPr>
          <a:xfrm>
            <a:off x="239713" y="503238"/>
            <a:ext cx="8999537" cy="576262"/>
          </a:xfrm>
        </p:spPr>
        <p:txBody>
          <a:bodyPr/>
          <a:lstStyle/>
          <a:p>
            <a:r>
              <a:rPr lang="pt-BR" sz="3200" smtClean="0"/>
              <a:t>Projetos de lei em tramitação no Senado Federal</a:t>
            </a:r>
          </a:p>
        </p:txBody>
      </p:sp>
      <p:sp>
        <p:nvSpPr>
          <p:cNvPr id="20484" name="Espaço Reservado para Texto 8"/>
          <p:cNvSpPr>
            <a:spLocks noGrp="1"/>
          </p:cNvSpPr>
          <p:nvPr>
            <p:ph type="body" sz="half" idx="1"/>
          </p:nvPr>
        </p:nvSpPr>
        <p:spPr>
          <a:xfrm>
            <a:off x="163513" y="1722438"/>
            <a:ext cx="8975725" cy="561657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smtClean="0"/>
              <a:t>Emenda do senador Expedito Júnior</a:t>
            </a:r>
          </a:p>
          <a:p>
            <a:pPr lvl="1">
              <a:spcAft>
                <a:spcPts val="1200"/>
              </a:spcAft>
            </a:pPr>
            <a:r>
              <a:rPr lang="pt-BR" smtClean="0"/>
              <a:t>Análise de Sistemas, </a:t>
            </a:r>
          </a:p>
          <a:p>
            <a:pPr lvl="1">
              <a:spcAft>
                <a:spcPts val="1200"/>
              </a:spcAft>
            </a:pPr>
            <a:r>
              <a:rPr lang="pt-BR" smtClean="0"/>
              <a:t>Informática</a:t>
            </a:r>
          </a:p>
          <a:p>
            <a:pPr lvl="1">
              <a:spcAft>
                <a:spcPts val="1200"/>
              </a:spcAft>
            </a:pPr>
            <a:r>
              <a:rPr lang="pt-BR" smtClean="0"/>
              <a:t>Ciência ou Engenharia da Computação </a:t>
            </a:r>
          </a:p>
          <a:p>
            <a:pPr lvl="1">
              <a:spcAft>
                <a:spcPts val="1200"/>
              </a:spcAft>
            </a:pPr>
            <a:r>
              <a:rPr lang="pt-BR" smtClean="0"/>
              <a:t>Processamento de Dados</a:t>
            </a:r>
          </a:p>
          <a:p>
            <a:pPr lvl="1">
              <a:spcAft>
                <a:spcPts val="1200"/>
              </a:spcAft>
            </a:pPr>
            <a:r>
              <a:rPr lang="pt-BR" smtClean="0"/>
              <a:t>Engenharia da Computação</a:t>
            </a:r>
          </a:p>
          <a:p>
            <a:pPr lvl="1">
              <a:spcAft>
                <a:spcPts val="1200"/>
              </a:spcAft>
            </a:pPr>
            <a:r>
              <a:rPr lang="pt-BR" smtClean="0"/>
              <a:t>Sistemas ou Tecnologia da Informação</a:t>
            </a:r>
          </a:p>
          <a:p>
            <a:pPr>
              <a:spcAft>
                <a:spcPts val="1200"/>
              </a:spcAft>
            </a:pPr>
            <a:endParaRPr lang="pt-BR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 typeface="StarSymbol"/>
              <a:buNone/>
              <a:defRPr/>
            </a:pPr>
            <a:fld id="{F8012EC9-512A-42E8-ADAB-3B1412AE3CDC}" type="slidenum">
              <a:rPr lang="en-GB" smtClean="0">
                <a:latin typeface="Arial" pitchFamily="34" charset="0"/>
              </a:rPr>
              <a:pPr>
                <a:buFont typeface="StarSymbol"/>
                <a:buNone/>
                <a:defRPr/>
              </a:pPr>
              <a:t>17</a:t>
            </a:fld>
            <a:endParaRPr lang="en-GB" smtClean="0">
              <a:latin typeface="Arial" pitchFamily="34" charset="0"/>
            </a:endParaRPr>
          </a:p>
        </p:txBody>
      </p:sp>
      <p:sp>
        <p:nvSpPr>
          <p:cNvPr id="21507" name="Rectangle 1"/>
          <p:cNvSpPr>
            <a:spLocks noGrp="1" noChangeArrowheads="1"/>
          </p:cNvSpPr>
          <p:nvPr>
            <p:ph type="title"/>
          </p:nvPr>
        </p:nvSpPr>
        <p:spPr>
          <a:xfrm>
            <a:off x="239713" y="503238"/>
            <a:ext cx="8999537" cy="576262"/>
          </a:xfrm>
        </p:spPr>
        <p:txBody>
          <a:bodyPr/>
          <a:lstStyle/>
          <a:p>
            <a:r>
              <a:rPr lang="pt-BR" sz="3200" smtClean="0"/>
              <a:t>Projetos de lei em tramitação no Senado Federal</a:t>
            </a:r>
          </a:p>
        </p:txBody>
      </p:sp>
      <p:sp>
        <p:nvSpPr>
          <p:cNvPr id="7172" name="Espaço Reservado para Texto 8"/>
          <p:cNvSpPr>
            <a:spLocks noGrp="1"/>
          </p:cNvSpPr>
          <p:nvPr>
            <p:ph type="body" sz="half" idx="1"/>
          </p:nvPr>
        </p:nvSpPr>
        <p:spPr>
          <a:xfrm>
            <a:off x="163513" y="1722438"/>
            <a:ext cx="8975725" cy="5616575"/>
          </a:xfrm>
        </p:spPr>
        <p:txBody>
          <a:bodyPr/>
          <a:lstStyle/>
          <a:p>
            <a:pPr>
              <a:spcAft>
                <a:spcPts val="1200"/>
              </a:spcAft>
              <a:defRPr/>
            </a:pPr>
            <a:r>
              <a:rPr lang="pt-BR" dirty="0" smtClean="0"/>
              <a:t>Em 30/10/2009, o senador Expedito Júnior, autor do PLS 607/2007, foi declarado, por decisão judicial, impedido de exercer seu mandato no Senado</a:t>
            </a:r>
          </a:p>
          <a:p>
            <a:pPr lvl="1">
              <a:spcAft>
                <a:spcPts val="1200"/>
              </a:spcAft>
              <a:defRPr/>
            </a:pPr>
            <a:r>
              <a:rPr lang="en-US" dirty="0" err="1" smtClean="0"/>
              <a:t>Aprovando</a:t>
            </a:r>
            <a:r>
              <a:rPr lang="en-US" dirty="0" smtClean="0"/>
              <a:t>-se a </a:t>
            </a:r>
            <a:r>
              <a:rPr lang="en-US" dirty="0" err="1" smtClean="0"/>
              <a:t>proposta</a:t>
            </a:r>
            <a:r>
              <a:rPr lang="en-US" dirty="0" smtClean="0"/>
              <a:t> de </a:t>
            </a:r>
            <a:r>
              <a:rPr lang="pt-BR" dirty="0" smtClean="0"/>
              <a:t>Lúcia Vânia  !!</a:t>
            </a:r>
          </a:p>
          <a:p>
            <a:pPr>
              <a:spcAft>
                <a:spcPts val="1200"/>
              </a:spcAft>
              <a:defRPr/>
            </a:pPr>
            <a:r>
              <a:rPr lang="pt-BR" dirty="0" smtClean="0"/>
              <a:t>Em 14/06/2012, o relatório foi devolvido pela CAS ao novo Relator para </a:t>
            </a:r>
            <a:r>
              <a:rPr lang="pt-BR" dirty="0" err="1" smtClean="0"/>
              <a:t>re-exame</a:t>
            </a:r>
            <a:r>
              <a:rPr lang="pt-BR" dirty="0" smtClean="0"/>
              <a:t> da matéria . . .</a:t>
            </a:r>
          </a:p>
          <a:p>
            <a:pPr>
              <a:spcAft>
                <a:spcPts val="1200"/>
              </a:spcAft>
              <a:defRPr/>
            </a:pPr>
            <a:r>
              <a:rPr lang="pt-BR" dirty="0" smtClean="0"/>
              <a:t>21/05/2013 CAS - Situação: Pronta para a pauta na Comissão</a:t>
            </a:r>
            <a:endParaRPr lang="en-US" dirty="0" smtClean="0"/>
          </a:p>
          <a:p>
            <a:pPr>
              <a:spcAft>
                <a:spcPts val="1200"/>
              </a:spcAft>
              <a:defRPr/>
            </a:pPr>
            <a:r>
              <a:rPr lang="pt-BR" dirty="0" smtClean="0"/>
              <a:t>PLS 00607/2007: 23/05/2013 CAS - Situação: Matéria com a Relatoria. Ação: Encaminhado ao Gabinete do Relator, Senador Wellington Dias . . .</a:t>
            </a:r>
          </a:p>
          <a:p>
            <a:pPr marL="107950" indent="0">
              <a:spcAft>
                <a:spcPts val="1200"/>
              </a:spcAft>
              <a:buFont typeface="StarSymbol"/>
              <a:buNone/>
              <a:defRPr/>
            </a:pPr>
            <a:endParaRPr lang="pt-BR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 typeface="StarSymbol"/>
              <a:buNone/>
              <a:defRPr/>
            </a:pPr>
            <a:fld id="{1E2E619E-AC32-4BE4-8B59-FA2AB652DCC0}" type="slidenum">
              <a:rPr lang="en-GB" smtClean="0">
                <a:latin typeface="Arial" pitchFamily="34" charset="0"/>
              </a:rPr>
              <a:pPr>
                <a:buFont typeface="StarSymbol"/>
                <a:buNone/>
                <a:defRPr/>
              </a:pPr>
              <a:t>18</a:t>
            </a:fld>
            <a:endParaRPr lang="en-GB" smtClean="0">
              <a:latin typeface="Arial" pitchFamily="34" charset="0"/>
            </a:endParaRPr>
          </a:p>
        </p:txBody>
      </p:sp>
      <p:sp>
        <p:nvSpPr>
          <p:cNvPr id="22531" name="Rectangle 1"/>
          <p:cNvSpPr>
            <a:spLocks noGrp="1" noChangeArrowheads="1"/>
          </p:cNvSpPr>
          <p:nvPr>
            <p:ph type="title"/>
          </p:nvPr>
        </p:nvSpPr>
        <p:spPr>
          <a:xfrm>
            <a:off x="239713" y="503238"/>
            <a:ext cx="8999537" cy="576262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sz="3200" smtClean="0"/>
              <a:t>FÓRUM de DISCUSSÃO</a:t>
            </a:r>
          </a:p>
        </p:txBody>
      </p:sp>
      <p:sp>
        <p:nvSpPr>
          <p:cNvPr id="22532" name="Espaço Reservado para Texto 8"/>
          <p:cNvSpPr>
            <a:spLocks noGrp="1"/>
          </p:cNvSpPr>
          <p:nvPr>
            <p:ph type="body" sz="half" idx="1"/>
          </p:nvPr>
        </p:nvSpPr>
        <p:spPr>
          <a:xfrm>
            <a:off x="163513" y="1722438"/>
            <a:ext cx="8975725" cy="561657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smtClean="0"/>
              <a:t>A SBC mantém o fórum de discussão: profi-l@sbc.org.br</a:t>
            </a:r>
          </a:p>
          <a:p>
            <a:pPr lvl="1">
              <a:spcAft>
                <a:spcPts val="1200"/>
              </a:spcAft>
            </a:pPr>
            <a:r>
              <a:rPr lang="pt-BR" smtClean="0"/>
              <a:t>debater questões relativas ao exercício da profissão de Informática</a:t>
            </a:r>
          </a:p>
          <a:p>
            <a:pPr lvl="1">
              <a:spcAft>
                <a:spcPts val="1200"/>
              </a:spcAft>
            </a:pPr>
            <a:r>
              <a:rPr lang="pt-BR" smtClean="0"/>
              <a:t>Inscrever: https://grupos.ufrgs.br/mailman/admin/profi-l</a:t>
            </a:r>
          </a:p>
          <a:p>
            <a:pPr lvl="1">
              <a:spcAft>
                <a:spcPts val="1200"/>
              </a:spcAft>
            </a:pPr>
            <a:endParaRPr lang="en-US" smtClean="0"/>
          </a:p>
          <a:p>
            <a:pPr lvl="1">
              <a:spcAft>
                <a:spcPts val="1200"/>
              </a:spcAft>
            </a:pPr>
            <a:r>
              <a:rPr lang="pt-BR" smtClean="0"/>
              <a:t>http://homepages.dcc.ufmg.br/~bigonha/Sbc/plsbc.html</a:t>
            </a:r>
          </a:p>
          <a:p>
            <a:pPr lvl="1">
              <a:spcAft>
                <a:spcPts val="1200"/>
              </a:spcAft>
            </a:pPr>
            <a:endParaRPr lang="en-US" smtClean="0"/>
          </a:p>
          <a:p>
            <a:pPr>
              <a:spcAft>
                <a:spcPts val="1200"/>
              </a:spcAft>
            </a:pPr>
            <a:r>
              <a:rPr lang="pt-BR" b="1" smtClean="0"/>
              <a:t>Roberto da Silva Bigonha</a:t>
            </a:r>
            <a:r>
              <a:rPr lang="pt-BR" smtClean="0"/>
              <a:t/>
            </a:r>
            <a:br>
              <a:rPr lang="pt-BR" smtClean="0"/>
            </a:br>
            <a:r>
              <a:rPr lang="pt-BR" smtClean="0"/>
              <a:t>Professor Titular</a:t>
            </a:r>
            <a:br>
              <a:rPr lang="pt-BR" smtClean="0"/>
            </a:br>
            <a:r>
              <a:rPr lang="pt-BR" smtClean="0"/>
              <a:t>Universidade Federal de Minas Gerais</a:t>
            </a:r>
            <a:br>
              <a:rPr lang="pt-BR" smtClean="0"/>
            </a:br>
            <a:r>
              <a:rPr lang="pt-BR" smtClean="0"/>
              <a:t>Diretor de Relações Profissionais </a:t>
            </a:r>
            <a:br>
              <a:rPr lang="pt-BR" smtClean="0"/>
            </a:br>
            <a:r>
              <a:rPr lang="pt-BR" smtClean="0"/>
              <a:t>Sociedade Brasileira de Computação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 typeface="StarSymbol"/>
              <a:buNone/>
              <a:defRPr/>
            </a:pPr>
            <a:fld id="{9814BED2-205C-4059-BCC5-46A763A9680F}" type="slidenum">
              <a:rPr lang="en-GB" smtClean="0">
                <a:latin typeface="Arial" pitchFamily="34" charset="0"/>
              </a:rPr>
              <a:pPr>
                <a:buFont typeface="StarSymbol"/>
                <a:buNone/>
                <a:defRPr/>
              </a:pPr>
              <a:t>2</a:t>
            </a:fld>
            <a:endParaRPr lang="en-GB" smtClean="0">
              <a:latin typeface="Arial" pitchFamily="34" charset="0"/>
            </a:endParaRPr>
          </a:p>
        </p:txBody>
      </p:sp>
      <p:sp>
        <p:nvSpPr>
          <p:cNvPr id="4099" name="Rectangle 1"/>
          <p:cNvSpPr>
            <a:spLocks noGrp="1" noChangeArrowheads="1"/>
          </p:cNvSpPr>
          <p:nvPr>
            <p:ph type="title"/>
          </p:nvPr>
        </p:nvSpPr>
        <p:spPr>
          <a:xfrm>
            <a:off x="239713" y="503238"/>
            <a:ext cx="8999537" cy="576262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3000" smtClean="0"/>
              <a:t>A Sociedade Brasileira de Computação (SBC)</a:t>
            </a:r>
            <a:endParaRPr lang="en-GB" sz="1800" i="1" smtClean="0"/>
          </a:p>
        </p:txBody>
      </p:sp>
      <p:sp>
        <p:nvSpPr>
          <p:cNvPr id="4100" name="Espaço Reservado para Texto 8"/>
          <p:cNvSpPr>
            <a:spLocks noGrp="1"/>
          </p:cNvSpPr>
          <p:nvPr>
            <p:ph type="body" sz="half" idx="1"/>
          </p:nvPr>
        </p:nvSpPr>
        <p:spPr>
          <a:xfrm>
            <a:off x="163513" y="1722438"/>
            <a:ext cx="8975725" cy="5616575"/>
          </a:xfrm>
        </p:spPr>
        <p:txBody>
          <a:bodyPr/>
          <a:lstStyle/>
          <a:p>
            <a:pPr eaLnBrk="1">
              <a:spcAft>
                <a:spcPts val="1200"/>
              </a:spcAft>
            </a:pPr>
            <a:r>
              <a:rPr lang="pt-BR" smtClean="0"/>
              <a:t>Fundada em 1978</a:t>
            </a:r>
          </a:p>
          <a:p>
            <a:pPr eaLnBrk="1">
              <a:spcAft>
                <a:spcPts val="1200"/>
              </a:spcAft>
            </a:pPr>
            <a:r>
              <a:rPr lang="pt-BR" smtClean="0"/>
              <a:t>É uma sociedade científica, civil e sem fins lucrativos</a:t>
            </a:r>
          </a:p>
          <a:p>
            <a:pPr eaLnBrk="1">
              <a:spcAft>
                <a:spcPts val="1200"/>
              </a:spcAft>
            </a:pPr>
            <a:r>
              <a:rPr lang="pt-BR" smtClean="0"/>
              <a:t>Formada por:</a:t>
            </a:r>
          </a:p>
          <a:p>
            <a:pPr lvl="1" eaLnBrk="1">
              <a:spcAft>
                <a:spcPts val="1200"/>
              </a:spcAft>
            </a:pPr>
            <a:r>
              <a:rPr lang="pt-BR" smtClean="0"/>
              <a:t>professores universitários</a:t>
            </a:r>
          </a:p>
          <a:p>
            <a:pPr lvl="1" eaLnBrk="1">
              <a:spcAft>
                <a:spcPts val="1200"/>
              </a:spcAft>
            </a:pPr>
            <a:r>
              <a:rPr lang="pt-BR" smtClean="0"/>
              <a:t>Pesquisadores</a:t>
            </a:r>
          </a:p>
          <a:p>
            <a:pPr lvl="1" eaLnBrk="1">
              <a:spcAft>
                <a:spcPts val="1200"/>
              </a:spcAft>
            </a:pPr>
            <a:r>
              <a:rPr lang="pt-BR" smtClean="0"/>
              <a:t>Profissionais de Informática</a:t>
            </a:r>
            <a:endParaRPr lang="en-US" smtClean="0"/>
          </a:p>
          <a:p>
            <a:pPr eaLnBrk="1">
              <a:spcAft>
                <a:spcPts val="1200"/>
              </a:spcAft>
            </a:pPr>
            <a:r>
              <a:rPr lang="pt-BR" smtClean="0"/>
              <a:t>Finalidade principal da SBC é:</a:t>
            </a:r>
          </a:p>
          <a:p>
            <a:pPr lvl="1" eaLnBrk="1">
              <a:spcAft>
                <a:spcPts val="1200"/>
              </a:spcAft>
            </a:pPr>
            <a:r>
              <a:rPr lang="pt-BR" smtClean="0"/>
              <a:t>Contribuir para o desenvolvimento do ensino, da pesquisa científica e tecnológica da Computação</a:t>
            </a:r>
          </a:p>
          <a:p>
            <a:pPr eaLnBrk="1">
              <a:spcAft>
                <a:spcPts val="1200"/>
              </a:spcAft>
            </a:pPr>
            <a:r>
              <a:rPr lang="pt-BR" smtClean="0"/>
              <a:t>3.000 associados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 typeface="StarSymbol"/>
              <a:buNone/>
              <a:defRPr/>
            </a:pPr>
            <a:fld id="{BA83FD8E-3512-430D-AEEF-3D979E15209A}" type="slidenum">
              <a:rPr lang="en-GB" smtClean="0">
                <a:latin typeface="Arial" pitchFamily="34" charset="0"/>
              </a:rPr>
              <a:pPr>
                <a:buFont typeface="StarSymbol"/>
                <a:buNone/>
                <a:defRPr/>
              </a:pPr>
              <a:t>3</a:t>
            </a:fld>
            <a:endParaRPr lang="en-GB" smtClean="0">
              <a:latin typeface="Arial" pitchFamily="34" charset="0"/>
            </a:endParaRPr>
          </a:p>
        </p:txBody>
      </p:sp>
      <p:sp>
        <p:nvSpPr>
          <p:cNvPr id="5123" name="Rectangle 1"/>
          <p:cNvSpPr>
            <a:spLocks noGrp="1" noChangeArrowheads="1"/>
          </p:cNvSpPr>
          <p:nvPr>
            <p:ph type="title"/>
          </p:nvPr>
        </p:nvSpPr>
        <p:spPr>
          <a:xfrm>
            <a:off x="239713" y="503238"/>
            <a:ext cx="8999537" cy="576262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3000" smtClean="0"/>
              <a:t>Objetivos da SBC</a:t>
            </a:r>
            <a:endParaRPr lang="en-GB" sz="1800" i="1" smtClean="0"/>
          </a:p>
        </p:txBody>
      </p:sp>
      <p:sp>
        <p:nvSpPr>
          <p:cNvPr id="5124" name="Espaço Reservado para Texto 8"/>
          <p:cNvSpPr>
            <a:spLocks noGrp="1"/>
          </p:cNvSpPr>
          <p:nvPr>
            <p:ph type="body" sz="half" idx="1"/>
          </p:nvPr>
        </p:nvSpPr>
        <p:spPr>
          <a:xfrm>
            <a:off x="163513" y="1722438"/>
            <a:ext cx="8975725" cy="5616575"/>
          </a:xfrm>
        </p:spPr>
        <p:txBody>
          <a:bodyPr/>
          <a:lstStyle/>
          <a:p>
            <a:pPr eaLnBrk="1">
              <a:spcAft>
                <a:spcPts val="1200"/>
              </a:spcAft>
            </a:pPr>
            <a:r>
              <a:rPr lang="pt-BR" smtClean="0"/>
              <a:t>incentivar atividades de ensino, pesquisa e desenvolvimento em Computação no Brasil</a:t>
            </a:r>
          </a:p>
          <a:p>
            <a:pPr eaLnBrk="1">
              <a:spcAft>
                <a:spcPts val="1200"/>
              </a:spcAft>
            </a:pPr>
            <a:r>
              <a:rPr lang="pt-BR" smtClean="0"/>
              <a:t>zelar pela preservação do espírito crítico e responsabilidade profissional </a:t>
            </a:r>
          </a:p>
          <a:p>
            <a:pPr eaLnBrk="1">
              <a:spcAft>
                <a:spcPts val="1200"/>
              </a:spcAft>
            </a:pPr>
            <a:r>
              <a:rPr lang="pt-BR" smtClean="0"/>
              <a:t>ficar permanentemente atenta à política governamental que afeta as atividades de computação no Brasil</a:t>
            </a:r>
          </a:p>
          <a:p>
            <a:pPr eaLnBrk="1">
              <a:spcAft>
                <a:spcPts val="1200"/>
              </a:spcAft>
            </a:pPr>
            <a:r>
              <a:rPr lang="pt-BR" smtClean="0"/>
              <a:t>promover informações e opiniões que tenham por objetivo a divulgação da ciência e os interesses da comunidade de computação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 typeface="StarSymbol"/>
              <a:buNone/>
              <a:defRPr/>
            </a:pPr>
            <a:fld id="{68A05FBF-837D-4D80-9029-599477C02960}" type="slidenum">
              <a:rPr lang="en-GB" smtClean="0">
                <a:latin typeface="Arial" pitchFamily="34" charset="0"/>
              </a:rPr>
              <a:pPr>
                <a:buFont typeface="StarSymbol"/>
                <a:buNone/>
                <a:defRPr/>
              </a:pPr>
              <a:t>4</a:t>
            </a:fld>
            <a:endParaRPr lang="en-GB" smtClean="0">
              <a:latin typeface="Arial" pitchFamily="34" charset="0"/>
            </a:endParaRPr>
          </a:p>
        </p:txBody>
      </p:sp>
      <p:sp>
        <p:nvSpPr>
          <p:cNvPr id="6147" name="Rectangle 1"/>
          <p:cNvSpPr>
            <a:spLocks noGrp="1" noChangeArrowheads="1"/>
          </p:cNvSpPr>
          <p:nvPr>
            <p:ph type="title"/>
          </p:nvPr>
        </p:nvSpPr>
        <p:spPr>
          <a:xfrm>
            <a:off x="239713" y="503238"/>
            <a:ext cx="8999537" cy="576262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3000" smtClean="0"/>
              <a:t>Posição da SBC em Relação à Regulamentação da Profissão</a:t>
            </a:r>
            <a:endParaRPr lang="en-GB" sz="1800" i="1" smtClean="0"/>
          </a:p>
        </p:txBody>
      </p:sp>
      <p:sp>
        <p:nvSpPr>
          <p:cNvPr id="6148" name="Espaço Reservado para Texto 8"/>
          <p:cNvSpPr>
            <a:spLocks noGrp="1"/>
          </p:cNvSpPr>
          <p:nvPr>
            <p:ph type="body" sz="half" idx="1"/>
          </p:nvPr>
        </p:nvSpPr>
        <p:spPr>
          <a:xfrm>
            <a:off x="163513" y="1722438"/>
            <a:ext cx="8975725" cy="5616575"/>
          </a:xfrm>
        </p:spPr>
        <p:txBody>
          <a:bodyPr/>
          <a:lstStyle/>
          <a:p>
            <a:pPr eaLnBrk="1">
              <a:spcAft>
                <a:spcPts val="1200"/>
              </a:spcAft>
            </a:pPr>
            <a:r>
              <a:rPr lang="pt-BR" dirty="0" smtClean="0"/>
              <a:t>1. Exercício da profissão de Informática deve ser </a:t>
            </a:r>
            <a:r>
              <a:rPr lang="pt-BR" b="1" dirty="0" smtClean="0"/>
              <a:t>livre</a:t>
            </a:r>
            <a:r>
              <a:rPr lang="pt-BR" dirty="0" smtClean="0"/>
              <a:t> e independer de diploma ou comprovação de educação formal;</a:t>
            </a:r>
          </a:p>
          <a:p>
            <a:pPr eaLnBrk="1">
              <a:spcAft>
                <a:spcPts val="1200"/>
              </a:spcAft>
            </a:pPr>
            <a:r>
              <a:rPr lang="pt-BR" dirty="0" smtClean="0"/>
              <a:t>2. Nenhum conselho de profissão pode criar qualquer impedimento ou restrição ao princípio acima;</a:t>
            </a:r>
          </a:p>
          <a:p>
            <a:pPr eaLnBrk="1">
              <a:spcAft>
                <a:spcPts val="1200"/>
              </a:spcAft>
            </a:pPr>
            <a:r>
              <a:rPr lang="pt-BR" dirty="0" smtClean="0"/>
              <a:t>3. A área deve ser </a:t>
            </a:r>
            <a:r>
              <a:rPr lang="pt-BR" dirty="0" err="1" smtClean="0"/>
              <a:t>Auto-Regulada</a:t>
            </a:r>
            <a:r>
              <a:rPr lang="pt-BR" dirty="0" smtClean="0"/>
              <a:t>.</a:t>
            </a:r>
          </a:p>
          <a:p>
            <a:pPr eaLnBrk="1">
              <a:spcAft>
                <a:spcPts val="1200"/>
              </a:spcAft>
            </a:pPr>
            <a:endParaRPr lang="en-US" dirty="0" smtClean="0"/>
          </a:p>
          <a:p>
            <a:pPr eaLnBrk="1">
              <a:spcAft>
                <a:spcPts val="1200"/>
              </a:spcAft>
            </a:pPr>
            <a:r>
              <a:rPr lang="pt-BR" dirty="0" smtClean="0"/>
              <a:t>Projeto de Lei </a:t>
            </a:r>
            <a:r>
              <a:rPr lang="pt-BR" dirty="0" smtClean="0">
                <a:sym typeface="Wingdings" pitchFamily="2" charset="2"/>
              </a:rPr>
              <a:t>  </a:t>
            </a:r>
            <a:r>
              <a:rPr lang="pt-BR" dirty="0" smtClean="0"/>
              <a:t>PL 1561/2003</a:t>
            </a:r>
          </a:p>
          <a:p>
            <a:pPr eaLnBrk="1">
              <a:spcAft>
                <a:spcPts val="1200"/>
              </a:spcAft>
            </a:pPr>
            <a:endParaRPr lang="en-US" dirty="0" smtClean="0"/>
          </a:p>
          <a:p>
            <a:pPr eaLnBrk="1">
              <a:spcAft>
                <a:spcPts val="1200"/>
              </a:spcAft>
            </a:pPr>
            <a:r>
              <a:rPr lang="pt-BR" dirty="0" smtClean="0"/>
              <a:t>SBC posiciona-se CONTRA o estabelecimento de uma </a:t>
            </a:r>
            <a:r>
              <a:rPr lang="pt-BR" b="1" dirty="0" smtClean="0"/>
              <a:t>reserva de mercado de trabalho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 typeface="StarSymbol"/>
              <a:buNone/>
              <a:defRPr/>
            </a:pPr>
            <a:fld id="{F993EEC5-B0CA-4197-9BD0-FDCAFB6772DD}" type="slidenum">
              <a:rPr lang="en-GB" smtClean="0">
                <a:latin typeface="Arial" pitchFamily="34" charset="0"/>
              </a:rPr>
              <a:pPr>
                <a:buFont typeface="StarSymbol"/>
                <a:buNone/>
                <a:defRPr/>
              </a:pPr>
              <a:t>5</a:t>
            </a:fld>
            <a:endParaRPr lang="en-GB" smtClean="0">
              <a:latin typeface="Arial" pitchFamily="34" charset="0"/>
            </a:endParaRPr>
          </a:p>
        </p:txBody>
      </p:sp>
      <p:sp>
        <p:nvSpPr>
          <p:cNvPr id="8196" name="Espaço Reservado para Texto 8"/>
          <p:cNvSpPr>
            <a:spLocks noGrp="1"/>
          </p:cNvSpPr>
          <p:nvPr>
            <p:ph type="body" sz="half" idx="1"/>
          </p:nvPr>
        </p:nvSpPr>
        <p:spPr>
          <a:xfrm>
            <a:off x="163513" y="1722438"/>
            <a:ext cx="8975725" cy="561657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smtClean="0"/>
              <a:t>1. regime de liberdade ao trabalho na profissão</a:t>
            </a:r>
          </a:p>
          <a:p>
            <a:pPr lvl="1">
              <a:spcAft>
                <a:spcPts val="1200"/>
              </a:spcAft>
            </a:pPr>
            <a:r>
              <a:rPr lang="pt-BR" smtClean="0"/>
              <a:t>competência profissional e posse do conhecimento como principais diferenciais</a:t>
            </a:r>
          </a:p>
          <a:p>
            <a:pPr>
              <a:spcAft>
                <a:spcPts val="1200"/>
              </a:spcAft>
            </a:pPr>
            <a:r>
              <a:rPr lang="pt-BR" smtClean="0"/>
              <a:t>2. valorização do diploma de cursos superior</a:t>
            </a:r>
          </a:p>
          <a:p>
            <a:pPr lvl="1">
              <a:spcAft>
                <a:spcPts val="1200"/>
              </a:spcAft>
            </a:pPr>
            <a:r>
              <a:rPr lang="pt-BR" smtClean="0"/>
              <a:t>instrumento diferenciador de capacidade tecno-científica;</a:t>
            </a:r>
          </a:p>
          <a:p>
            <a:pPr>
              <a:spcAft>
                <a:spcPts val="1200"/>
              </a:spcAft>
            </a:pPr>
            <a:r>
              <a:rPr lang="pt-BR" smtClean="0"/>
              <a:t>3. uso do controle de qualidade de produto para garantia da satisfação do consumidor</a:t>
            </a:r>
          </a:p>
          <a:p>
            <a:pPr>
              <a:spcAft>
                <a:spcPts val="1200"/>
              </a:spcAft>
            </a:pPr>
            <a:r>
              <a:rPr lang="pt-BR" smtClean="0"/>
              <a:t>4. uso da legislação pertinente (Cível, Penal, Comercial...)</a:t>
            </a:r>
          </a:p>
          <a:p>
            <a:pPr lvl="1">
              <a:spcAft>
                <a:spcPts val="1200"/>
              </a:spcAft>
            </a:pPr>
            <a:r>
              <a:rPr lang="pt-BR" smtClean="0"/>
              <a:t>resolver divergências, punir irregularidades e promover a defesa de direitos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239713" y="503238"/>
            <a:ext cx="899953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defRPr sz="26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defRPr sz="2600" b="1">
                <a:solidFill>
                  <a:srgbClr val="000000"/>
                </a:solidFill>
                <a:latin typeface="Arial" charset="0"/>
              </a:defRPr>
            </a:lvl2pPr>
            <a:lvl3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defRPr sz="2600" b="1">
                <a:solidFill>
                  <a:srgbClr val="000000"/>
                </a:solidFill>
                <a:latin typeface="Arial" charset="0"/>
              </a:defRPr>
            </a:lvl3pPr>
            <a:lvl4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defRPr sz="2600" b="1">
                <a:solidFill>
                  <a:srgbClr val="000000"/>
                </a:solidFill>
                <a:latin typeface="Arial" charset="0"/>
              </a:defRPr>
            </a:lvl4pPr>
            <a:lvl5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/>
              <a:defRPr sz="2600" b="1">
                <a:solidFill>
                  <a:srgbClr val="000000"/>
                </a:solidFill>
                <a:latin typeface="Arial" charset="0"/>
              </a:defRPr>
            </a:lvl5pPr>
            <a:lvl6pPr marL="1536700" indent="-2159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 sz="2600" b="1">
                <a:solidFill>
                  <a:srgbClr val="000000"/>
                </a:solidFill>
                <a:latin typeface="Arial" charset="0"/>
              </a:defRPr>
            </a:lvl6pPr>
            <a:lvl7pPr marL="1993900" indent="-2159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 sz="2600" b="1">
                <a:solidFill>
                  <a:srgbClr val="000000"/>
                </a:solidFill>
                <a:latin typeface="Arial" charset="0"/>
              </a:defRPr>
            </a:lvl7pPr>
            <a:lvl8pPr marL="2451100" indent="-2159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 sz="2600" b="1">
                <a:solidFill>
                  <a:srgbClr val="000000"/>
                </a:solidFill>
                <a:latin typeface="Arial" charset="0"/>
              </a:defRPr>
            </a:lvl8pPr>
            <a:lvl9pPr marL="2908300" indent="-2159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 sz="26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3000" smtClean="0"/>
              <a:t>CONSELHO DE AUTO-REGULAÇÃO</a:t>
            </a:r>
            <a:endParaRPr lang="en-GB" sz="1800" i="1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 typeface="StarSymbol"/>
              <a:buNone/>
              <a:defRPr/>
            </a:pPr>
            <a:fld id="{C5956C2E-0F17-4642-B156-B3C8DBED1EFE}" type="slidenum">
              <a:rPr lang="en-GB" smtClean="0">
                <a:latin typeface="Arial" pitchFamily="34" charset="0"/>
              </a:rPr>
              <a:pPr>
                <a:buFont typeface="StarSymbol"/>
                <a:buNone/>
                <a:defRPr/>
              </a:pPr>
              <a:t>6</a:t>
            </a:fld>
            <a:endParaRPr lang="en-GB" smtClean="0">
              <a:latin typeface="Arial" pitchFamily="34" charset="0"/>
            </a:endParaRPr>
          </a:p>
        </p:txBody>
      </p:sp>
      <p:sp>
        <p:nvSpPr>
          <p:cNvPr id="9219" name="Rectangle 1"/>
          <p:cNvSpPr>
            <a:spLocks noGrp="1" noChangeArrowheads="1"/>
          </p:cNvSpPr>
          <p:nvPr>
            <p:ph type="title"/>
          </p:nvPr>
        </p:nvSpPr>
        <p:spPr>
          <a:xfrm>
            <a:off x="239713" y="503238"/>
            <a:ext cx="8999537" cy="576262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3200" smtClean="0"/>
              <a:t>Cenário Idealizado pela SBC</a:t>
            </a:r>
            <a:endParaRPr lang="en-GB" sz="2000" i="1" smtClean="0"/>
          </a:p>
        </p:txBody>
      </p:sp>
      <p:sp>
        <p:nvSpPr>
          <p:cNvPr id="9220" name="Espaço Reservado para Texto 8"/>
          <p:cNvSpPr>
            <a:spLocks noGrp="1"/>
          </p:cNvSpPr>
          <p:nvPr>
            <p:ph type="body" sz="half" idx="1"/>
          </p:nvPr>
        </p:nvSpPr>
        <p:spPr>
          <a:xfrm>
            <a:off x="163513" y="1722438"/>
            <a:ext cx="8975725" cy="561657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smtClean="0"/>
              <a:t>5. sindicatos atuantes</a:t>
            </a:r>
          </a:p>
          <a:p>
            <a:pPr lvl="1">
              <a:spcAft>
                <a:spcPts val="1200"/>
              </a:spcAft>
            </a:pPr>
            <a:r>
              <a:rPr lang="pt-BR" smtClean="0"/>
              <a:t>defender os interesses e direitos da categoria</a:t>
            </a:r>
          </a:p>
          <a:p>
            <a:pPr>
              <a:spcAft>
                <a:spcPts val="1200"/>
              </a:spcAft>
            </a:pPr>
            <a:r>
              <a:rPr lang="pt-BR" smtClean="0"/>
              <a:t>6. conselho de Auto-Regulação atuante</a:t>
            </a:r>
          </a:p>
          <a:p>
            <a:pPr lvl="1">
              <a:spcAft>
                <a:spcPts val="1200"/>
              </a:spcAft>
            </a:pPr>
            <a:r>
              <a:rPr lang="pt-BR" smtClean="0"/>
              <a:t>defesa da Sociedade por meio da vigilância do cumprimento da ética</a:t>
            </a:r>
          </a:p>
          <a:p>
            <a:pPr lvl="1">
              <a:spcAft>
                <a:spcPts val="1200"/>
              </a:spcAft>
            </a:pPr>
            <a:r>
              <a:rPr lang="pt-BR" smtClean="0"/>
              <a:t>defesa da área do ponto de vista político.</a:t>
            </a:r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 typeface="StarSymbol"/>
              <a:buNone/>
              <a:defRPr/>
            </a:pPr>
            <a:fld id="{6EE598CF-1A12-4E00-9288-230DAE4A61FB}" type="slidenum">
              <a:rPr lang="en-GB" smtClean="0">
                <a:latin typeface="Arial" pitchFamily="34" charset="0"/>
              </a:rPr>
              <a:pPr>
                <a:buFont typeface="StarSymbol"/>
                <a:buNone/>
                <a:defRPr/>
              </a:pPr>
              <a:t>7</a:t>
            </a:fld>
            <a:endParaRPr lang="en-GB" smtClean="0">
              <a:latin typeface="Arial" pitchFamily="34" charset="0"/>
            </a:endParaRPr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239713" y="503238"/>
            <a:ext cx="8999537" cy="576262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3200" smtClean="0"/>
              <a:t>Conselho de Profissão - visão da SBC</a:t>
            </a:r>
            <a:endParaRPr lang="en-GB" sz="2000" i="1" smtClean="0"/>
          </a:p>
        </p:txBody>
      </p:sp>
      <p:sp>
        <p:nvSpPr>
          <p:cNvPr id="10244" name="Espaço Reservado para Texto 8"/>
          <p:cNvSpPr>
            <a:spLocks noGrp="1"/>
          </p:cNvSpPr>
          <p:nvPr>
            <p:ph type="body" sz="half" idx="1"/>
          </p:nvPr>
        </p:nvSpPr>
        <p:spPr>
          <a:xfrm>
            <a:off x="163513" y="1722438"/>
            <a:ext cx="8975725" cy="561657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smtClean="0"/>
              <a:t>Conselhos de Profissão:</a:t>
            </a:r>
          </a:p>
          <a:p>
            <a:pPr lvl="1">
              <a:spcAft>
                <a:spcPts val="1200"/>
              </a:spcAft>
            </a:pPr>
            <a:r>
              <a:rPr lang="pt-BR" smtClean="0"/>
              <a:t>tem o propósito de proteger a SOCIEDADE  contra o mau profissional</a:t>
            </a:r>
          </a:p>
          <a:p>
            <a:pPr lvl="1">
              <a:spcAft>
                <a:spcPts val="1200"/>
              </a:spcAft>
            </a:pPr>
            <a:r>
              <a:rPr lang="pt-BR" smtClean="0"/>
              <a:t>emitir pareceres em relação à qualidade do trabalho de determinados profissionais</a:t>
            </a:r>
          </a:p>
          <a:p>
            <a:pPr lvl="1">
              <a:spcAft>
                <a:spcPts val="1200"/>
              </a:spcAft>
            </a:pPr>
            <a:r>
              <a:rPr lang="pt-BR" smtClean="0"/>
              <a:t>resolver disputas, questionamentos e arguições entre cidadãos e profissionais liberais</a:t>
            </a:r>
          </a:p>
          <a:p>
            <a:pPr lvl="1">
              <a:spcAft>
                <a:spcPts val="1200"/>
              </a:spcAft>
            </a:pPr>
            <a:r>
              <a:rPr lang="pt-BR" smtClean="0"/>
              <a:t>impedir o exercício da profissão por indivíduos sem a respectiva educação formal, independentemente de sua competência. </a:t>
            </a:r>
          </a:p>
          <a:p>
            <a:pPr>
              <a:spcAft>
                <a:spcPts val="1200"/>
              </a:spcAft>
            </a:pPr>
            <a:r>
              <a:rPr lang="pt-BR" smtClean="0"/>
              <a:t>Sindicato de Categoria</a:t>
            </a:r>
          </a:p>
          <a:p>
            <a:pPr lvl="1">
              <a:spcAft>
                <a:spcPts val="1200"/>
              </a:spcAft>
            </a:pPr>
            <a:r>
              <a:rPr lang="pt-BR" smtClean="0"/>
              <a:t>defender os interesses dos profissionais</a:t>
            </a:r>
          </a:p>
          <a:p>
            <a:pPr lvl="1">
              <a:spcAft>
                <a:spcPts val="1200"/>
              </a:spcAft>
            </a:pPr>
            <a:r>
              <a:rPr lang="pt-BR" smtClean="0"/>
              <a:t>inclusive de fixar remuneração mínima para a categoria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 typeface="StarSymbol"/>
              <a:buNone/>
              <a:defRPr/>
            </a:pPr>
            <a:fld id="{C69027C7-AF11-4C88-9638-34B95476E3A9}" type="slidenum">
              <a:rPr lang="en-GB" smtClean="0">
                <a:latin typeface="Arial" pitchFamily="34" charset="0"/>
              </a:rPr>
              <a:pPr>
                <a:buFont typeface="StarSymbol"/>
                <a:buNone/>
                <a:defRPr/>
              </a:pPr>
              <a:t>8</a:t>
            </a:fld>
            <a:endParaRPr lang="en-GB" smtClean="0">
              <a:latin typeface="Arial" pitchFamily="34" charset="0"/>
            </a:endParaRPr>
          </a:p>
        </p:txBody>
      </p:sp>
      <p:sp>
        <p:nvSpPr>
          <p:cNvPr id="11267" name="Rectangle 1"/>
          <p:cNvSpPr>
            <a:spLocks noGrp="1" noChangeArrowheads="1"/>
          </p:cNvSpPr>
          <p:nvPr>
            <p:ph type="title"/>
          </p:nvPr>
        </p:nvSpPr>
        <p:spPr>
          <a:xfrm>
            <a:off x="239713" y="503238"/>
            <a:ext cx="8999537" cy="576262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3200" smtClean="0"/>
              <a:t>Conselho de Profissão - Quando é necessário</a:t>
            </a:r>
            <a:endParaRPr lang="en-GB" sz="2000" i="1" smtClean="0"/>
          </a:p>
        </p:txBody>
      </p:sp>
      <p:sp>
        <p:nvSpPr>
          <p:cNvPr id="11268" name="Espaço Reservado para Texto 8"/>
          <p:cNvSpPr>
            <a:spLocks noGrp="1"/>
          </p:cNvSpPr>
          <p:nvPr>
            <p:ph type="body" sz="half" idx="1"/>
          </p:nvPr>
        </p:nvSpPr>
        <p:spPr>
          <a:xfrm>
            <a:off x="163513" y="1722438"/>
            <a:ext cx="8975725" cy="561657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dirty="0" smtClean="0"/>
              <a:t>Profissões em </a:t>
            </a:r>
            <a:r>
              <a:rPr lang="pt-BR" dirty="0" smtClean="0"/>
              <a:t>que há um </a:t>
            </a:r>
            <a:r>
              <a:rPr lang="pt-BR" b="1" dirty="0" smtClean="0"/>
              <a:t>direto</a:t>
            </a:r>
            <a:r>
              <a:rPr lang="pt-BR" dirty="0" smtClean="0"/>
              <a:t> e </a:t>
            </a:r>
            <a:r>
              <a:rPr lang="pt-BR" b="1" dirty="0" smtClean="0"/>
              <a:t>complexo</a:t>
            </a:r>
            <a:r>
              <a:rPr lang="pt-BR" dirty="0" smtClean="0"/>
              <a:t> relacionamento entre o cidadão e o profissional </a:t>
            </a:r>
            <a:r>
              <a:rPr lang="pt-BR" dirty="0" smtClean="0"/>
              <a:t>liberal</a:t>
            </a:r>
          </a:p>
          <a:p>
            <a:pPr>
              <a:spcAft>
                <a:spcPts val="1200"/>
              </a:spcAft>
            </a:pPr>
            <a:endParaRPr lang="pt-BR" dirty="0" smtClean="0"/>
          </a:p>
          <a:p>
            <a:pPr>
              <a:spcAft>
                <a:spcPts val="1200"/>
              </a:spcAft>
            </a:pPr>
            <a:r>
              <a:rPr lang="pt-BR" dirty="0" smtClean="0"/>
              <a:t>Nas quais </a:t>
            </a:r>
            <a:r>
              <a:rPr lang="pt-BR" dirty="0" smtClean="0"/>
              <a:t>a vida ou saúde do cidadão podem correr algum </a:t>
            </a:r>
            <a:r>
              <a:rPr lang="pt-BR" b="1" dirty="0" smtClean="0"/>
              <a:t>risco</a:t>
            </a:r>
            <a:r>
              <a:rPr lang="pt-BR" dirty="0" smtClean="0"/>
              <a:t> e o dano que poderia ser causado for </a:t>
            </a:r>
            <a:r>
              <a:rPr lang="pt-BR" b="1" dirty="0" smtClean="0"/>
              <a:t>irreversível </a:t>
            </a:r>
            <a:endParaRPr lang="pt-BR" b="1" dirty="0" smtClean="0"/>
          </a:p>
          <a:p>
            <a:pPr>
              <a:spcAft>
                <a:spcPts val="1200"/>
              </a:spcAft>
            </a:pPr>
            <a:endParaRPr lang="pt-BR" b="1" dirty="0" smtClean="0"/>
          </a:p>
          <a:p>
            <a:pPr>
              <a:spcAft>
                <a:spcPts val="1200"/>
              </a:spcAft>
            </a:pPr>
            <a:r>
              <a:rPr lang="pt-BR" dirty="0" smtClean="0">
                <a:sym typeface="Wingdings" pitchFamily="2" charset="2"/>
              </a:rPr>
              <a:t> </a:t>
            </a:r>
            <a:r>
              <a:rPr lang="pt-BR" dirty="0" smtClean="0"/>
              <a:t>Realizar rigoroso </a:t>
            </a:r>
            <a:r>
              <a:rPr lang="pt-BR" dirty="0" smtClean="0"/>
              <a:t>controle PRÉVIO de quem pode ou não exercer a profissão</a:t>
            </a:r>
          </a:p>
          <a:p>
            <a:pPr lvl="1">
              <a:spcAft>
                <a:spcPts val="1200"/>
              </a:spcAft>
            </a:pPr>
            <a:endParaRPr lang="pt-BR" b="1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 typeface="StarSymbol"/>
              <a:buNone/>
              <a:defRPr/>
            </a:pPr>
            <a:fld id="{5BB582E1-2EA8-4527-B572-41B162596DB2}" type="slidenum">
              <a:rPr lang="en-GB" smtClean="0">
                <a:latin typeface="Arial" pitchFamily="34" charset="0"/>
              </a:rPr>
              <a:pPr>
                <a:buFont typeface="StarSymbol"/>
                <a:buNone/>
                <a:defRPr/>
              </a:pPr>
              <a:t>9</a:t>
            </a:fld>
            <a:endParaRPr lang="en-GB" smtClean="0">
              <a:latin typeface="Arial" pitchFamily="34" charset="0"/>
            </a:endParaRPr>
          </a:p>
        </p:txBody>
      </p:sp>
      <p:sp>
        <p:nvSpPr>
          <p:cNvPr id="12291" name="Rectangle 1"/>
          <p:cNvSpPr>
            <a:spLocks noGrp="1" noChangeArrowheads="1"/>
          </p:cNvSpPr>
          <p:nvPr>
            <p:ph type="title"/>
          </p:nvPr>
        </p:nvSpPr>
        <p:spPr>
          <a:xfrm>
            <a:off x="163513" y="503238"/>
            <a:ext cx="9601200" cy="576262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3200" smtClean="0"/>
              <a:t>Conselho de Profissão - </a:t>
            </a:r>
            <a:r>
              <a:rPr lang="pt-BR" sz="2800" smtClean="0"/>
              <a:t>Quando NÃO é necessário</a:t>
            </a:r>
            <a:endParaRPr lang="en-GB" sz="2000" i="1" smtClean="0"/>
          </a:p>
        </p:txBody>
      </p:sp>
      <p:sp>
        <p:nvSpPr>
          <p:cNvPr id="12292" name="Espaço Reservado para Texto 8"/>
          <p:cNvSpPr>
            <a:spLocks noGrp="1"/>
          </p:cNvSpPr>
          <p:nvPr>
            <p:ph type="body" sz="half" idx="1"/>
          </p:nvPr>
        </p:nvSpPr>
        <p:spPr>
          <a:xfrm>
            <a:off x="163513" y="1722438"/>
            <a:ext cx="8975725" cy="561657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dirty="0" smtClean="0"/>
              <a:t>Profissões em que não houver relacionamento </a:t>
            </a:r>
            <a:r>
              <a:rPr lang="pt-BR" b="1" dirty="0" smtClean="0"/>
              <a:t>direto</a:t>
            </a:r>
            <a:r>
              <a:rPr lang="pt-BR" dirty="0" smtClean="0"/>
              <a:t> entre cidadãos e o profissional</a:t>
            </a:r>
          </a:p>
          <a:p>
            <a:pPr lvl="1">
              <a:spcAft>
                <a:spcPts val="1200"/>
              </a:spcAft>
            </a:pPr>
            <a:r>
              <a:rPr lang="pt-BR" dirty="0" smtClean="0"/>
              <a:t>O cidadão raramente contrata um profissional para desenvolver um software sob medida</a:t>
            </a:r>
          </a:p>
          <a:p>
            <a:pPr lvl="1">
              <a:spcAft>
                <a:spcPts val="1200"/>
              </a:spcAft>
            </a:pPr>
            <a:r>
              <a:rPr lang="pt-BR" dirty="0" smtClean="0"/>
              <a:t>O usual é a aquisição no mercado de produtos acabados</a:t>
            </a:r>
          </a:p>
          <a:p>
            <a:pPr lvl="2">
              <a:spcAft>
                <a:spcPts val="1200"/>
              </a:spcAft>
            </a:pPr>
            <a:r>
              <a:rPr lang="pt-BR" dirty="0" smtClean="0"/>
              <a:t>importados ou desenvolvidos por empresas nacionais</a:t>
            </a:r>
          </a:p>
          <a:p>
            <a:pPr lvl="1">
              <a:spcAft>
                <a:spcPts val="1200"/>
              </a:spcAft>
            </a:pPr>
            <a:r>
              <a:rPr lang="pt-BR" dirty="0" smtClean="0"/>
              <a:t>Controle da qualidade de produto é suficiente para obter o nível de proteção necessário</a:t>
            </a:r>
            <a:endParaRPr lang="pt-BR" dirty="0" smtClean="0"/>
          </a:p>
          <a:p>
            <a:pPr>
              <a:spcAft>
                <a:spcPts val="1200"/>
              </a:spcAft>
            </a:pPr>
            <a:r>
              <a:rPr lang="pt-BR" dirty="0" smtClean="0"/>
              <a:t>O </a:t>
            </a:r>
            <a:r>
              <a:rPr lang="pt-BR" dirty="0" smtClean="0"/>
              <a:t>máximo que podem fazer é:</a:t>
            </a:r>
          </a:p>
          <a:p>
            <a:pPr lvl="1">
              <a:spcAft>
                <a:spcPts val="1200"/>
              </a:spcAft>
            </a:pPr>
            <a:r>
              <a:rPr lang="pt-BR" dirty="0" smtClean="0"/>
              <a:t>cassar registro de quem tenha cometido falta grave que tenha resultado em evidente dano </a:t>
            </a:r>
            <a:r>
              <a:rPr lang="pt-BR" dirty="0" smtClean="0"/>
              <a:t>social</a:t>
            </a:r>
            <a:endParaRPr lang="pt-BR" dirty="0" smtClean="0"/>
          </a:p>
          <a:p>
            <a:pPr lvl="1">
              <a:spcAft>
                <a:spcPts val="1200"/>
              </a:spcAft>
            </a:pPr>
            <a:r>
              <a:rPr lang="pt-BR" dirty="0" smtClean="0"/>
              <a:t>denunciá-lo ao Ministério Público</a:t>
            </a:r>
            <a:endParaRPr lang="pt-BR" b="1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tarSymbo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tarSymbo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tarSymbo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tarSymbo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3689</TotalTime>
  <Words>1089</Words>
  <Application>Microsoft Office PowerPoint</Application>
  <PresentationFormat>Personalizar</PresentationFormat>
  <Paragraphs>158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Arial</vt:lpstr>
      <vt:lpstr>StarSymbol</vt:lpstr>
      <vt:lpstr>Symbol</vt:lpstr>
      <vt:lpstr>Times New Roman</vt:lpstr>
      <vt:lpstr>Lucida Sans Unicode</vt:lpstr>
      <vt:lpstr>Wingdings</vt:lpstr>
      <vt:lpstr>Design padrão</vt:lpstr>
      <vt:lpstr>1_Design padrão</vt:lpstr>
      <vt:lpstr>REGULAMENTAÇÃO DA PROFISSÃO DE INFORMÁTICA </vt:lpstr>
      <vt:lpstr>A Sociedade Brasileira de Computação (SBC)</vt:lpstr>
      <vt:lpstr>Objetivos da SBC</vt:lpstr>
      <vt:lpstr>Posição da SBC em Relação à Regulamentação da Profissão</vt:lpstr>
      <vt:lpstr>Apresentação do PowerPoint</vt:lpstr>
      <vt:lpstr>Cenário Idealizado pela SBC</vt:lpstr>
      <vt:lpstr>Conselho de Profissão - visão da SBC</vt:lpstr>
      <vt:lpstr>Conselho de Profissão - Quando é necessário</vt:lpstr>
      <vt:lpstr>Conselho de Profissão - Quando NÃO é necessário</vt:lpstr>
      <vt:lpstr>Reserva de Mercado de Trabalho ???</vt:lpstr>
      <vt:lpstr>Reconhecimento Profissional</vt:lpstr>
      <vt:lpstr>Projeto de Lei Proposto pela SBC</vt:lpstr>
      <vt:lpstr>Projetos de lei tramitando na Câmara Federal</vt:lpstr>
      <vt:lpstr>Projetos de lei tramitando no Senado Federal</vt:lpstr>
      <vt:lpstr>Projetos de lei em tramitação no Senado Federal</vt:lpstr>
      <vt:lpstr>Projetos de lei em tramitação no Senado Federal</vt:lpstr>
      <vt:lpstr>Projetos de lei em tramitação no Senado Federal</vt:lpstr>
      <vt:lpstr>FÓRUM de DISCUSSÃO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Aplicação de Algoritmo Genético em Colônias de Formigas Virtuais Buscando Encontrar Automaticamente o Comportamento de Forrageamento</dc:title>
  <dc:creator>Luis Fernando</dc:creator>
  <cp:lastModifiedBy>Simoes</cp:lastModifiedBy>
  <cp:revision>103</cp:revision>
  <dcterms:modified xsi:type="dcterms:W3CDTF">2015-05-06T21:56:11Z</dcterms:modified>
</cp:coreProperties>
</file>