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61" r:id="rId4"/>
    <p:sldId id="257" r:id="rId5"/>
    <p:sldId id="271" r:id="rId6"/>
    <p:sldId id="272" r:id="rId7"/>
    <p:sldId id="258" r:id="rId8"/>
    <p:sldId id="268" r:id="rId9"/>
    <p:sldId id="259" r:id="rId10"/>
    <p:sldId id="274" r:id="rId11"/>
    <p:sldId id="275" r:id="rId12"/>
    <p:sldId id="269" r:id="rId13"/>
    <p:sldId id="260" r:id="rId14"/>
    <p:sldId id="262" r:id="rId15"/>
    <p:sldId id="263" r:id="rId16"/>
    <p:sldId id="264" r:id="rId17"/>
    <p:sldId id="265" r:id="rId18"/>
    <p:sldId id="270" r:id="rId19"/>
    <p:sldId id="266" r:id="rId20"/>
    <p:sldId id="267" r:id="rId21"/>
    <p:sldId id="276" r:id="rId22"/>
    <p:sldId id="273" r:id="rId23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FFFFFF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9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049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3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1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4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7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6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76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2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4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7E3C78-B76B-438D-BB3D-500276B61C17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410696-6389-47C5-A57D-9454236D594D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7813" y="-206375"/>
            <a:ext cx="2055812" cy="63293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-206375"/>
            <a:ext cx="6018213" cy="63293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2B24EC-ABC2-4A44-9C76-8C4A107203BC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101F3D-09DC-4148-B8C3-A9B42F27AA65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6F9F9BE-0D63-4F88-940D-90F3111AE8A8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8A0021-05A1-45FD-BEF7-74D5F4A82387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775733-4D32-45A1-A989-FED97A4F4209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6E6B905-8E80-4133-B3FB-45820995EDA3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7E035F8-E203-4646-8117-A460ECAA259D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686759-F4A1-4B75-A0A3-4166E741EDB2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7AB258-E493-485B-9806-E44CC3080EAC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9EF4F8-BDF0-4A18-8C1F-4CD9782311D0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9DDD6B-D2EB-4291-A0A1-F95920D6FD2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82B1D7-50E3-4EA7-90D8-6893FA6FED0A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230E49-1FE9-47F3-8BA8-622DAD086741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43063"/>
            <a:ext cx="7769225" cy="21034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124200" y="6249988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6553200" y="6253163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6F47A1F3-C850-4315-B1AD-A72AA9C03B7F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C6B9B4-D41F-4E23-B5F8-D49A35F93313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FAB93F8-FAEE-468E-95D0-2D8FE19EE3CB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94FC3AD-A175-4D41-BD55-A2EAA66A39A2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C2632-0380-4833-8BB5-95B047B177CD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00F0942-8C92-49D8-83EB-D6150638C1A8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5C6D0A-99AB-45FD-B832-83D9092FE9CE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56A543-DB8D-454C-8E1C-8C0A101993D1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9988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FFCC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FFCC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fld id="{44BDA490-BB40-434E-BDF5-AB05F8AEA172}" type="slidenum">
              <a:rPr lang="en-GB"/>
              <a:pPr/>
              <a:t>‹nº›</a:t>
            </a:fld>
            <a:endParaRPr lang="en-GB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0"/>
            <a:ext cx="9139238" cy="6848475"/>
            <a:chOff x="0" y="0"/>
            <a:chExt cx="5757" cy="4314"/>
          </a:xfrm>
        </p:grpSpPr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1728" y="2230"/>
              <a:ext cx="4026" cy="2084"/>
              <a:chOff x="1728" y="2230"/>
              <a:chExt cx="4026" cy="2084"/>
            </a:xfrm>
          </p:grpSpPr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0" name="Freeform 6"/>
              <p:cNvSpPr>
                <a:spLocks noChangeArrowheads="1"/>
              </p:cNvSpPr>
              <p:nvPr/>
            </p:nvSpPr>
            <p:spPr bwMode="auto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1" name="Freeform 7"/>
              <p:cNvSpPr>
                <a:spLocks noChangeArrowheads="1"/>
              </p:cNvSpPr>
              <p:nvPr/>
            </p:nvSpPr>
            <p:spPr bwMode="auto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2" name="Freeform 8"/>
              <p:cNvSpPr>
                <a:spLocks noChangeArrowheads="1"/>
              </p:cNvSpPr>
              <p:nvPr/>
            </p:nvSpPr>
            <p:spPr bwMode="auto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3" name="Freeform 9"/>
              <p:cNvSpPr>
                <a:spLocks noChangeArrowheads="1"/>
              </p:cNvSpPr>
              <p:nvPr/>
            </p:nvSpPr>
            <p:spPr bwMode="auto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C85"/>
                  </a:gs>
                  <a:gs pos="100000">
                    <a:srgbClr val="003399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1"/>
                </a:gs>
                <a:gs pos="100000">
                  <a:srgbClr val="003399"/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06375"/>
            <a:ext cx="8226425" cy="210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>
                <a:srgbClr val="00FFCC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2pPr>
      <a:lvl3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3pPr>
      <a:lvl4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4pPr>
      <a:lvl5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9pPr>
    </p:titleStyle>
    <p:bodyStyle>
      <a:lvl1pPr marL="339725" indent="-339725" algn="l" defTabSz="449263" rtl="0" fontAlgn="base">
        <a:spcBef>
          <a:spcPts val="800"/>
        </a:spcBef>
        <a:spcAft>
          <a:spcPct val="0"/>
        </a:spcAft>
        <a:buClr>
          <a:srgbClr val="FFCC00"/>
        </a:buClr>
        <a:buSzPct val="70000"/>
        <a:buFont typeface="Wingdings" charset="2"/>
        <a:buChar char="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39775" indent="-282575" algn="l" defTabSz="449263" rtl="0" fontAlgn="base">
        <a:spcBef>
          <a:spcPts val="7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E5E5FF"/>
        </a:buClr>
        <a:buSzPct val="70000"/>
        <a:buFont typeface="Wingdings" charset="2"/>
        <a:buChar char="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0"/>
            <a:ext cx="9139238" cy="6848475"/>
            <a:chOff x="0" y="0"/>
            <a:chExt cx="5757" cy="4314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728" y="2230"/>
              <a:ext cx="4026" cy="2084"/>
              <a:chOff x="1728" y="2230"/>
              <a:chExt cx="4026" cy="2084"/>
            </a:xfrm>
          </p:grpSpPr>
          <p:sp>
            <p:nvSpPr>
              <p:cNvPr id="2051" name="Freeform 3"/>
              <p:cNvSpPr>
                <a:spLocks noChangeArrowheads="1"/>
              </p:cNvSpPr>
              <p:nvPr/>
            </p:nvSpPr>
            <p:spPr bwMode="auto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2" name="Freeform 4"/>
              <p:cNvSpPr>
                <a:spLocks noChangeArrowheads="1"/>
              </p:cNvSpPr>
              <p:nvPr/>
            </p:nvSpPr>
            <p:spPr bwMode="auto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E8A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3" name="Freeform 5"/>
              <p:cNvSpPr>
                <a:spLocks noChangeArrowheads="1"/>
              </p:cNvSpPr>
              <p:nvPr/>
            </p:nvSpPr>
            <p:spPr bwMode="auto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4" name="Freeform 6"/>
              <p:cNvSpPr>
                <a:spLocks noChangeArrowheads="1"/>
              </p:cNvSpPr>
              <p:nvPr/>
            </p:nvSpPr>
            <p:spPr bwMode="auto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5" name="Freeform 7"/>
              <p:cNvSpPr>
                <a:spLocks noChangeArrowheads="1"/>
              </p:cNvSpPr>
              <p:nvPr/>
            </p:nvSpPr>
            <p:spPr bwMode="auto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C85"/>
                  </a:gs>
                  <a:gs pos="100000">
                    <a:srgbClr val="003399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1"/>
                </a:gs>
                <a:gs pos="100000">
                  <a:srgbClr val="003399"/>
                </a:gs>
              </a:gsLst>
              <a:lin ang="135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43063"/>
            <a:ext cx="7769225" cy="2103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9988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en-GB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53163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fld id="{C2CD4497-0781-4C53-B7A3-3B4E514AB138}" type="slidenum">
              <a:rPr lang="en-GB"/>
              <a:pPr/>
              <a:t>‹nº›</a:t>
            </a:fld>
            <a:endParaRPr lang="en-GB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2pPr>
      <a:lvl3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3pPr>
      <a:lvl4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4pPr>
      <a:lvl5pPr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E5E5FF"/>
        </a:buClr>
        <a:buSzPct val="100000"/>
        <a:buFont typeface="Garamond" pitchFamily="16" charset="0"/>
        <a:defRPr sz="4400" b="1">
          <a:solidFill>
            <a:srgbClr val="E5E5FF"/>
          </a:solidFill>
          <a:effectLst>
            <a:outerShdw blurRad="38100" dist="38100" dir="2700000" algn="tl">
              <a:srgbClr val="000000"/>
            </a:outerShdw>
          </a:effectLst>
          <a:latin typeface="Garamond" pitchFamily="16" charset="0"/>
          <a:cs typeface="DejaVu Sans" charset="0"/>
        </a:defRPr>
      </a:lvl9pPr>
    </p:titleStyle>
    <p:bodyStyle>
      <a:lvl1pPr marL="339725" indent="-339725" algn="l" defTabSz="449263" rtl="0" fontAlgn="base">
        <a:spcBef>
          <a:spcPts val="800"/>
        </a:spcBef>
        <a:spcAft>
          <a:spcPct val="0"/>
        </a:spcAft>
        <a:buClr>
          <a:srgbClr val="FFCC00"/>
        </a:buClr>
        <a:buSzPct val="70000"/>
        <a:buFont typeface="Wingdings" charset="2"/>
        <a:buChar char="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39775" indent="-282575" algn="l" defTabSz="449263" rtl="0" fontAlgn="base">
        <a:spcBef>
          <a:spcPts val="7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E5E5FF"/>
        </a:buClr>
        <a:buSzPct val="70000"/>
        <a:buFont typeface="Wingdings" charset="2"/>
        <a:buChar char="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A886E0"/>
        </a:buClr>
        <a:buSzPct val="70000"/>
        <a:buFont typeface="Wingdings" charset="2"/>
        <a:buChar char="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hyperlink" Target="http://pt.wikipedia.org/wiki/Imagem:Heckert_GNU_white.sv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Propriedade_Intelectua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GNU_General_Public_License" TargetMode="External"/><Relationship Id="rId5" Type="http://schemas.openxmlformats.org/officeDocument/2006/relationships/hyperlink" Target="http://pt.wikipedia.org/wiki/1988" TargetMode="External"/><Relationship Id="rId4" Type="http://schemas.openxmlformats.org/officeDocument/2006/relationships/hyperlink" Target="http://pt.wikipedia.org/wiki/Dom%C3%ADnio_p%C3%BAblic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Imagem:Heckert_GNU_white.svg" TargetMode="External"/><Relationship Id="rId3" Type="http://schemas.openxmlformats.org/officeDocument/2006/relationships/hyperlink" Target="http://pt.wikipedia.org/wiki/Richard_M._Stallman" TargetMode="External"/><Relationship Id="rId7" Type="http://schemas.openxmlformats.org/officeDocument/2006/relationships/hyperlink" Target="http://pt.wikipedia.org/wiki/C%C3%B3digo_fo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Programa" TargetMode="External"/><Relationship Id="rId5" Type="http://schemas.openxmlformats.org/officeDocument/2006/relationships/hyperlink" Target="http://pt.wikipedia.org/wiki/Sistema_operacional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pt.wikipedia.org/wiki/1984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Linux" TargetMode="External"/><Relationship Id="rId3" Type="http://schemas.openxmlformats.org/officeDocument/2006/relationships/hyperlink" Target="http://pt.wikipedia.org/wiki/1991" TargetMode="External"/><Relationship Id="rId7" Type="http://schemas.openxmlformats.org/officeDocument/2006/relationships/hyperlink" Target="http://pt.wikipedia.org/wiki/Linus_Torval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Finl%C3%A2ndia" TargetMode="External"/><Relationship Id="rId5" Type="http://schemas.openxmlformats.org/officeDocument/2006/relationships/hyperlink" Target="http://pt.wikipedia.org/wiki/Hurd" TargetMode="External"/><Relationship Id="rId4" Type="http://schemas.openxmlformats.org/officeDocument/2006/relationships/hyperlink" Target="http://pt.wikipedia.org/wiki/N%C3%BAcleo_(inform%C3%A1tica)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Steve_Ballm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pt.wikipedia.org/wiki/Microsof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ren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sourc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92087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6000"/>
              <a:t>Software Livre</a:t>
            </a:r>
          </a:p>
        </p:txBody>
      </p:sp>
      <p:pic>
        <p:nvPicPr>
          <p:cNvPr id="4098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8400" y="3068638"/>
            <a:ext cx="171450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255713" y="6583363"/>
          <a:ext cx="20081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" showAsIcon="1" r:id="rId6" imgW="2008440" imgH="685440" progId="Package">
                  <p:embed/>
                </p:oleObj>
              </mc:Choice>
              <mc:Fallback>
                <p:oleObj name="Package" showAsIcon="1" r:id="rId6" imgW="2008440" imgH="68544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55713" y="6583363"/>
                        <a:ext cx="20081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53975"/>
            <a:ext cx="8229600" cy="180022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/>
              <a:t>Software </a:t>
            </a:r>
            <a:r>
              <a:rPr lang="en-GB" sz="3600" dirty="0" err="1"/>
              <a:t>Livre</a:t>
            </a:r>
            <a:r>
              <a:rPr lang="en-GB" sz="3600" dirty="0"/>
              <a:t> e Software </a:t>
            </a:r>
            <a:r>
              <a:rPr lang="en-GB" sz="3600" dirty="0" smtClean="0"/>
              <a:t>de </a:t>
            </a:r>
            <a:r>
              <a:rPr lang="en-GB" sz="3600" dirty="0" err="1" smtClean="0"/>
              <a:t>Código</a:t>
            </a:r>
            <a:r>
              <a:rPr lang="en-GB" sz="3600" dirty="0" smtClean="0"/>
              <a:t> </a:t>
            </a:r>
            <a:r>
              <a:rPr lang="en-GB" sz="3600" dirty="0" err="1" smtClean="0"/>
              <a:t>Aberto</a:t>
            </a:r>
            <a:r>
              <a:rPr lang="en-GB" sz="4000" dirty="0"/>
              <a:t/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01080" cy="4525963"/>
          </a:xfrm>
          <a:ln/>
        </p:spPr>
        <p:txBody>
          <a:bodyPr/>
          <a:lstStyle/>
          <a:p>
            <a:r>
              <a:rPr lang="pt-BR" sz="2800" dirty="0"/>
              <a:t>A Open </a:t>
            </a:r>
            <a:r>
              <a:rPr lang="pt-BR" sz="2800" dirty="0" err="1"/>
              <a:t>Source</a:t>
            </a:r>
            <a:r>
              <a:rPr lang="pt-BR" sz="2800" dirty="0"/>
              <a:t> </a:t>
            </a:r>
            <a:r>
              <a:rPr lang="pt-BR" sz="2800" dirty="0" err="1"/>
              <a:t>Initiative</a:t>
            </a:r>
            <a:r>
              <a:rPr lang="pt-BR" sz="2800" dirty="0"/>
              <a:t> não ignora as liberdades da </a:t>
            </a:r>
            <a:r>
              <a:rPr lang="pt-BR" sz="2800" dirty="0" err="1"/>
              <a:t>Free</a:t>
            </a:r>
            <a:r>
              <a:rPr lang="pt-BR" sz="2800" dirty="0"/>
              <a:t> Software Foundation, </a:t>
            </a:r>
            <a:r>
              <a:rPr lang="pt-BR" sz="2800" dirty="0" smtClean="0"/>
              <a:t>mas </a:t>
            </a:r>
            <a:r>
              <a:rPr lang="pt-BR" sz="2800" dirty="0"/>
              <a:t>tenta ser mais </a:t>
            </a:r>
            <a:r>
              <a:rPr lang="pt-BR" sz="2800" dirty="0" smtClean="0"/>
              <a:t>flexível</a:t>
            </a:r>
            <a:r>
              <a:rPr lang="pt-BR" sz="2800" dirty="0"/>
              <a:t>:</a:t>
            </a:r>
          </a:p>
          <a:p>
            <a:pPr lvl="2"/>
            <a:r>
              <a:rPr lang="pt-BR" sz="2000" dirty="0"/>
              <a:t>Distribuição livre;</a:t>
            </a:r>
          </a:p>
          <a:p>
            <a:pPr lvl="2"/>
            <a:r>
              <a:rPr lang="pt-BR" sz="2000" dirty="0"/>
              <a:t>Acesso ao código-fonte;</a:t>
            </a:r>
          </a:p>
          <a:p>
            <a:pPr lvl="2"/>
            <a:r>
              <a:rPr lang="pt-BR" sz="2000" dirty="0"/>
              <a:t>Permissão para criação de trabalhos derivados;</a:t>
            </a:r>
          </a:p>
          <a:p>
            <a:pPr lvl="2"/>
            <a:r>
              <a:rPr lang="pt-BR" sz="2000" dirty="0"/>
              <a:t>Integridade do autor do código-fonte;</a:t>
            </a:r>
          </a:p>
          <a:p>
            <a:pPr lvl="2"/>
            <a:r>
              <a:rPr lang="pt-BR" sz="2000" dirty="0"/>
              <a:t>Não discriminação contra pessoas ou grupos;</a:t>
            </a:r>
          </a:p>
          <a:p>
            <a:pPr lvl="2"/>
            <a:r>
              <a:rPr lang="pt-BR" sz="2000" dirty="0"/>
              <a:t>Não discriminação contra áreas de atuação;</a:t>
            </a:r>
          </a:p>
          <a:p>
            <a:pPr lvl="2"/>
            <a:r>
              <a:rPr lang="pt-BR" sz="2000" dirty="0"/>
              <a:t>Distribuição da licença;</a:t>
            </a:r>
          </a:p>
          <a:p>
            <a:pPr lvl="2"/>
            <a:r>
              <a:rPr lang="pt-BR" sz="2000" dirty="0"/>
              <a:t>Licença não específica a um produto;</a:t>
            </a:r>
          </a:p>
          <a:p>
            <a:pPr lvl="2"/>
            <a:r>
              <a:rPr lang="pt-BR" sz="2000" dirty="0"/>
              <a:t>Licença não restritiva a outros programas;</a:t>
            </a:r>
          </a:p>
          <a:p>
            <a:pPr lvl="2"/>
            <a:r>
              <a:rPr lang="pt-BR" sz="2000" dirty="0"/>
              <a:t>Licença neutra em relação à tecnologia.</a:t>
            </a:r>
          </a:p>
        </p:txBody>
      </p:sp>
    </p:spTree>
    <p:extLst>
      <p:ext uri="{BB962C8B-B14F-4D97-AF65-F5344CB8AC3E}">
        <p14:creationId xmlns:p14="http://schemas.microsoft.com/office/powerpoint/2010/main" val="1721870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53975"/>
            <a:ext cx="8229600" cy="180022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 err="1" smtClean="0"/>
              <a:t>CopyRight</a:t>
            </a:r>
            <a:r>
              <a:rPr lang="en-GB" sz="3600" dirty="0" smtClean="0"/>
              <a:t> e </a:t>
            </a:r>
            <a:r>
              <a:rPr lang="en-GB" sz="3600" dirty="0" err="1" smtClean="0"/>
              <a:t>CopyLeft</a:t>
            </a:r>
            <a:r>
              <a:rPr lang="en-GB" sz="4000" dirty="0"/>
              <a:t/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b="1" i="1" dirty="0" err="1" smtClean="0"/>
              <a:t>Copyleft</a:t>
            </a:r>
            <a:r>
              <a:rPr lang="pt-BR" sz="2400" dirty="0" smtClean="0"/>
              <a:t>  é uma forma de usar a legislação de proteção dos direitos autorais com o objetivo de retirar barreiras à utilização, difusão e modificação de uma obra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Implica na aplicação clássica das normas de </a:t>
            </a:r>
            <a:r>
              <a:rPr lang="pt-BR" sz="2400" dirty="0" smtClean="0">
                <a:hlinkClick r:id="rId3" tooltip="Propriedade Intelectual"/>
              </a:rPr>
              <a:t>propriedade intelectual</a:t>
            </a:r>
            <a:endParaRPr lang="pt-BR" sz="24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É diferente do </a:t>
            </a:r>
            <a:r>
              <a:rPr lang="pt-BR" sz="2400" dirty="0" smtClean="0">
                <a:hlinkClick r:id="rId4" tooltip="Domínio público"/>
              </a:rPr>
              <a:t>domínio público</a:t>
            </a:r>
            <a:r>
              <a:rPr lang="pt-BR" sz="2400" dirty="0" smtClean="0"/>
              <a:t> que não apresenta tais restrições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A licença </a:t>
            </a:r>
            <a:r>
              <a:rPr lang="pt-BR" sz="2400" i="1" dirty="0" err="1" smtClean="0"/>
              <a:t>Copyleft</a:t>
            </a:r>
            <a:r>
              <a:rPr lang="pt-BR" sz="2400" dirty="0" smtClean="0"/>
              <a:t> requer que suas modificações sejam livres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000" dirty="0" smtClean="0"/>
              <a:t>passando adiante a liberdade de copiá-lo e modificá-lo novamente.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Associado em </a:t>
            </a:r>
            <a:r>
              <a:rPr lang="pt-BR" sz="2400" dirty="0" smtClean="0">
                <a:hlinkClick r:id="rId5" tooltip="1988"/>
              </a:rPr>
              <a:t>1988</a:t>
            </a:r>
            <a:r>
              <a:rPr lang="pt-BR" sz="2400" dirty="0" smtClean="0"/>
              <a:t> à licença </a:t>
            </a:r>
            <a:r>
              <a:rPr lang="pt-BR" sz="2400" dirty="0" smtClean="0">
                <a:hlinkClick r:id="rId6" tooltip="GNU General Public License"/>
              </a:rPr>
              <a:t>GPL</a:t>
            </a:r>
            <a:endParaRPr lang="pt-BR" sz="2400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142852"/>
            <a:ext cx="1595431" cy="15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0"/>
              <a:t>Venda de Software Livre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b="1" dirty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As </a:t>
            </a:r>
            <a:r>
              <a:rPr lang="en-GB" sz="2800" dirty="0" err="1"/>
              <a:t>licenças</a:t>
            </a:r>
            <a:r>
              <a:rPr lang="en-GB" sz="2800" dirty="0"/>
              <a:t> de software </a:t>
            </a:r>
            <a:r>
              <a:rPr lang="en-GB" sz="2800" dirty="0" err="1"/>
              <a:t>livre</a:t>
            </a:r>
            <a:r>
              <a:rPr lang="en-GB" sz="2800" dirty="0"/>
              <a:t> </a:t>
            </a:r>
            <a:r>
              <a:rPr lang="en-GB" sz="2800" dirty="0" err="1"/>
              <a:t>permitem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eles</a:t>
            </a:r>
            <a:r>
              <a:rPr lang="en-GB" sz="2800" dirty="0"/>
              <a:t> </a:t>
            </a:r>
            <a:r>
              <a:rPr lang="en-GB" sz="2800" dirty="0" err="1"/>
              <a:t>sejam</a:t>
            </a:r>
            <a:r>
              <a:rPr lang="en-GB" sz="2800" dirty="0"/>
              <a:t> </a:t>
            </a:r>
            <a:r>
              <a:rPr lang="en-GB" sz="2800" dirty="0" err="1" smtClean="0"/>
              <a:t>vendidos</a:t>
            </a:r>
            <a:endParaRPr lang="en-GB" sz="2800" dirty="0" smtClean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O comprador </a:t>
            </a:r>
            <a:r>
              <a:rPr lang="en-GB" sz="2800" dirty="0"/>
              <a:t>do software </a:t>
            </a:r>
            <a:r>
              <a:rPr lang="en-GB" sz="2800" dirty="0" err="1"/>
              <a:t>livre</a:t>
            </a:r>
            <a:r>
              <a:rPr lang="en-GB" sz="2800" dirty="0"/>
              <a:t> </a:t>
            </a:r>
            <a:r>
              <a:rPr lang="en-GB" sz="2800" dirty="0" err="1" smtClean="0"/>
              <a:t>pode</a:t>
            </a:r>
            <a:r>
              <a:rPr lang="en-GB" sz="2800" dirty="0" smtClean="0"/>
              <a:t> </a:t>
            </a:r>
            <a:r>
              <a:rPr lang="en-GB" sz="2800" dirty="0" err="1"/>
              <a:t>redistribuir</a:t>
            </a:r>
            <a:r>
              <a:rPr lang="en-GB" sz="2800" dirty="0"/>
              <a:t> </a:t>
            </a:r>
            <a:r>
              <a:rPr lang="en-GB" sz="2800" dirty="0" err="1"/>
              <a:t>este</a:t>
            </a:r>
            <a:r>
              <a:rPr lang="en-GB" sz="2800" dirty="0"/>
              <a:t> software </a:t>
            </a:r>
            <a:r>
              <a:rPr lang="en-GB" sz="2800" dirty="0" err="1"/>
              <a:t>gratuitamente</a:t>
            </a:r>
            <a:r>
              <a:rPr lang="en-GB" sz="2800" dirty="0"/>
              <a:t> </a:t>
            </a:r>
            <a:r>
              <a:rPr lang="en-GB" sz="2800" dirty="0" err="1"/>
              <a:t>ou</a:t>
            </a:r>
            <a:r>
              <a:rPr lang="en-GB" sz="2800" dirty="0"/>
              <a:t> </a:t>
            </a:r>
            <a:r>
              <a:rPr lang="en-GB" sz="2800" dirty="0" err="1"/>
              <a:t>por</a:t>
            </a:r>
            <a:r>
              <a:rPr lang="en-GB" sz="2800" dirty="0"/>
              <a:t> um </a:t>
            </a:r>
            <a:r>
              <a:rPr lang="en-GB" sz="2800" dirty="0" err="1"/>
              <a:t>preço</a:t>
            </a:r>
            <a:r>
              <a:rPr lang="en-GB" sz="2800" dirty="0"/>
              <a:t> </a:t>
            </a:r>
            <a:r>
              <a:rPr lang="en-GB" sz="2800" dirty="0" err="1" smtClean="0"/>
              <a:t>diferente</a:t>
            </a:r>
            <a:r>
              <a:rPr lang="en-GB" sz="2800" dirty="0" smtClean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aquele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foi</a:t>
            </a:r>
            <a:r>
              <a:rPr lang="en-GB" sz="2800" dirty="0"/>
              <a:t> </a:t>
            </a:r>
            <a:r>
              <a:rPr lang="en-GB" sz="2800" dirty="0" err="1"/>
              <a:t>pago</a:t>
            </a:r>
            <a:r>
              <a:rPr lang="en-GB" sz="2800" dirty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 smtClean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Exemplo</a:t>
            </a:r>
            <a:r>
              <a:rPr lang="en-GB" sz="2800" dirty="0" smtClean="0"/>
              <a:t>: </a:t>
            </a:r>
            <a:r>
              <a:rPr lang="en-GB" sz="2800" dirty="0"/>
              <a:t>Red Hat Enterprise Linux </a:t>
            </a:r>
            <a:endParaRPr lang="en-GB" sz="2800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que</a:t>
            </a:r>
            <a:r>
              <a:rPr lang="en-GB" sz="2400" dirty="0" smtClean="0"/>
              <a:t> </a:t>
            </a:r>
            <a:r>
              <a:rPr lang="en-GB" sz="2400" dirty="0"/>
              <a:t>é </a:t>
            </a:r>
            <a:r>
              <a:rPr lang="en-GB" sz="2400" dirty="0" err="1"/>
              <a:t>comercializado</a:t>
            </a:r>
            <a:r>
              <a:rPr lang="en-GB" sz="2400" dirty="0"/>
              <a:t> </a:t>
            </a:r>
            <a:r>
              <a:rPr lang="en-GB" sz="2400" dirty="0" err="1"/>
              <a:t>pela</a:t>
            </a:r>
            <a:r>
              <a:rPr lang="en-GB" sz="2400" dirty="0"/>
              <a:t> Red </a:t>
            </a:r>
            <a:r>
              <a:rPr lang="en-GB" sz="2400" dirty="0" smtClean="0"/>
              <a:t>Hat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a </a:t>
            </a:r>
            <a:r>
              <a:rPr lang="en-GB" sz="2400" dirty="0" err="1"/>
              <a:t>partir</a:t>
            </a:r>
            <a:r>
              <a:rPr lang="en-GB" sz="2400" dirty="0"/>
              <a:t> dele </a:t>
            </a:r>
            <a:r>
              <a:rPr lang="en-GB" sz="2400" dirty="0" err="1"/>
              <a:t>foram</a:t>
            </a:r>
            <a:r>
              <a:rPr lang="en-GB" sz="2400" dirty="0"/>
              <a:t> </a:t>
            </a:r>
            <a:r>
              <a:rPr lang="en-GB" sz="2400" dirty="0" err="1"/>
              <a:t>criados</a:t>
            </a:r>
            <a:r>
              <a:rPr lang="en-GB" sz="2400" dirty="0"/>
              <a:t> </a:t>
            </a:r>
            <a:r>
              <a:rPr lang="en-GB" sz="2400" dirty="0" err="1"/>
              <a:t>diversos</a:t>
            </a:r>
            <a:r>
              <a:rPr lang="en-GB" sz="2400" dirty="0"/>
              <a:t> clones </a:t>
            </a:r>
            <a:r>
              <a:rPr lang="en-GB" sz="2400" dirty="0" err="1"/>
              <a:t>como</a:t>
            </a:r>
            <a:r>
              <a:rPr lang="en-GB" sz="2400" dirty="0"/>
              <a:t> o </a:t>
            </a:r>
            <a:r>
              <a:rPr lang="en-GB" sz="2400" dirty="0" err="1"/>
              <a:t>CentOS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</a:t>
            </a:r>
            <a:r>
              <a:rPr lang="en-GB" sz="2400" dirty="0" err="1"/>
              <a:t>pode</a:t>
            </a:r>
            <a:r>
              <a:rPr lang="en-GB" sz="2400" dirty="0"/>
              <a:t> ser </a:t>
            </a:r>
            <a:r>
              <a:rPr lang="en-GB" sz="2400" dirty="0" err="1"/>
              <a:t>baixado</a:t>
            </a:r>
            <a:r>
              <a:rPr lang="en-GB" sz="2400" dirty="0"/>
              <a:t> </a:t>
            </a:r>
            <a:r>
              <a:rPr lang="en-GB" sz="2400" dirty="0" err="1"/>
              <a:t>gratuitamente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Exemplo</a:t>
            </a:r>
            <a:r>
              <a:rPr lang="en-GB" dirty="0" smtClean="0"/>
              <a:t> </a:t>
            </a:r>
            <a:r>
              <a:rPr lang="en-GB" dirty="0"/>
              <a:t>de OS: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dirty="0" err="1"/>
              <a:t>operacionais</a:t>
            </a:r>
            <a:r>
              <a:rPr lang="en-GB" dirty="0"/>
              <a:t>: </a:t>
            </a:r>
            <a:r>
              <a:rPr lang="en-GB" b="1" i="1" dirty="0"/>
              <a:t>GNU/</a:t>
            </a:r>
            <a:r>
              <a:rPr lang="en-GB" b="1" i="1" dirty="0" err="1"/>
              <a:t>Hurd</a:t>
            </a:r>
            <a:r>
              <a:rPr lang="en-GB" dirty="0"/>
              <a:t>, GNU/Linux, </a:t>
            </a:r>
            <a:r>
              <a:rPr lang="en-GB" dirty="0" err="1"/>
              <a:t>BSDs</a:t>
            </a:r>
            <a:r>
              <a:rPr lang="en-GB" dirty="0"/>
              <a:t>. 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Ferramentas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b="1" i="1" dirty="0" smtClean="0"/>
              <a:t>GNU</a:t>
            </a:r>
            <a:r>
              <a:rPr lang="en-GB" dirty="0" smtClean="0"/>
              <a:t>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Compilador</a:t>
            </a:r>
            <a:r>
              <a:rPr lang="en-GB" dirty="0" smtClean="0"/>
              <a:t> </a:t>
            </a:r>
            <a:r>
              <a:rPr lang="en-GB" dirty="0"/>
              <a:t>C: </a:t>
            </a:r>
            <a:r>
              <a:rPr lang="en-GB" b="1" i="1" dirty="0"/>
              <a:t>GCC</a:t>
            </a:r>
            <a:r>
              <a:rPr lang="en-GB" dirty="0"/>
              <a:t>. </a:t>
            </a:r>
            <a:endParaRPr lang="en-GB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Compilador</a:t>
            </a:r>
            <a:r>
              <a:rPr lang="en-GB" dirty="0" smtClean="0"/>
              <a:t> </a:t>
            </a:r>
            <a:r>
              <a:rPr lang="en-GB" dirty="0"/>
              <a:t>Pascal: Free Pascal. </a:t>
            </a:r>
          </a:p>
          <a:p>
            <a:pPr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Outros </a:t>
            </a:r>
            <a:r>
              <a:rPr lang="en-GB" dirty="0" err="1" smtClean="0"/>
              <a:t>Softwares</a:t>
            </a:r>
            <a:r>
              <a:rPr lang="en-GB" dirty="0" smtClean="0"/>
              <a:t> </a:t>
            </a:r>
            <a:r>
              <a:rPr lang="en-GB" dirty="0" err="1" smtClean="0"/>
              <a:t>Livres</a:t>
            </a:r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230813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Navegadores</a:t>
            </a:r>
            <a:r>
              <a:rPr lang="en-GB" sz="2800" dirty="0"/>
              <a:t> Web: </a:t>
            </a:r>
            <a:r>
              <a:rPr lang="en-GB" sz="2800" b="1" i="1" dirty="0" err="1"/>
              <a:t>Firefox</a:t>
            </a:r>
            <a:r>
              <a:rPr lang="en-GB" sz="2800" dirty="0"/>
              <a:t> e </a:t>
            </a:r>
            <a:r>
              <a:rPr lang="en-GB" sz="2800" dirty="0" err="1"/>
              <a:t>Konqueror</a:t>
            </a:r>
            <a:r>
              <a:rPr lang="en-GB" sz="2800" dirty="0"/>
              <a:t>.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Pacote</a:t>
            </a:r>
            <a:r>
              <a:rPr lang="en-GB" sz="2800" dirty="0"/>
              <a:t> de </a:t>
            </a:r>
            <a:r>
              <a:rPr lang="en-GB" sz="2800" dirty="0" err="1"/>
              <a:t>escritório</a:t>
            </a:r>
            <a:r>
              <a:rPr lang="en-GB" sz="2800" dirty="0"/>
              <a:t>: </a:t>
            </a:r>
            <a:r>
              <a:rPr lang="en-GB" sz="2800" dirty="0" err="1"/>
              <a:t>OpenOffice.org</a:t>
            </a:r>
            <a:r>
              <a:rPr lang="en-GB" sz="2800" dirty="0"/>
              <a:t>.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Processadores</a:t>
            </a:r>
            <a:r>
              <a:rPr lang="en-GB" sz="2800" dirty="0"/>
              <a:t> de </a:t>
            </a:r>
            <a:r>
              <a:rPr lang="en-GB" sz="2800" dirty="0" err="1"/>
              <a:t>texto</a:t>
            </a:r>
            <a:r>
              <a:rPr lang="en-GB" sz="2800" dirty="0"/>
              <a:t>: </a:t>
            </a:r>
            <a:r>
              <a:rPr lang="en-GB" sz="2800" dirty="0" err="1"/>
              <a:t>OpenOffice.org</a:t>
            </a:r>
            <a:r>
              <a:rPr lang="en-GB" sz="2800" dirty="0"/>
              <a:t> Writer e </a:t>
            </a:r>
            <a:r>
              <a:rPr lang="en-GB" sz="2800" dirty="0" err="1"/>
              <a:t>AbiWord</a:t>
            </a:r>
            <a:r>
              <a:rPr lang="en-GB" sz="2800" dirty="0"/>
              <a:t>.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Editor de </a:t>
            </a:r>
            <a:r>
              <a:rPr lang="en-GB" sz="2800" dirty="0" err="1"/>
              <a:t>apresentação</a:t>
            </a:r>
            <a:r>
              <a:rPr lang="en-GB" sz="2800" dirty="0"/>
              <a:t> </a:t>
            </a:r>
            <a:r>
              <a:rPr lang="en-GB" sz="2800" dirty="0" err="1"/>
              <a:t>multimídia</a:t>
            </a:r>
            <a:r>
              <a:rPr lang="en-GB" sz="2800" dirty="0"/>
              <a:t>: </a:t>
            </a:r>
            <a:r>
              <a:rPr lang="en-GB" sz="2800" dirty="0" err="1"/>
              <a:t>OpenOffice.org</a:t>
            </a:r>
            <a:r>
              <a:rPr lang="en-GB" sz="2800" dirty="0"/>
              <a:t> Impress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Planilha</a:t>
            </a:r>
            <a:r>
              <a:rPr lang="en-GB" sz="2800" dirty="0"/>
              <a:t> </a:t>
            </a:r>
            <a:r>
              <a:rPr lang="en-GB" sz="2800" dirty="0" err="1"/>
              <a:t>eletrônica</a:t>
            </a:r>
            <a:r>
              <a:rPr lang="en-GB" sz="2800" dirty="0"/>
              <a:t>: </a:t>
            </a:r>
            <a:r>
              <a:rPr lang="en-GB" sz="2800" dirty="0" err="1"/>
              <a:t>OpenOffice.org</a:t>
            </a:r>
            <a:r>
              <a:rPr lang="en-GB" sz="2800" dirty="0"/>
              <a:t> Calc e </a:t>
            </a:r>
            <a:r>
              <a:rPr lang="en-GB" sz="2800" b="1" i="1" dirty="0" err="1"/>
              <a:t>GNumeric</a:t>
            </a:r>
            <a:r>
              <a:rPr lang="en-GB" sz="2800" dirty="0"/>
              <a:t>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Sistema</a:t>
            </a:r>
            <a:r>
              <a:rPr lang="en-GB" sz="2800" dirty="0"/>
              <a:t> de </a:t>
            </a:r>
            <a:r>
              <a:rPr lang="en-GB" sz="2800" dirty="0" err="1"/>
              <a:t>gerenciamento</a:t>
            </a:r>
            <a:r>
              <a:rPr lang="en-GB" sz="2800" dirty="0"/>
              <a:t> de </a:t>
            </a:r>
            <a:r>
              <a:rPr lang="en-GB" sz="2800" dirty="0" err="1"/>
              <a:t>banco</a:t>
            </a:r>
            <a:r>
              <a:rPr lang="en-GB" sz="2800" dirty="0"/>
              <a:t> de dados: </a:t>
            </a:r>
            <a:r>
              <a:rPr lang="en-GB" sz="2800" dirty="0" err="1"/>
              <a:t>OpenOffice.org</a:t>
            </a:r>
            <a:r>
              <a:rPr lang="en-GB" sz="2800" dirty="0"/>
              <a:t> Base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CAD </a:t>
            </a:r>
            <a:r>
              <a:rPr lang="en-GB" sz="2800" smtClean="0"/>
              <a:t>(</a:t>
            </a:r>
            <a:r>
              <a:rPr lang="en-GB" sz="2800" smtClean="0"/>
              <a:t>Computer-Aided </a:t>
            </a:r>
            <a:r>
              <a:rPr lang="en-GB" sz="2800" dirty="0" smtClean="0"/>
              <a:t>Design): </a:t>
            </a:r>
            <a:r>
              <a:rPr lang="en-GB" sz="2800" dirty="0" err="1"/>
              <a:t>QCad</a:t>
            </a:r>
            <a:r>
              <a:rPr lang="en-GB" sz="2800" dirty="0"/>
              <a:t> e </a:t>
            </a:r>
            <a:r>
              <a:rPr lang="en-GB" sz="2800" b="1" i="1" dirty="0" err="1"/>
              <a:t>Varicad</a:t>
            </a:r>
            <a:r>
              <a:rPr lang="en-GB" sz="2800" dirty="0"/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61925"/>
            <a:ext cx="8228013" cy="201453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Motivação</a:t>
            </a:r>
            <a:r>
              <a:rPr lang="en-GB" dirty="0"/>
              <a:t>!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435475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 </a:t>
            </a:r>
            <a:r>
              <a:rPr lang="en-GB" sz="2800" dirty="0" err="1"/>
              <a:t>Poder</a:t>
            </a:r>
            <a:r>
              <a:rPr lang="en-GB" sz="2800" dirty="0"/>
              <a:t> </a:t>
            </a:r>
            <a:r>
              <a:rPr lang="en-GB" sz="2800" dirty="0" err="1"/>
              <a:t>utilizar</a:t>
            </a:r>
            <a:r>
              <a:rPr lang="en-GB" sz="2800" dirty="0"/>
              <a:t> o software </a:t>
            </a:r>
            <a:r>
              <a:rPr lang="en-GB" sz="2800" dirty="0" err="1"/>
              <a:t>para</a:t>
            </a:r>
            <a:r>
              <a:rPr lang="en-GB" sz="2800" dirty="0"/>
              <a:t> </a:t>
            </a:r>
            <a:r>
              <a:rPr lang="en-GB" sz="2800" dirty="0" err="1"/>
              <a:t>qualquer</a:t>
            </a:r>
            <a:r>
              <a:rPr lang="en-GB" sz="2800" dirty="0"/>
              <a:t> </a:t>
            </a:r>
            <a:r>
              <a:rPr lang="en-GB" sz="2800" dirty="0" err="1"/>
              <a:t>finalidade</a:t>
            </a:r>
            <a:r>
              <a:rPr lang="en-GB" sz="2800" dirty="0"/>
              <a:t>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 </a:t>
            </a:r>
            <a:r>
              <a:rPr lang="en-GB" sz="2800" dirty="0" err="1"/>
              <a:t>Ter</a:t>
            </a:r>
            <a:r>
              <a:rPr lang="en-GB" sz="2800" dirty="0"/>
              <a:t> </a:t>
            </a:r>
            <a:r>
              <a:rPr lang="en-GB" sz="2800" dirty="0" err="1"/>
              <a:t>acesso</a:t>
            </a:r>
            <a:r>
              <a:rPr lang="en-GB" sz="2800" dirty="0"/>
              <a:t> </a:t>
            </a:r>
            <a:r>
              <a:rPr lang="en-GB" sz="2800" dirty="0" err="1"/>
              <a:t>ao</a:t>
            </a:r>
            <a:r>
              <a:rPr lang="en-GB" sz="2800" dirty="0"/>
              <a:t> </a:t>
            </a:r>
            <a:r>
              <a:rPr lang="en-GB" sz="2800" dirty="0" err="1"/>
              <a:t>código</a:t>
            </a:r>
            <a:r>
              <a:rPr lang="en-GB" sz="2800" dirty="0"/>
              <a:t> </a:t>
            </a:r>
            <a:r>
              <a:rPr lang="en-GB" sz="2800" dirty="0" err="1"/>
              <a:t>fonte</a:t>
            </a:r>
            <a:r>
              <a:rPr lang="en-GB" sz="2800" dirty="0"/>
              <a:t> e </a:t>
            </a:r>
            <a:r>
              <a:rPr lang="en-GB" sz="2800" dirty="0" err="1"/>
              <a:t>poder</a:t>
            </a:r>
            <a:r>
              <a:rPr lang="en-GB" sz="2800" dirty="0"/>
              <a:t> </a:t>
            </a:r>
            <a:r>
              <a:rPr lang="en-GB" sz="2800" dirty="0" err="1"/>
              <a:t>modificá</a:t>
            </a:r>
            <a:r>
              <a:rPr lang="en-GB" sz="2800" dirty="0"/>
              <a:t>-lo, </a:t>
            </a:r>
            <a:r>
              <a:rPr lang="en-GB" sz="2800" dirty="0" err="1"/>
              <a:t>sem</a:t>
            </a:r>
            <a:r>
              <a:rPr lang="en-GB" sz="2800" dirty="0"/>
              <a:t> </a:t>
            </a:r>
            <a:r>
              <a:rPr lang="en-GB" sz="2800" dirty="0" err="1"/>
              <a:t>quaisquer</a:t>
            </a:r>
            <a:r>
              <a:rPr lang="en-GB" sz="2800" dirty="0"/>
              <a:t> </a:t>
            </a:r>
            <a:r>
              <a:rPr lang="en-GB" sz="2800" dirty="0" err="1"/>
              <a:t>restrições</a:t>
            </a:r>
            <a:r>
              <a:rPr lang="en-GB" sz="2800" dirty="0"/>
              <a:t>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 </a:t>
            </a:r>
            <a:r>
              <a:rPr lang="en-GB" sz="2800" dirty="0" err="1"/>
              <a:t>Poder</a:t>
            </a:r>
            <a:r>
              <a:rPr lang="en-GB" sz="2800" dirty="0"/>
              <a:t> </a:t>
            </a:r>
            <a:r>
              <a:rPr lang="en-GB" sz="2800" dirty="0" err="1"/>
              <a:t>copiá</a:t>
            </a:r>
            <a:r>
              <a:rPr lang="en-GB" sz="2800" dirty="0"/>
              <a:t>-lo e </a:t>
            </a:r>
            <a:r>
              <a:rPr lang="en-GB" sz="2800" dirty="0" err="1"/>
              <a:t>executá</a:t>
            </a:r>
            <a:r>
              <a:rPr lang="en-GB" sz="2800" dirty="0"/>
              <a:t>-lo </a:t>
            </a:r>
            <a:r>
              <a:rPr lang="en-GB" sz="2800" dirty="0" err="1"/>
              <a:t>em</a:t>
            </a:r>
            <a:r>
              <a:rPr lang="en-GB" sz="2800" dirty="0"/>
              <a:t> </a:t>
            </a:r>
            <a:r>
              <a:rPr lang="en-GB" sz="2800" dirty="0" err="1"/>
              <a:t>quantas</a:t>
            </a:r>
            <a:r>
              <a:rPr lang="en-GB" sz="2800" dirty="0"/>
              <a:t> </a:t>
            </a:r>
            <a:r>
              <a:rPr lang="en-GB" sz="2800" dirty="0" err="1"/>
              <a:t>máquinas</a:t>
            </a:r>
            <a:r>
              <a:rPr lang="en-GB" sz="2800" dirty="0"/>
              <a:t> </a:t>
            </a:r>
            <a:r>
              <a:rPr lang="en-GB" sz="2800" dirty="0" err="1"/>
              <a:t>desejar</a:t>
            </a:r>
            <a:r>
              <a:rPr lang="en-GB" sz="2800" dirty="0"/>
              <a:t>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 </a:t>
            </a:r>
            <a:r>
              <a:rPr lang="en-GB" sz="2800" dirty="0" err="1" smtClean="0"/>
              <a:t>Poder</a:t>
            </a:r>
            <a:r>
              <a:rPr lang="en-GB" sz="2800" dirty="0" smtClean="0"/>
              <a:t> </a:t>
            </a:r>
            <a:r>
              <a:rPr lang="en-GB" sz="2800" dirty="0" err="1"/>
              <a:t>distribuí</a:t>
            </a:r>
            <a:r>
              <a:rPr lang="en-GB" sz="2800" dirty="0"/>
              <a:t>-lo, </a:t>
            </a:r>
            <a:r>
              <a:rPr lang="en-GB" sz="2800" dirty="0" err="1"/>
              <a:t>sem</a:t>
            </a:r>
            <a:r>
              <a:rPr lang="en-GB" sz="2800" dirty="0"/>
              <a:t> </a:t>
            </a:r>
            <a:r>
              <a:rPr lang="en-GB" sz="2800" dirty="0" err="1" smtClean="0"/>
              <a:t>violar</a:t>
            </a:r>
            <a:r>
              <a:rPr lang="en-GB" sz="2800" dirty="0" smtClean="0"/>
              <a:t> </a:t>
            </a:r>
            <a:r>
              <a:rPr lang="en-GB" sz="2800" dirty="0" err="1"/>
              <a:t>essas</a:t>
            </a:r>
            <a:r>
              <a:rPr lang="en-GB" sz="2800" dirty="0"/>
              <a:t> </a:t>
            </a:r>
            <a:r>
              <a:rPr lang="en-GB" sz="2800" dirty="0" err="1" smtClean="0"/>
              <a:t>liberdades</a:t>
            </a:r>
            <a:r>
              <a:rPr lang="en-GB" sz="2800" dirty="0" smtClean="0"/>
              <a:t>;</a:t>
            </a:r>
            <a:endParaRPr lang="en-GB" sz="2800" dirty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 </a:t>
            </a:r>
            <a:r>
              <a:rPr lang="en-GB" sz="2800" dirty="0" err="1"/>
              <a:t>Ter</a:t>
            </a:r>
            <a:r>
              <a:rPr lang="en-GB" sz="2800" dirty="0"/>
              <a:t> o </a:t>
            </a:r>
            <a:r>
              <a:rPr lang="en-GB" sz="2800" dirty="0" err="1"/>
              <a:t>seu</a:t>
            </a:r>
            <a:r>
              <a:rPr lang="en-GB" sz="2800" dirty="0"/>
              <a:t> </a:t>
            </a:r>
            <a:r>
              <a:rPr lang="en-GB" sz="2800" dirty="0" err="1"/>
              <a:t>computador</a:t>
            </a:r>
            <a:r>
              <a:rPr lang="en-GB" sz="2800" dirty="0"/>
              <a:t> </a:t>
            </a:r>
            <a:r>
              <a:rPr lang="en-GB" sz="2800" dirty="0" err="1"/>
              <a:t>equipado</a:t>
            </a:r>
            <a:r>
              <a:rPr lang="en-GB" sz="2800" dirty="0"/>
              <a:t> com software de </a:t>
            </a:r>
            <a:r>
              <a:rPr lang="en-GB" sz="2800" dirty="0" err="1"/>
              <a:t>qualidade</a:t>
            </a:r>
            <a:r>
              <a:rPr lang="en-GB" sz="2800" dirty="0"/>
              <a:t> a um </a:t>
            </a:r>
            <a:r>
              <a:rPr lang="en-GB" sz="2800" dirty="0" err="1"/>
              <a:t>custo</a:t>
            </a:r>
            <a:r>
              <a:rPr lang="en-GB" sz="2800" dirty="0"/>
              <a:t> </a:t>
            </a:r>
            <a:r>
              <a:rPr lang="en-GB" sz="2800" dirty="0" err="1"/>
              <a:t>baixo</a:t>
            </a:r>
            <a:r>
              <a:rPr lang="en-GB" sz="2800" dirty="0"/>
              <a:t> </a:t>
            </a:r>
            <a:r>
              <a:rPr lang="en-GB" sz="2800" dirty="0" err="1"/>
              <a:t>ou</a:t>
            </a:r>
            <a:r>
              <a:rPr lang="en-GB" sz="2800" dirty="0"/>
              <a:t> </a:t>
            </a:r>
            <a:r>
              <a:rPr lang="en-GB" sz="2800" dirty="0" err="1"/>
              <a:t>nulo</a:t>
            </a:r>
            <a:r>
              <a:rPr lang="en-GB" sz="2800" dirty="0"/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73588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Não</a:t>
            </a:r>
            <a:r>
              <a:rPr lang="en-GB" sz="2800" dirty="0"/>
              <a:t> </a:t>
            </a:r>
            <a:r>
              <a:rPr lang="en-GB" sz="2800" dirty="0" err="1"/>
              <a:t>ficar</a:t>
            </a:r>
            <a:r>
              <a:rPr lang="en-GB" sz="2800" dirty="0"/>
              <a:t> </a:t>
            </a:r>
            <a:r>
              <a:rPr lang="en-GB" sz="2800" dirty="0" err="1"/>
              <a:t>preso</a:t>
            </a:r>
            <a:r>
              <a:rPr lang="en-GB" sz="2800" dirty="0"/>
              <a:t> </a:t>
            </a:r>
            <a:r>
              <a:rPr lang="en-GB" sz="2800" dirty="0" err="1"/>
              <a:t>às</a:t>
            </a:r>
            <a:r>
              <a:rPr lang="en-GB" sz="2800" dirty="0"/>
              <a:t> </a:t>
            </a:r>
            <a:r>
              <a:rPr lang="en-GB" sz="2800" dirty="0" err="1"/>
              <a:t>restrições</a:t>
            </a:r>
            <a:r>
              <a:rPr lang="en-GB" sz="2800" dirty="0"/>
              <a:t> </a:t>
            </a:r>
            <a:r>
              <a:rPr lang="en-GB" sz="2800" dirty="0" err="1"/>
              <a:t>impostas</a:t>
            </a:r>
            <a:r>
              <a:rPr lang="en-GB" sz="2800" dirty="0"/>
              <a:t> </a:t>
            </a:r>
            <a:r>
              <a:rPr lang="en-GB" sz="2800" dirty="0" err="1"/>
              <a:t>pelas</a:t>
            </a:r>
            <a:r>
              <a:rPr lang="en-GB" sz="2800" dirty="0"/>
              <a:t> </a:t>
            </a:r>
            <a:r>
              <a:rPr lang="en-GB" sz="2800" dirty="0" err="1"/>
              <a:t>licenças</a:t>
            </a:r>
            <a:r>
              <a:rPr lang="en-GB" sz="2800" dirty="0"/>
              <a:t> de </a:t>
            </a:r>
            <a:r>
              <a:rPr lang="en-GB" sz="2800" dirty="0" err="1"/>
              <a:t>softwares</a:t>
            </a:r>
            <a:r>
              <a:rPr lang="en-GB" sz="2800" dirty="0"/>
              <a:t> </a:t>
            </a:r>
            <a:r>
              <a:rPr lang="en-GB" sz="2800" dirty="0" err="1"/>
              <a:t>proprietários</a:t>
            </a:r>
            <a:r>
              <a:rPr lang="en-GB" sz="2800" dirty="0"/>
              <a:t>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Não</a:t>
            </a:r>
            <a:r>
              <a:rPr lang="en-GB" sz="2800" dirty="0"/>
              <a:t> </a:t>
            </a:r>
            <a:r>
              <a:rPr lang="en-GB" sz="2800" dirty="0" err="1"/>
              <a:t>ficar</a:t>
            </a:r>
            <a:r>
              <a:rPr lang="en-GB" sz="2800" dirty="0"/>
              <a:t> </a:t>
            </a:r>
            <a:r>
              <a:rPr lang="en-GB" sz="2800" dirty="0" err="1"/>
              <a:t>dependente</a:t>
            </a:r>
            <a:r>
              <a:rPr lang="en-GB" sz="2800" dirty="0"/>
              <a:t> de novas </a:t>
            </a:r>
            <a:r>
              <a:rPr lang="en-GB" sz="2800" dirty="0" err="1"/>
              <a:t>versões</a:t>
            </a:r>
            <a:r>
              <a:rPr lang="en-GB" sz="2800" dirty="0"/>
              <a:t> </a:t>
            </a:r>
            <a:r>
              <a:rPr lang="en-GB" sz="2800" dirty="0" err="1" smtClean="0"/>
              <a:t>que</a:t>
            </a:r>
            <a:r>
              <a:rPr lang="en-GB" sz="2800" dirty="0" smtClean="0"/>
              <a:t> </a:t>
            </a:r>
            <a:r>
              <a:rPr lang="en-GB" sz="2800" dirty="0" err="1"/>
              <a:t>eventualmente</a:t>
            </a:r>
            <a:r>
              <a:rPr lang="en-GB" sz="2800" dirty="0"/>
              <a:t> </a:t>
            </a:r>
            <a:r>
              <a:rPr lang="en-GB" sz="2800" dirty="0" err="1"/>
              <a:t>apresentam</a:t>
            </a:r>
            <a:r>
              <a:rPr lang="en-GB" sz="2800" dirty="0"/>
              <a:t> </a:t>
            </a:r>
            <a:r>
              <a:rPr lang="en-GB" sz="2800" dirty="0" err="1"/>
              <a:t>incompatibilidades</a:t>
            </a:r>
            <a:r>
              <a:rPr lang="en-GB" sz="2800" dirty="0"/>
              <a:t> com </a:t>
            </a:r>
            <a:r>
              <a:rPr lang="en-GB" sz="2800" dirty="0" err="1"/>
              <a:t>versões</a:t>
            </a:r>
            <a:r>
              <a:rPr lang="en-GB" sz="2800" dirty="0"/>
              <a:t> </a:t>
            </a:r>
            <a:r>
              <a:rPr lang="en-GB" sz="2800" dirty="0" err="1"/>
              <a:t>antigas</a:t>
            </a:r>
            <a:r>
              <a:rPr lang="en-GB" sz="2800" dirty="0"/>
              <a:t>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Não</a:t>
            </a:r>
            <a:r>
              <a:rPr lang="en-GB" sz="2800" dirty="0"/>
              <a:t> </a:t>
            </a:r>
            <a:r>
              <a:rPr lang="en-GB" sz="2800" dirty="0" err="1"/>
              <a:t>ficar</a:t>
            </a:r>
            <a:r>
              <a:rPr lang="en-GB" sz="2800" dirty="0"/>
              <a:t> </a:t>
            </a:r>
            <a:r>
              <a:rPr lang="en-GB" sz="2800" dirty="0" err="1"/>
              <a:t>dependente</a:t>
            </a:r>
            <a:r>
              <a:rPr lang="en-GB" sz="2800" dirty="0"/>
              <a:t> de um </a:t>
            </a:r>
            <a:r>
              <a:rPr lang="en-GB" sz="2800" dirty="0" err="1"/>
              <a:t>fornecedor</a:t>
            </a:r>
            <a:r>
              <a:rPr lang="en-GB" sz="2800" dirty="0"/>
              <a:t>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Incentivar</a:t>
            </a:r>
            <a:r>
              <a:rPr lang="en-GB" sz="2800" dirty="0" smtClean="0"/>
              <a:t> </a:t>
            </a:r>
            <a:r>
              <a:rPr lang="en-GB" sz="2800" dirty="0"/>
              <a:t>o </a:t>
            </a:r>
            <a:r>
              <a:rPr lang="en-GB" sz="2800" dirty="0" err="1"/>
              <a:t>desenvolvimento</a:t>
            </a:r>
            <a:r>
              <a:rPr lang="en-GB" sz="2800" dirty="0"/>
              <a:t> de </a:t>
            </a:r>
            <a:r>
              <a:rPr lang="en-GB" sz="2800" dirty="0" err="1"/>
              <a:t>tecnologia</a:t>
            </a:r>
            <a:r>
              <a:rPr lang="en-GB" sz="2800" dirty="0"/>
              <a:t> local;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Interagir</a:t>
            </a:r>
            <a:r>
              <a:rPr lang="en-GB" sz="2800" dirty="0"/>
              <a:t> e </a:t>
            </a:r>
            <a:r>
              <a:rPr lang="en-GB" sz="2800" dirty="0" err="1"/>
              <a:t>compartilhar</a:t>
            </a:r>
            <a:r>
              <a:rPr lang="en-GB" sz="2800" dirty="0"/>
              <a:t> </a:t>
            </a:r>
            <a:r>
              <a:rPr lang="en-GB" sz="2800" dirty="0" err="1"/>
              <a:t>soluções</a:t>
            </a:r>
            <a:r>
              <a:rPr lang="en-GB" sz="2800" dirty="0"/>
              <a:t> com </a:t>
            </a:r>
            <a:r>
              <a:rPr lang="en-GB" sz="2800" dirty="0" err="1"/>
              <a:t>sua</a:t>
            </a:r>
            <a:r>
              <a:rPr lang="en-GB" sz="2800" dirty="0"/>
              <a:t> </a:t>
            </a:r>
            <a:r>
              <a:rPr lang="en-GB" sz="2800" dirty="0" err="1"/>
              <a:t>comunidade</a:t>
            </a:r>
            <a:r>
              <a:rPr lang="en-GB" sz="2800" dirty="0"/>
              <a:t>, </a:t>
            </a:r>
            <a:r>
              <a:rPr lang="en-GB" sz="2800" dirty="0" err="1"/>
              <a:t>seja</a:t>
            </a:r>
            <a:r>
              <a:rPr lang="en-GB" sz="2800" dirty="0"/>
              <a:t> </a:t>
            </a:r>
            <a:r>
              <a:rPr lang="en-GB" sz="2800" dirty="0" err="1"/>
              <a:t>física</a:t>
            </a:r>
            <a:r>
              <a:rPr lang="en-GB" sz="2800" dirty="0"/>
              <a:t> </a:t>
            </a:r>
            <a:r>
              <a:rPr lang="en-GB" sz="2800" dirty="0" err="1"/>
              <a:t>ou</a:t>
            </a:r>
            <a:r>
              <a:rPr lang="en-GB" sz="2800" dirty="0"/>
              <a:t> virtual</a:t>
            </a:r>
            <a:r>
              <a:rPr lang="en-GB" sz="2800" dirty="0" smtClean="0"/>
              <a:t>; 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Ficar</a:t>
            </a:r>
            <a:r>
              <a:rPr lang="en-GB" sz="2800" dirty="0" smtClean="0"/>
              <a:t> </a:t>
            </a:r>
            <a:r>
              <a:rPr lang="en-GB" sz="2800" dirty="0" err="1" smtClean="0"/>
              <a:t>livre</a:t>
            </a:r>
            <a:r>
              <a:rPr lang="en-GB" sz="2800" dirty="0" smtClean="0"/>
              <a:t> </a:t>
            </a:r>
            <a:r>
              <a:rPr lang="en-GB" sz="2800" dirty="0" err="1" smtClean="0"/>
              <a:t>da</a:t>
            </a:r>
            <a:r>
              <a:rPr lang="en-GB" sz="2800" dirty="0" smtClean="0"/>
              <a:t> </a:t>
            </a:r>
            <a:r>
              <a:rPr lang="en-GB" sz="2800" dirty="0" err="1" smtClean="0"/>
              <a:t>pirataria</a:t>
            </a:r>
            <a:r>
              <a:rPr lang="en-GB" sz="2800" dirty="0" smtClean="0"/>
              <a:t>;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61925"/>
            <a:ext cx="8228013" cy="201453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Motivação</a:t>
            </a:r>
            <a:r>
              <a:rPr lang="en-GB" dirty="0"/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73588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Precisar</a:t>
            </a:r>
            <a:r>
              <a:rPr lang="en-GB" sz="2800" dirty="0" smtClean="0"/>
              <a:t> </a:t>
            </a:r>
            <a:r>
              <a:rPr lang="en-GB" sz="2800" dirty="0" err="1" smtClean="0"/>
              <a:t>aprender</a:t>
            </a:r>
            <a:r>
              <a:rPr lang="en-GB" sz="2800" dirty="0" smtClean="0"/>
              <a:t> 125.000 </a:t>
            </a:r>
            <a:r>
              <a:rPr lang="en-GB" sz="2800" dirty="0" err="1" smtClean="0"/>
              <a:t>comandos</a:t>
            </a:r>
            <a:r>
              <a:rPr lang="en-GB" sz="2800" dirty="0" smtClean="0"/>
              <a:t> </a:t>
            </a:r>
            <a:r>
              <a:rPr lang="en-GB" sz="2800" dirty="0" err="1" smtClean="0"/>
              <a:t>esdruxulos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</a:t>
            </a:r>
            <a:r>
              <a:rPr lang="en-GB" sz="2800" dirty="0" err="1" smtClean="0"/>
              <a:t>uma</a:t>
            </a:r>
            <a:r>
              <a:rPr lang="en-GB" sz="2800" dirty="0" smtClean="0"/>
              <a:t> </a:t>
            </a:r>
            <a:r>
              <a:rPr lang="en-GB" sz="2800" dirty="0" err="1" smtClean="0"/>
              <a:t>tela</a:t>
            </a:r>
            <a:r>
              <a:rPr lang="en-GB" sz="2800" dirty="0" smtClean="0"/>
              <a:t> </a:t>
            </a:r>
            <a:r>
              <a:rPr lang="en-GB" sz="2800" dirty="0" err="1" smtClean="0"/>
              <a:t>preta</a:t>
            </a:r>
            <a:r>
              <a:rPr lang="en-GB" sz="2800" dirty="0" smtClean="0"/>
              <a:t> </a:t>
            </a:r>
            <a:r>
              <a:rPr lang="en-GB" sz="2800" dirty="0" err="1" smtClean="0"/>
              <a:t>maldita</a:t>
            </a:r>
            <a:r>
              <a:rPr lang="en-GB" sz="2800" dirty="0" smtClean="0"/>
              <a:t>…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disponibilidade</a:t>
            </a:r>
            <a:r>
              <a:rPr lang="en-GB" sz="2400" dirty="0" smtClean="0"/>
              <a:t> de um </a:t>
            </a:r>
            <a:r>
              <a:rPr lang="en-GB" sz="2400" b="1" dirty="0" smtClean="0"/>
              <a:t>Nerd</a:t>
            </a:r>
            <a:r>
              <a:rPr lang="en-GB" sz="2400" dirty="0" smtClean="0"/>
              <a:t> 24h/</a:t>
            </a:r>
            <a:r>
              <a:rPr lang="en-GB" sz="2400" dirty="0" err="1" smtClean="0"/>
              <a:t>dia</a:t>
            </a:r>
            <a:r>
              <a:rPr lang="en-GB" sz="2400" dirty="0" smtClean="0"/>
              <a:t> </a:t>
            </a:r>
            <a:r>
              <a:rPr lang="en-GB" sz="2400" dirty="0" err="1" smtClean="0"/>
              <a:t>para</a:t>
            </a:r>
            <a:r>
              <a:rPr lang="en-GB" sz="2400" dirty="0" smtClean="0"/>
              <a:t> resolver </a:t>
            </a:r>
            <a:r>
              <a:rPr lang="en-GB" sz="2400" dirty="0" err="1" smtClean="0"/>
              <a:t>teus</a:t>
            </a:r>
            <a:r>
              <a:rPr lang="en-GB" sz="2400" dirty="0" smtClean="0"/>
              <a:t> </a:t>
            </a:r>
            <a:r>
              <a:rPr lang="en-GB" sz="2400" dirty="0" err="1" smtClean="0"/>
              <a:t>problemas</a:t>
            </a:r>
            <a:r>
              <a:rPr lang="en-GB" sz="2400" dirty="0" smtClean="0"/>
              <a:t> !!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Ambiente</a:t>
            </a:r>
            <a:r>
              <a:rPr lang="en-GB" sz="2800" dirty="0" smtClean="0"/>
              <a:t> </a:t>
            </a:r>
            <a:r>
              <a:rPr lang="en-GB" sz="2800" dirty="0" err="1" smtClean="0"/>
              <a:t>gráfico</a:t>
            </a:r>
            <a:r>
              <a:rPr lang="en-GB" sz="2800" dirty="0" smtClean="0"/>
              <a:t> DEPLORÁVEL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Cópia</a:t>
            </a:r>
            <a:r>
              <a:rPr lang="en-GB" sz="2400" dirty="0" smtClean="0"/>
              <a:t> do Windows ???!!!  Com TODOS </a:t>
            </a:r>
            <a:r>
              <a:rPr lang="en-GB" sz="2400" dirty="0" err="1" smtClean="0"/>
              <a:t>os</a:t>
            </a:r>
            <a:r>
              <a:rPr lang="en-GB" sz="2400" dirty="0" smtClean="0"/>
              <a:t> Bugs !!!!!</a:t>
            </a:r>
            <a:endParaRPr lang="en-GB" sz="2400" dirty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Não</a:t>
            </a:r>
            <a:r>
              <a:rPr lang="en-GB" sz="2800" dirty="0" smtClean="0"/>
              <a:t> tem JOGOS !!!!!!!!!!   ??????? (</a:t>
            </a:r>
            <a:r>
              <a:rPr lang="en-GB" sz="2800" dirty="0" err="1" smtClean="0"/>
              <a:t>descentes</a:t>
            </a:r>
            <a:r>
              <a:rPr lang="en-GB" sz="2800" dirty="0" smtClean="0"/>
              <a:t>!)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Quase</a:t>
            </a:r>
            <a:r>
              <a:rPr lang="en-GB" sz="2800" dirty="0" smtClean="0"/>
              <a:t> </a:t>
            </a:r>
            <a:r>
              <a:rPr lang="en-GB" sz="2800" dirty="0" err="1" smtClean="0"/>
              <a:t>todos</a:t>
            </a:r>
            <a:r>
              <a:rPr lang="en-GB" sz="2800" dirty="0" smtClean="0"/>
              <a:t> </a:t>
            </a:r>
            <a:r>
              <a:rPr lang="en-GB" sz="2800" dirty="0" err="1" smtClean="0"/>
              <a:t>aplicativos</a:t>
            </a:r>
            <a:r>
              <a:rPr lang="en-GB" sz="2800" dirty="0" smtClean="0"/>
              <a:t> </a:t>
            </a:r>
            <a:r>
              <a:rPr lang="en-GB" sz="2800" dirty="0" err="1" smtClean="0"/>
              <a:t>são</a:t>
            </a:r>
            <a:r>
              <a:rPr lang="en-GB" sz="2800" dirty="0" smtClean="0"/>
              <a:t> </a:t>
            </a:r>
            <a:r>
              <a:rPr lang="en-GB" sz="2800" dirty="0" err="1" smtClean="0"/>
              <a:t>piores</a:t>
            </a:r>
            <a:r>
              <a:rPr lang="en-GB" sz="2800" dirty="0" smtClean="0"/>
              <a:t> </a:t>
            </a:r>
            <a:r>
              <a:rPr lang="en-GB" sz="2800" dirty="0" err="1" smtClean="0"/>
              <a:t>que</a:t>
            </a:r>
            <a:r>
              <a:rPr lang="en-GB" sz="2800" dirty="0" smtClean="0"/>
              <a:t> </a:t>
            </a:r>
            <a:r>
              <a:rPr lang="en-GB" sz="2800" dirty="0" err="1" smtClean="0"/>
              <a:t>os</a:t>
            </a:r>
            <a:r>
              <a:rPr lang="en-GB" sz="2800" dirty="0" smtClean="0"/>
              <a:t> do Windows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Fato</a:t>
            </a:r>
            <a:r>
              <a:rPr lang="en-GB" sz="2400" dirty="0" smtClean="0"/>
              <a:t>: - </a:t>
            </a:r>
            <a:r>
              <a:rPr lang="en-GB" sz="2400" dirty="0" err="1" smtClean="0"/>
              <a:t>não</a:t>
            </a:r>
            <a:r>
              <a:rPr lang="en-GB" sz="2400" dirty="0" smtClean="0"/>
              <a:t> da’ </a:t>
            </a:r>
            <a:r>
              <a:rPr lang="en-GB" sz="2400" dirty="0" err="1" smtClean="0"/>
              <a:t>pra</a:t>
            </a:r>
            <a:r>
              <a:rPr lang="en-GB" sz="2400" dirty="0" smtClean="0"/>
              <a:t>’ </a:t>
            </a:r>
            <a:r>
              <a:rPr lang="en-GB" sz="2400" dirty="0" err="1" smtClean="0"/>
              <a:t>viver</a:t>
            </a:r>
            <a:r>
              <a:rPr lang="en-GB" sz="2400" dirty="0" smtClean="0"/>
              <a:t> </a:t>
            </a:r>
            <a:r>
              <a:rPr lang="en-GB" sz="2400" dirty="0" err="1" smtClean="0"/>
              <a:t>sem</a:t>
            </a:r>
            <a:r>
              <a:rPr lang="en-GB" sz="2400" dirty="0" smtClean="0"/>
              <a:t> o MSOffice !!!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Custo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perda</a:t>
            </a:r>
            <a:r>
              <a:rPr lang="en-GB" dirty="0" smtClean="0"/>
              <a:t> de </a:t>
            </a:r>
            <a:r>
              <a:rPr lang="en-GB" dirty="0" err="1" smtClean="0"/>
              <a:t>produtividade</a:t>
            </a:r>
            <a:r>
              <a:rPr lang="en-GB" dirty="0" smtClean="0"/>
              <a:t> + nerd &lt; </a:t>
            </a:r>
            <a:r>
              <a:rPr lang="en-GB" dirty="0" err="1" smtClean="0"/>
              <a:t>Preço</a:t>
            </a:r>
            <a:r>
              <a:rPr lang="en-GB" dirty="0" smtClean="0"/>
              <a:t> do Windows !!!???</a:t>
            </a:r>
            <a:endParaRPr lang="en-GB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61925"/>
            <a:ext cx="8228013" cy="201453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E </a:t>
            </a: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 err="1" smtClean="0"/>
              <a:t>Problemas</a:t>
            </a:r>
            <a:r>
              <a:rPr lang="en-GB" dirty="0" smtClean="0"/>
              <a:t> . . 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435475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"</a:t>
            </a:r>
            <a:r>
              <a:rPr lang="en-GB" sz="2800" dirty="0" err="1"/>
              <a:t>Apesar</a:t>
            </a:r>
            <a:r>
              <a:rPr lang="en-GB" sz="2800" dirty="0"/>
              <a:t> de </a:t>
            </a:r>
            <a:r>
              <a:rPr lang="en-GB" sz="2800" dirty="0" err="1"/>
              <a:t>cerca</a:t>
            </a:r>
            <a:r>
              <a:rPr lang="en-GB" sz="2800" dirty="0"/>
              <a:t> de 3 </a:t>
            </a:r>
            <a:r>
              <a:rPr lang="en-GB" sz="2800" dirty="0" err="1"/>
              <a:t>milhões</a:t>
            </a:r>
            <a:r>
              <a:rPr lang="en-GB" sz="2800" dirty="0"/>
              <a:t> de </a:t>
            </a:r>
            <a:r>
              <a:rPr lang="en-GB" sz="2800" dirty="0" err="1"/>
              <a:t>computadores</a:t>
            </a:r>
            <a:r>
              <a:rPr lang="en-GB" sz="2800" dirty="0"/>
              <a:t> </a:t>
            </a:r>
            <a:r>
              <a:rPr lang="en-GB" sz="2800" dirty="0" err="1"/>
              <a:t>serem</a:t>
            </a:r>
            <a:r>
              <a:rPr lang="en-GB" sz="2800" dirty="0"/>
              <a:t> </a:t>
            </a:r>
            <a:r>
              <a:rPr lang="en-GB" sz="2800" dirty="0" err="1"/>
              <a:t>vendidos</a:t>
            </a:r>
            <a:r>
              <a:rPr lang="en-GB" sz="2800" dirty="0"/>
              <a:t> a </a:t>
            </a:r>
            <a:r>
              <a:rPr lang="en-GB" sz="2800" dirty="0" err="1"/>
              <a:t>cada</a:t>
            </a:r>
            <a:r>
              <a:rPr lang="en-GB" sz="2800" dirty="0"/>
              <a:t> </a:t>
            </a:r>
            <a:r>
              <a:rPr lang="en-GB" sz="2800" dirty="0" err="1"/>
              <a:t>ano</a:t>
            </a:r>
            <a:r>
              <a:rPr lang="en-GB" sz="2800" dirty="0"/>
              <a:t> </a:t>
            </a:r>
            <a:r>
              <a:rPr lang="en-GB" sz="2800" dirty="0" err="1"/>
              <a:t>na</a:t>
            </a:r>
            <a:r>
              <a:rPr lang="en-GB" sz="2800" dirty="0"/>
              <a:t> China, as </a:t>
            </a:r>
            <a:r>
              <a:rPr lang="en-GB" sz="2800" dirty="0" err="1"/>
              <a:t>pessoas</a:t>
            </a:r>
            <a:r>
              <a:rPr lang="en-GB" sz="2800" dirty="0"/>
              <a:t> </a:t>
            </a:r>
            <a:r>
              <a:rPr lang="en-GB" sz="2800" dirty="0" err="1"/>
              <a:t>não</a:t>
            </a:r>
            <a:r>
              <a:rPr lang="en-GB" sz="2800" dirty="0"/>
              <a:t> </a:t>
            </a:r>
            <a:r>
              <a:rPr lang="en-GB" sz="2800" dirty="0" err="1"/>
              <a:t>pagam</a:t>
            </a:r>
            <a:r>
              <a:rPr lang="en-GB" sz="2800" dirty="0"/>
              <a:t> </a:t>
            </a:r>
            <a:r>
              <a:rPr lang="en-GB" sz="2800" dirty="0" err="1"/>
              <a:t>pelo</a:t>
            </a:r>
            <a:r>
              <a:rPr lang="en-GB" sz="2800" dirty="0"/>
              <a:t> software. </a:t>
            </a:r>
            <a:r>
              <a:rPr lang="en-GB" sz="2800" dirty="0" err="1"/>
              <a:t>Algum</a:t>
            </a:r>
            <a:r>
              <a:rPr lang="en-GB" sz="2800" dirty="0"/>
              <a:t> </a:t>
            </a:r>
            <a:r>
              <a:rPr lang="en-GB" sz="2800" dirty="0" err="1"/>
              <a:t>dia</a:t>
            </a:r>
            <a:r>
              <a:rPr lang="en-GB" sz="2800" dirty="0"/>
              <a:t> </a:t>
            </a:r>
            <a:r>
              <a:rPr lang="en-GB" sz="2800" dirty="0" err="1"/>
              <a:t>eles</a:t>
            </a:r>
            <a:r>
              <a:rPr lang="en-GB" sz="2800" dirty="0"/>
              <a:t> </a:t>
            </a:r>
            <a:r>
              <a:rPr lang="en-GB" sz="2800" dirty="0" err="1"/>
              <a:t>pagarão</a:t>
            </a:r>
            <a:r>
              <a:rPr lang="en-GB" sz="2800" dirty="0"/>
              <a:t>. </a:t>
            </a:r>
            <a:r>
              <a:rPr lang="en-GB" sz="2800" dirty="0" err="1"/>
              <a:t>Já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 smtClean="0"/>
              <a:t>vão</a:t>
            </a:r>
            <a:r>
              <a:rPr lang="en-GB" sz="2800" dirty="0" smtClean="0"/>
              <a:t> </a:t>
            </a:r>
            <a:r>
              <a:rPr lang="en-GB" sz="2800" dirty="0" err="1"/>
              <a:t>roubá</a:t>
            </a:r>
            <a:r>
              <a:rPr lang="en-GB" sz="2800" dirty="0"/>
              <a:t>-lo, </a:t>
            </a:r>
            <a:r>
              <a:rPr lang="en-GB" sz="2800" dirty="0" err="1" smtClean="0"/>
              <a:t>queremos</a:t>
            </a:r>
            <a:r>
              <a:rPr lang="en-GB" sz="2800" dirty="0" smtClean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 smtClean="0"/>
              <a:t>roubem</a:t>
            </a:r>
            <a:r>
              <a:rPr lang="en-GB" sz="2800" dirty="0" smtClean="0"/>
              <a:t> </a:t>
            </a:r>
            <a:r>
              <a:rPr lang="en-GB" sz="2800" dirty="0"/>
              <a:t>o </a:t>
            </a:r>
            <a:r>
              <a:rPr lang="en-GB" sz="2800" dirty="0" err="1"/>
              <a:t>nosso</a:t>
            </a:r>
            <a:r>
              <a:rPr lang="en-GB" sz="2800" dirty="0"/>
              <a:t>. </a:t>
            </a:r>
            <a:r>
              <a:rPr lang="en-GB" sz="2800" dirty="0" err="1"/>
              <a:t>Eles</a:t>
            </a:r>
            <a:r>
              <a:rPr lang="en-GB" sz="2800" dirty="0"/>
              <a:t> se </a:t>
            </a:r>
            <a:r>
              <a:rPr lang="en-GB" sz="2800" dirty="0" err="1"/>
              <a:t>tornarão</a:t>
            </a:r>
            <a:r>
              <a:rPr lang="en-GB" sz="2800" dirty="0"/>
              <a:t> </a:t>
            </a:r>
            <a:r>
              <a:rPr lang="en-GB" sz="2800" dirty="0" err="1"/>
              <a:t>como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viciados</a:t>
            </a:r>
            <a:r>
              <a:rPr lang="en-GB" sz="2800" dirty="0"/>
              <a:t>, e </a:t>
            </a:r>
            <a:r>
              <a:rPr lang="en-GB" sz="2800" dirty="0" err="1"/>
              <a:t>então</a:t>
            </a:r>
            <a:r>
              <a:rPr lang="en-GB" sz="2800" dirty="0"/>
              <a:t>, de </a:t>
            </a:r>
            <a:r>
              <a:rPr lang="en-GB" sz="2800" dirty="0" err="1"/>
              <a:t>alguma</a:t>
            </a:r>
            <a:r>
              <a:rPr lang="en-GB" sz="2800" dirty="0"/>
              <a:t> forma, </a:t>
            </a:r>
            <a:r>
              <a:rPr lang="en-GB" sz="2800" dirty="0" err="1"/>
              <a:t>nós</a:t>
            </a:r>
            <a:r>
              <a:rPr lang="en-GB" sz="2800" dirty="0"/>
              <a:t> </a:t>
            </a:r>
            <a:r>
              <a:rPr lang="en-GB" sz="2800" dirty="0" err="1"/>
              <a:t>descobriremos</a:t>
            </a:r>
            <a:r>
              <a:rPr lang="en-GB" sz="2800" dirty="0"/>
              <a:t> </a:t>
            </a:r>
            <a:r>
              <a:rPr lang="en-GB" sz="2800" dirty="0" err="1"/>
              <a:t>como</a:t>
            </a:r>
            <a:r>
              <a:rPr lang="en-GB" sz="2800" dirty="0"/>
              <a:t> </a:t>
            </a:r>
            <a:r>
              <a:rPr lang="en-GB" sz="2800" dirty="0" err="1"/>
              <a:t>cobrar</a:t>
            </a:r>
            <a:r>
              <a:rPr lang="en-GB" sz="2800" dirty="0"/>
              <a:t> </a:t>
            </a:r>
            <a:r>
              <a:rPr lang="en-GB" sz="2800" dirty="0" err="1"/>
              <a:t>por</a:t>
            </a:r>
            <a:r>
              <a:rPr lang="en-GB" sz="2800" dirty="0"/>
              <a:t> </a:t>
            </a:r>
            <a:r>
              <a:rPr lang="en-GB" sz="2800" dirty="0" err="1"/>
              <a:t>ele</a:t>
            </a:r>
            <a:r>
              <a:rPr lang="en-GB" sz="2800" dirty="0"/>
              <a:t> </a:t>
            </a:r>
            <a:r>
              <a:rPr lang="en-GB" sz="2800" dirty="0" err="1"/>
              <a:t>em</a:t>
            </a:r>
            <a:r>
              <a:rPr lang="en-GB" sz="2800" dirty="0"/>
              <a:t> </a:t>
            </a:r>
            <a:r>
              <a:rPr lang="en-GB" sz="2800" dirty="0" err="1"/>
              <a:t>algum</a:t>
            </a:r>
            <a:r>
              <a:rPr lang="en-GB" sz="2800" dirty="0"/>
              <a:t> </a:t>
            </a:r>
            <a:r>
              <a:rPr lang="en-GB" sz="2800" dirty="0" err="1"/>
              <a:t>momento</a:t>
            </a:r>
            <a:r>
              <a:rPr lang="en-GB" sz="2800" dirty="0"/>
              <a:t> </a:t>
            </a:r>
            <a:r>
              <a:rPr lang="en-GB" sz="2800" dirty="0" err="1"/>
              <a:t>da</a:t>
            </a:r>
            <a:r>
              <a:rPr lang="en-GB" sz="2800" dirty="0"/>
              <a:t> </a:t>
            </a:r>
            <a:r>
              <a:rPr lang="en-GB" sz="2800" dirty="0" err="1"/>
              <a:t>próxima</a:t>
            </a:r>
            <a:r>
              <a:rPr lang="en-GB" sz="2800" dirty="0"/>
              <a:t> </a:t>
            </a:r>
            <a:r>
              <a:rPr lang="en-GB" sz="2800" dirty="0" err="1"/>
              <a:t>década</a:t>
            </a:r>
            <a:r>
              <a:rPr lang="en-GB" sz="2800" dirty="0"/>
              <a:t>." </a:t>
            </a:r>
            <a:endParaRPr lang="en-GB" sz="2800" dirty="0" smtClean="0"/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							Bill </a:t>
            </a:r>
            <a:r>
              <a:rPr lang="en-GB" sz="2800" dirty="0"/>
              <a:t>Gates, </a:t>
            </a:r>
            <a:r>
              <a:rPr lang="en-GB" sz="2800" dirty="0" err="1"/>
              <a:t>julho</a:t>
            </a:r>
            <a:r>
              <a:rPr lang="en-GB" sz="2800" dirty="0"/>
              <a:t> de 1998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61925"/>
            <a:ext cx="8228013" cy="201453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Uma</a:t>
            </a:r>
            <a:r>
              <a:rPr lang="en-GB" dirty="0" smtClean="0"/>
              <a:t> Forma de </a:t>
            </a:r>
            <a:r>
              <a:rPr lang="en-GB" dirty="0" err="1" smtClean="0"/>
              <a:t>Pensar</a:t>
            </a:r>
            <a:r>
              <a:rPr lang="en-GB" dirty="0" smtClean="0"/>
              <a:t> . . 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5113"/>
            <a:ext cx="8229600" cy="1341437"/>
          </a:xfrm>
          <a:ln/>
        </p:spPr>
        <p:txBody>
          <a:bodyPr lIns="0" tIns="0" rIns="0" bIns="0"/>
          <a:lstStyle/>
          <a:p>
            <a:r>
              <a:rPr lang="en-US" dirty="0" err="1" smtClean="0"/>
              <a:t>Opiniao</a:t>
            </a:r>
            <a:r>
              <a:rPr lang="en-US" dirty="0" smtClean="0"/>
              <a:t> </a:t>
            </a:r>
            <a:r>
              <a:rPr lang="en-US" dirty="0" err="1" smtClean="0"/>
              <a:t>Pessoal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r>
              <a:rPr lang="en-GB" dirty="0" smtClean="0">
                <a:sym typeface="Wingdings" pitchFamily="2" charset="2"/>
              </a:rPr>
              <a:t> O Windows </a:t>
            </a:r>
            <a:r>
              <a:rPr lang="en-GB" dirty="0" err="1" smtClean="0">
                <a:sym typeface="Wingdings" pitchFamily="2" charset="2"/>
              </a:rPr>
              <a:t>também</a:t>
            </a:r>
            <a:r>
              <a:rPr lang="en-GB" dirty="0" smtClean="0">
                <a:sym typeface="Wingdings" pitchFamily="2" charset="2"/>
              </a:rPr>
              <a:t> é  MUITO </a:t>
            </a:r>
            <a:r>
              <a:rPr lang="en-GB" dirty="0" err="1" smtClean="0">
                <a:sym typeface="Wingdings" pitchFamily="2" charset="2"/>
              </a:rPr>
              <a:t>Ruim</a:t>
            </a:r>
            <a:r>
              <a:rPr lang="en-GB" dirty="0" smtClean="0">
                <a:sym typeface="Wingdings" pitchFamily="2" charset="2"/>
              </a:rPr>
              <a:t>!!!</a:t>
            </a:r>
          </a:p>
          <a:p>
            <a:pPr lvl="1"/>
            <a:r>
              <a:rPr lang="en-GB" dirty="0" err="1" smtClean="0">
                <a:sym typeface="Wingdings" pitchFamily="2" charset="2"/>
              </a:rPr>
              <a:t>Jogos</a:t>
            </a:r>
            <a:r>
              <a:rPr lang="en-GB" dirty="0" smtClean="0">
                <a:sym typeface="Wingdings" pitchFamily="2" charset="2"/>
              </a:rPr>
              <a:t> !!!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Office !!!</a:t>
            </a:r>
          </a:p>
          <a:p>
            <a:pPr lvl="1"/>
            <a:r>
              <a:rPr lang="en-GB" dirty="0" err="1" smtClean="0">
                <a:sym typeface="Wingdings" pitchFamily="2" charset="2"/>
              </a:rPr>
              <a:t>Qualquer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problema</a:t>
            </a:r>
            <a:r>
              <a:rPr lang="en-GB" dirty="0" smtClean="0">
                <a:sym typeface="Wingdings" pitchFamily="2" charset="2"/>
              </a:rPr>
              <a:t>: é </a:t>
            </a:r>
            <a:r>
              <a:rPr lang="en-GB" dirty="0" err="1" smtClean="0">
                <a:sym typeface="Wingdings" pitchFamily="2" charset="2"/>
              </a:rPr>
              <a:t>só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desligar</a:t>
            </a:r>
            <a:r>
              <a:rPr lang="en-GB" dirty="0" smtClean="0">
                <a:sym typeface="Wingdings" pitchFamily="2" charset="2"/>
              </a:rPr>
              <a:t> – </a:t>
            </a:r>
            <a:r>
              <a:rPr lang="en-GB" dirty="0" err="1" smtClean="0">
                <a:sym typeface="Wingdings" pitchFamily="2" charset="2"/>
              </a:rPr>
              <a:t>ligar</a:t>
            </a:r>
            <a:r>
              <a:rPr lang="en-GB" dirty="0" smtClean="0">
                <a:sym typeface="Wingdings" pitchFamily="2" charset="2"/>
              </a:rPr>
              <a:t> . . . </a:t>
            </a:r>
            <a:r>
              <a:rPr lang="en-GB" dirty="0" err="1" smtClean="0">
                <a:sym typeface="Wingdings" pitchFamily="2" charset="2"/>
              </a:rPr>
              <a:t>Que</a:t>
            </a:r>
            <a:r>
              <a:rPr lang="en-GB" dirty="0" smtClean="0">
                <a:sym typeface="Wingdings" pitchFamily="2" charset="2"/>
              </a:rPr>
              <a:t> FUNCIONA !!!</a:t>
            </a: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 O Mac </a:t>
            </a:r>
            <a:r>
              <a:rPr lang="en-GB" dirty="0" err="1" smtClean="0">
                <a:sym typeface="Wingdings" pitchFamily="2" charset="2"/>
              </a:rPr>
              <a:t>atrofia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seu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cérebro</a:t>
            </a:r>
            <a:r>
              <a:rPr lang="en-GB" dirty="0" smtClean="0">
                <a:sym typeface="Wingdings" pitchFamily="2" charset="2"/>
              </a:rPr>
              <a:t> !!!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É </a:t>
            </a:r>
            <a:r>
              <a:rPr lang="en-GB" dirty="0" err="1" smtClean="0">
                <a:sym typeface="Wingdings" pitchFamily="2" charset="2"/>
              </a:rPr>
              <a:t>assim</a:t>
            </a:r>
            <a:r>
              <a:rPr lang="en-GB" dirty="0" smtClean="0">
                <a:sym typeface="Wingdings" pitchFamily="2" charset="2"/>
              </a:rPr>
              <a:t>… </a:t>
            </a:r>
            <a:r>
              <a:rPr lang="en-GB" dirty="0" err="1" smtClean="0">
                <a:sym typeface="Wingdings" pitchFamily="2" charset="2"/>
              </a:rPr>
              <a:t>bonitinho</a:t>
            </a:r>
            <a:r>
              <a:rPr lang="en-GB" dirty="0" smtClean="0">
                <a:sym typeface="Wingdings" pitchFamily="2" charset="2"/>
              </a:rPr>
              <a:t>… </a:t>
            </a:r>
            <a:r>
              <a:rPr lang="en-GB" dirty="0" err="1" smtClean="0">
                <a:sym typeface="Wingdings" pitchFamily="2" charset="2"/>
              </a:rPr>
              <a:t>funcional</a:t>
            </a:r>
            <a:r>
              <a:rPr lang="en-GB" dirty="0" smtClean="0">
                <a:sym typeface="Wingdings" pitchFamily="2" charset="2"/>
              </a:rPr>
              <a:t>…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			… se </a:t>
            </a:r>
            <a:r>
              <a:rPr lang="en-GB" dirty="0" err="1" smtClean="0">
                <a:sym typeface="Wingdings" pitchFamily="2" charset="2"/>
              </a:rPr>
              <a:t>não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gostar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vá</a:t>
            </a:r>
            <a:r>
              <a:rPr lang="en-GB" dirty="0" smtClean="0">
                <a:sym typeface="Wingdings" pitchFamily="2" charset="2"/>
              </a:rPr>
              <a:t> se </a:t>
            </a:r>
            <a:r>
              <a:rPr lang="en-GB" dirty="0" err="1" smtClean="0">
                <a:sym typeface="Wingdings" pitchFamily="2" charset="2"/>
              </a:rPr>
              <a:t>catar</a:t>
            </a:r>
            <a:r>
              <a:rPr lang="en-GB" dirty="0" smtClean="0">
                <a:sym typeface="Wingdings" pitchFamily="2" charset="2"/>
              </a:rPr>
              <a:t> !!!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Movimento</a:t>
            </a:r>
            <a:r>
              <a:rPr lang="en-GB" dirty="0"/>
              <a:t> OS (</a:t>
            </a:r>
            <a:r>
              <a:rPr lang="en-GB" dirty="0" smtClean="0"/>
              <a:t>Open Source</a:t>
            </a:r>
            <a:r>
              <a:rPr lang="en-GB" dirty="0"/>
              <a:t>)</a:t>
            </a:r>
            <a:r>
              <a:rPr lang="ar-SA" dirty="0"/>
              <a:t>‏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849938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Os </a:t>
            </a:r>
            <a:r>
              <a:rPr lang="en-GB" sz="2400" dirty="0" err="1"/>
              <a:t>desenvolvedores</a:t>
            </a:r>
            <a:r>
              <a:rPr lang="en-GB" sz="2400" dirty="0"/>
              <a:t> de software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década</a:t>
            </a:r>
            <a:r>
              <a:rPr lang="en-GB" sz="2400" dirty="0"/>
              <a:t> de 70 </a:t>
            </a:r>
            <a:r>
              <a:rPr lang="en-GB" sz="2400" dirty="0" err="1"/>
              <a:t>frequentemente</a:t>
            </a:r>
            <a:r>
              <a:rPr lang="en-GB" sz="2400" dirty="0"/>
              <a:t> </a:t>
            </a:r>
            <a:r>
              <a:rPr lang="en-GB" sz="2400" dirty="0" err="1"/>
              <a:t>compartilhavam</a:t>
            </a:r>
            <a:r>
              <a:rPr lang="en-GB" sz="2400" dirty="0"/>
              <a:t> </a:t>
            </a:r>
            <a:r>
              <a:rPr lang="en-GB" sz="2400" dirty="0" err="1"/>
              <a:t>seus</a:t>
            </a:r>
            <a:r>
              <a:rPr lang="en-GB" sz="2400" dirty="0"/>
              <a:t> </a:t>
            </a:r>
            <a:r>
              <a:rPr lang="en-GB" sz="2400" dirty="0" err="1"/>
              <a:t>programas</a:t>
            </a:r>
            <a:r>
              <a:rPr lang="en-GB" sz="2400" dirty="0"/>
              <a:t> de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maneira</a:t>
            </a:r>
            <a:r>
              <a:rPr lang="en-GB" sz="2400" dirty="0"/>
              <a:t> similar </a:t>
            </a:r>
            <a:r>
              <a:rPr lang="en-GB" sz="2400" dirty="0" err="1"/>
              <a:t>aos</a:t>
            </a:r>
            <a:r>
              <a:rPr lang="en-GB" sz="2400" dirty="0"/>
              <a:t> </a:t>
            </a:r>
            <a:r>
              <a:rPr lang="en-GB" sz="2400" dirty="0" err="1"/>
              <a:t>princípios</a:t>
            </a:r>
            <a:r>
              <a:rPr lang="en-GB" sz="2400" dirty="0"/>
              <a:t> do software </a:t>
            </a:r>
            <a:r>
              <a:rPr lang="en-GB" sz="2400" dirty="0" err="1" smtClean="0"/>
              <a:t>livre</a:t>
            </a:r>
            <a:endParaRPr lang="en-GB" sz="24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No </a:t>
            </a:r>
            <a:r>
              <a:rPr lang="en-GB" sz="2400" dirty="0"/>
              <a:t>final </a:t>
            </a:r>
            <a:r>
              <a:rPr lang="en-GB" sz="2400" dirty="0" err="1"/>
              <a:t>da</a:t>
            </a:r>
            <a:r>
              <a:rPr lang="en-GB" sz="2400" dirty="0"/>
              <a:t> </a:t>
            </a:r>
            <a:r>
              <a:rPr lang="en-GB" sz="2400" dirty="0" err="1"/>
              <a:t>mesma</a:t>
            </a:r>
            <a:r>
              <a:rPr lang="en-GB" sz="2400" dirty="0"/>
              <a:t> </a:t>
            </a:r>
            <a:r>
              <a:rPr lang="en-GB" sz="2400" dirty="0" err="1"/>
              <a:t>década</a:t>
            </a:r>
            <a:r>
              <a:rPr lang="en-GB" sz="2400" dirty="0"/>
              <a:t>, as </a:t>
            </a:r>
            <a:r>
              <a:rPr lang="en-GB" sz="2400" dirty="0" err="1"/>
              <a:t>empresas</a:t>
            </a:r>
            <a:r>
              <a:rPr lang="en-GB" sz="2400" dirty="0"/>
              <a:t> </a:t>
            </a:r>
            <a:r>
              <a:rPr lang="en-GB" sz="2400" dirty="0" err="1"/>
              <a:t>começaram</a:t>
            </a:r>
            <a:r>
              <a:rPr lang="en-GB" sz="2400" dirty="0"/>
              <a:t> a </a:t>
            </a:r>
            <a:r>
              <a:rPr lang="en-GB" sz="2400" dirty="0" err="1"/>
              <a:t>impor</a:t>
            </a:r>
            <a:r>
              <a:rPr lang="en-GB" sz="2400" dirty="0"/>
              <a:t> </a:t>
            </a:r>
            <a:r>
              <a:rPr lang="en-GB" sz="2400" dirty="0" err="1"/>
              <a:t>restrições</a:t>
            </a:r>
            <a:r>
              <a:rPr lang="en-GB" sz="2400" dirty="0"/>
              <a:t> </a:t>
            </a:r>
            <a:r>
              <a:rPr lang="en-GB" sz="2400" dirty="0" err="1"/>
              <a:t>aos</a:t>
            </a:r>
            <a:r>
              <a:rPr lang="en-GB" sz="2400" dirty="0"/>
              <a:t> </a:t>
            </a:r>
            <a:r>
              <a:rPr lang="en-GB" sz="2400" dirty="0" err="1"/>
              <a:t>usuários</a:t>
            </a:r>
            <a:r>
              <a:rPr lang="en-GB" sz="2400" dirty="0"/>
              <a:t> com o </a:t>
            </a:r>
            <a:r>
              <a:rPr lang="en-GB" sz="2400" dirty="0" err="1"/>
              <a:t>uso</a:t>
            </a:r>
            <a:r>
              <a:rPr lang="en-GB" sz="2400" dirty="0"/>
              <a:t> de </a:t>
            </a:r>
            <a:r>
              <a:rPr lang="en-GB" sz="2400" dirty="0" err="1"/>
              <a:t>contratos</a:t>
            </a:r>
            <a:r>
              <a:rPr lang="en-GB" sz="2400" dirty="0"/>
              <a:t> de </a:t>
            </a:r>
            <a:r>
              <a:rPr lang="en-GB" sz="2400" dirty="0" err="1"/>
              <a:t>licença</a:t>
            </a:r>
            <a:r>
              <a:rPr lang="en-GB" sz="2400" dirty="0"/>
              <a:t> de software. </a:t>
            </a:r>
            <a:endParaRPr lang="en-GB" sz="24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Em</a:t>
            </a:r>
            <a:r>
              <a:rPr lang="en-GB" sz="2400" dirty="0" smtClean="0"/>
              <a:t> 1984, </a:t>
            </a:r>
            <a:r>
              <a:rPr lang="en-GB" sz="2400" dirty="0"/>
              <a:t>Richard Stallman </a:t>
            </a:r>
            <a:r>
              <a:rPr lang="en-GB" sz="2400" dirty="0" err="1"/>
              <a:t>iniciou</a:t>
            </a:r>
            <a:r>
              <a:rPr lang="en-GB" sz="2400" dirty="0"/>
              <a:t> o </a:t>
            </a:r>
            <a:r>
              <a:rPr lang="en-GB" sz="2400" dirty="0" err="1"/>
              <a:t>projeto</a:t>
            </a:r>
            <a:r>
              <a:rPr lang="en-GB" sz="2400" dirty="0"/>
              <a:t> GNU, e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outubro</a:t>
            </a:r>
            <a:r>
              <a:rPr lang="en-GB" sz="2400" dirty="0"/>
              <a:t> de 1985 </a:t>
            </a:r>
            <a:r>
              <a:rPr lang="en-GB" sz="2400" dirty="0" err="1"/>
              <a:t>fundou</a:t>
            </a:r>
            <a:r>
              <a:rPr lang="en-GB" sz="2400" dirty="0"/>
              <a:t> a Free Software Foundation (FSF). </a:t>
            </a:r>
            <a:endParaRPr lang="en-GB" sz="24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Stallman </a:t>
            </a:r>
            <a:r>
              <a:rPr lang="en-GB" sz="2400" dirty="0" err="1"/>
              <a:t>introduziu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conceitos</a:t>
            </a:r>
            <a:r>
              <a:rPr lang="en-GB" sz="2400" dirty="0"/>
              <a:t> de software </a:t>
            </a:r>
            <a:r>
              <a:rPr lang="en-GB" sz="2400" dirty="0" err="1"/>
              <a:t>livre</a:t>
            </a:r>
            <a:r>
              <a:rPr lang="en-GB" sz="2400" dirty="0"/>
              <a:t> e </a:t>
            </a:r>
            <a:r>
              <a:rPr lang="en-GB" sz="2400" b="1" dirty="0" err="1" smtClean="0"/>
              <a:t>copyleft</a:t>
            </a:r>
            <a:r>
              <a:rPr lang="en-GB" sz="2400" dirty="0" smtClean="0"/>
              <a:t>,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preservar</a:t>
            </a:r>
            <a:r>
              <a:rPr lang="en-GB" sz="2400" dirty="0" smtClean="0"/>
              <a:t> a </a:t>
            </a:r>
            <a:r>
              <a:rPr lang="en-GB" sz="2400" dirty="0" err="1" smtClean="0"/>
              <a:t>liberdade</a:t>
            </a:r>
            <a:r>
              <a:rPr lang="en-GB" sz="2400" dirty="0" smtClean="0"/>
              <a:t> </a:t>
            </a:r>
            <a:r>
              <a:rPr lang="en-GB" sz="2400" dirty="0"/>
              <a:t>dos </a:t>
            </a:r>
            <a:r>
              <a:rPr lang="en-GB" sz="2400" dirty="0" err="1" smtClean="0"/>
              <a:t>usuários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5113"/>
            <a:ext cx="8229600" cy="1341437"/>
          </a:xfrm>
          <a:ln/>
        </p:spPr>
        <p:txBody>
          <a:bodyPr lIns="0" tIns="0" rIns="0" bIns="0"/>
          <a:lstStyle/>
          <a:p>
            <a:r>
              <a:rPr lang="en-US" dirty="0" err="1" smtClean="0"/>
              <a:t>Opiniao</a:t>
            </a:r>
            <a:r>
              <a:rPr lang="en-US" dirty="0" smtClean="0"/>
              <a:t> </a:t>
            </a:r>
            <a:r>
              <a:rPr lang="en-US" dirty="0" err="1" smtClean="0"/>
              <a:t>Pessoal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O </a:t>
            </a:r>
            <a:r>
              <a:rPr lang="en-GB" dirty="0" err="1">
                <a:sym typeface="Wingdings" pitchFamily="2" charset="2"/>
              </a:rPr>
              <a:t>Androide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também</a:t>
            </a:r>
            <a:r>
              <a:rPr lang="en-GB" dirty="0">
                <a:sym typeface="Wingdings" pitchFamily="2" charset="2"/>
              </a:rPr>
              <a:t> é  MUITO </a:t>
            </a:r>
            <a:r>
              <a:rPr lang="en-GB" dirty="0" err="1">
                <a:sym typeface="Wingdings" pitchFamily="2" charset="2"/>
              </a:rPr>
              <a:t>Ruim</a:t>
            </a:r>
            <a:r>
              <a:rPr lang="en-GB" dirty="0">
                <a:sym typeface="Wingdings" pitchFamily="2" charset="2"/>
              </a:rPr>
              <a:t>!!!</a:t>
            </a:r>
            <a:endParaRPr lang="en-GB" dirty="0"/>
          </a:p>
          <a:p>
            <a:pPr lvl="1"/>
            <a:r>
              <a:rPr lang="en-GB" dirty="0" err="1" smtClean="0">
                <a:sym typeface="Wingdings" pitchFamily="2" charset="2"/>
              </a:rPr>
              <a:t>Alterações</a:t>
            </a:r>
            <a:r>
              <a:rPr lang="en-GB" dirty="0" smtClean="0">
                <a:sym typeface="Wingdings" pitchFamily="2" charset="2"/>
              </a:rPr>
              <a:t> de </a:t>
            </a:r>
            <a:r>
              <a:rPr lang="en-GB" dirty="0" err="1" smtClean="0">
                <a:sym typeface="Wingdings" pitchFamily="2" charset="2"/>
              </a:rPr>
              <a:t>fabricantes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como</a:t>
            </a:r>
            <a:r>
              <a:rPr lang="en-GB" dirty="0" smtClean="0">
                <a:sym typeface="Wingdings" pitchFamily="2" charset="2"/>
              </a:rPr>
              <a:t> Samsung</a:t>
            </a:r>
            <a:r>
              <a:rPr lang="en-GB" dirty="0">
                <a:sym typeface="Wingdings" pitchFamily="2" charset="2"/>
              </a:rPr>
              <a:t>, Sony, Motorola e </a:t>
            </a:r>
            <a:r>
              <a:rPr lang="en-GB" dirty="0" smtClean="0">
                <a:sym typeface="Wingdings" pitchFamily="2" charset="2"/>
              </a:rPr>
              <a:t>LG</a:t>
            </a:r>
          </a:p>
          <a:p>
            <a:pPr lvl="2"/>
            <a:r>
              <a:rPr lang="en-GB" dirty="0" err="1" smtClean="0">
                <a:sym typeface="Wingdings" pitchFamily="2" charset="2"/>
              </a:rPr>
              <a:t>Recursos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melhorados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err="1" smtClean="0">
                <a:sym typeface="Wingdings" pitchFamily="2" charset="2"/>
              </a:rPr>
              <a:t>Bom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pra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iniciantes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err="1" smtClean="0">
                <a:sym typeface="Wingdings" pitchFamily="2" charset="2"/>
              </a:rPr>
              <a:t>Ocupa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muito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espaço</a:t>
            </a:r>
            <a:endParaRPr lang="en-GB" dirty="0" smtClean="0">
              <a:sym typeface="Wingdings" pitchFamily="2" charset="2"/>
            </a:endParaRPr>
          </a:p>
          <a:p>
            <a:pPr lvl="2"/>
            <a:r>
              <a:rPr lang="en-GB" dirty="0" err="1" smtClean="0">
                <a:sym typeface="Wingdings" pitchFamily="2" charset="2"/>
              </a:rPr>
              <a:t>Demora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para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sair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atualizações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Android </a:t>
            </a:r>
            <a:r>
              <a:rPr lang="en-GB" dirty="0" err="1" smtClean="0">
                <a:sym typeface="Wingdings" pitchFamily="2" charset="2"/>
              </a:rPr>
              <a:t>Puro</a:t>
            </a:r>
            <a:r>
              <a:rPr lang="en-GB" dirty="0" smtClean="0">
                <a:sym typeface="Wingdings" pitchFamily="2" charset="2"/>
              </a:rPr>
              <a:t>  </a:t>
            </a:r>
            <a:r>
              <a:rPr lang="en-GB" dirty="0" err="1" smtClean="0">
                <a:sym typeface="Wingdings" pitchFamily="2" charset="2"/>
              </a:rPr>
              <a:t>Somente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para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alguns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celulares</a:t>
            </a:r>
            <a:r>
              <a:rPr lang="en-GB" dirty="0" smtClean="0">
                <a:sym typeface="Wingdings" pitchFamily="2" charset="2"/>
              </a:rPr>
              <a:t>!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pt-BR" dirty="0" smtClean="0"/>
              <a:t>Disputa </a:t>
            </a:r>
            <a:r>
              <a:rPr lang="pt-BR" dirty="0"/>
              <a:t>entre "o bem e o mal"</a:t>
            </a: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288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5113"/>
            <a:ext cx="8229600" cy="1341437"/>
          </a:xfrm>
          <a:ln/>
        </p:spPr>
        <p:txBody>
          <a:bodyPr lIns="0" tIns="0" rIns="0" bIns="0"/>
          <a:lstStyle/>
          <a:p>
            <a:r>
              <a:rPr lang="en-US" dirty="0" err="1" smtClean="0"/>
              <a:t>Agradecimentos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buFont typeface="Wingdings" charset="2"/>
              <a:buNone/>
            </a:pPr>
            <a:endParaRPr lang="en-GB" dirty="0"/>
          </a:p>
          <a:p>
            <a:r>
              <a:rPr lang="en-GB" dirty="0" err="1" smtClean="0"/>
              <a:t>Breno</a:t>
            </a:r>
            <a:r>
              <a:rPr lang="en-GB" dirty="0" smtClean="0"/>
              <a:t> </a:t>
            </a:r>
            <a:r>
              <a:rPr lang="en-GB" dirty="0" err="1"/>
              <a:t>Junio</a:t>
            </a:r>
            <a:r>
              <a:rPr lang="en-GB" dirty="0"/>
              <a:t> V. </a:t>
            </a:r>
            <a:r>
              <a:rPr lang="en-GB" dirty="0" err="1"/>
              <a:t>da</a:t>
            </a:r>
            <a:r>
              <a:rPr lang="en-GB" dirty="0"/>
              <a:t> </a:t>
            </a:r>
            <a:r>
              <a:rPr lang="en-GB" dirty="0" smtClean="0"/>
              <a:t>Silva (info 08)</a:t>
            </a:r>
          </a:p>
          <a:p>
            <a:endParaRPr lang="en-GB" dirty="0"/>
          </a:p>
          <a:p>
            <a:r>
              <a:rPr lang="en-GB" dirty="0" err="1" smtClean="0"/>
              <a:t>Fonte</a:t>
            </a:r>
            <a:r>
              <a:rPr lang="en-GB" dirty="0" smtClean="0"/>
              <a:t>: </a:t>
            </a:r>
            <a:r>
              <a:rPr lang="en-GB" dirty="0" err="1" smtClean="0"/>
              <a:t>Wikipédia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dirty="0" err="1" smtClean="0">
                <a:sym typeface="Wingdings" pitchFamily="2" charset="2"/>
              </a:rPr>
              <a:t>Conhecimento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>
                <a:sym typeface="Wingdings" pitchFamily="2" charset="2"/>
              </a:rPr>
              <a:t>Livre</a:t>
            </a:r>
            <a:r>
              <a:rPr lang="en-GB" dirty="0" smtClean="0">
                <a:sym typeface="Wingdings" pitchFamily="2" charset="2"/>
              </a:rPr>
              <a:t>!!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    Projeto GNU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b="1" dirty="0" smtClean="0"/>
              <a:t>Projeto GNU</a:t>
            </a:r>
            <a:r>
              <a:rPr lang="pt-BR" sz="2800" dirty="0" smtClean="0"/>
              <a:t> é um projeto 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     iniciado por </a:t>
            </a:r>
            <a:r>
              <a:rPr lang="pt-BR" sz="2800" dirty="0" smtClean="0">
                <a:hlinkClick r:id="rId3" tooltip="Richard &#10;M. Stallman"/>
              </a:rPr>
              <a:t>Richard </a:t>
            </a:r>
            <a:r>
              <a:rPr lang="pt-BR" sz="2800" dirty="0" err="1" smtClean="0">
                <a:hlinkClick r:id="rId3" tooltip="Richard &#10;M. Stallman"/>
              </a:rPr>
              <a:t>Stallman</a:t>
            </a:r>
            <a:r>
              <a:rPr lang="pt-BR" sz="2800" dirty="0" smtClean="0"/>
              <a:t> 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     em </a:t>
            </a:r>
            <a:r>
              <a:rPr lang="pt-BR" sz="2800" dirty="0" smtClean="0">
                <a:hlinkClick r:id="rId4" tooltip="1984"/>
              </a:rPr>
              <a:t>1984</a:t>
            </a:r>
            <a:endParaRPr lang="pt-BR" sz="28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Objetivo: criar um </a:t>
            </a:r>
            <a:r>
              <a:rPr lang="pt-BR" sz="2800" dirty="0" smtClean="0">
                <a:hlinkClick r:id="rId5" tooltip="Sistema &#10;operacional"/>
              </a:rPr>
              <a:t>sistema operacional</a:t>
            </a:r>
            <a:r>
              <a:rPr lang="pt-BR" sz="2800" dirty="0" smtClean="0"/>
              <a:t> totalmente livre 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qualquer pessoa teria direito de usar, estudar, modificar e redistribuir o </a:t>
            </a:r>
            <a:r>
              <a:rPr lang="pt-BR" sz="2400" dirty="0" smtClean="0">
                <a:hlinkClick r:id="rId6" tooltip="Programa"/>
              </a:rPr>
              <a:t>programa</a:t>
            </a:r>
            <a:r>
              <a:rPr lang="pt-BR" sz="2400" dirty="0" smtClean="0"/>
              <a:t> e seu </a:t>
            </a:r>
            <a:r>
              <a:rPr lang="pt-BR" sz="2400" dirty="0" smtClean="0">
                <a:hlinkClick r:id="rId7" tooltip="Código &#10;fonte"/>
              </a:rPr>
              <a:t>código fonte</a:t>
            </a:r>
            <a:endParaRPr lang="pt-BR" sz="24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desde que garantindo para todos os mesmos direitos.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smtClean="0"/>
              <a:t>GNU = </a:t>
            </a:r>
            <a:r>
              <a:rPr lang="en-GB" b="1" dirty="0" err="1" smtClean="0"/>
              <a:t>G</a:t>
            </a:r>
            <a:r>
              <a:rPr lang="en-GB" dirty="0" err="1" smtClean="0"/>
              <a:t>NU</a:t>
            </a:r>
            <a:r>
              <a:rPr lang="en-GB" dirty="0" smtClean="0"/>
              <a:t> is </a:t>
            </a:r>
            <a:r>
              <a:rPr lang="en-GB" b="1" dirty="0" smtClean="0"/>
              <a:t>N</a:t>
            </a:r>
            <a:r>
              <a:rPr lang="en-GB" dirty="0" smtClean="0"/>
              <a:t>ot </a:t>
            </a:r>
            <a:r>
              <a:rPr lang="en-GB" b="1" dirty="0" smtClean="0"/>
              <a:t>U</a:t>
            </a:r>
            <a:r>
              <a:rPr lang="en-GB" dirty="0" smtClean="0"/>
              <a:t>nix</a:t>
            </a:r>
            <a:endParaRPr lang="en-GB" dirty="0"/>
          </a:p>
        </p:txBody>
      </p:sp>
      <p:pic>
        <p:nvPicPr>
          <p:cNvPr id="4" name="Picture 2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0" y="5000636"/>
            <a:ext cx="1714500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142852"/>
            <a:ext cx="37433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GNU/Linux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64305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Em </a:t>
            </a:r>
            <a:r>
              <a:rPr lang="pt-BR" sz="2800" dirty="0" smtClean="0">
                <a:hlinkClick r:id="rId3" tooltip="1991"/>
              </a:rPr>
              <a:t>1991</a:t>
            </a:r>
            <a:r>
              <a:rPr lang="pt-BR" sz="2800" dirty="0" smtClean="0"/>
              <a:t> o sistema operacional da </a:t>
            </a:r>
            <a:r>
              <a:rPr lang="pt-BR" sz="2800" dirty="0" err="1" smtClean="0"/>
              <a:t>GNU</a:t>
            </a:r>
            <a:r>
              <a:rPr lang="pt-BR" sz="2800" dirty="0" smtClean="0"/>
              <a:t> já estava quase pronto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Faltava o </a:t>
            </a:r>
            <a:r>
              <a:rPr lang="pt-BR" sz="2800" i="1" dirty="0" smtClean="0">
                <a:hlinkClick r:id="rId4" tooltip="Núcleo (informática)"/>
              </a:rPr>
              <a:t>núcleo</a:t>
            </a:r>
            <a:r>
              <a:rPr lang="pt-BR" sz="2800" dirty="0" smtClean="0"/>
              <a:t> do sistema operacional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O grupo liderado por </a:t>
            </a:r>
            <a:r>
              <a:rPr lang="pt-BR" sz="2800" dirty="0" err="1" smtClean="0"/>
              <a:t>Stallman</a:t>
            </a:r>
            <a:r>
              <a:rPr lang="pt-BR" sz="2800" dirty="0" smtClean="0"/>
              <a:t> estava 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desenvolvendo um núcleo chamado </a:t>
            </a:r>
            <a:r>
              <a:rPr lang="pt-BR" sz="2800" dirty="0" err="1" smtClean="0">
                <a:hlinkClick r:id="rId5" tooltip="Hurd"/>
              </a:rPr>
              <a:t>Hurd</a:t>
            </a:r>
            <a:r>
              <a:rPr lang="pt-BR" sz="2800" dirty="0" smtClean="0"/>
              <a:t>. 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Um </a:t>
            </a:r>
            <a:r>
              <a:rPr lang="pt-BR" sz="2800" dirty="0" smtClean="0">
                <a:hlinkClick r:id="rId6" tooltip="Finlândia"/>
              </a:rPr>
              <a:t>finlandês</a:t>
            </a:r>
            <a:r>
              <a:rPr lang="pt-BR" sz="2800" dirty="0" smtClean="0"/>
              <a:t> chamado </a:t>
            </a:r>
            <a:r>
              <a:rPr lang="pt-BR" sz="2800" dirty="0" smtClean="0">
                <a:hlinkClick r:id="rId7" tooltip="Linus Torvalds"/>
              </a:rPr>
              <a:t>Linus Torvalds</a:t>
            </a:r>
            <a:r>
              <a:rPr lang="pt-BR" sz="2800" dirty="0" smtClean="0"/>
              <a:t> 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criou um núcleo chamado </a:t>
            </a:r>
            <a:r>
              <a:rPr lang="pt-BR" sz="2800" dirty="0" smtClean="0">
                <a:hlinkClick r:id="rId8" tooltip="Linux"/>
              </a:rPr>
              <a:t>Linux</a:t>
            </a:r>
            <a:r>
              <a:rPr lang="pt-BR" sz="2800" dirty="0" smtClean="0"/>
              <a:t>, 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contração de Linus e Unix.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Desentendimento entre </a:t>
            </a:r>
            <a:r>
              <a:rPr lang="pt-BR" sz="2800" dirty="0" err="1" smtClean="0"/>
              <a:t>Stallman</a:t>
            </a:r>
            <a:r>
              <a:rPr lang="pt-BR" sz="2800" dirty="0" smtClean="0"/>
              <a:t> e 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Torvalds quanto ao nome GNU/Linux</a:t>
            </a:r>
            <a:endParaRPr lang="en-GB" sz="2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76981" y="2458482"/>
            <a:ext cx="2867019" cy="439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Software livre...definição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b="1" dirty="0" smtClean="0"/>
              <a:t>GNU General </a:t>
            </a:r>
            <a:r>
              <a:rPr lang="pt-BR" sz="2800" b="1" dirty="0" err="1" smtClean="0"/>
              <a:t>Public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License</a:t>
            </a:r>
            <a:r>
              <a:rPr lang="pt-BR" sz="2800" dirty="0" smtClean="0"/>
              <a:t> (Licença Pública Geral), </a:t>
            </a:r>
            <a:r>
              <a:rPr lang="pt-BR" sz="2800" b="1" dirty="0" smtClean="0"/>
              <a:t>GNU GPL</a:t>
            </a:r>
            <a:r>
              <a:rPr lang="pt-BR" sz="2800" dirty="0" smtClean="0"/>
              <a:t> ou simplesmente </a:t>
            </a:r>
            <a:r>
              <a:rPr lang="pt-BR" sz="2800" b="1" dirty="0" smtClean="0"/>
              <a:t>GPL</a:t>
            </a:r>
            <a:endParaRPr lang="en-GB" sz="2800" b="1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b="1" dirty="0" smtClean="0"/>
              <a:t>Software </a:t>
            </a:r>
            <a:r>
              <a:rPr lang="en-GB" sz="2800" b="1" dirty="0" err="1" smtClean="0"/>
              <a:t>livre</a:t>
            </a:r>
            <a:r>
              <a:rPr lang="en-GB" sz="2800" dirty="0" smtClean="0"/>
              <a:t> (Free </a:t>
            </a:r>
            <a:r>
              <a:rPr lang="en-GB" sz="2800" dirty="0"/>
              <a:t>Software </a:t>
            </a:r>
            <a:r>
              <a:rPr lang="en-GB" sz="2800" dirty="0" smtClean="0"/>
              <a:t>Foundation): </a:t>
            </a:r>
            <a:r>
              <a:rPr lang="en-GB" sz="2800" dirty="0"/>
              <a:t>é </a:t>
            </a:r>
            <a:r>
              <a:rPr lang="en-GB" sz="2800" dirty="0" err="1"/>
              <a:t>qualquer</a:t>
            </a:r>
            <a:r>
              <a:rPr lang="en-GB" sz="2800" dirty="0"/>
              <a:t> </a:t>
            </a:r>
            <a:r>
              <a:rPr lang="en-GB" sz="2800" dirty="0" err="1"/>
              <a:t>programa</a:t>
            </a:r>
            <a:r>
              <a:rPr lang="en-GB" sz="2800" dirty="0"/>
              <a:t> de </a:t>
            </a:r>
            <a:r>
              <a:rPr lang="en-GB" sz="2800" dirty="0" err="1"/>
              <a:t>computador</a:t>
            </a:r>
            <a:r>
              <a:rPr lang="en-GB" sz="2800" dirty="0"/>
              <a:t> </a:t>
            </a:r>
            <a:r>
              <a:rPr lang="en-GB" sz="2800" dirty="0" err="1"/>
              <a:t>que</a:t>
            </a:r>
            <a:r>
              <a:rPr lang="en-GB" sz="2800" dirty="0"/>
              <a:t> </a:t>
            </a:r>
            <a:r>
              <a:rPr lang="en-GB" sz="2800" dirty="0" err="1"/>
              <a:t>pode</a:t>
            </a:r>
            <a:r>
              <a:rPr lang="en-GB" sz="2800" dirty="0"/>
              <a:t> ser </a:t>
            </a:r>
            <a:r>
              <a:rPr lang="en-GB" sz="2800" dirty="0" err="1"/>
              <a:t>usado</a:t>
            </a:r>
            <a:r>
              <a:rPr lang="en-GB" sz="2800" dirty="0"/>
              <a:t>, </a:t>
            </a:r>
            <a:r>
              <a:rPr lang="en-GB" sz="2800" dirty="0" err="1"/>
              <a:t>copiado</a:t>
            </a:r>
            <a:r>
              <a:rPr lang="en-GB" sz="2800" dirty="0"/>
              <a:t>, </a:t>
            </a:r>
            <a:r>
              <a:rPr lang="en-GB" sz="2800" dirty="0" err="1"/>
              <a:t>estudado</a:t>
            </a:r>
            <a:r>
              <a:rPr lang="en-GB" sz="2800" dirty="0"/>
              <a:t>, </a:t>
            </a:r>
            <a:r>
              <a:rPr lang="en-GB" sz="2800" dirty="0" err="1"/>
              <a:t>modificado</a:t>
            </a:r>
            <a:r>
              <a:rPr lang="en-GB" sz="2800" dirty="0"/>
              <a:t> e </a:t>
            </a:r>
            <a:r>
              <a:rPr lang="en-GB" sz="2800" dirty="0" err="1"/>
              <a:t>redistribuído</a:t>
            </a:r>
            <a:r>
              <a:rPr lang="en-GB" sz="2800" dirty="0"/>
              <a:t> </a:t>
            </a:r>
            <a:r>
              <a:rPr lang="en-GB" sz="2800" dirty="0" err="1"/>
              <a:t>sem</a:t>
            </a:r>
            <a:r>
              <a:rPr lang="en-GB" sz="2800" dirty="0"/>
              <a:t> </a:t>
            </a:r>
            <a:r>
              <a:rPr lang="en-GB" sz="2800" dirty="0" err="1"/>
              <a:t>nenhuma</a:t>
            </a:r>
            <a:r>
              <a:rPr lang="en-GB" sz="2800" dirty="0"/>
              <a:t> </a:t>
            </a:r>
            <a:r>
              <a:rPr lang="en-GB" sz="2800" dirty="0" err="1" smtClean="0"/>
              <a:t>restrição</a:t>
            </a:r>
            <a:r>
              <a:rPr lang="en-GB" sz="2800" dirty="0" smtClean="0"/>
              <a:t>, </a:t>
            </a:r>
            <a:r>
              <a:rPr lang="en-GB" sz="2800" dirty="0" err="1" smtClean="0"/>
              <a:t>mas</a:t>
            </a:r>
            <a:r>
              <a:rPr lang="en-GB" sz="2800" dirty="0" smtClean="0"/>
              <a:t> </a:t>
            </a:r>
            <a:r>
              <a:rPr lang="en-GB" sz="2800" dirty="0" err="1" smtClean="0"/>
              <a:t>presenvando</a:t>
            </a:r>
            <a:r>
              <a:rPr lang="en-GB" sz="2800" dirty="0" smtClean="0"/>
              <a:t> o </a:t>
            </a:r>
            <a:r>
              <a:rPr lang="en-GB" sz="2800" dirty="0" err="1" smtClean="0"/>
              <a:t>reconhe</a:t>
            </a:r>
            <a:r>
              <a:rPr lang="en-GB" sz="2800" dirty="0" smtClean="0"/>
              <a:t>-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    </a:t>
            </a:r>
            <a:r>
              <a:rPr lang="en-GB" sz="2800" dirty="0" err="1" smtClean="0"/>
              <a:t>cimento</a:t>
            </a:r>
            <a:r>
              <a:rPr lang="en-GB" sz="2800" dirty="0" smtClean="0"/>
              <a:t> </a:t>
            </a:r>
            <a:r>
              <a:rPr lang="en-GB" sz="2800" dirty="0" err="1" smtClean="0"/>
              <a:t>autoral</a:t>
            </a:r>
            <a:r>
              <a:rPr lang="en-GB" sz="2800" dirty="0" smtClean="0"/>
              <a:t>. </a:t>
            </a:r>
            <a:endParaRPr lang="en-GB" sz="2800" dirty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 smtClean="0"/>
              <a:t>Distribuição</a:t>
            </a:r>
            <a:r>
              <a:rPr lang="en-GB" sz="2800" dirty="0" smtClean="0"/>
              <a:t>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anexar</a:t>
            </a:r>
            <a:r>
              <a:rPr lang="en-GB" sz="2400" dirty="0" smtClean="0"/>
              <a:t> </a:t>
            </a:r>
            <a:r>
              <a:rPr lang="en-GB" sz="2400" dirty="0" err="1" smtClean="0"/>
              <a:t>uma</a:t>
            </a:r>
            <a:r>
              <a:rPr lang="en-GB" sz="2400" dirty="0" smtClean="0"/>
              <a:t> </a:t>
            </a:r>
            <a:r>
              <a:rPr lang="en-GB" sz="2400" dirty="0" err="1"/>
              <a:t>licença</a:t>
            </a:r>
            <a:r>
              <a:rPr lang="en-GB" sz="2400" dirty="0"/>
              <a:t> de software </a:t>
            </a:r>
            <a:r>
              <a:rPr lang="en-GB" sz="2400" dirty="0" err="1" smtClean="0"/>
              <a:t>livre</a:t>
            </a:r>
            <a:endParaRPr lang="en-GB" sz="2400" dirty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tornar</a:t>
            </a:r>
            <a:r>
              <a:rPr lang="en-GB" sz="2400" dirty="0" smtClean="0"/>
              <a:t> </a:t>
            </a:r>
            <a:r>
              <a:rPr lang="en-GB" sz="2400" dirty="0"/>
              <a:t>o </a:t>
            </a:r>
            <a:r>
              <a:rPr lang="en-GB" sz="2400" dirty="0" err="1"/>
              <a:t>código</a:t>
            </a:r>
            <a:r>
              <a:rPr lang="en-GB" sz="2400" dirty="0"/>
              <a:t> </a:t>
            </a:r>
            <a:r>
              <a:rPr lang="en-GB" sz="2400" dirty="0" err="1"/>
              <a:t>fonte</a:t>
            </a:r>
            <a:r>
              <a:rPr lang="en-GB" sz="2400" dirty="0"/>
              <a:t> </a:t>
            </a:r>
            <a:r>
              <a:rPr lang="en-GB" sz="2400" dirty="0" err="1" smtClean="0"/>
              <a:t>disponível</a:t>
            </a:r>
            <a:r>
              <a:rPr lang="en-GB" sz="240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3917351"/>
            <a:ext cx="2500298" cy="294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Quando</a:t>
            </a:r>
            <a:r>
              <a:rPr lang="en-GB" dirty="0"/>
              <a:t> é </a:t>
            </a:r>
            <a:r>
              <a:rPr lang="en-GB" dirty="0" err="1"/>
              <a:t>considerado</a:t>
            </a:r>
            <a:r>
              <a:rPr lang="en-GB" dirty="0"/>
              <a:t> </a:t>
            </a:r>
            <a:r>
              <a:rPr lang="en-GB" dirty="0" err="1"/>
              <a:t>livre</a:t>
            </a:r>
            <a:r>
              <a:rPr lang="en-GB" dirty="0"/>
              <a:t>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437188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A GPL </a:t>
            </a:r>
            <a:r>
              <a:rPr lang="en-GB" sz="2800" dirty="0" err="1" smtClean="0"/>
              <a:t>implica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4 </a:t>
            </a:r>
            <a:r>
              <a:rPr lang="en-GB" sz="2800" dirty="0" err="1" smtClean="0"/>
              <a:t>liberdades</a:t>
            </a:r>
            <a:r>
              <a:rPr lang="en-GB" sz="2800" dirty="0" smtClean="0"/>
              <a:t>: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liberdade</a:t>
            </a:r>
            <a:r>
              <a:rPr lang="en-GB" sz="2400" dirty="0" smtClean="0"/>
              <a:t> </a:t>
            </a:r>
            <a:r>
              <a:rPr lang="en-GB" sz="2400" dirty="0" err="1"/>
              <a:t>para</a:t>
            </a:r>
            <a:r>
              <a:rPr lang="en-GB" sz="2400" dirty="0"/>
              <a:t> </a:t>
            </a:r>
            <a:r>
              <a:rPr lang="en-GB" sz="2400" dirty="0" err="1"/>
              <a:t>executar</a:t>
            </a:r>
            <a:r>
              <a:rPr lang="en-GB" sz="2400" dirty="0"/>
              <a:t> o </a:t>
            </a:r>
            <a:r>
              <a:rPr lang="en-GB" sz="2400" dirty="0" err="1" smtClean="0"/>
              <a:t>programa</a:t>
            </a:r>
            <a:endParaRPr lang="en-GB" sz="2400" dirty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liberdade</a:t>
            </a:r>
            <a:r>
              <a:rPr lang="en-GB" sz="2400" dirty="0" smtClean="0"/>
              <a:t> de </a:t>
            </a:r>
            <a:r>
              <a:rPr lang="en-GB" sz="2400" dirty="0" err="1" smtClean="0"/>
              <a:t>redistribuir</a:t>
            </a:r>
            <a:r>
              <a:rPr lang="en-GB" sz="2400" dirty="0" smtClean="0"/>
              <a:t> </a:t>
            </a:r>
            <a:r>
              <a:rPr lang="en-GB" sz="2400" dirty="0" err="1" smtClean="0"/>
              <a:t>cópias</a:t>
            </a:r>
            <a:endParaRPr lang="en-GB" sz="2400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liberdade</a:t>
            </a:r>
            <a:r>
              <a:rPr lang="en-GB" sz="2400" dirty="0" smtClean="0"/>
              <a:t> de </a:t>
            </a:r>
            <a:r>
              <a:rPr lang="pt-BR" sz="2400" dirty="0" smtClean="0"/>
              <a:t>adaptar o programa para as suas necessidades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liberdade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/>
              <a:t>aperfeiçoar</a:t>
            </a:r>
            <a:r>
              <a:rPr lang="en-GB" sz="2400" dirty="0"/>
              <a:t> o </a:t>
            </a:r>
            <a:r>
              <a:rPr lang="en-GB" sz="2400" dirty="0" err="1" smtClean="0"/>
              <a:t>programa</a:t>
            </a:r>
            <a:r>
              <a:rPr lang="en-GB" sz="2400" dirty="0" smtClean="0"/>
              <a:t> e </a:t>
            </a:r>
            <a:r>
              <a:rPr lang="en-GB" sz="2400" dirty="0" err="1"/>
              <a:t>liberar</a:t>
            </a:r>
            <a:r>
              <a:rPr lang="en-GB" sz="2400" dirty="0"/>
              <a:t> </a:t>
            </a:r>
            <a:r>
              <a:rPr lang="en-GB" sz="2400" dirty="0" err="1"/>
              <a:t>os</a:t>
            </a:r>
            <a:r>
              <a:rPr lang="en-GB" sz="2400" dirty="0"/>
              <a:t> </a:t>
            </a:r>
            <a:r>
              <a:rPr lang="en-GB" sz="2400" dirty="0" err="1"/>
              <a:t>seus</a:t>
            </a:r>
            <a:r>
              <a:rPr lang="en-GB" sz="2400" dirty="0"/>
              <a:t> </a:t>
            </a:r>
            <a:r>
              <a:rPr lang="en-GB" sz="2400" dirty="0" err="1" smtClean="0"/>
              <a:t>aperfeiçoamentos</a:t>
            </a:r>
            <a:r>
              <a:rPr lang="en-GB" sz="2400" dirty="0" smtClean="0"/>
              <a:t>.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 smtClean="0"/>
              <a:t>acesso</a:t>
            </a:r>
            <a:r>
              <a:rPr lang="en-GB" dirty="0" smtClean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código-fonte</a:t>
            </a:r>
            <a:r>
              <a:rPr lang="en-GB" dirty="0"/>
              <a:t> é um </a:t>
            </a:r>
            <a:r>
              <a:rPr lang="en-GB" dirty="0" err="1" smtClean="0"/>
              <a:t>pré-requisito</a:t>
            </a:r>
            <a:r>
              <a:rPr lang="en-GB" dirty="0" smtClean="0"/>
              <a:t> </a:t>
            </a:r>
            <a:r>
              <a:rPr lang="en-GB" dirty="0" err="1" smtClean="0"/>
              <a:t>das</a:t>
            </a:r>
            <a:r>
              <a:rPr lang="en-GB" dirty="0" smtClean="0"/>
              <a:t> </a:t>
            </a:r>
            <a:r>
              <a:rPr lang="en-GB" dirty="0" err="1"/>
              <a:t>ú</a:t>
            </a:r>
            <a:r>
              <a:rPr lang="en-GB" dirty="0" err="1" smtClean="0"/>
              <a:t>ltimas</a:t>
            </a:r>
            <a:r>
              <a:rPr lang="en-GB" dirty="0" smtClean="0"/>
              <a:t> 2; </a:t>
            </a:r>
            <a:endParaRPr lang="en-GB" dirty="0"/>
          </a:p>
          <a:p>
            <a:pPr>
              <a:lnSpc>
                <a:spcPct val="90000"/>
              </a:lnSpc>
              <a:spcBef>
                <a:spcPts val="700"/>
              </a:spcBef>
              <a:buFont typeface="Wingdings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 smtClean="0"/>
              <a:t>Historia</a:t>
            </a:r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5437188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A licença GPL </a:t>
            </a:r>
            <a:r>
              <a:rPr lang="pt-BR" sz="2800" dirty="0" smtClean="0">
                <a:sym typeface="Wingdings" pitchFamily="2" charset="2"/>
              </a:rPr>
              <a:t></a:t>
            </a:r>
            <a:r>
              <a:rPr lang="pt-BR" sz="2800" dirty="0" smtClean="0"/>
              <a:t> 1989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800" dirty="0" smtClean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GPL versão 2 </a:t>
            </a:r>
            <a:r>
              <a:rPr lang="pt-BR" sz="2800" dirty="0" smtClean="0">
                <a:sym typeface="Wingdings" pitchFamily="2" charset="2"/>
              </a:rPr>
              <a:t> 1991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>
                <a:sym typeface="Wingdings" pitchFamily="2" charset="2"/>
              </a:rPr>
              <a:t>Apresenta correções no texto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sz="24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GPL versão 3 </a:t>
            </a:r>
            <a:r>
              <a:rPr lang="pt-BR" sz="2800" dirty="0" smtClean="0">
                <a:sym typeface="Wingdings" pitchFamily="2" charset="2"/>
              </a:rPr>
              <a:t> 2007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28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 smtClean="0"/>
              <a:t>Em 2001, </a:t>
            </a:r>
            <a:r>
              <a:rPr lang="pt-BR" sz="2800" dirty="0" smtClean="0">
                <a:hlinkClick r:id="rId3" tooltip="Steve Ballmer"/>
              </a:rPr>
              <a:t>Steve </a:t>
            </a:r>
            <a:r>
              <a:rPr lang="pt-BR" sz="2800" dirty="0" err="1" smtClean="0">
                <a:hlinkClick r:id="rId3" tooltip="Steve Ballmer"/>
              </a:rPr>
              <a:t>Ballmer</a:t>
            </a:r>
            <a:r>
              <a:rPr lang="pt-BR" sz="2800" dirty="0" smtClean="0"/>
              <a:t>, da </a:t>
            </a:r>
            <a:r>
              <a:rPr lang="pt-BR" sz="2800" dirty="0" smtClean="0">
                <a:hlinkClick r:id="rId4" tooltip="Microsoft"/>
              </a:rPr>
              <a:t>Microsoft</a:t>
            </a:r>
            <a:r>
              <a:rPr lang="pt-BR" sz="2800" dirty="0" smtClean="0"/>
              <a:t>, se referiu ao Linux como "um câncer que se junta à propriedade intelectual e contamina tudo que toca"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04492" y="2643182"/>
            <a:ext cx="2849024" cy="189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53975"/>
            <a:ext cx="8229600" cy="180022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/>
              <a:t>Software </a:t>
            </a:r>
            <a:r>
              <a:rPr lang="en-GB" sz="3600" dirty="0" err="1"/>
              <a:t>Livre</a:t>
            </a:r>
            <a:r>
              <a:rPr lang="en-GB" sz="3600" dirty="0"/>
              <a:t> e Software </a:t>
            </a:r>
            <a:r>
              <a:rPr lang="en-GB" sz="3600" dirty="0" err="1"/>
              <a:t>em</a:t>
            </a:r>
            <a:r>
              <a:rPr lang="en-GB" sz="3600" dirty="0"/>
              <a:t> </a:t>
            </a:r>
            <a:r>
              <a:rPr lang="en-GB" sz="3600" dirty="0" err="1"/>
              <a:t>Domínio</a:t>
            </a:r>
            <a:r>
              <a:rPr lang="en-GB" sz="3600" dirty="0"/>
              <a:t> </a:t>
            </a:r>
            <a:r>
              <a:rPr lang="en-GB" sz="3600" dirty="0" err="1"/>
              <a:t>Público</a:t>
            </a:r>
            <a:r>
              <a:rPr lang="en-GB" sz="4000" dirty="0"/>
              <a:t/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0108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u="sng" dirty="0"/>
              <a:t>Software </a:t>
            </a:r>
            <a:r>
              <a:rPr lang="en-GB" sz="2800" u="sng" dirty="0" err="1"/>
              <a:t>livre</a:t>
            </a:r>
            <a:r>
              <a:rPr lang="en-GB" sz="2800" dirty="0"/>
              <a:t> é </a:t>
            </a:r>
            <a:r>
              <a:rPr lang="en-GB" sz="2800" dirty="0" err="1"/>
              <a:t>diferente</a:t>
            </a:r>
            <a:r>
              <a:rPr lang="en-GB" sz="2800" dirty="0"/>
              <a:t> de </a:t>
            </a:r>
            <a:r>
              <a:rPr lang="en-GB" sz="2800" dirty="0" smtClean="0"/>
              <a:t>software </a:t>
            </a:r>
            <a:r>
              <a:rPr lang="en-GB" sz="2800" dirty="0" err="1"/>
              <a:t>em</a:t>
            </a:r>
            <a:r>
              <a:rPr lang="en-GB" sz="2800" dirty="0"/>
              <a:t> </a:t>
            </a:r>
            <a:r>
              <a:rPr lang="en-GB" sz="2800" dirty="0" err="1"/>
              <a:t>domínio</a:t>
            </a:r>
            <a:r>
              <a:rPr lang="en-GB" sz="2800" dirty="0"/>
              <a:t> </a:t>
            </a:r>
            <a:r>
              <a:rPr lang="en-GB" sz="2800" dirty="0" err="1" smtClean="0"/>
              <a:t>público</a:t>
            </a:r>
            <a:r>
              <a:rPr lang="en-GB" sz="2800" dirty="0" smtClean="0"/>
              <a:t>!!!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smtClean="0"/>
              <a:t>Software </a:t>
            </a:r>
            <a:r>
              <a:rPr lang="en-GB" sz="2800" dirty="0" err="1" smtClean="0"/>
              <a:t>livre</a:t>
            </a:r>
            <a:r>
              <a:rPr lang="en-GB" sz="2800" dirty="0" smtClean="0"/>
              <a:t> </a:t>
            </a:r>
            <a:r>
              <a:rPr lang="en-GB" sz="2800" dirty="0" err="1" smtClean="0"/>
              <a:t>preserva</a:t>
            </a:r>
            <a:r>
              <a:rPr lang="en-GB" sz="2800" dirty="0" smtClean="0"/>
              <a:t> a </a:t>
            </a:r>
            <a:r>
              <a:rPr lang="en-GB" sz="2800" dirty="0" err="1"/>
              <a:t>autoria</a:t>
            </a:r>
            <a:r>
              <a:rPr lang="en-GB" sz="2800" dirty="0"/>
              <a:t> do </a:t>
            </a:r>
            <a:r>
              <a:rPr lang="en-GB" sz="2800" dirty="0" err="1" smtClean="0"/>
              <a:t>desenvolvedor</a:t>
            </a:r>
            <a:endParaRPr lang="en-GB" sz="28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quando</a:t>
            </a:r>
            <a:r>
              <a:rPr lang="en-GB" sz="2400" dirty="0" smtClean="0"/>
              <a:t> </a:t>
            </a:r>
            <a:r>
              <a:rPr lang="en-GB" sz="2400" dirty="0" err="1" smtClean="0"/>
              <a:t>utilizado</a:t>
            </a:r>
            <a:r>
              <a:rPr lang="en-GB" sz="2400" dirty="0" smtClean="0"/>
              <a:t> </a:t>
            </a:r>
            <a:r>
              <a:rPr lang="en-GB" sz="2400" dirty="0" err="1" smtClean="0"/>
              <a:t>em</a:t>
            </a:r>
            <a:r>
              <a:rPr lang="en-GB" sz="2400" dirty="0" smtClean="0"/>
              <a:t> </a:t>
            </a:r>
            <a:r>
              <a:rPr lang="en-GB" sz="2400" dirty="0" err="1" smtClean="0"/>
              <a:t>combinação</a:t>
            </a:r>
            <a:r>
              <a:rPr lang="en-GB" sz="2400" dirty="0" smtClean="0"/>
              <a:t> com </a:t>
            </a:r>
            <a:r>
              <a:rPr lang="en-GB" sz="2400" dirty="0" err="1" smtClean="0"/>
              <a:t>licenças</a:t>
            </a:r>
            <a:r>
              <a:rPr lang="en-GB" sz="2400" dirty="0" smtClean="0"/>
              <a:t> </a:t>
            </a:r>
            <a:r>
              <a:rPr lang="en-GB" sz="2400" dirty="0" err="1" smtClean="0"/>
              <a:t>típicas</a:t>
            </a:r>
            <a:endParaRPr lang="en-GB" sz="24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u="sng" dirty="0"/>
              <a:t>S</a:t>
            </a:r>
            <a:r>
              <a:rPr lang="en-GB" sz="2800" u="sng" dirty="0" smtClean="0"/>
              <a:t>oftware </a:t>
            </a:r>
            <a:r>
              <a:rPr lang="en-GB" sz="2800" u="sng" dirty="0" err="1" smtClean="0"/>
              <a:t>em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domínio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público</a:t>
            </a:r>
            <a:r>
              <a:rPr lang="en-GB" sz="2800" u="sng" dirty="0" smtClean="0"/>
              <a:t> </a:t>
            </a:r>
            <a:r>
              <a:rPr lang="en-GB" sz="2800" dirty="0" err="1"/>
              <a:t>acontece</a:t>
            </a:r>
            <a:r>
              <a:rPr lang="en-GB" sz="2800" dirty="0"/>
              <a:t> </a:t>
            </a:r>
            <a:r>
              <a:rPr lang="en-GB" sz="2800" dirty="0" err="1"/>
              <a:t>quando</a:t>
            </a:r>
            <a:r>
              <a:rPr lang="en-GB" sz="2800" dirty="0"/>
              <a:t> o </a:t>
            </a:r>
            <a:r>
              <a:rPr lang="en-GB" sz="2800" dirty="0" err="1"/>
              <a:t>autor</a:t>
            </a:r>
            <a:r>
              <a:rPr lang="en-GB" sz="2800" dirty="0"/>
              <a:t> do software </a:t>
            </a:r>
            <a:r>
              <a:rPr lang="en-GB" sz="2800" dirty="0" err="1"/>
              <a:t>relega</a:t>
            </a:r>
            <a:r>
              <a:rPr lang="en-GB" sz="2800" dirty="0"/>
              <a:t> a </a:t>
            </a:r>
            <a:r>
              <a:rPr lang="en-GB" sz="2800" dirty="0" err="1"/>
              <a:t>propriedade</a:t>
            </a:r>
            <a:r>
              <a:rPr lang="en-GB" sz="2800" dirty="0"/>
              <a:t> do </a:t>
            </a:r>
            <a:r>
              <a:rPr lang="en-GB" sz="2800" dirty="0" err="1"/>
              <a:t>programa</a:t>
            </a:r>
            <a:r>
              <a:rPr lang="en-GB" sz="2800" dirty="0"/>
              <a:t> e </a:t>
            </a:r>
            <a:r>
              <a:rPr lang="en-GB" sz="2800" dirty="0" err="1"/>
              <a:t>este</a:t>
            </a:r>
            <a:r>
              <a:rPr lang="en-GB" sz="2800" dirty="0"/>
              <a:t> se </a:t>
            </a:r>
            <a:r>
              <a:rPr lang="en-GB" sz="2800" dirty="0" err="1"/>
              <a:t>torna</a:t>
            </a:r>
            <a:r>
              <a:rPr lang="en-GB" sz="2800" dirty="0"/>
              <a:t> </a:t>
            </a:r>
            <a:r>
              <a:rPr lang="en-GB" sz="2800" dirty="0" err="1"/>
              <a:t>bem</a:t>
            </a:r>
            <a:r>
              <a:rPr lang="en-GB" sz="2800" dirty="0"/>
              <a:t> </a:t>
            </a:r>
            <a:r>
              <a:rPr lang="en-GB" sz="2800" dirty="0" err="1" smtClean="0"/>
              <a:t>comum</a:t>
            </a:r>
            <a:endParaRPr lang="en-GB" sz="2800" dirty="0" smtClean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err="1" smtClean="0"/>
              <a:t>ainda</a:t>
            </a:r>
            <a:r>
              <a:rPr lang="en-GB" sz="2400" dirty="0" smtClean="0"/>
              <a:t> </a:t>
            </a:r>
            <a:r>
              <a:rPr lang="en-GB" sz="2400" dirty="0" err="1"/>
              <a:t>assim</a:t>
            </a:r>
            <a:r>
              <a:rPr lang="en-GB" sz="2400" dirty="0"/>
              <a:t>, um software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domínio</a:t>
            </a:r>
            <a:r>
              <a:rPr lang="en-GB" sz="2400" dirty="0"/>
              <a:t> </a:t>
            </a:r>
            <a:r>
              <a:rPr lang="en-GB" sz="2400" dirty="0" err="1"/>
              <a:t>público</a:t>
            </a:r>
            <a:r>
              <a:rPr lang="en-GB" sz="2400" dirty="0"/>
              <a:t> </a:t>
            </a:r>
            <a:r>
              <a:rPr lang="en-GB" sz="2400" dirty="0" err="1"/>
              <a:t>pode</a:t>
            </a:r>
            <a:r>
              <a:rPr lang="en-GB" sz="2400" dirty="0"/>
              <a:t> ser </a:t>
            </a:r>
            <a:r>
              <a:rPr lang="en-GB" sz="2400" dirty="0" err="1"/>
              <a:t>considerado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um software </a:t>
            </a:r>
            <a:r>
              <a:rPr lang="en-GB" sz="2400" dirty="0" err="1" smtClean="0"/>
              <a:t>livre</a:t>
            </a:r>
            <a:r>
              <a:rPr lang="en-GB" sz="2400" dirty="0" smtClean="0"/>
              <a:t> (</a:t>
            </a:r>
            <a:r>
              <a:rPr lang="en-GB" sz="2400" dirty="0" err="1" smtClean="0"/>
              <a:t>mantém</a:t>
            </a:r>
            <a:r>
              <a:rPr lang="en-GB" sz="2400" dirty="0" smtClean="0"/>
              <a:t> as 4 </a:t>
            </a:r>
            <a:r>
              <a:rPr lang="en-GB" sz="2400" dirty="0" err="1" smtClean="0"/>
              <a:t>liberdades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53975"/>
            <a:ext cx="8229600" cy="180022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/>
              <a:t>Software </a:t>
            </a:r>
            <a:r>
              <a:rPr lang="en-GB" sz="3600" dirty="0" err="1"/>
              <a:t>Livre</a:t>
            </a:r>
            <a:r>
              <a:rPr lang="en-GB" sz="3600" dirty="0"/>
              <a:t> e Software </a:t>
            </a:r>
            <a:r>
              <a:rPr lang="en-GB" sz="3600" dirty="0" smtClean="0"/>
              <a:t>de </a:t>
            </a:r>
            <a:r>
              <a:rPr lang="en-GB" sz="3600" dirty="0" err="1" smtClean="0"/>
              <a:t>Código</a:t>
            </a:r>
            <a:r>
              <a:rPr lang="en-GB" sz="3600" dirty="0" smtClean="0"/>
              <a:t> </a:t>
            </a:r>
            <a:r>
              <a:rPr lang="en-GB" sz="3600" dirty="0" err="1" smtClean="0"/>
              <a:t>Aberto</a:t>
            </a:r>
            <a:r>
              <a:rPr lang="en-GB" sz="4000" dirty="0"/>
              <a:t/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01080" cy="4525963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u="sng" dirty="0"/>
              <a:t>Software </a:t>
            </a:r>
            <a:r>
              <a:rPr lang="en-GB" sz="2800" u="sng" dirty="0" err="1"/>
              <a:t>livre</a:t>
            </a:r>
            <a:r>
              <a:rPr lang="en-GB" sz="2800" dirty="0"/>
              <a:t> </a:t>
            </a:r>
            <a:r>
              <a:rPr lang="en-GB" sz="2800" dirty="0" smtClean="0"/>
              <a:t>e </a:t>
            </a:r>
            <a:r>
              <a:rPr lang="en-GB" sz="2800" u="sng" dirty="0" smtClean="0"/>
              <a:t>Software de </a:t>
            </a:r>
            <a:r>
              <a:rPr lang="en-GB" sz="2800" u="sng" dirty="0" err="1" smtClean="0"/>
              <a:t>Código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Aberto</a:t>
            </a:r>
            <a:r>
              <a:rPr lang="en-GB" sz="2800" u="sng" dirty="0" smtClean="0"/>
              <a:t> </a:t>
            </a:r>
            <a:r>
              <a:rPr lang="en-GB" sz="2800" dirty="0" smtClean="0"/>
              <a:t>(Open Source) </a:t>
            </a:r>
            <a:r>
              <a:rPr lang="en-GB" sz="2800" dirty="0" err="1" smtClean="0"/>
              <a:t>ou</a:t>
            </a:r>
            <a:r>
              <a:rPr lang="en-GB" sz="2800" dirty="0" smtClean="0"/>
              <a:t> </a:t>
            </a:r>
            <a:r>
              <a:rPr lang="en-GB" sz="2800" u="sng" dirty="0" smtClean="0"/>
              <a:t>Software de </a:t>
            </a:r>
            <a:r>
              <a:rPr lang="en-GB" sz="2800" u="sng" dirty="0" err="1" smtClean="0"/>
              <a:t>Código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Fonte</a:t>
            </a:r>
            <a:r>
              <a:rPr lang="en-GB" sz="2800" u="sng" dirty="0" smtClean="0"/>
              <a:t> </a:t>
            </a:r>
            <a:r>
              <a:rPr lang="en-GB" sz="2800" u="sng" dirty="0" err="1" smtClean="0"/>
              <a:t>Aberto</a:t>
            </a:r>
            <a:r>
              <a:rPr lang="en-GB" sz="2800" dirty="0" smtClean="0"/>
              <a:t> : </a:t>
            </a:r>
            <a:r>
              <a:rPr lang="en-GB" sz="2800" dirty="0" err="1" smtClean="0"/>
              <a:t>diferenças</a:t>
            </a:r>
            <a:r>
              <a:rPr lang="en-GB" sz="2800" dirty="0" smtClean="0"/>
              <a:t> de </a:t>
            </a:r>
            <a:r>
              <a:rPr lang="en-GB" sz="2800" dirty="0" err="1" smtClean="0"/>
              <a:t>conceitos</a:t>
            </a:r>
            <a:r>
              <a:rPr lang="en-GB" sz="2800" dirty="0" smtClean="0"/>
              <a:t>…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/>
              <a:t>estar com seu código aberto não garante absolutamente nada sobre a sua distribuição, modificação e comercialização</a:t>
            </a:r>
            <a:endParaRPr lang="en-GB" sz="2400" dirty="0" smtClean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800" dirty="0"/>
              <a:t>O Open </a:t>
            </a:r>
            <a:r>
              <a:rPr lang="pt-BR" sz="2800" dirty="0" err="1"/>
              <a:t>Source</a:t>
            </a:r>
            <a:r>
              <a:rPr lang="pt-BR" sz="2800" dirty="0"/>
              <a:t> é um movimento que surgiu em 1998 por iniciativa principal de </a:t>
            </a:r>
            <a:r>
              <a:rPr lang="pt-BR" sz="2800" dirty="0">
                <a:hlinkClick r:id="rId3"/>
              </a:rPr>
              <a:t>Bruce </a:t>
            </a:r>
            <a:r>
              <a:rPr lang="pt-BR" sz="2800" dirty="0" err="1" smtClean="0">
                <a:hlinkClick r:id="rId3"/>
              </a:rPr>
              <a:t>Perens</a:t>
            </a:r>
            <a:endParaRPr lang="pt-BR" sz="2800" dirty="0"/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não estava </a:t>
            </a:r>
            <a:r>
              <a:rPr lang="pt-BR" sz="2400" dirty="0"/>
              <a:t>totalmente de acordo com os ideais </a:t>
            </a:r>
            <a:r>
              <a:rPr lang="pt-BR" sz="2400" dirty="0" smtClean="0"/>
              <a:t>filosóficos </a:t>
            </a:r>
            <a:r>
              <a:rPr lang="pt-BR" sz="2400" dirty="0"/>
              <a:t>do Software </a:t>
            </a:r>
            <a:r>
              <a:rPr lang="pt-BR" sz="2400" dirty="0" smtClean="0"/>
              <a:t>Livre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sz="2400" dirty="0" smtClean="0"/>
              <a:t>criação </a:t>
            </a:r>
            <a:r>
              <a:rPr lang="pt-BR" sz="2400" dirty="0"/>
              <a:t>da </a:t>
            </a:r>
            <a:r>
              <a:rPr lang="pt-BR" sz="2400" dirty="0">
                <a:hlinkClick r:id="rId4"/>
              </a:rPr>
              <a:t>Open </a:t>
            </a:r>
            <a:r>
              <a:rPr lang="pt-BR" sz="2400" dirty="0" err="1">
                <a:hlinkClick r:id="rId4"/>
              </a:rPr>
              <a:t>Source</a:t>
            </a:r>
            <a:r>
              <a:rPr lang="pt-BR" sz="2400" dirty="0">
                <a:hlinkClick r:id="rId4"/>
              </a:rPr>
              <a:t> </a:t>
            </a:r>
            <a:r>
              <a:rPr lang="pt-BR" sz="2400" dirty="0" err="1">
                <a:hlinkClick r:id="rId4"/>
              </a:rPr>
              <a:t>Initiative</a:t>
            </a:r>
            <a:r>
              <a:rPr lang="pt-BR" sz="2400" dirty="0"/>
              <a:t> (OSI).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1979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aramond"/>
        <a:ea typeface=""/>
        <a:cs typeface="DejaVu Sans"/>
      </a:majorFont>
      <a:minorFont>
        <a:latin typeface="Garamond"/>
        <a:ea typeface="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aramond"/>
        <a:ea typeface=""/>
        <a:cs typeface="DejaVu Sans"/>
      </a:majorFont>
      <a:minorFont>
        <a:latin typeface="Garamond"/>
        <a:ea typeface="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1230</Words>
  <Application>Microsoft Office PowerPoint</Application>
  <PresentationFormat>Apresentação na tela (4:3)</PresentationFormat>
  <Paragraphs>150</Paragraphs>
  <Slides>21</Slides>
  <Notes>21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DejaVu Sans</vt:lpstr>
      <vt:lpstr>Garamond</vt:lpstr>
      <vt:lpstr>Times New Roman</vt:lpstr>
      <vt:lpstr>Wingdings</vt:lpstr>
      <vt:lpstr>Tema do Office</vt:lpstr>
      <vt:lpstr>Tema do Office</vt:lpstr>
      <vt:lpstr>Package</vt:lpstr>
      <vt:lpstr>Software Livre</vt:lpstr>
      <vt:lpstr>Movimento OS (Open Source)‏</vt:lpstr>
      <vt:lpstr>    Projeto GNU</vt:lpstr>
      <vt:lpstr>GNU/Linux</vt:lpstr>
      <vt:lpstr>Software livre...definição</vt:lpstr>
      <vt:lpstr>Quando é considerado livre?</vt:lpstr>
      <vt:lpstr>Historia</vt:lpstr>
      <vt:lpstr>Software Livre e Software em Domínio Público </vt:lpstr>
      <vt:lpstr>Software Livre e Software de Código Aberto </vt:lpstr>
      <vt:lpstr>Software Livre e Software de Código Aberto </vt:lpstr>
      <vt:lpstr>CopyRight e CopyLeft </vt:lpstr>
      <vt:lpstr>Venda de Software Livre</vt:lpstr>
      <vt:lpstr>Exemplo de OS:</vt:lpstr>
      <vt:lpstr>Outros Softwares Livres...</vt:lpstr>
      <vt:lpstr>Motivação!</vt:lpstr>
      <vt:lpstr>Motivação!</vt:lpstr>
      <vt:lpstr>E os Problemas . . .</vt:lpstr>
      <vt:lpstr>Uma Forma de Pensar . . .</vt:lpstr>
      <vt:lpstr>Opiniao Pessoal:</vt:lpstr>
      <vt:lpstr>Opiniao Pessoal:</vt:lpstr>
      <vt:lpstr>Agradecimentos: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Livre</dc:title>
  <dc:creator>Spider</dc:creator>
  <cp:lastModifiedBy>Simoes</cp:lastModifiedBy>
  <cp:revision>33</cp:revision>
  <dcterms:modified xsi:type="dcterms:W3CDTF">2018-04-16T19:16:02Z</dcterms:modified>
</cp:coreProperties>
</file>