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400" r:id="rId4"/>
    <p:sldId id="263" r:id="rId5"/>
    <p:sldId id="333" r:id="rId6"/>
    <p:sldId id="346" r:id="rId7"/>
    <p:sldId id="398" r:id="rId8"/>
    <p:sldId id="347" r:id="rId9"/>
    <p:sldId id="393" r:id="rId10"/>
    <p:sldId id="382" r:id="rId11"/>
    <p:sldId id="397" r:id="rId12"/>
    <p:sldId id="396" r:id="rId13"/>
    <p:sldId id="357" r:id="rId14"/>
    <p:sldId id="359" r:id="rId15"/>
    <p:sldId id="383" r:id="rId16"/>
    <p:sldId id="363" r:id="rId17"/>
    <p:sldId id="364" r:id="rId18"/>
    <p:sldId id="401" r:id="rId19"/>
    <p:sldId id="375" r:id="rId20"/>
    <p:sldId id="399" r:id="rId21"/>
    <p:sldId id="374" r:id="rId22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E30"/>
    <a:srgbClr val="FAD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4617" autoAdjust="0"/>
  </p:normalViewPr>
  <p:slideViewPr>
    <p:cSldViewPr>
      <p:cViewPr>
        <p:scale>
          <a:sx n="78" d="100"/>
          <a:sy n="78" d="100"/>
        </p:scale>
        <p:origin x="-91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0892D-4036-4EB9-83B5-2BC004DA4509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DA950-4394-4921-BFF5-862640806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8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74FDAA-4C3A-4DC7-8C58-EB5FA6BE57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BEA4E-9ADF-4986-85AA-FB47ED39EA46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16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17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F44DF-D6AC-43C4-905E-9EC1EC145783}" type="slidenum">
              <a:rPr lang="pt-BR"/>
              <a:pPr/>
              <a:t>3</a:t>
            </a:fld>
            <a:endParaRPr lang="pt-B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F44DF-D6AC-43C4-905E-9EC1EC145783}" type="slidenum">
              <a:rPr lang="pt-BR"/>
              <a:pPr/>
              <a:t>8</a:t>
            </a:fld>
            <a:endParaRPr lang="pt-B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10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11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12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13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14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DA4C-5858-4667-850B-DA119199C460}" type="slidenum">
              <a:rPr lang="pt-BR"/>
              <a:pPr/>
              <a:t>15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63912-C29B-4F43-8940-1B0415D68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22A38-0E8F-4FA6-A950-4C6E8926A8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38900" y="228600"/>
            <a:ext cx="1943100" cy="52578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676900" cy="5257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F60B-B709-4A4B-AEE2-7A9398EF37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A9926-21DD-4B67-8E4C-8C5A5AE0F2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pt-BR"/>
              <a:t># </a:t>
            </a:r>
            <a:fld id="{6388F7D4-9D1E-4B6D-9F75-7C451CF75C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95598" y="69073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13BB1D-0B9C-4939-922F-287A34721B9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1196752"/>
            <a:ext cx="8267700" cy="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750495-62B4-46A5-A697-4FC6ADA791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9038DD-BCE8-4226-BA28-5EC9F26E28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01ED63-B7D4-45BD-8753-C67EC76134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50C0A4-14B0-4F74-AEEB-BA78EB0278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AEC6C2-9A94-4E34-9B5D-206F40CAB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E663F-6803-48D6-B23A-77D860C150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F96760-0A97-4F3F-B2C8-B14D11B505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4E57D-0233-4FAE-B72A-5BA1A0009C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2E8527-1486-46A4-84C9-68984F5EFB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38900" y="228600"/>
            <a:ext cx="1943100" cy="5257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676900" cy="5257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576EA6-4F5F-4220-964C-8717BAAD23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9EE3D5-C1C0-42DC-89D9-F94661B69A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719B1-EE60-421F-9E00-2D742C453E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361C0-D574-4ECE-AAE2-F31DE48325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92088-14EC-49BB-A479-0B22D98C0A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9B819-042A-44A7-82BC-F982768B5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0883-2CEB-4CF7-8A54-C76BEED33F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BFFF9-13D5-4060-97AF-950F1C23CF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0115A-1D7D-4738-BD86-4517217502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998EC87-7034-4E81-A179-E06D3E8563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5800" y="1447800"/>
            <a:ext cx="7696200" cy="0"/>
          </a:xfrm>
          <a:prstGeom prst="line">
            <a:avLst/>
          </a:prstGeom>
          <a:noFill/>
          <a:ln w="76200">
            <a:solidFill>
              <a:srgbClr val="FADD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0" y="5949281"/>
            <a:ext cx="1857375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7584" y="6572250"/>
            <a:ext cx="1029791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dirty="0" smtClean="0"/>
            </a:lvl1pPr>
          </a:lstStyle>
          <a:p>
            <a:pPr>
              <a:defRPr/>
            </a:pPr>
            <a:r>
              <a:rPr lang="pt-BR" dirty="0" smtClean="0"/>
              <a:t>Julho/2013</a:t>
            </a:r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15313" y="6572250"/>
            <a:ext cx="928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72250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63E2E0C-92B6-43EA-A28F-227FC46B81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1" name="Imagem 10" descr="Testeira-adaptada-SSC.png"/>
          <p:cNvPicPr/>
          <p:nvPr/>
        </p:nvPicPr>
        <p:blipFill>
          <a:blip r:embed="rId14"/>
          <a:srcRect l="2375" r="22294"/>
          <a:stretch>
            <a:fillRect/>
          </a:stretch>
        </p:blipFill>
        <p:spPr>
          <a:xfrm>
            <a:off x="4067944" y="5877272"/>
            <a:ext cx="5091358" cy="9538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944462" y="6648252"/>
            <a:ext cx="2172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gradFill>
                  <a:gsLst>
                    <a:gs pos="0">
                      <a:srgbClr val="484848"/>
                    </a:gs>
                    <a:gs pos="50000">
                      <a:srgbClr val="6A6A6A"/>
                    </a:gs>
                    <a:gs pos="100000">
                      <a:srgbClr val="7F7F7F"/>
                    </a:gs>
                  </a:gsLst>
                  <a:lin ang="10800000" scaled="0"/>
                </a:gradFill>
                <a:latin typeface="Arial"/>
                <a:ea typeface="Calibri"/>
              </a:rPr>
              <a:t>Laboratório de Computação </a:t>
            </a:r>
            <a:r>
              <a:rPr lang="pt-BR" sz="800" dirty="0" err="1">
                <a:gradFill>
                  <a:gsLst>
                    <a:gs pos="0">
                      <a:srgbClr val="484848"/>
                    </a:gs>
                    <a:gs pos="50000">
                      <a:srgbClr val="6A6A6A"/>
                    </a:gs>
                    <a:gs pos="100000">
                      <a:srgbClr val="7F7F7F"/>
                    </a:gs>
                  </a:gsLst>
                  <a:lin ang="10800000" scaled="0"/>
                </a:gradFill>
                <a:latin typeface="Arial"/>
                <a:ea typeface="Calibri"/>
              </a:rPr>
              <a:t>Reconfigurável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1823385" y="5678755"/>
            <a:ext cx="2390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>
                <a:ln w="5271" cap="flat" cmpd="sng" algn="ctr">
                  <a:solidFill>
                    <a:srgbClr val="7D7D7D"/>
                  </a:solidFill>
                  <a:prstDash val="solid"/>
                  <a:round/>
                </a:ln>
                <a:gradFill>
                  <a:gsLst>
                    <a:gs pos="0">
                      <a:srgbClr val="FFFFFF"/>
                    </a:gs>
                    <a:gs pos="9000">
                      <a:srgbClr val="FFFFFF"/>
                    </a:gs>
                    <a:gs pos="50000">
                      <a:srgbClr val="7C7C7C"/>
                    </a:gs>
                    <a:gs pos="79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Calibri"/>
              </a:rPr>
              <a:t>L</a:t>
            </a:r>
            <a:r>
              <a:rPr lang="pt-BR" b="1" dirty="0">
                <a:ln w="5271" cap="flat" cmpd="sng" algn="ctr">
                  <a:solidFill>
                    <a:srgbClr val="7D7D7D"/>
                  </a:solidFill>
                  <a:prstDash val="solid"/>
                  <a:round/>
                </a:ln>
                <a:gradFill>
                  <a:gsLst>
                    <a:gs pos="0">
                      <a:srgbClr val="FFFFFF"/>
                    </a:gs>
                    <a:gs pos="9000">
                      <a:srgbClr val="FFFFFF"/>
                    </a:gs>
                    <a:gs pos="50000">
                      <a:srgbClr val="7C7C7C"/>
                    </a:gs>
                    <a:gs pos="79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Calibri"/>
              </a:rPr>
              <a:t> </a:t>
            </a:r>
            <a:r>
              <a:rPr lang="pt-BR" sz="7200" b="1" dirty="0">
                <a:ln w="5271" cap="flat" cmpd="sng" algn="ctr">
                  <a:solidFill>
                    <a:srgbClr val="7D7D7D"/>
                  </a:solidFill>
                  <a:prstDash val="solid"/>
                  <a:round/>
                </a:ln>
                <a:gradFill>
                  <a:gsLst>
                    <a:gs pos="0">
                      <a:srgbClr val="FFFFFF"/>
                    </a:gs>
                    <a:gs pos="9000">
                      <a:srgbClr val="FFFFFF"/>
                    </a:gs>
                    <a:gs pos="50000">
                      <a:srgbClr val="7C7C7C"/>
                    </a:gs>
                    <a:gs pos="79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Calibri"/>
              </a:rPr>
              <a:t>C</a:t>
            </a:r>
            <a:r>
              <a:rPr lang="pt-BR" sz="3600" b="1" dirty="0">
                <a:ln w="5271" cap="flat" cmpd="sng" algn="ctr">
                  <a:solidFill>
                    <a:srgbClr val="7D7D7D"/>
                  </a:solidFill>
                  <a:prstDash val="solid"/>
                  <a:round/>
                </a:ln>
                <a:gradFill>
                  <a:gsLst>
                    <a:gs pos="0">
                      <a:srgbClr val="FFFFFF"/>
                    </a:gs>
                    <a:gs pos="9000">
                      <a:srgbClr val="FFFFFF"/>
                    </a:gs>
                    <a:gs pos="50000">
                      <a:srgbClr val="7C7C7C"/>
                    </a:gs>
                    <a:gs pos="79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Calibri"/>
              </a:rPr>
              <a:t> </a:t>
            </a:r>
            <a:r>
              <a:rPr lang="pt-BR" sz="7200" b="1" dirty="0">
                <a:ln w="5271" cap="flat" cmpd="sng" algn="ctr">
                  <a:solidFill>
                    <a:srgbClr val="7D7D7D"/>
                  </a:solidFill>
                  <a:prstDash val="solid"/>
                  <a:round/>
                </a:ln>
                <a:gradFill>
                  <a:gsLst>
                    <a:gs pos="0">
                      <a:srgbClr val="FFFFFF"/>
                    </a:gs>
                    <a:gs pos="9000">
                      <a:srgbClr val="FFFFFF"/>
                    </a:gs>
                    <a:gs pos="50000">
                      <a:srgbClr val="7C7C7C"/>
                    </a:gs>
                    <a:gs pos="79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Calibri"/>
              </a:rPr>
              <a:t>R</a:t>
            </a:r>
            <a:r>
              <a:rPr lang="pt-BR" dirty="0">
                <a:latin typeface="Arial"/>
                <a:ea typeface="Calibri"/>
              </a:rPr>
              <a:t> </a:t>
            </a:r>
            <a:endParaRPr lang="pt-BR" sz="7200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" y="6075192"/>
            <a:ext cx="1823384" cy="40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/>
              <a:t>IFSP2015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C:\Simoes\USP\ICMC\JAI2009\apresentacao\walkingevolution.avi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420888"/>
            <a:ext cx="8856984" cy="1928813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Computação </a:t>
            </a:r>
            <a:r>
              <a:rPr lang="pt-BR" dirty="0"/>
              <a:t>inspirada na Natureza: </a:t>
            </a:r>
            <a:r>
              <a:rPr lang="pt-BR" dirty="0" smtClean="0"/>
              <a:t>inteligência </a:t>
            </a:r>
            <a:r>
              <a:rPr lang="pt-BR" dirty="0"/>
              <a:t>artificial x </a:t>
            </a:r>
            <a:r>
              <a:rPr lang="pt-BR" dirty="0" err="1"/>
              <a:t>adaptatividade</a:t>
            </a:r>
            <a:endParaRPr lang="pt-BR" b="1" dirty="0" smtClean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941168"/>
            <a:ext cx="8501063" cy="140017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   </a:t>
            </a:r>
            <a:r>
              <a:rPr lang="pt-BR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Prof. Eduardo </a:t>
            </a:r>
            <a:r>
              <a:rPr lang="pt-BR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 Valle Simões </a:t>
            </a:r>
            <a:r>
              <a:rPr lang="pt-BR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	   		</a:t>
            </a:r>
          </a:p>
          <a:p>
            <a:pPr algn="l" eaLnBrk="1" hangingPunct="1">
              <a:defRPr/>
            </a:pPr>
            <a:r>
              <a:rPr lang="pt-BR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		   Grupo de Sistemas Embarcados</a:t>
            </a:r>
            <a:r>
              <a:rPr lang="pt-BR" sz="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 Evolutivos</a:t>
            </a:r>
          </a:p>
          <a:p>
            <a:pPr algn="l" eaLnBrk="1" hangingPunct="1">
              <a:defRPr/>
            </a:pPr>
            <a:r>
              <a:rPr lang="pt-BR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			   LCR – Laboratório de Computação </a:t>
            </a:r>
            <a:r>
              <a:rPr lang="pt-BR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Reconfigurável</a:t>
            </a:r>
            <a:endParaRPr lang="pt-BR" sz="18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 eaLnBrk="1" hangingPunct="1">
              <a:defRPr/>
            </a:pPr>
            <a:r>
              <a:rPr lang="pt-BR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		   Departamento de Sistemas de Computação </a:t>
            </a:r>
          </a:p>
        </p:txBody>
      </p:sp>
      <p:pic>
        <p:nvPicPr>
          <p:cNvPr id="6" name="Imagem 5" descr="Testeira-adaptada-SSC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2375" r="22294"/>
          <a:stretch>
            <a:fillRect/>
          </a:stretch>
        </p:blipFill>
        <p:spPr>
          <a:xfrm>
            <a:off x="0" y="188640"/>
            <a:ext cx="9036496" cy="1656184"/>
          </a:xfrm>
          <a:prstGeom prst="rect">
            <a:avLst/>
          </a:prstGeom>
          <a:solidFill>
            <a:schemeClr val="tx1">
              <a:lumMod val="95000"/>
              <a:lumOff val="5000"/>
              <a:alpha val="7000"/>
            </a:schemeClr>
          </a:solidFill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71500" y="2132856"/>
            <a:ext cx="7696200" cy="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71500" y="4619802"/>
            <a:ext cx="7696200" cy="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10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Implementação</a:t>
            </a:r>
            <a:endParaRPr lang="pt-BR" sz="1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5" y="1754886"/>
            <a:ext cx="718187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pt-BR" sz="3200" dirty="0"/>
              <a:t>Sistemas de Computação Tradicionais</a:t>
            </a:r>
            <a:endParaRPr lang="en-US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 smtClean="0">
                <a:sym typeface="Wingdings" pitchFamily="2" charset="2"/>
              </a:rPr>
              <a:t> </a:t>
            </a:r>
            <a:r>
              <a:rPr lang="pt-BR" i="1" dirty="0"/>
              <a:t>Tentar exaustivamente </a:t>
            </a:r>
            <a:r>
              <a:rPr lang="pt-BR" i="1" dirty="0">
                <a:solidFill>
                  <a:srgbClr val="FF3300"/>
                </a:solidFill>
              </a:rPr>
              <a:t>todas as possíveis soluções</a:t>
            </a:r>
            <a:r>
              <a:rPr lang="pt-BR" i="1" dirty="0"/>
              <a:t> e escolher a mais adequada</a:t>
            </a:r>
            <a:endParaRPr lang="pt-BR" sz="3200" i="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05050" y="2724150"/>
            <a:ext cx="1373188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62225" y="3048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charset="0"/>
              </a:rPr>
              <a:t>Problema</a:t>
            </a:r>
            <a:endParaRPr lang="pt-BR" b="1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5538" y="2724150"/>
            <a:ext cx="137318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049838" y="2771775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charset="0"/>
              </a:rPr>
              <a:t>Universo de</a:t>
            </a:r>
            <a:endParaRPr lang="pt-BR" b="1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192713" y="3048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charset="0"/>
              </a:rPr>
              <a:t>Possíveis</a:t>
            </a:r>
            <a:endParaRPr lang="pt-BR" b="1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145088" y="3324225"/>
            <a:ext cx="93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charset="0"/>
              </a:rPr>
              <a:t>Soluções</a:t>
            </a:r>
            <a:endParaRPr lang="pt-BR" b="1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3754438" y="3181350"/>
            <a:ext cx="1181100" cy="428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3678238" y="3562350"/>
            <a:ext cx="104775" cy="85725"/>
          </a:xfrm>
          <a:custGeom>
            <a:avLst/>
            <a:gdLst>
              <a:gd name="T0" fmla="*/ 48 w 66"/>
              <a:gd name="T1" fmla="*/ 0 h 54"/>
              <a:gd name="T2" fmla="*/ 0 w 66"/>
              <a:gd name="T3" fmla="*/ 48 h 54"/>
              <a:gd name="T4" fmla="*/ 66 w 66"/>
              <a:gd name="T5" fmla="*/ 54 h 54"/>
              <a:gd name="T6" fmla="*/ 48 w 66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54"/>
              <a:gd name="T14" fmla="*/ 66 w 66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54">
                <a:moveTo>
                  <a:pt x="48" y="0"/>
                </a:moveTo>
                <a:lnTo>
                  <a:pt x="0" y="48"/>
                </a:lnTo>
                <a:lnTo>
                  <a:pt x="66" y="54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 flipV="1">
            <a:off x="3754438" y="2752725"/>
            <a:ext cx="1181100" cy="428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3678238" y="2714625"/>
            <a:ext cx="104775" cy="85725"/>
          </a:xfrm>
          <a:custGeom>
            <a:avLst/>
            <a:gdLst>
              <a:gd name="T0" fmla="*/ 48 w 66"/>
              <a:gd name="T1" fmla="*/ 54 h 54"/>
              <a:gd name="T2" fmla="*/ 0 w 66"/>
              <a:gd name="T3" fmla="*/ 6 h 54"/>
              <a:gd name="T4" fmla="*/ 66 w 66"/>
              <a:gd name="T5" fmla="*/ 0 h 54"/>
              <a:gd name="T6" fmla="*/ 48 w 66"/>
              <a:gd name="T7" fmla="*/ 54 h 54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54"/>
              <a:gd name="T14" fmla="*/ 66 w 66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54">
                <a:moveTo>
                  <a:pt x="48" y="54"/>
                </a:moveTo>
                <a:lnTo>
                  <a:pt x="0" y="6"/>
                </a:lnTo>
                <a:lnTo>
                  <a:pt x="66" y="0"/>
                </a:lnTo>
                <a:lnTo>
                  <a:pt x="48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3763963" y="3181350"/>
            <a:ext cx="11715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3678238" y="3133725"/>
            <a:ext cx="95250" cy="95250"/>
          </a:xfrm>
          <a:custGeom>
            <a:avLst/>
            <a:gdLst>
              <a:gd name="T0" fmla="*/ 60 w 60"/>
              <a:gd name="T1" fmla="*/ 0 h 60"/>
              <a:gd name="T2" fmla="*/ 0 w 60"/>
              <a:gd name="T3" fmla="*/ 30 h 60"/>
              <a:gd name="T4" fmla="*/ 60 w 60"/>
              <a:gd name="T5" fmla="*/ 60 h 60"/>
              <a:gd name="T6" fmla="*/ 60 w 60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60"/>
              <a:gd name="T14" fmla="*/ 60 w 60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60">
                <a:moveTo>
                  <a:pt x="60" y="0"/>
                </a:moveTo>
                <a:lnTo>
                  <a:pt x="0" y="30"/>
                </a:lnTo>
                <a:lnTo>
                  <a:pt x="60" y="6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 flipV="1">
            <a:off x="3763963" y="2971800"/>
            <a:ext cx="1171575" cy="209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3678238" y="2924175"/>
            <a:ext cx="104775" cy="95250"/>
          </a:xfrm>
          <a:custGeom>
            <a:avLst/>
            <a:gdLst>
              <a:gd name="T0" fmla="*/ 54 w 66"/>
              <a:gd name="T1" fmla="*/ 60 h 60"/>
              <a:gd name="T2" fmla="*/ 0 w 66"/>
              <a:gd name="T3" fmla="*/ 18 h 60"/>
              <a:gd name="T4" fmla="*/ 66 w 66"/>
              <a:gd name="T5" fmla="*/ 0 h 60"/>
              <a:gd name="T6" fmla="*/ 54 w 66"/>
              <a:gd name="T7" fmla="*/ 6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60"/>
              <a:gd name="T14" fmla="*/ 66 w 66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60">
                <a:moveTo>
                  <a:pt x="54" y="60"/>
                </a:moveTo>
                <a:lnTo>
                  <a:pt x="0" y="18"/>
                </a:lnTo>
                <a:lnTo>
                  <a:pt x="66" y="0"/>
                </a:lnTo>
                <a:lnTo>
                  <a:pt x="54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3763963" y="3181350"/>
            <a:ext cx="1171575" cy="209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3678238" y="3343275"/>
            <a:ext cx="104775" cy="95250"/>
          </a:xfrm>
          <a:custGeom>
            <a:avLst/>
            <a:gdLst>
              <a:gd name="T0" fmla="*/ 54 w 66"/>
              <a:gd name="T1" fmla="*/ 0 h 60"/>
              <a:gd name="T2" fmla="*/ 0 w 66"/>
              <a:gd name="T3" fmla="*/ 42 h 60"/>
              <a:gd name="T4" fmla="*/ 66 w 66"/>
              <a:gd name="T5" fmla="*/ 60 h 60"/>
              <a:gd name="T6" fmla="*/ 54 w 66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60"/>
              <a:gd name="T14" fmla="*/ 66 w 66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60">
                <a:moveTo>
                  <a:pt x="54" y="0"/>
                </a:moveTo>
                <a:lnTo>
                  <a:pt x="0" y="42"/>
                </a:lnTo>
                <a:lnTo>
                  <a:pt x="66" y="60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4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11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Implementação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1754886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pt-BR" sz="3200" dirty="0"/>
              <a:t>Algoritmos Genéticos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 smtClean="0">
                <a:sym typeface="Wingdings" pitchFamily="2" charset="2"/>
              </a:rPr>
              <a:t> </a:t>
            </a:r>
            <a:r>
              <a:rPr lang="pt-BR" i="1" dirty="0"/>
              <a:t>Teste de um critério definido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/>
              <a:t>e </a:t>
            </a:r>
            <a:r>
              <a:rPr lang="pt-BR" i="1" dirty="0" err="1"/>
              <a:t>interrompimento</a:t>
            </a:r>
            <a:r>
              <a:rPr lang="pt-BR" i="1" dirty="0"/>
              <a:t> do processo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/>
              <a:t>quando uma </a:t>
            </a:r>
            <a:r>
              <a:rPr lang="pt-BR" i="1" dirty="0">
                <a:solidFill>
                  <a:srgbClr val="FF3300"/>
                </a:solidFill>
              </a:rPr>
              <a:t>solução aceitável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/>
              <a:t>é produzida.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i="1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4191000" y="990600"/>
          <a:ext cx="4213225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2" name="VISIO" r:id="rId4" imgW="4212336" imgH="5321808" progId="Visio.Drawing.11">
                  <p:embed/>
                </p:oleObj>
              </mc:Choice>
              <mc:Fallback>
                <p:oleObj name="VISIO" r:id="rId4" imgW="4212336" imgH="532180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4213225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5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12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Implementação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1394628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en-US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en-US" sz="3200" dirty="0" err="1" smtClean="0"/>
              <a:t>Sistemas</a:t>
            </a:r>
            <a:r>
              <a:rPr lang="en-US" sz="3200" dirty="0" smtClean="0"/>
              <a:t> </a:t>
            </a:r>
            <a:r>
              <a:rPr lang="en-US" sz="3200" dirty="0" err="1" smtClean="0"/>
              <a:t>Evolutivos</a:t>
            </a:r>
            <a:endParaRPr lang="pt-BR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 smtClean="0">
                <a:sym typeface="Wingdings" pitchFamily="2" charset="2"/>
              </a:rPr>
              <a:t> </a:t>
            </a:r>
            <a:r>
              <a:rPr lang="pt-BR" i="1" dirty="0" smtClean="0"/>
              <a:t>Teste </a:t>
            </a:r>
            <a:r>
              <a:rPr lang="pt-BR" i="1" dirty="0"/>
              <a:t>de um critério definido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 smtClean="0"/>
              <a:t>até que </a:t>
            </a:r>
            <a:r>
              <a:rPr lang="pt-BR" i="1" dirty="0"/>
              <a:t>um </a:t>
            </a:r>
            <a:r>
              <a:rPr lang="pt-BR" i="1" dirty="0">
                <a:solidFill>
                  <a:srgbClr val="FF3300"/>
                </a:solidFill>
              </a:rPr>
              <a:t>desempenho aceitável</a:t>
            </a:r>
            <a:r>
              <a:rPr lang="pt-BR" i="1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 smtClean="0"/>
              <a:t>seja </a:t>
            </a:r>
            <a:r>
              <a:rPr lang="pt-BR" i="1" dirty="0"/>
              <a:t>produzido.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i="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719640" y="1485909"/>
            <a:ext cx="1373188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29190" y="1819284"/>
            <a:ext cx="965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Ambiente</a:t>
            </a:r>
            <a:endParaRPr lang="pt-BR" b="1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50128" y="1485909"/>
            <a:ext cx="137318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97753" y="1666884"/>
            <a:ext cx="1227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pt-BR" sz="1800" u="sng" baseline="30000">
                <a:solidFill>
                  <a:srgbClr val="0000FF"/>
                </a:solidFill>
                <a:latin typeface="Arial" pitchFamily="34" charset="0"/>
              </a:rPr>
              <a:t>o</a:t>
            </a:r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 Grupo de</a:t>
            </a:r>
            <a:endParaRPr lang="pt-BR" b="1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683503" y="1943109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800" dirty="0">
                <a:solidFill>
                  <a:srgbClr val="0000FF"/>
                </a:solidFill>
                <a:latin typeface="Arial" pitchFamily="34" charset="0"/>
              </a:rPr>
              <a:t>Agentes</a:t>
            </a:r>
            <a:endParaRPr lang="pt-BR" b="1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6159503" y="1943109"/>
            <a:ext cx="1190625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6092828" y="2333634"/>
            <a:ext cx="95250" cy="76200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42"/>
              </a:cxn>
              <a:cxn ang="0">
                <a:pos x="60" y="48"/>
              </a:cxn>
              <a:cxn ang="0">
                <a:pos x="42" y="0"/>
              </a:cxn>
            </a:cxnLst>
            <a:rect l="0" t="0" r="r" b="b"/>
            <a:pathLst>
              <a:path w="60" h="48">
                <a:moveTo>
                  <a:pt x="42" y="0"/>
                </a:moveTo>
                <a:lnTo>
                  <a:pt x="0" y="42"/>
                </a:lnTo>
                <a:lnTo>
                  <a:pt x="60" y="48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 flipV="1">
            <a:off x="6159503" y="1504959"/>
            <a:ext cx="1190625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6092828" y="1466859"/>
            <a:ext cx="95250" cy="85725"/>
          </a:xfrm>
          <a:custGeom>
            <a:avLst/>
            <a:gdLst/>
            <a:ahLst/>
            <a:cxnLst>
              <a:cxn ang="0">
                <a:pos x="42" y="54"/>
              </a:cxn>
              <a:cxn ang="0">
                <a:pos x="0" y="12"/>
              </a:cxn>
              <a:cxn ang="0">
                <a:pos x="60" y="0"/>
              </a:cxn>
              <a:cxn ang="0">
                <a:pos x="42" y="54"/>
              </a:cxn>
            </a:cxnLst>
            <a:rect l="0" t="0" r="r" b="b"/>
            <a:pathLst>
              <a:path w="60" h="54">
                <a:moveTo>
                  <a:pt x="42" y="54"/>
                </a:moveTo>
                <a:lnTo>
                  <a:pt x="0" y="12"/>
                </a:lnTo>
                <a:lnTo>
                  <a:pt x="60" y="0"/>
                </a:lnTo>
                <a:lnTo>
                  <a:pt x="42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169028" y="1943109"/>
            <a:ext cx="11811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6092828" y="1895484"/>
            <a:ext cx="85725" cy="8572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0" y="30"/>
              </a:cxn>
              <a:cxn ang="0">
                <a:pos x="54" y="54"/>
              </a:cxn>
              <a:cxn ang="0">
                <a:pos x="54" y="0"/>
              </a:cxn>
            </a:cxnLst>
            <a:rect l="0" t="0" r="r" b="b"/>
            <a:pathLst>
              <a:path w="54" h="54">
                <a:moveTo>
                  <a:pt x="54" y="0"/>
                </a:moveTo>
                <a:lnTo>
                  <a:pt x="0" y="30"/>
                </a:lnTo>
                <a:lnTo>
                  <a:pt x="54" y="54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 flipV="1">
            <a:off x="6169028" y="1724034"/>
            <a:ext cx="1181100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Freeform 15"/>
          <p:cNvSpPr>
            <a:spLocks/>
          </p:cNvSpPr>
          <p:nvPr/>
        </p:nvSpPr>
        <p:spPr bwMode="auto">
          <a:xfrm>
            <a:off x="6092828" y="1685934"/>
            <a:ext cx="85725" cy="76200"/>
          </a:xfrm>
          <a:custGeom>
            <a:avLst/>
            <a:gdLst/>
            <a:ahLst/>
            <a:cxnLst>
              <a:cxn ang="0">
                <a:pos x="48" y="48"/>
              </a:cxn>
              <a:cxn ang="0">
                <a:pos x="0" y="18"/>
              </a:cxn>
              <a:cxn ang="0">
                <a:pos x="54" y="0"/>
              </a:cxn>
              <a:cxn ang="0">
                <a:pos x="48" y="48"/>
              </a:cxn>
            </a:cxnLst>
            <a:rect l="0" t="0" r="r" b="b"/>
            <a:pathLst>
              <a:path w="54" h="48">
                <a:moveTo>
                  <a:pt x="48" y="48"/>
                </a:moveTo>
                <a:lnTo>
                  <a:pt x="0" y="18"/>
                </a:lnTo>
                <a:lnTo>
                  <a:pt x="54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6169028" y="1943109"/>
            <a:ext cx="1181100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6092828" y="2114559"/>
            <a:ext cx="85725" cy="762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36"/>
              </a:cxn>
              <a:cxn ang="0">
                <a:pos x="54" y="48"/>
              </a:cxn>
              <a:cxn ang="0">
                <a:pos x="48" y="0"/>
              </a:cxn>
            </a:cxnLst>
            <a:rect l="0" t="0" r="r" b="b"/>
            <a:pathLst>
              <a:path w="54" h="48">
                <a:moveTo>
                  <a:pt x="48" y="0"/>
                </a:moveTo>
                <a:lnTo>
                  <a:pt x="0" y="36"/>
                </a:lnTo>
                <a:lnTo>
                  <a:pt x="54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719640" y="4343409"/>
            <a:ext cx="1373188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350128" y="4343409"/>
            <a:ext cx="1465262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7483478" y="4524384"/>
            <a:ext cx="12271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pt-BR" sz="1800" u="sng" baseline="30000">
                <a:solidFill>
                  <a:srgbClr val="0000FF"/>
                </a:solidFill>
                <a:latin typeface="Arial" pitchFamily="34" charset="0"/>
              </a:rPr>
              <a:t>o</a:t>
            </a:r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 Grupo de</a:t>
            </a:r>
            <a:endParaRPr lang="pt-BR" b="1"/>
          </a:p>
          <a:p>
            <a:endParaRPr lang="pt-BR" sz="180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7672390" y="4791084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Agentes</a:t>
            </a:r>
            <a:endParaRPr lang="pt-BR" b="1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6159503" y="4800609"/>
            <a:ext cx="1190625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>
            <a:off x="6092828" y="5191134"/>
            <a:ext cx="95250" cy="76200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42"/>
              </a:cxn>
              <a:cxn ang="0">
                <a:pos x="60" y="48"/>
              </a:cxn>
              <a:cxn ang="0">
                <a:pos x="42" y="0"/>
              </a:cxn>
            </a:cxnLst>
            <a:rect l="0" t="0" r="r" b="b"/>
            <a:pathLst>
              <a:path w="60" h="48">
                <a:moveTo>
                  <a:pt x="42" y="0"/>
                </a:moveTo>
                <a:lnTo>
                  <a:pt x="0" y="42"/>
                </a:lnTo>
                <a:lnTo>
                  <a:pt x="60" y="48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H="1" flipV="1">
            <a:off x="6159503" y="4362459"/>
            <a:ext cx="1190625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" name="Freeform 25"/>
          <p:cNvSpPr>
            <a:spLocks/>
          </p:cNvSpPr>
          <p:nvPr/>
        </p:nvSpPr>
        <p:spPr bwMode="auto">
          <a:xfrm>
            <a:off x="6092828" y="4324359"/>
            <a:ext cx="95250" cy="85725"/>
          </a:xfrm>
          <a:custGeom>
            <a:avLst/>
            <a:gdLst/>
            <a:ahLst/>
            <a:cxnLst>
              <a:cxn ang="0">
                <a:pos x="42" y="54"/>
              </a:cxn>
              <a:cxn ang="0">
                <a:pos x="0" y="12"/>
              </a:cxn>
              <a:cxn ang="0">
                <a:pos x="60" y="0"/>
              </a:cxn>
              <a:cxn ang="0">
                <a:pos x="42" y="54"/>
              </a:cxn>
            </a:cxnLst>
            <a:rect l="0" t="0" r="r" b="b"/>
            <a:pathLst>
              <a:path w="60" h="54">
                <a:moveTo>
                  <a:pt x="42" y="54"/>
                </a:moveTo>
                <a:lnTo>
                  <a:pt x="0" y="12"/>
                </a:lnTo>
                <a:lnTo>
                  <a:pt x="60" y="0"/>
                </a:lnTo>
                <a:lnTo>
                  <a:pt x="42" y="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69028" y="4800609"/>
            <a:ext cx="11811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" name="Freeform 27"/>
          <p:cNvSpPr>
            <a:spLocks/>
          </p:cNvSpPr>
          <p:nvPr/>
        </p:nvSpPr>
        <p:spPr bwMode="auto">
          <a:xfrm>
            <a:off x="6092828" y="4752984"/>
            <a:ext cx="85725" cy="8572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0" y="30"/>
              </a:cxn>
              <a:cxn ang="0">
                <a:pos x="54" y="54"/>
              </a:cxn>
              <a:cxn ang="0">
                <a:pos x="54" y="0"/>
              </a:cxn>
            </a:cxnLst>
            <a:rect l="0" t="0" r="r" b="b"/>
            <a:pathLst>
              <a:path w="54" h="54">
                <a:moveTo>
                  <a:pt x="54" y="0"/>
                </a:moveTo>
                <a:lnTo>
                  <a:pt x="0" y="30"/>
                </a:lnTo>
                <a:lnTo>
                  <a:pt x="54" y="54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 flipV="1">
            <a:off x="6169028" y="4581534"/>
            <a:ext cx="1181100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Freeform 29"/>
          <p:cNvSpPr>
            <a:spLocks/>
          </p:cNvSpPr>
          <p:nvPr/>
        </p:nvSpPr>
        <p:spPr bwMode="auto">
          <a:xfrm>
            <a:off x="6092828" y="4543434"/>
            <a:ext cx="85725" cy="76200"/>
          </a:xfrm>
          <a:custGeom>
            <a:avLst/>
            <a:gdLst/>
            <a:ahLst/>
            <a:cxnLst>
              <a:cxn ang="0">
                <a:pos x="48" y="48"/>
              </a:cxn>
              <a:cxn ang="0">
                <a:pos x="0" y="18"/>
              </a:cxn>
              <a:cxn ang="0">
                <a:pos x="54" y="0"/>
              </a:cxn>
              <a:cxn ang="0">
                <a:pos x="48" y="48"/>
              </a:cxn>
            </a:cxnLst>
            <a:rect l="0" t="0" r="r" b="b"/>
            <a:pathLst>
              <a:path w="54" h="48">
                <a:moveTo>
                  <a:pt x="48" y="48"/>
                </a:moveTo>
                <a:lnTo>
                  <a:pt x="0" y="18"/>
                </a:lnTo>
                <a:lnTo>
                  <a:pt x="54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H="1">
            <a:off x="6169028" y="4800609"/>
            <a:ext cx="1181100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Freeform 31"/>
          <p:cNvSpPr>
            <a:spLocks/>
          </p:cNvSpPr>
          <p:nvPr/>
        </p:nvSpPr>
        <p:spPr bwMode="auto">
          <a:xfrm>
            <a:off x="6092828" y="4972059"/>
            <a:ext cx="85725" cy="762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36"/>
              </a:cxn>
              <a:cxn ang="0">
                <a:pos x="54" y="48"/>
              </a:cxn>
              <a:cxn ang="0">
                <a:pos x="48" y="0"/>
              </a:cxn>
            </a:cxnLst>
            <a:rect l="0" t="0" r="r" b="b"/>
            <a:pathLst>
              <a:path w="54" h="48">
                <a:moveTo>
                  <a:pt x="48" y="0"/>
                </a:moveTo>
                <a:lnTo>
                  <a:pt x="0" y="36"/>
                </a:lnTo>
                <a:lnTo>
                  <a:pt x="54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8037515" y="2400309"/>
            <a:ext cx="158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" name="Freeform 33"/>
          <p:cNvSpPr>
            <a:spLocks/>
          </p:cNvSpPr>
          <p:nvPr/>
        </p:nvSpPr>
        <p:spPr bwMode="auto">
          <a:xfrm>
            <a:off x="7989890" y="2790834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60"/>
              </a:cxn>
              <a:cxn ang="0">
                <a:pos x="60" y="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30" y="60"/>
                </a:lnTo>
                <a:lnTo>
                  <a:pt x="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7138990" y="2733684"/>
            <a:ext cx="1792288" cy="1257300"/>
          </a:xfrm>
          <a:custGeom>
            <a:avLst/>
            <a:gdLst/>
            <a:ahLst/>
            <a:cxnLst>
              <a:cxn ang="0">
                <a:pos x="0" y="702"/>
              </a:cxn>
              <a:cxn ang="0">
                <a:pos x="0" y="90"/>
              </a:cxn>
              <a:cxn ang="0">
                <a:pos x="84" y="138"/>
              </a:cxn>
              <a:cxn ang="0">
                <a:pos x="174" y="168"/>
              </a:cxn>
              <a:cxn ang="0">
                <a:pos x="270" y="180"/>
              </a:cxn>
              <a:cxn ang="0">
                <a:pos x="366" y="168"/>
              </a:cxn>
              <a:cxn ang="0">
                <a:pos x="457" y="138"/>
              </a:cxn>
              <a:cxn ang="0">
                <a:pos x="541" y="90"/>
              </a:cxn>
              <a:cxn ang="0">
                <a:pos x="625" y="36"/>
              </a:cxn>
              <a:cxn ang="0">
                <a:pos x="715" y="6"/>
              </a:cxn>
              <a:cxn ang="0">
                <a:pos x="811" y="0"/>
              </a:cxn>
              <a:cxn ang="0">
                <a:pos x="907" y="6"/>
              </a:cxn>
              <a:cxn ang="0">
                <a:pos x="997" y="36"/>
              </a:cxn>
              <a:cxn ang="0">
                <a:pos x="1081" y="90"/>
              </a:cxn>
              <a:cxn ang="0">
                <a:pos x="1081" y="702"/>
              </a:cxn>
              <a:cxn ang="0">
                <a:pos x="997" y="648"/>
              </a:cxn>
              <a:cxn ang="0">
                <a:pos x="907" y="618"/>
              </a:cxn>
              <a:cxn ang="0">
                <a:pos x="811" y="612"/>
              </a:cxn>
              <a:cxn ang="0">
                <a:pos x="715" y="618"/>
              </a:cxn>
              <a:cxn ang="0">
                <a:pos x="625" y="648"/>
              </a:cxn>
              <a:cxn ang="0">
                <a:pos x="541" y="702"/>
              </a:cxn>
              <a:cxn ang="0">
                <a:pos x="457" y="750"/>
              </a:cxn>
              <a:cxn ang="0">
                <a:pos x="366" y="780"/>
              </a:cxn>
              <a:cxn ang="0">
                <a:pos x="270" y="792"/>
              </a:cxn>
              <a:cxn ang="0">
                <a:pos x="174" y="780"/>
              </a:cxn>
              <a:cxn ang="0">
                <a:pos x="84" y="750"/>
              </a:cxn>
              <a:cxn ang="0">
                <a:pos x="0" y="702"/>
              </a:cxn>
            </a:cxnLst>
            <a:rect l="0" t="0" r="r" b="b"/>
            <a:pathLst>
              <a:path w="1081" h="792">
                <a:moveTo>
                  <a:pt x="0" y="702"/>
                </a:moveTo>
                <a:lnTo>
                  <a:pt x="0" y="90"/>
                </a:lnTo>
                <a:lnTo>
                  <a:pt x="84" y="138"/>
                </a:lnTo>
                <a:lnTo>
                  <a:pt x="174" y="168"/>
                </a:lnTo>
                <a:lnTo>
                  <a:pt x="270" y="180"/>
                </a:lnTo>
                <a:lnTo>
                  <a:pt x="366" y="168"/>
                </a:lnTo>
                <a:lnTo>
                  <a:pt x="457" y="138"/>
                </a:lnTo>
                <a:lnTo>
                  <a:pt x="541" y="90"/>
                </a:lnTo>
                <a:lnTo>
                  <a:pt x="625" y="36"/>
                </a:lnTo>
                <a:lnTo>
                  <a:pt x="715" y="6"/>
                </a:lnTo>
                <a:lnTo>
                  <a:pt x="811" y="0"/>
                </a:lnTo>
                <a:lnTo>
                  <a:pt x="907" y="6"/>
                </a:lnTo>
                <a:lnTo>
                  <a:pt x="997" y="36"/>
                </a:lnTo>
                <a:lnTo>
                  <a:pt x="1081" y="90"/>
                </a:lnTo>
                <a:lnTo>
                  <a:pt x="1081" y="702"/>
                </a:lnTo>
                <a:lnTo>
                  <a:pt x="997" y="648"/>
                </a:lnTo>
                <a:lnTo>
                  <a:pt x="907" y="618"/>
                </a:lnTo>
                <a:lnTo>
                  <a:pt x="811" y="612"/>
                </a:lnTo>
                <a:lnTo>
                  <a:pt x="715" y="618"/>
                </a:lnTo>
                <a:lnTo>
                  <a:pt x="625" y="648"/>
                </a:lnTo>
                <a:lnTo>
                  <a:pt x="541" y="702"/>
                </a:lnTo>
                <a:lnTo>
                  <a:pt x="457" y="750"/>
                </a:lnTo>
                <a:lnTo>
                  <a:pt x="366" y="780"/>
                </a:lnTo>
                <a:lnTo>
                  <a:pt x="270" y="792"/>
                </a:lnTo>
                <a:lnTo>
                  <a:pt x="174" y="780"/>
                </a:lnTo>
                <a:lnTo>
                  <a:pt x="84" y="750"/>
                </a:lnTo>
                <a:lnTo>
                  <a:pt x="0" y="70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7215190" y="3114684"/>
            <a:ext cx="1636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>
                <a:solidFill>
                  <a:srgbClr val="0000FF"/>
                </a:solidFill>
                <a:latin typeface="Arial" pitchFamily="34" charset="0"/>
              </a:rPr>
              <a:t>Combinação dos</a:t>
            </a:r>
          </a:p>
          <a:p>
            <a:r>
              <a:rPr lang="pt-BR" sz="1600">
                <a:solidFill>
                  <a:srgbClr val="0000FF"/>
                </a:solidFill>
                <a:latin typeface="Arial" pitchFamily="34" charset="0"/>
              </a:rPr>
              <a:t>Melhores Agentes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8072462" y="5286388"/>
            <a:ext cx="158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" name="Freeform 37"/>
          <p:cNvSpPr>
            <a:spLocks/>
          </p:cNvSpPr>
          <p:nvPr/>
        </p:nvSpPr>
        <p:spPr bwMode="auto">
          <a:xfrm>
            <a:off x="8024837" y="5676913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60"/>
              </a:cxn>
              <a:cxn ang="0">
                <a:pos x="60" y="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30" y="60"/>
                </a:lnTo>
                <a:lnTo>
                  <a:pt x="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4929190" y="4714884"/>
            <a:ext cx="965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800">
                <a:solidFill>
                  <a:srgbClr val="0000FF"/>
                </a:solidFill>
                <a:latin typeface="Arial" pitchFamily="34" charset="0"/>
              </a:rPr>
              <a:t>Ambiente</a:t>
            </a:r>
            <a:endParaRPr lang="pt-BR" b="1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8072462" y="5286388"/>
            <a:ext cx="158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>
            <a:off x="8072462" y="3857628"/>
            <a:ext cx="158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" name="Freeform 33"/>
          <p:cNvSpPr>
            <a:spLocks/>
          </p:cNvSpPr>
          <p:nvPr/>
        </p:nvSpPr>
        <p:spPr bwMode="auto">
          <a:xfrm>
            <a:off x="8024837" y="4248153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60"/>
              </a:cxn>
              <a:cxn ang="0">
                <a:pos x="60" y="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30" y="60"/>
                </a:lnTo>
                <a:lnTo>
                  <a:pt x="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13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Implementação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1428736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r>
              <a:rPr lang="pt-BR" i="1" dirty="0" smtClean="0">
                <a:sym typeface="Wingdings" pitchFamily="2" charset="2"/>
              </a:rPr>
              <a:t> Processo Evolutivo</a:t>
            </a:r>
            <a:endParaRPr lang="pt-BR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3200" i="1" dirty="0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500034" y="2071678"/>
          <a:ext cx="8077158" cy="37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8" name="Visio" r:id="rId4" imgW="5685840" imgH="2672640" progId="Visio.Drawing.11">
                  <p:embed/>
                </p:oleObj>
              </mc:Choice>
              <mc:Fallback>
                <p:oleObj name="Visio" r:id="rId4" imgW="5685840" imgH="2672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071678"/>
                        <a:ext cx="8077158" cy="379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3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14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Implementação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graphicFrame>
        <p:nvGraphicFramePr>
          <p:cNvPr id="51" name="Object 15"/>
          <p:cNvGraphicFramePr>
            <a:graphicFrameLocks noChangeAspect="1"/>
          </p:cNvGraphicFramePr>
          <p:nvPr/>
        </p:nvGraphicFramePr>
        <p:xfrm>
          <a:off x="1000100" y="2428868"/>
          <a:ext cx="7335837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9" name="VISIO" r:id="rId4" imgW="5527080" imgH="2783880" progId="Visio.Drawing.11">
                  <p:embed/>
                </p:oleObj>
              </mc:Choice>
              <mc:Fallback>
                <p:oleObj name="VISIO" r:id="rId4" imgW="5527080" imgH="2783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428868"/>
                        <a:ext cx="7335837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GB" sz="3200" dirty="0" err="1"/>
              <a:t>Arquitetura</a:t>
            </a:r>
            <a:r>
              <a:rPr lang="en-GB" sz="3200" dirty="0"/>
              <a:t> do </a:t>
            </a:r>
            <a:r>
              <a:rPr lang="en-GB" sz="3200" dirty="0" err="1"/>
              <a:t>Robô</a:t>
            </a:r>
            <a:endParaRPr lang="en-GB" sz="3200" dirty="0"/>
          </a:p>
          <a:p>
            <a:pPr marL="742950" lvl="1" indent="-285750">
              <a:spcBef>
                <a:spcPct val="20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15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Implementação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graphicFrame>
        <p:nvGraphicFramePr>
          <p:cNvPr id="2" name="Objeto 1"/>
          <p:cNvGraphicFramePr>
            <a:graphicFrameLocks noGrp="1" noChangeAspect="1"/>
          </p:cNvGraphicFramePr>
          <p:nvPr/>
        </p:nvGraphicFramePr>
        <p:xfrm>
          <a:off x="500063" y="1571625"/>
          <a:ext cx="810736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1" name="Visio" r:id="rId4" imgW="5450525" imgH="2955317" progId="Visio.Drawing.11">
                  <p:embed/>
                </p:oleObj>
              </mc:Choice>
              <mc:Fallback>
                <p:oleObj name="Visio" r:id="rId4" imgW="5450525" imgH="2955317" progId="Visio.Drawing.11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71625"/>
                        <a:ext cx="8107362" cy="439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4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16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Implementação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 smtClean="0">
                <a:solidFill>
                  <a:schemeClr val="tx2"/>
                </a:solidFill>
              </a:rPr>
              <a:t>Sistema Robótico Evolutivo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2571744"/>
            <a:ext cx="27066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/>
              <a:t>Estação de Trabalho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29200" y="2571744"/>
            <a:ext cx="33845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/>
              <a:t>  Estação de Reprodução  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3429000" y="2800344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8458200" y="280034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8686800" y="219074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381000" y="2190744"/>
            <a:ext cx="830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81000" y="219074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381000" y="280034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57200" y="4095744"/>
            <a:ext cx="2743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dirty="0"/>
              <a:t> Testar a habilidade de Executar a </a:t>
            </a:r>
            <a:r>
              <a:rPr lang="pt-BR" dirty="0" smtClean="0"/>
              <a:t>tarefa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Fitness</a:t>
            </a:r>
            <a:endParaRPr lang="pt-BR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334000" y="4324344"/>
            <a:ext cx="38100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pt-BR"/>
              <a:t> Seleção dos Parceiros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pt-BR" sz="2000"/>
              <a:t>-- Canto de acasalamento</a:t>
            </a:r>
            <a:endParaRPr lang="pt-BR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pt-BR"/>
              <a:t> Troca de Cromossomos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pt-BR"/>
              <a:t> Reconfiguração dos Robôs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410200" y="3257544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7162800" y="3257544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81000" y="3181344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1981200" y="3181344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2514600" y="1371600"/>
            <a:ext cx="3631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 b="1" dirty="0"/>
              <a:t>Processo </a:t>
            </a:r>
            <a:r>
              <a:rPr lang="pt-BR" sz="3200" b="1" dirty="0" smtClean="0"/>
              <a:t>Evolutivo</a:t>
            </a:r>
            <a:r>
              <a:rPr lang="pt-BR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16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38475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7252" name="Rectangle 4"/>
          <p:cNvSpPr>
            <a:spLocks noGrp="1" noChangeArrowheads="1"/>
          </p:cNvSpPr>
          <p:nvPr>
            <p:ph idx="1"/>
          </p:nvPr>
        </p:nvSpPr>
        <p:spPr>
          <a:xfrm>
            <a:off x="1398588" y="2363788"/>
            <a:ext cx="7340600" cy="37417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17</a:t>
            </a:fld>
            <a:endParaRPr lang="pt-BR" smtClean="0"/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984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/>
              <a:t>Aplicações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00063" y="1"/>
            <a:ext cx="7772400" cy="105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dirty="0" smtClean="0">
                <a:solidFill>
                  <a:schemeClr val="tx2"/>
                </a:solidFill>
              </a:rPr>
              <a:t>Predação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0" y="714375"/>
          <a:ext cx="9144000" cy="599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0" r:id="rId5" imgW="2990850" imgH="2105025" progId="Excel.Chart.8">
                  <p:embed/>
                </p:oleObj>
              </mc:Choice>
              <mc:Fallback>
                <p:oleObj r:id="rId5" imgW="2990850" imgH="21050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4375"/>
                        <a:ext cx="9144000" cy="599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9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dirty="0" smtClean="0"/>
              <a:t># </a:t>
            </a:r>
            <a:fld id="{EFB1C832-6F9A-405F-94E7-79EBA4A222C1}" type="slidenum">
              <a:rPr lang="pt-BR" smtClean="0"/>
              <a:pPr algn="l"/>
              <a:t>18</a:t>
            </a:fld>
            <a:endParaRPr lang="pt-BR" dirty="0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9444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Conclusão</a:t>
            </a:r>
            <a:endParaRPr lang="pt-BR" sz="1400" dirty="0"/>
          </a:p>
        </p:txBody>
      </p:sp>
      <p:sp>
        <p:nvSpPr>
          <p:cNvPr id="11" name="Espaço Reservado para Número de Slide 4"/>
          <p:cNvSpPr txBox="1">
            <a:spLocks/>
          </p:cNvSpPr>
          <p:nvPr/>
        </p:nvSpPr>
        <p:spPr bwMode="auto">
          <a:xfrm>
            <a:off x="8215313" y="6572250"/>
            <a:ext cx="928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tarSymbol"/>
              <a:buNone/>
              <a:tabLst/>
              <a:defRPr/>
            </a:pPr>
            <a:fld id="{A35BBEB9-3646-412B-8387-ED687FCB335F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tarSymbol"/>
                <a:buNone/>
                <a:tabLst/>
                <a:defRPr/>
              </a:pPr>
              <a:t>18</a:t>
            </a:fld>
            <a:endParaRPr kumimoji="0" 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pt-BR" sz="4400" dirty="0" smtClean="0">
                <a:solidFill>
                  <a:schemeClr val="tx2"/>
                </a:solidFill>
              </a:rPr>
              <a:t>Principia – Robôs na Escola</a:t>
            </a:r>
            <a:endParaRPr kumimoji="0" lang="pt-BR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5288" y="739951"/>
            <a:ext cx="8569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endParaRPr lang="pt-BR" sz="3600" dirty="0" smtClean="0"/>
          </a:p>
          <a:p>
            <a:pPr lvl="2">
              <a:lnSpc>
                <a:spcPct val="150000"/>
              </a:lnSpc>
            </a:pPr>
            <a:r>
              <a:rPr lang="pt-BR" sz="2800" dirty="0"/>
              <a:t>https://github.com/simoesusp/RobosNaEscola</a:t>
            </a:r>
          </a:p>
          <a:p>
            <a:pPr lvl="1">
              <a:lnSpc>
                <a:spcPct val="150000"/>
              </a:lnSpc>
            </a:pPr>
            <a:endParaRPr lang="pt-BR" sz="3200" dirty="0"/>
          </a:p>
        </p:txBody>
      </p: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20" y="2492896"/>
            <a:ext cx="6019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8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dirty="0" smtClean="0"/>
              <a:t># </a:t>
            </a:r>
            <a:fld id="{EFB1C832-6F9A-405F-94E7-79EBA4A222C1}" type="slidenum">
              <a:rPr lang="pt-BR" smtClean="0"/>
              <a:pPr algn="l"/>
              <a:t>19</a:t>
            </a:fld>
            <a:endParaRPr lang="pt-BR" dirty="0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9444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Conclusão</a:t>
            </a:r>
            <a:endParaRPr lang="pt-BR" sz="1400" dirty="0"/>
          </a:p>
        </p:txBody>
      </p:sp>
      <p:sp>
        <p:nvSpPr>
          <p:cNvPr id="11" name="Espaço Reservado para Número de Slide 4"/>
          <p:cNvSpPr txBox="1">
            <a:spLocks/>
          </p:cNvSpPr>
          <p:nvPr/>
        </p:nvSpPr>
        <p:spPr bwMode="auto">
          <a:xfrm>
            <a:off x="8215313" y="6572250"/>
            <a:ext cx="928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tarSymbol"/>
              <a:buNone/>
              <a:tabLst/>
              <a:defRPr/>
            </a:pPr>
            <a:fld id="{A35BBEB9-3646-412B-8387-ED687FCB335F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tarSymbol"/>
                <a:buNone/>
                <a:tabLst/>
                <a:defRPr/>
              </a:pPr>
              <a:t>19</a:t>
            </a:fld>
            <a:endParaRPr kumimoji="0" 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pt-BR" sz="4400" dirty="0">
                <a:solidFill>
                  <a:schemeClr val="tx2"/>
                </a:solidFill>
              </a:rPr>
              <a:t>Conclusão</a:t>
            </a:r>
            <a:endParaRPr kumimoji="0" lang="pt-BR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5288" y="739951"/>
            <a:ext cx="8569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endParaRPr lang="pt-BR" sz="3600" dirty="0" smtClean="0"/>
          </a:p>
          <a:p>
            <a:pPr lvl="1">
              <a:lnSpc>
                <a:spcPct val="150000"/>
              </a:lnSpc>
            </a:pPr>
            <a:r>
              <a:rPr lang="pt-BR" sz="3200" dirty="0"/>
              <a:t>A Computação Evolutiva Possibilita:</a:t>
            </a:r>
          </a:p>
          <a:p>
            <a:pPr lvl="2">
              <a:lnSpc>
                <a:spcPct val="150000"/>
              </a:lnSpc>
            </a:pPr>
            <a:r>
              <a:rPr lang="pt-BR" sz="2800" dirty="0"/>
              <a:t>A </a:t>
            </a:r>
            <a:r>
              <a:rPr lang="pt-BR" sz="2800" dirty="0" smtClean="0"/>
              <a:t>programação automática </a:t>
            </a:r>
            <a:r>
              <a:rPr lang="pt-BR" sz="2800" dirty="0"/>
              <a:t>de sistemas complexos</a:t>
            </a:r>
          </a:p>
          <a:p>
            <a:pPr lvl="2">
              <a:lnSpc>
                <a:spcPct val="150000"/>
              </a:lnSpc>
            </a:pPr>
            <a:r>
              <a:rPr lang="pt-BR" sz="2800" dirty="0" err="1" smtClean="0"/>
              <a:t>Adaptatividade</a:t>
            </a:r>
            <a:r>
              <a:rPr lang="pt-BR" sz="2800" dirty="0" smtClean="0"/>
              <a:t> </a:t>
            </a:r>
            <a:r>
              <a:rPr lang="pt-BR" sz="2800" dirty="0"/>
              <a:t>X Inteligência</a:t>
            </a:r>
          </a:p>
          <a:p>
            <a:pPr lvl="2">
              <a:lnSpc>
                <a:spcPct val="150000"/>
              </a:lnSpc>
            </a:pPr>
            <a:r>
              <a:rPr lang="pt-BR" sz="2800" dirty="0"/>
              <a:t>Evolução Contínua  X  Busca de Solução</a:t>
            </a:r>
          </a:p>
          <a:p>
            <a:pPr lvl="1">
              <a:lnSpc>
                <a:spcPct val="150000"/>
              </a:lnSpc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370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2</a:t>
            </a:fld>
            <a:endParaRPr lang="pt-BR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883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Objetivos</a:t>
            </a:r>
            <a:endParaRPr lang="pt-BR" sz="1400" dirty="0"/>
          </a:p>
        </p:txBody>
      </p:sp>
      <p:graphicFrame>
        <p:nvGraphicFramePr>
          <p:cNvPr id="2" name="Objeto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2358346"/>
              </p:ext>
            </p:extLst>
          </p:nvPr>
        </p:nvGraphicFramePr>
        <p:xfrm>
          <a:off x="1114673" y="404614"/>
          <a:ext cx="6597650" cy="598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6" name="VISIO" r:id="rId3" imgW="5756148" imgH="5222748" progId="Visio.Drawing.4">
                  <p:embed/>
                </p:oleObj>
              </mc:Choice>
              <mc:Fallback>
                <p:oleObj name="VISIO" r:id="rId3" imgW="5756148" imgH="5222748" progId="Visio.Drawing.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673" y="404614"/>
                        <a:ext cx="6597650" cy="598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4446"/>
              </p:ext>
            </p:extLst>
          </p:nvPr>
        </p:nvGraphicFramePr>
        <p:xfrm>
          <a:off x="5004048" y="4005064"/>
          <a:ext cx="31194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7" name="VISIO" r:id="rId5" imgW="3119628" imgH="1374648" progId="Visio.Drawing.4">
                  <p:embed/>
                </p:oleObj>
              </mc:Choice>
              <mc:Fallback>
                <p:oleObj name="VISIO" r:id="rId5" imgW="3119628" imgH="1374648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05064"/>
                        <a:ext cx="31194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dirty="0" smtClean="0"/>
              <a:t># </a:t>
            </a:r>
            <a:fld id="{EFB1C832-6F9A-405F-94E7-79EBA4A222C1}" type="slidenum">
              <a:rPr lang="pt-BR" smtClean="0"/>
              <a:pPr algn="l"/>
              <a:t>20</a:t>
            </a:fld>
            <a:endParaRPr lang="pt-BR" dirty="0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6078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FIM !</a:t>
            </a:r>
            <a:endParaRPr lang="pt-BR" sz="1400" dirty="0"/>
          </a:p>
        </p:txBody>
      </p:sp>
      <p:sp>
        <p:nvSpPr>
          <p:cNvPr id="11" name="Espaço Reservado para Número de Slide 4"/>
          <p:cNvSpPr txBox="1">
            <a:spLocks/>
          </p:cNvSpPr>
          <p:nvPr/>
        </p:nvSpPr>
        <p:spPr bwMode="auto">
          <a:xfrm>
            <a:off x="8215313" y="6572250"/>
            <a:ext cx="928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tarSymbol"/>
              <a:buNone/>
              <a:tabLst/>
              <a:defRPr/>
            </a:pPr>
            <a:fld id="{A35BBEB9-3646-412B-8387-ED687FCB335F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tarSymbol"/>
                <a:buNone/>
                <a:tabLst/>
                <a:defRPr/>
              </a:pPr>
              <a:t>20</a:t>
            </a:fld>
            <a:endParaRPr kumimoji="0" 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pt-BR" sz="4400" dirty="0" smtClean="0">
                <a:solidFill>
                  <a:schemeClr val="tx2"/>
                </a:solidFill>
              </a:rPr>
              <a:t>Obrigado !!</a:t>
            </a:r>
            <a:endParaRPr kumimoji="0" lang="pt-BR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4725144"/>
            <a:ext cx="8839200" cy="9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pt-BR" dirty="0" smtClean="0">
                <a:latin typeface="Tahoma" pitchFamily="34" charset="0"/>
              </a:rPr>
              <a:t>www.icmc.usp.br</a:t>
            </a:r>
            <a:r>
              <a:rPr lang="pt-BR" dirty="0">
                <a:latin typeface="Tahoma" pitchFamily="34" charset="0"/>
              </a:rPr>
              <a:t>/~simoes</a:t>
            </a:r>
            <a:r>
              <a:rPr lang="pt-BR" dirty="0" smtClean="0">
                <a:latin typeface="Tahoma" pitchFamily="34" charset="0"/>
              </a:rPr>
              <a:t>/</a:t>
            </a:r>
          </a:p>
          <a:p>
            <a:pPr marL="742950" lvl="1" indent="-28575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dirty="0" err="1" smtClean="0">
                <a:latin typeface="Tahoma" pitchFamily="34" charset="0"/>
              </a:rPr>
              <a:t>Github</a:t>
            </a:r>
            <a:r>
              <a:rPr lang="en-US" dirty="0" smtClean="0">
                <a:latin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</a:rPr>
              <a:t>simoesusp</a:t>
            </a:r>
            <a:r>
              <a:rPr lang="en-US" dirty="0" smtClean="0">
                <a:latin typeface="Tahoma" pitchFamily="34" charset="0"/>
              </a:rPr>
              <a:t>       email: simoes@icmc.usp.br</a:t>
            </a:r>
            <a:endParaRPr lang="pt-BR" dirty="0">
              <a:latin typeface="Tahoma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25613" y="1506769"/>
            <a:ext cx="56499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9900"/>
                </a:solidFill>
              </a:rPr>
              <a:t>“Será a Vida Artificial possível?”</a:t>
            </a:r>
          </a:p>
          <a:p>
            <a:endParaRPr lang="pt-BR" sz="3200">
              <a:solidFill>
                <a:srgbClr val="FF9900"/>
              </a:solidFill>
            </a:endParaRPr>
          </a:p>
          <a:p>
            <a:r>
              <a:rPr lang="pt-BR" sz="3200"/>
              <a:t>				</a:t>
            </a:r>
          </a:p>
          <a:p>
            <a:r>
              <a:rPr lang="pt-BR" sz="3200"/>
              <a:t>					</a:t>
            </a:r>
          </a:p>
        </p:txBody>
      </p:sp>
      <p:pic>
        <p:nvPicPr>
          <p:cNvPr id="13" name="Picture 4" descr="15-ls_des-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1" y="2514832"/>
            <a:ext cx="6192837" cy="237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6" y="2486257"/>
            <a:ext cx="3136900" cy="247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4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63" y="0"/>
            <a:ext cx="7772400" cy="1470025"/>
          </a:xfrm>
        </p:spPr>
        <p:txBody>
          <a:bodyPr/>
          <a:lstStyle/>
          <a:p>
            <a:pPr algn="l" eaLnBrk="1" hangingPunct="1"/>
            <a:r>
              <a:rPr lang="pt-BR" dirty="0" smtClean="0"/>
              <a:t>Projeto de Circuitos de Controle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357298"/>
            <a:ext cx="8072437" cy="3429000"/>
          </a:xfrm>
        </p:spPr>
        <p:txBody>
          <a:bodyPr/>
          <a:lstStyle/>
          <a:p>
            <a:pPr lvl="1" algn="l" eaLnBrk="1" hangingPunct="1">
              <a:buFont typeface="Arial" pitchFamily="34" charset="0"/>
              <a:buChar char="•"/>
            </a:pPr>
            <a:r>
              <a:rPr lang="pt-BR" dirty="0" smtClean="0"/>
              <a:t> Aplicações :</a:t>
            </a:r>
          </a:p>
          <a:p>
            <a:pPr lvl="2" algn="l" eaLnBrk="1" hangingPunct="1">
              <a:buFont typeface="Arial" pitchFamily="34" charset="0"/>
              <a:buChar char="•"/>
            </a:pPr>
            <a:r>
              <a:rPr lang="pt-BR" dirty="0" smtClean="0"/>
              <a:t> Veículos </a:t>
            </a:r>
            <a:r>
              <a:rPr lang="pt-BR" dirty="0"/>
              <a:t>Terrestres e Aéreos</a:t>
            </a:r>
            <a:r>
              <a:rPr lang="en-US" dirty="0" smtClean="0"/>
              <a:t> </a:t>
            </a:r>
          </a:p>
          <a:p>
            <a:pPr lvl="2" algn="l" eaLnBrk="1" hangingPunct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Educação</a:t>
            </a:r>
            <a:r>
              <a:rPr lang="en-US" dirty="0" smtClean="0"/>
              <a:t>, </a:t>
            </a:r>
            <a:r>
              <a:rPr lang="en-US" dirty="0" err="1" smtClean="0"/>
              <a:t>Exploração</a:t>
            </a:r>
            <a:r>
              <a:rPr lang="en-US" dirty="0" smtClean="0"/>
              <a:t>, </a:t>
            </a:r>
          </a:p>
          <a:p>
            <a:pPr lvl="2" algn="l" eaLnBrk="1" hangingPunct="1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Resgate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Acessibilidade</a:t>
            </a:r>
            <a:endParaRPr lang="pt-BR" dirty="0" smtClean="0"/>
          </a:p>
          <a:p>
            <a:pPr lvl="2" algn="l" eaLnBrk="1" hangingPunct="1"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7413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r>
              <a:rPr lang="pt-BR"/>
              <a:t># </a:t>
            </a:r>
            <a:fld id="{92CFB524-3D9D-43B4-AB65-0F0121902AAC}" type="slidenum">
              <a:rPr lang="pt-BR"/>
              <a:pPr/>
              <a:t>3</a:t>
            </a:fld>
            <a:endParaRPr lang="pt-BR"/>
          </a:p>
        </p:txBody>
      </p:sp>
      <p:sp>
        <p:nvSpPr>
          <p:cNvPr id="17414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9845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Aplicações</a:t>
            </a:r>
            <a:endParaRPr lang="pt-BR" sz="1400" dirty="0"/>
          </a:p>
        </p:txBody>
      </p:sp>
      <p:sp>
        <p:nvSpPr>
          <p:cNvPr id="17415" name="CaixaDeTexto 8"/>
          <p:cNvSpPr txBox="1">
            <a:spLocks noChangeArrowheads="1"/>
          </p:cNvSpPr>
          <p:nvPr/>
        </p:nvSpPr>
        <p:spPr bwMode="auto">
          <a:xfrm>
            <a:off x="142875" y="6215063"/>
            <a:ext cx="11993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b="1" dirty="0" smtClean="0">
                <a:solidFill>
                  <a:srgbClr val="210E30"/>
                </a:solidFill>
              </a:rPr>
              <a:t>ELBCE 2012</a:t>
            </a:r>
            <a:endParaRPr lang="pt-BR" sz="1400" b="1" dirty="0">
              <a:solidFill>
                <a:srgbClr val="210E3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132856"/>
            <a:ext cx="3604355" cy="23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 descr="DSC038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718" y="5144308"/>
            <a:ext cx="2285984" cy="171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0" y="3571852"/>
            <a:ext cx="435771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DSC039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5179256"/>
            <a:ext cx="2214546" cy="165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0" y="1196752"/>
            <a:ext cx="8267700" cy="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71500" y="1340768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pt-BR" sz="2800" dirty="0" smtClean="0">
                <a:sym typeface="Wingdings" pitchFamily="2" charset="2"/>
              </a:rPr>
              <a:t>Projeto Automático de Sistemas de Controle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pt-BR" sz="2800" dirty="0" smtClean="0">
                <a:sym typeface="Wingdings" pitchFamily="2" charset="2"/>
              </a:rPr>
              <a:t>Especialista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en-US" sz="2800" dirty="0" err="1" smtClean="0">
                <a:sym typeface="Wingdings" pitchFamily="2" charset="2"/>
              </a:rPr>
              <a:t>Motivação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800100" lvl="1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en-US" sz="2800" dirty="0" err="1" smtClean="0">
                <a:sym typeface="Wingdings" pitchFamily="2" charset="2"/>
              </a:rPr>
              <a:t>Reduzir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erros</a:t>
            </a:r>
            <a:r>
              <a:rPr lang="en-US" sz="2800" dirty="0" smtClean="0">
                <a:sym typeface="Wingdings" pitchFamily="2" charset="2"/>
              </a:rPr>
              <a:t> de </a:t>
            </a:r>
            <a:r>
              <a:rPr lang="en-US" sz="2800" dirty="0" err="1" smtClean="0">
                <a:sym typeface="Wingdings" pitchFamily="2" charset="2"/>
              </a:rPr>
              <a:t>projeto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Ambientes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Desconhecidos</a:t>
            </a:r>
            <a:r>
              <a:rPr lang="en-US" sz="2800" dirty="0" smtClean="0">
                <a:sym typeface="Wingdings" pitchFamily="2" charset="2"/>
              </a:rPr>
              <a:t> e </a:t>
            </a:r>
            <a:r>
              <a:rPr lang="en-US" sz="2800" dirty="0" err="1" smtClean="0">
                <a:sym typeface="Wingdings" pitchFamily="2" charset="2"/>
              </a:rPr>
              <a:t>Dinamicamente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Mutáveis</a:t>
            </a:r>
            <a:endParaRPr lang="en-US" sz="28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en-US" sz="28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2800" dirty="0" smtClean="0">
              <a:sym typeface="Wingdings" pitchFamily="2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Controle Evolutivo: Objetivos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4</a:t>
            </a:fld>
            <a:endParaRPr lang="pt-BR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883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Objetivos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 bwMode="auto">
          <a:xfrm flipV="1">
            <a:off x="1169680" y="1844824"/>
            <a:ext cx="1357322" cy="571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ADD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/>
          <p:nvPr/>
        </p:nvCxnSpPr>
        <p:spPr bwMode="auto">
          <a:xfrm>
            <a:off x="1455432" y="1844824"/>
            <a:ext cx="785818" cy="7143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ADD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71472" y="1340768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pt-BR" sz="2800" dirty="0" smtClean="0">
                <a:sym typeface="Wingdings" pitchFamily="2" charset="2"/>
              </a:rPr>
              <a:t>Projeto Automático de Sistemas de Controle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pt-BR" sz="2800" dirty="0" smtClean="0">
                <a:sym typeface="Wingdings" pitchFamily="2" charset="2"/>
              </a:rPr>
              <a:t>Especialista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en-US" sz="2800" dirty="0" err="1" smtClean="0">
                <a:sym typeface="Wingdings" pitchFamily="2" charset="2"/>
              </a:rPr>
              <a:t>Motivação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800100" lvl="1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en-US" sz="2800" dirty="0" err="1" smtClean="0">
                <a:sym typeface="Wingdings" pitchFamily="2" charset="2"/>
              </a:rPr>
              <a:t>Reduzir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erros</a:t>
            </a:r>
            <a:r>
              <a:rPr lang="en-US" sz="2800" dirty="0" smtClean="0">
                <a:sym typeface="Wingdings" pitchFamily="2" charset="2"/>
              </a:rPr>
              <a:t> de </a:t>
            </a:r>
            <a:r>
              <a:rPr lang="en-US" sz="2800" dirty="0" err="1" smtClean="0">
                <a:sym typeface="Wingdings" pitchFamily="2" charset="2"/>
              </a:rPr>
              <a:t>projeto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Ambientes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Desconhecidos</a:t>
            </a:r>
            <a:r>
              <a:rPr lang="en-US" sz="2800" dirty="0" smtClean="0">
                <a:sym typeface="Wingdings" pitchFamily="2" charset="2"/>
              </a:rPr>
              <a:t> e </a:t>
            </a:r>
            <a:r>
              <a:rPr lang="en-US" sz="2800" dirty="0" err="1" smtClean="0">
                <a:sym typeface="Wingdings" pitchFamily="2" charset="2"/>
              </a:rPr>
              <a:t>Dinamicamente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Mutáveis</a:t>
            </a:r>
            <a:endParaRPr lang="en-US" sz="28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en-US" sz="12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r>
              <a:rPr lang="en-US" sz="2800" dirty="0" err="1" smtClean="0">
                <a:sym typeface="Wingdings" pitchFamily="2" charset="2"/>
              </a:rPr>
              <a:t>Premissa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mais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importante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None/>
            </a:pPr>
            <a:endParaRPr lang="pt-BR" sz="1100" dirty="0" smtClean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à"/>
            </a:pPr>
            <a:r>
              <a:rPr lang="pt-BR" sz="2800" dirty="0" smtClean="0">
                <a:sym typeface="Wingdings" pitchFamily="2" charset="2"/>
              </a:rPr>
              <a:t>Especificar </a:t>
            </a:r>
            <a:r>
              <a:rPr lang="pt-BR" sz="2800" i="1" dirty="0" smtClean="0">
                <a:solidFill>
                  <a:srgbClr val="FF3300"/>
                </a:solidFill>
                <a:sym typeface="Wingdings" pitchFamily="2" charset="2"/>
              </a:rPr>
              <a:t>o que</a:t>
            </a:r>
            <a:r>
              <a:rPr lang="pt-BR" sz="2800" dirty="0" smtClean="0">
                <a:sym typeface="Wingdings" pitchFamily="2" charset="2"/>
              </a:rPr>
              <a:t> é desejado do robô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à"/>
            </a:pPr>
            <a:r>
              <a:rPr lang="pt-BR" sz="2800" dirty="0" smtClean="0">
                <a:sym typeface="Wingdings" pitchFamily="2" charset="2"/>
              </a:rPr>
              <a:t>Sem definir </a:t>
            </a:r>
            <a:r>
              <a:rPr lang="pt-BR" sz="2800" i="1" dirty="0" smtClean="0">
                <a:solidFill>
                  <a:srgbClr val="FF3300"/>
                </a:solidFill>
                <a:sym typeface="Wingdings" pitchFamily="2" charset="2"/>
              </a:rPr>
              <a:t>como</a:t>
            </a:r>
            <a:r>
              <a:rPr lang="pt-BR" sz="2800" dirty="0" smtClean="0">
                <a:sym typeface="Wingdings" pitchFamily="2" charset="2"/>
              </a:rPr>
              <a:t> ele deve fazer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28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2800" dirty="0">
              <a:sym typeface="Wingdings" pitchFamily="2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5</a:t>
            </a:fld>
            <a:endParaRPr lang="pt-BR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883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Objetivos</a:t>
            </a:r>
            <a:endParaRPr lang="pt-BR" sz="1400" dirty="0"/>
          </a:p>
        </p:txBody>
      </p:sp>
      <p:cxnSp>
        <p:nvCxnSpPr>
          <p:cNvPr id="10" name="Conector reto 9"/>
          <p:cNvCxnSpPr/>
          <p:nvPr/>
        </p:nvCxnSpPr>
        <p:spPr bwMode="auto">
          <a:xfrm flipV="1">
            <a:off x="1169680" y="1844824"/>
            <a:ext cx="1357322" cy="571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ADD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to 10"/>
          <p:cNvCxnSpPr/>
          <p:nvPr/>
        </p:nvCxnSpPr>
        <p:spPr bwMode="auto">
          <a:xfrm>
            <a:off x="1455432" y="1844824"/>
            <a:ext cx="785818" cy="7143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ADD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Controle Evolutivo: Objetivos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6</a:t>
            </a:fld>
            <a:endParaRPr lang="pt-BR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702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 err="1"/>
              <a:t>Projeto</a:t>
            </a:r>
            <a:endParaRPr lang="pt-BR" sz="1400" dirty="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36545" name="Object 1"/>
          <p:cNvGraphicFramePr>
            <a:graphicFrameLocks noChangeAspect="1"/>
          </p:cNvGraphicFramePr>
          <p:nvPr/>
        </p:nvGraphicFramePr>
        <p:xfrm>
          <a:off x="1142976" y="1928802"/>
          <a:ext cx="6712574" cy="347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1" name="Visio" r:id="rId3" imgW="7080531" imgH="3665166" progId="Visio.Drawing.11">
                  <p:embed/>
                </p:oleObj>
              </mc:Choice>
              <mc:Fallback>
                <p:oleObj name="Visio" r:id="rId3" imgW="7080531" imgH="36651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928802"/>
                        <a:ext cx="6712574" cy="3476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Controle: Processo Evolutivo</a:t>
            </a:r>
          </a:p>
        </p:txBody>
      </p:sp>
    </p:spTree>
    <p:extLst>
      <p:ext uri="{BB962C8B-B14F-4D97-AF65-F5344CB8AC3E}">
        <p14:creationId xmlns:p14="http://schemas.microsoft.com/office/powerpoint/2010/main" val="26723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71472" y="1214422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2800" dirty="0" smtClean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Marlett" pitchFamily="2" charset="2"/>
              <a:buChar char="g"/>
            </a:pPr>
            <a:endParaRPr lang="pt-BR" sz="2800" dirty="0">
              <a:sym typeface="Wingdings" pitchFamily="2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smtClean="0"/>
              <a:t># </a:t>
            </a:r>
            <a:fld id="{EFB1C832-6F9A-405F-94E7-79EBA4A222C1}" type="slidenum">
              <a:rPr lang="pt-BR" smtClean="0"/>
              <a:pPr algn="l"/>
              <a:t>7</a:t>
            </a:fld>
            <a:endParaRPr lang="pt-BR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702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 err="1" smtClean="0"/>
              <a:t>Projeto</a:t>
            </a:r>
            <a:endParaRPr lang="pt-BR" sz="1400" dirty="0"/>
          </a:p>
        </p:txBody>
      </p:sp>
      <p:pic>
        <p:nvPicPr>
          <p:cNvPr id="245762" name="Picture 2" descr="IMAGE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810389" cy="454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Sistemas </a:t>
            </a:r>
            <a:r>
              <a:rPr kumimoji="0" lang="pt-BR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Multirrobóticos</a:t>
            </a:r>
            <a:endParaRPr kumimoji="0" lang="pt-BR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620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8120" name="Conector de seta reta 14"/>
          <p:cNvSpPr>
            <a:spLocks/>
          </p:cNvSpPr>
          <p:nvPr/>
        </p:nvSpPr>
        <p:spPr bwMode="auto">
          <a:xfrm>
            <a:off x="2905125" y="1176338"/>
            <a:ext cx="457200" cy="0"/>
          </a:xfrm>
          <a:prstGeom prst="straightConnector1">
            <a:avLst/>
          </a:prstGeom>
          <a:noFill/>
          <a:ln w="9525">
            <a:solidFill>
              <a:srgbClr val="F79646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0" y="3333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0" y="3790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0" y="6667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pt-BR" sz="4400" dirty="0" smtClean="0"/>
              <a:t>Controle de Robôs </a:t>
            </a:r>
            <a:r>
              <a:rPr lang="pt-BR" sz="4400" dirty="0"/>
              <a:t>Complexos</a:t>
            </a:r>
            <a:endParaRPr kumimoji="0" lang="pt-BR" sz="4400" b="0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571612"/>
            <a:ext cx="3156875" cy="22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walkingevolu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39952" y="2143125"/>
            <a:ext cx="4572000" cy="3429000"/>
          </a:xfrm>
          <a:prstGeom prst="rect">
            <a:avLst/>
          </a:prstGeom>
        </p:spPr>
      </p:pic>
      <p:sp>
        <p:nvSpPr>
          <p:cNvPr id="1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dirty="0"/>
              <a:t># </a:t>
            </a:r>
            <a:fld id="{92CFB524-3D9D-43B4-AB65-0F0121902AAC}" type="slidenum">
              <a:rPr lang="pt-BR"/>
              <a:pPr algn="l"/>
              <a:t>8</a:t>
            </a:fld>
            <a:endParaRPr lang="pt-BR" dirty="0"/>
          </a:p>
        </p:txBody>
      </p:sp>
      <p:sp>
        <p:nvSpPr>
          <p:cNvPr id="1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9845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 smtClean="0"/>
              <a:t>Aplicações</a:t>
            </a:r>
          </a:p>
          <a:p>
            <a:pPr algn="l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633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2875" y="6534150"/>
            <a:ext cx="857250" cy="285750"/>
          </a:xfrm>
          <a:noFill/>
        </p:spPr>
        <p:txBody>
          <a:bodyPr/>
          <a:lstStyle/>
          <a:p>
            <a:pPr algn="l"/>
            <a:r>
              <a:rPr lang="pt-BR" dirty="0" smtClean="0"/>
              <a:t># </a:t>
            </a:r>
            <a:fld id="{EFB1C832-6F9A-405F-94E7-79EBA4A222C1}" type="slidenum">
              <a:rPr lang="pt-BR" smtClean="0"/>
              <a:pPr algn="l"/>
              <a:t>9</a:t>
            </a:fld>
            <a:endParaRPr lang="pt-BR" dirty="0" smtClean="0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71500" y="6550025"/>
            <a:ext cx="984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dirty="0"/>
              <a:t>Aplicações</a:t>
            </a:r>
          </a:p>
        </p:txBody>
      </p:sp>
      <p:sp>
        <p:nvSpPr>
          <p:cNvPr id="11" name="Espaço Reservado para Número de Slide 4"/>
          <p:cNvSpPr txBox="1">
            <a:spLocks/>
          </p:cNvSpPr>
          <p:nvPr/>
        </p:nvSpPr>
        <p:spPr bwMode="auto">
          <a:xfrm>
            <a:off x="8215313" y="6572250"/>
            <a:ext cx="928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tarSymbol"/>
              <a:buNone/>
              <a:tabLst/>
              <a:defRPr/>
            </a:pPr>
            <a:fld id="{A35BBEB9-3646-412B-8387-ED687FCB335F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tarSymbol"/>
                <a:buNone/>
                <a:tabLst/>
                <a:defRPr/>
              </a:pPr>
              <a:t>9</a:t>
            </a:fld>
            <a:endParaRPr kumimoji="0" 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0063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pt-BR" sz="4400" kern="0" dirty="0">
                <a:solidFill>
                  <a:schemeClr val="tx2"/>
                </a:solidFill>
              </a:rPr>
              <a:t>Enxames </a:t>
            </a:r>
            <a:r>
              <a:rPr lang="pt-BR" sz="4400" kern="0" dirty="0" smtClean="0">
                <a:solidFill>
                  <a:schemeClr val="tx2"/>
                </a:solidFill>
              </a:rPr>
              <a:t>Robóticos</a:t>
            </a:r>
            <a:endParaRPr lang="pt-BR" sz="4400" kern="0" dirty="0">
              <a:solidFill>
                <a:schemeClr val="tx2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5400" y="1628800"/>
            <a:ext cx="4038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dirty="0" smtClean="0"/>
              <a:t>Um Enxame é um conjunto de Agentes que se comunicam </a:t>
            </a:r>
          </a:p>
          <a:p>
            <a:pPr marL="0" indent="0">
              <a:buNone/>
            </a:pPr>
            <a:r>
              <a:rPr lang="pt-BR" sz="2800" dirty="0" smtClean="0"/>
              <a:t> (direta ou indiretamente)</a:t>
            </a:r>
          </a:p>
          <a:p>
            <a:endParaRPr lang="pt-BR" sz="2800" dirty="0" smtClean="0"/>
          </a:p>
          <a:p>
            <a:r>
              <a:rPr lang="pt-BR" sz="2800" dirty="0" smtClean="0"/>
              <a:t>Coletivamente </a:t>
            </a:r>
          </a:p>
          <a:p>
            <a:pPr>
              <a:buFont typeface="Wingdings" pitchFamily="2" charset="2"/>
              <a:buNone/>
            </a:pPr>
            <a:r>
              <a:rPr lang="pt-BR" sz="2800" dirty="0" smtClean="0"/>
              <a:t>    resolvem um problema</a:t>
            </a:r>
            <a:endParaRPr lang="pt-BR" sz="2800" dirty="0"/>
          </a:p>
        </p:txBody>
      </p:sp>
      <p:pic>
        <p:nvPicPr>
          <p:cNvPr id="16" name="Picture 4" descr="beeswarm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67175" y="1628775"/>
            <a:ext cx="4902200" cy="36766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6864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ADD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ADD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ADD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ADD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391</Words>
  <Application>Microsoft Office PowerPoint</Application>
  <PresentationFormat>Apresentação na tela (4:3)</PresentationFormat>
  <Paragraphs>162</Paragraphs>
  <Slides>20</Slides>
  <Notes>11</Notes>
  <HiddenSlides>0</HiddenSlides>
  <MMClips>1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Estrutura padrão</vt:lpstr>
      <vt:lpstr>1_Estrutura padrão</vt:lpstr>
      <vt:lpstr>Visio</vt:lpstr>
      <vt:lpstr>VISIO</vt:lpstr>
      <vt:lpstr>Microsoft Excel Chart</vt:lpstr>
      <vt:lpstr>Computação inspirada na Natureza: inteligência artificial x adaptatividade</vt:lpstr>
      <vt:lpstr>Apresentação do PowerPoint</vt:lpstr>
      <vt:lpstr>Projeto de Circuitos de Controle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 Reunião do Comitê Gestor</dc:title>
  <dc:creator>recad-icmc</dc:creator>
  <cp:lastModifiedBy>Simoes</cp:lastModifiedBy>
  <cp:revision>180</cp:revision>
  <dcterms:created xsi:type="dcterms:W3CDTF">2009-05-25T18:24:57Z</dcterms:created>
  <dcterms:modified xsi:type="dcterms:W3CDTF">2017-05-26T13:12:18Z</dcterms:modified>
</cp:coreProperties>
</file>