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8" r:id="rId2"/>
    <p:sldId id="259" r:id="rId3"/>
    <p:sldId id="261" r:id="rId4"/>
    <p:sldId id="265" r:id="rId5"/>
    <p:sldId id="373" r:id="rId6"/>
    <p:sldId id="308" r:id="rId7"/>
    <p:sldId id="331" r:id="rId8"/>
    <p:sldId id="330" r:id="rId9"/>
    <p:sldId id="332" r:id="rId10"/>
    <p:sldId id="359" r:id="rId11"/>
    <p:sldId id="360" r:id="rId12"/>
    <p:sldId id="361" r:id="rId13"/>
    <p:sldId id="362" r:id="rId14"/>
    <p:sldId id="363" r:id="rId15"/>
    <p:sldId id="364" r:id="rId16"/>
    <p:sldId id="322" r:id="rId17"/>
    <p:sldId id="374" r:id="rId18"/>
    <p:sldId id="376" r:id="rId19"/>
    <p:sldId id="378" r:id="rId20"/>
    <p:sldId id="377" r:id="rId21"/>
    <p:sldId id="379" r:id="rId22"/>
    <p:sldId id="380" r:id="rId23"/>
    <p:sldId id="383" r:id="rId24"/>
    <p:sldId id="385" r:id="rId25"/>
    <p:sldId id="384" r:id="rId26"/>
    <p:sldId id="334" r:id="rId27"/>
    <p:sldId id="365" r:id="rId28"/>
    <p:sldId id="388" r:id="rId29"/>
    <p:sldId id="366" r:id="rId30"/>
    <p:sldId id="369" r:id="rId31"/>
    <p:sldId id="368" r:id="rId32"/>
    <p:sldId id="370" r:id="rId33"/>
    <p:sldId id="335" r:id="rId34"/>
    <p:sldId id="386" r:id="rId35"/>
    <p:sldId id="387" r:id="rId36"/>
    <p:sldId id="389" r:id="rId37"/>
    <p:sldId id="390" r:id="rId38"/>
    <p:sldId id="357"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320" autoAdjust="0"/>
  </p:normalViewPr>
  <p:slideViewPr>
    <p:cSldViewPr snapToGrid="0">
      <p:cViewPr varScale="1">
        <p:scale>
          <a:sx n="88" d="100"/>
          <a:sy n="88" d="100"/>
        </p:scale>
        <p:origin x="494"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CCBDD0-E252-4020-B6A0-33C30207D6F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E45A9543-A3A8-48D0-BFD1-1B8442C49A8E}">
      <dgm:prSet phldrT="[Texte]" custT="1"/>
      <dgm:spPr/>
      <dgm:t>
        <a:bodyPr/>
        <a:lstStyle/>
        <a:p>
          <a:r>
            <a:rPr lang="fr-FR" sz="2800" dirty="0" err="1">
              <a:latin typeface="Times New Roman" panose="02020603050405020304" pitchFamily="18" charset="0"/>
              <a:cs typeface="Times New Roman" panose="02020603050405020304" pitchFamily="18" charset="0"/>
            </a:rPr>
            <a:t>Dummy</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Coding</a:t>
          </a:r>
          <a:endParaRPr lang="fr-FR" sz="2800" dirty="0">
            <a:latin typeface="Times New Roman" panose="02020603050405020304" pitchFamily="18" charset="0"/>
            <a:cs typeface="Times New Roman" panose="02020603050405020304" pitchFamily="18" charset="0"/>
          </a:endParaRPr>
        </a:p>
      </dgm:t>
    </dgm:pt>
    <dgm:pt modelId="{9B6AC9B0-098E-44A4-85FF-3E58CCCDBA38}" type="parTrans" cxnId="{5EB29242-9FCE-46B4-8CDB-0C26DA1FA1E2}">
      <dgm:prSet/>
      <dgm:spPr/>
      <dgm:t>
        <a:bodyPr/>
        <a:lstStyle/>
        <a:p>
          <a:endParaRPr lang="fr-FR"/>
        </a:p>
      </dgm:t>
    </dgm:pt>
    <dgm:pt modelId="{D1D58C66-B526-4F25-BFAB-C5515EF38DAC}" type="sibTrans" cxnId="{5EB29242-9FCE-46B4-8CDB-0C26DA1FA1E2}">
      <dgm:prSet/>
      <dgm:spPr/>
      <dgm:t>
        <a:bodyPr/>
        <a:lstStyle/>
        <a:p>
          <a:endParaRPr lang="fr-FR"/>
        </a:p>
      </dgm:t>
    </dgm:pt>
    <dgm:pt modelId="{ABFEDEF3-F9FC-4390-B08F-D021C1ACBAF8}">
      <dgm:prSet phldrT="[Texte]"/>
      <dgm:spPr/>
      <dgm:t>
        <a:bodyPr/>
        <a:lstStyle/>
        <a:p>
          <a:r>
            <a:rPr lang="fr-FR" dirty="0">
              <a:latin typeface="Times New Roman" panose="02020603050405020304" pitchFamily="18" charset="0"/>
              <a:cs typeface="Times New Roman" panose="02020603050405020304" pitchFamily="18" charset="0"/>
            </a:rPr>
            <a:t>Variables Catégorique non ordinale</a:t>
          </a:r>
        </a:p>
      </dgm:t>
    </dgm:pt>
    <dgm:pt modelId="{1483CC5F-7F0C-42AC-AF27-33771CB0F04D}" type="parTrans" cxnId="{2A9F0E92-679F-41CE-8109-B5B319C428F2}">
      <dgm:prSet/>
      <dgm:spPr/>
      <dgm:t>
        <a:bodyPr/>
        <a:lstStyle/>
        <a:p>
          <a:endParaRPr lang="fr-FR"/>
        </a:p>
      </dgm:t>
    </dgm:pt>
    <dgm:pt modelId="{836E4649-FF32-4AA5-8C68-B4BAFD663699}" type="sibTrans" cxnId="{2A9F0E92-679F-41CE-8109-B5B319C428F2}">
      <dgm:prSet/>
      <dgm:spPr/>
      <dgm:t>
        <a:bodyPr/>
        <a:lstStyle/>
        <a:p>
          <a:endParaRPr lang="fr-FR"/>
        </a:p>
      </dgm:t>
    </dgm:pt>
    <dgm:pt modelId="{D92B2F58-E950-4457-B1BF-C6A753634F69}">
      <dgm:prSet phldrT="[Texte]"/>
      <dgm:spPr/>
      <dgm:t>
        <a:bodyPr/>
        <a:lstStyle/>
        <a:p>
          <a:r>
            <a:rPr lang="fr-FR" dirty="0">
              <a:latin typeface="Times New Roman" panose="02020603050405020304" pitchFamily="18" charset="0"/>
              <a:cs typeface="Times New Roman" panose="02020603050405020304" pitchFamily="18" charset="0"/>
            </a:rPr>
            <a:t>Variables Catégorique non ordinale à deux valeur (Binaire)</a:t>
          </a:r>
        </a:p>
      </dgm:t>
    </dgm:pt>
    <dgm:pt modelId="{6EAA8A72-5BFB-45F6-85F4-1B3617176451}" type="parTrans" cxnId="{8C9E3C7D-D1EF-4462-AB46-03D579F68029}">
      <dgm:prSet/>
      <dgm:spPr/>
      <dgm:t>
        <a:bodyPr/>
        <a:lstStyle/>
        <a:p>
          <a:endParaRPr lang="fr-FR"/>
        </a:p>
      </dgm:t>
    </dgm:pt>
    <dgm:pt modelId="{8731F2E9-0C93-4A83-9430-D9B159A1FED9}" type="sibTrans" cxnId="{8C9E3C7D-D1EF-4462-AB46-03D579F68029}">
      <dgm:prSet/>
      <dgm:spPr/>
      <dgm:t>
        <a:bodyPr/>
        <a:lstStyle/>
        <a:p>
          <a:endParaRPr lang="fr-FR"/>
        </a:p>
      </dgm:t>
    </dgm:pt>
    <dgm:pt modelId="{8A0514B0-5357-479B-A9DA-30A0F530C2F2}">
      <dgm:prSet phldrT="[Texte]" custT="1"/>
      <dgm:spPr/>
      <dgm:t>
        <a:bodyPr/>
        <a:lstStyle/>
        <a:p>
          <a:r>
            <a:rPr lang="fr-FR" sz="2800" dirty="0">
              <a:latin typeface="Times New Roman" panose="02020603050405020304" pitchFamily="18" charset="0"/>
              <a:cs typeface="Times New Roman" panose="02020603050405020304" pitchFamily="18" charset="0"/>
            </a:rPr>
            <a:t>Discrétisation</a:t>
          </a:r>
        </a:p>
      </dgm:t>
    </dgm:pt>
    <dgm:pt modelId="{EEC8DD77-938D-4D77-9892-845C9F5C0605}" type="parTrans" cxnId="{3C358092-3C72-471A-B640-5450CFFDF9EF}">
      <dgm:prSet/>
      <dgm:spPr/>
      <dgm:t>
        <a:bodyPr/>
        <a:lstStyle/>
        <a:p>
          <a:endParaRPr lang="fr-FR"/>
        </a:p>
      </dgm:t>
    </dgm:pt>
    <dgm:pt modelId="{FE17C1A2-4032-41F7-B868-6174818A8F6A}" type="sibTrans" cxnId="{3C358092-3C72-471A-B640-5450CFFDF9EF}">
      <dgm:prSet/>
      <dgm:spPr/>
      <dgm:t>
        <a:bodyPr/>
        <a:lstStyle/>
        <a:p>
          <a:endParaRPr lang="fr-FR"/>
        </a:p>
      </dgm:t>
    </dgm:pt>
    <dgm:pt modelId="{2CB10604-4DA7-4FF8-964A-BAEDC75A7190}">
      <dgm:prSet phldrT="[Texte]"/>
      <dgm:spPr/>
      <dgm:t>
        <a:bodyPr/>
        <a:lstStyle/>
        <a:p>
          <a:r>
            <a:rPr lang="fr-FR" dirty="0">
              <a:latin typeface="Times New Roman" panose="02020603050405020304" pitchFamily="18" charset="0"/>
              <a:cs typeface="Times New Roman" panose="02020603050405020304" pitchFamily="18" charset="0"/>
            </a:rPr>
            <a:t>Les Variable numérique (*)</a:t>
          </a:r>
        </a:p>
      </dgm:t>
    </dgm:pt>
    <dgm:pt modelId="{65B5B196-F054-41BB-A538-047C4ADE001A}" type="parTrans" cxnId="{3DF128EB-2B6E-45F0-80BE-6983E51E862F}">
      <dgm:prSet/>
      <dgm:spPr/>
      <dgm:t>
        <a:bodyPr/>
        <a:lstStyle/>
        <a:p>
          <a:endParaRPr lang="fr-FR"/>
        </a:p>
      </dgm:t>
    </dgm:pt>
    <dgm:pt modelId="{34025A5F-7C8F-4670-997C-15EBEF061085}" type="sibTrans" cxnId="{3DF128EB-2B6E-45F0-80BE-6983E51E862F}">
      <dgm:prSet/>
      <dgm:spPr/>
      <dgm:t>
        <a:bodyPr/>
        <a:lstStyle/>
        <a:p>
          <a:endParaRPr lang="fr-FR"/>
        </a:p>
      </dgm:t>
    </dgm:pt>
    <dgm:pt modelId="{CBDE0750-D592-466A-A6F3-7D2501BA60D7}">
      <dgm:prSet phldrT="[Texte]"/>
      <dgm:spPr/>
      <dgm:t>
        <a:bodyPr/>
        <a:lstStyle/>
        <a:p>
          <a:endParaRPr lang="fr-FR" dirty="0">
            <a:latin typeface="Times New Roman" panose="02020603050405020304" pitchFamily="18" charset="0"/>
            <a:cs typeface="Times New Roman" panose="02020603050405020304" pitchFamily="18" charset="0"/>
          </a:endParaRPr>
        </a:p>
      </dgm:t>
    </dgm:pt>
    <dgm:pt modelId="{64E2847F-A228-4CF5-8D37-C20DAA039020}" type="parTrans" cxnId="{FAB18E7D-1524-48CD-B781-1889744CB008}">
      <dgm:prSet/>
      <dgm:spPr/>
      <dgm:t>
        <a:bodyPr/>
        <a:lstStyle/>
        <a:p>
          <a:endParaRPr lang="fr-FR"/>
        </a:p>
      </dgm:t>
    </dgm:pt>
    <dgm:pt modelId="{F05A3311-1356-4CF8-AFF3-5EF303030055}" type="sibTrans" cxnId="{FAB18E7D-1524-48CD-B781-1889744CB008}">
      <dgm:prSet/>
      <dgm:spPr/>
      <dgm:t>
        <a:bodyPr/>
        <a:lstStyle/>
        <a:p>
          <a:endParaRPr lang="fr-FR"/>
        </a:p>
      </dgm:t>
    </dgm:pt>
    <dgm:pt modelId="{60BC7688-5BDC-4425-BF6C-A970DF73A506}" type="pres">
      <dgm:prSet presAssocID="{01CCBDD0-E252-4020-B6A0-33C30207D6F7}" presName="Name0" presStyleCnt="0">
        <dgm:presLayoutVars>
          <dgm:dir/>
          <dgm:animLvl val="lvl"/>
          <dgm:resizeHandles/>
        </dgm:presLayoutVars>
      </dgm:prSet>
      <dgm:spPr/>
      <dgm:t>
        <a:bodyPr/>
        <a:lstStyle/>
        <a:p>
          <a:endParaRPr lang="fr-FR"/>
        </a:p>
      </dgm:t>
    </dgm:pt>
    <dgm:pt modelId="{1FB7C441-907B-4518-8BF0-45A57478D811}" type="pres">
      <dgm:prSet presAssocID="{E45A9543-A3A8-48D0-BFD1-1B8442C49A8E}" presName="linNode" presStyleCnt="0"/>
      <dgm:spPr/>
    </dgm:pt>
    <dgm:pt modelId="{7699F80D-4045-47F3-8644-DE21CD80A606}" type="pres">
      <dgm:prSet presAssocID="{E45A9543-A3A8-48D0-BFD1-1B8442C49A8E}" presName="parentShp" presStyleLbl="node1" presStyleIdx="0" presStyleCnt="2" custScaleX="91221" custScaleY="80139" custLinFactNeighborX="305" custLinFactNeighborY="-4216">
        <dgm:presLayoutVars>
          <dgm:bulletEnabled val="1"/>
        </dgm:presLayoutVars>
      </dgm:prSet>
      <dgm:spPr/>
      <dgm:t>
        <a:bodyPr/>
        <a:lstStyle/>
        <a:p>
          <a:endParaRPr lang="fr-FR"/>
        </a:p>
      </dgm:t>
    </dgm:pt>
    <dgm:pt modelId="{496B7772-AE5B-4A37-A463-B2CB2C7476C7}" type="pres">
      <dgm:prSet presAssocID="{E45A9543-A3A8-48D0-BFD1-1B8442C49A8E}" presName="childShp" presStyleLbl="bgAccFollowNode1" presStyleIdx="0" presStyleCnt="2" custScaleY="71398" custLinFactNeighborX="457" custLinFactNeighborY="-4216">
        <dgm:presLayoutVars>
          <dgm:bulletEnabled val="1"/>
        </dgm:presLayoutVars>
      </dgm:prSet>
      <dgm:spPr/>
      <dgm:t>
        <a:bodyPr/>
        <a:lstStyle/>
        <a:p>
          <a:endParaRPr lang="fr-FR"/>
        </a:p>
      </dgm:t>
    </dgm:pt>
    <dgm:pt modelId="{4C2DAA6A-ECFE-42C2-AB87-DE6AAA3B386B}" type="pres">
      <dgm:prSet presAssocID="{D1D58C66-B526-4F25-BFAB-C5515EF38DAC}" presName="spacing" presStyleCnt="0"/>
      <dgm:spPr/>
    </dgm:pt>
    <dgm:pt modelId="{AC3C864C-2E16-49D4-939C-16FE187EF341}" type="pres">
      <dgm:prSet presAssocID="{8A0514B0-5357-479B-A9DA-30A0F530C2F2}" presName="linNode" presStyleCnt="0"/>
      <dgm:spPr/>
    </dgm:pt>
    <dgm:pt modelId="{BB6448A8-07B3-4E48-82AF-6229A3E203BB}" type="pres">
      <dgm:prSet presAssocID="{8A0514B0-5357-479B-A9DA-30A0F530C2F2}" presName="parentShp" presStyleLbl="node1" presStyleIdx="1" presStyleCnt="2" custScaleY="83810" custLinFactNeighborX="305" custLinFactNeighborY="-4216">
        <dgm:presLayoutVars>
          <dgm:bulletEnabled val="1"/>
        </dgm:presLayoutVars>
      </dgm:prSet>
      <dgm:spPr/>
      <dgm:t>
        <a:bodyPr/>
        <a:lstStyle/>
        <a:p>
          <a:endParaRPr lang="fr-FR"/>
        </a:p>
      </dgm:t>
    </dgm:pt>
    <dgm:pt modelId="{F54ACA05-FF8D-4944-B64E-C4894AFF30A0}" type="pres">
      <dgm:prSet presAssocID="{8A0514B0-5357-479B-A9DA-30A0F530C2F2}" presName="childShp" presStyleLbl="bgAccFollowNode1" presStyleIdx="1" presStyleCnt="2" custScaleY="36543" custLinFactNeighborX="457" custLinFactNeighborY="-4216">
        <dgm:presLayoutVars>
          <dgm:bulletEnabled val="1"/>
        </dgm:presLayoutVars>
      </dgm:prSet>
      <dgm:spPr/>
      <dgm:t>
        <a:bodyPr/>
        <a:lstStyle/>
        <a:p>
          <a:endParaRPr lang="fr-FR"/>
        </a:p>
      </dgm:t>
    </dgm:pt>
  </dgm:ptLst>
  <dgm:cxnLst>
    <dgm:cxn modelId="{3DF128EB-2B6E-45F0-80BE-6983E51E862F}" srcId="{8A0514B0-5357-479B-A9DA-30A0F530C2F2}" destId="{2CB10604-4DA7-4FF8-964A-BAEDC75A7190}" srcOrd="1" destOrd="0" parTransId="{65B5B196-F054-41BB-A538-047C4ADE001A}" sibTransId="{34025A5F-7C8F-4670-997C-15EBEF061085}"/>
    <dgm:cxn modelId="{3C358092-3C72-471A-B640-5450CFFDF9EF}" srcId="{01CCBDD0-E252-4020-B6A0-33C30207D6F7}" destId="{8A0514B0-5357-479B-A9DA-30A0F530C2F2}" srcOrd="1" destOrd="0" parTransId="{EEC8DD77-938D-4D77-9892-845C9F5C0605}" sibTransId="{FE17C1A2-4032-41F7-B868-6174818A8F6A}"/>
    <dgm:cxn modelId="{A6F7EF36-6852-484A-8165-BA38E98AC624}" type="presOf" srcId="{2CB10604-4DA7-4FF8-964A-BAEDC75A7190}" destId="{F54ACA05-FF8D-4944-B64E-C4894AFF30A0}" srcOrd="0" destOrd="1" presId="urn:microsoft.com/office/officeart/2005/8/layout/vList6"/>
    <dgm:cxn modelId="{8F3E25D9-EC56-484C-87F6-02476C410C33}" type="presOf" srcId="{E45A9543-A3A8-48D0-BFD1-1B8442C49A8E}" destId="{7699F80D-4045-47F3-8644-DE21CD80A606}" srcOrd="0" destOrd="0" presId="urn:microsoft.com/office/officeart/2005/8/layout/vList6"/>
    <dgm:cxn modelId="{5EB29242-9FCE-46B4-8CDB-0C26DA1FA1E2}" srcId="{01CCBDD0-E252-4020-B6A0-33C30207D6F7}" destId="{E45A9543-A3A8-48D0-BFD1-1B8442C49A8E}" srcOrd="0" destOrd="0" parTransId="{9B6AC9B0-098E-44A4-85FF-3E58CCCDBA38}" sibTransId="{D1D58C66-B526-4F25-BFAB-C5515EF38DAC}"/>
    <dgm:cxn modelId="{B5CD940B-7B65-4688-9A3E-CC63A9121F18}" type="presOf" srcId="{CBDE0750-D592-466A-A6F3-7D2501BA60D7}" destId="{F54ACA05-FF8D-4944-B64E-C4894AFF30A0}" srcOrd="0" destOrd="0" presId="urn:microsoft.com/office/officeart/2005/8/layout/vList6"/>
    <dgm:cxn modelId="{FADC289B-4A59-4A6C-AD7F-B7ADADE88901}" type="presOf" srcId="{D92B2F58-E950-4457-B1BF-C6A753634F69}" destId="{496B7772-AE5B-4A37-A463-B2CB2C7476C7}" srcOrd="0" destOrd="1" presId="urn:microsoft.com/office/officeart/2005/8/layout/vList6"/>
    <dgm:cxn modelId="{2A9F0E92-679F-41CE-8109-B5B319C428F2}" srcId="{E45A9543-A3A8-48D0-BFD1-1B8442C49A8E}" destId="{ABFEDEF3-F9FC-4390-B08F-D021C1ACBAF8}" srcOrd="0" destOrd="0" parTransId="{1483CC5F-7F0C-42AC-AF27-33771CB0F04D}" sibTransId="{836E4649-FF32-4AA5-8C68-B4BAFD663699}"/>
    <dgm:cxn modelId="{D4319415-CA80-4A96-8EB0-D926F9528523}" type="presOf" srcId="{8A0514B0-5357-479B-A9DA-30A0F530C2F2}" destId="{BB6448A8-07B3-4E48-82AF-6229A3E203BB}" srcOrd="0" destOrd="0" presId="urn:microsoft.com/office/officeart/2005/8/layout/vList6"/>
    <dgm:cxn modelId="{FEC00226-DA8D-45F1-8124-759B45C9F4AA}" type="presOf" srcId="{01CCBDD0-E252-4020-B6A0-33C30207D6F7}" destId="{60BC7688-5BDC-4425-BF6C-A970DF73A506}" srcOrd="0" destOrd="0" presId="urn:microsoft.com/office/officeart/2005/8/layout/vList6"/>
    <dgm:cxn modelId="{8C9E3C7D-D1EF-4462-AB46-03D579F68029}" srcId="{E45A9543-A3A8-48D0-BFD1-1B8442C49A8E}" destId="{D92B2F58-E950-4457-B1BF-C6A753634F69}" srcOrd="1" destOrd="0" parTransId="{6EAA8A72-5BFB-45F6-85F4-1B3617176451}" sibTransId="{8731F2E9-0C93-4A83-9430-D9B159A1FED9}"/>
    <dgm:cxn modelId="{FAB18E7D-1524-48CD-B781-1889744CB008}" srcId="{8A0514B0-5357-479B-A9DA-30A0F530C2F2}" destId="{CBDE0750-D592-466A-A6F3-7D2501BA60D7}" srcOrd="0" destOrd="0" parTransId="{64E2847F-A228-4CF5-8D37-C20DAA039020}" sibTransId="{F05A3311-1356-4CF8-AFF3-5EF303030055}"/>
    <dgm:cxn modelId="{F69C071D-C0D7-468D-8404-1ED1A9F67E03}" type="presOf" srcId="{ABFEDEF3-F9FC-4390-B08F-D021C1ACBAF8}" destId="{496B7772-AE5B-4A37-A463-B2CB2C7476C7}" srcOrd="0" destOrd="0" presId="urn:microsoft.com/office/officeart/2005/8/layout/vList6"/>
    <dgm:cxn modelId="{1BDDA9B5-F8F7-424E-886F-F771D0FDB889}" type="presParOf" srcId="{60BC7688-5BDC-4425-BF6C-A970DF73A506}" destId="{1FB7C441-907B-4518-8BF0-45A57478D811}" srcOrd="0" destOrd="0" presId="urn:microsoft.com/office/officeart/2005/8/layout/vList6"/>
    <dgm:cxn modelId="{14025183-ABFB-4C8E-8BFE-52A292D68B74}" type="presParOf" srcId="{1FB7C441-907B-4518-8BF0-45A57478D811}" destId="{7699F80D-4045-47F3-8644-DE21CD80A606}" srcOrd="0" destOrd="0" presId="urn:microsoft.com/office/officeart/2005/8/layout/vList6"/>
    <dgm:cxn modelId="{36133A24-5068-40C6-838C-C0FA6B557150}" type="presParOf" srcId="{1FB7C441-907B-4518-8BF0-45A57478D811}" destId="{496B7772-AE5B-4A37-A463-B2CB2C7476C7}" srcOrd="1" destOrd="0" presId="urn:microsoft.com/office/officeart/2005/8/layout/vList6"/>
    <dgm:cxn modelId="{4F8547B2-6CE3-4773-BF63-16589A7F5D52}" type="presParOf" srcId="{60BC7688-5BDC-4425-BF6C-A970DF73A506}" destId="{4C2DAA6A-ECFE-42C2-AB87-DE6AAA3B386B}" srcOrd="1" destOrd="0" presId="urn:microsoft.com/office/officeart/2005/8/layout/vList6"/>
    <dgm:cxn modelId="{18EC320A-DE18-47EB-9B5A-4E145C3CD71B}" type="presParOf" srcId="{60BC7688-5BDC-4425-BF6C-A970DF73A506}" destId="{AC3C864C-2E16-49D4-939C-16FE187EF341}" srcOrd="2" destOrd="0" presId="urn:microsoft.com/office/officeart/2005/8/layout/vList6"/>
    <dgm:cxn modelId="{791DFEC1-8F2D-45ED-8492-28D2AFFF0B4D}" type="presParOf" srcId="{AC3C864C-2E16-49D4-939C-16FE187EF341}" destId="{BB6448A8-07B3-4E48-82AF-6229A3E203BB}" srcOrd="0" destOrd="0" presId="urn:microsoft.com/office/officeart/2005/8/layout/vList6"/>
    <dgm:cxn modelId="{9175796E-FD35-4890-8AFC-B85B34B8D570}" type="presParOf" srcId="{AC3C864C-2E16-49D4-939C-16FE187EF341}" destId="{F54ACA05-FF8D-4944-B64E-C4894AFF30A0}"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03A3C5-21CE-4F9C-930D-9D1E213B2B39}" type="doc">
      <dgm:prSet loTypeId="urn:microsoft.com/office/officeart/2005/8/layout/chevron1" loCatId="process" qsTypeId="urn:microsoft.com/office/officeart/2005/8/quickstyle/simple1" qsCatId="simple" csTypeId="urn:microsoft.com/office/officeart/2005/8/colors/accent1_2" csCatId="accent1" phldr="1"/>
      <dgm:spPr/>
    </dgm:pt>
    <dgm:pt modelId="{506333A4-F65D-4357-A3B5-4F1DAD00174E}">
      <dgm:prSet phldrT="[Texte]"/>
      <dgm:spPr/>
      <dgm:t>
        <a:bodyPr/>
        <a:lstStyle/>
        <a:p>
          <a:r>
            <a:rPr lang="fr-FR" dirty="0"/>
            <a:t>Préparation des </a:t>
          </a:r>
          <a:r>
            <a:rPr lang="fr-FR" dirty="0" err="1" smtClean="0"/>
            <a:t>donées</a:t>
          </a:r>
          <a:endParaRPr lang="fr-FR" dirty="0"/>
        </a:p>
      </dgm:t>
    </dgm:pt>
    <dgm:pt modelId="{B73B2994-E58C-4C74-B321-CD7ECFF53D5E}" type="parTrans" cxnId="{B0D4A020-3663-40B0-A84F-1D0EB9099520}">
      <dgm:prSet/>
      <dgm:spPr/>
      <dgm:t>
        <a:bodyPr/>
        <a:lstStyle/>
        <a:p>
          <a:endParaRPr lang="fr-FR"/>
        </a:p>
      </dgm:t>
    </dgm:pt>
    <dgm:pt modelId="{BD1F3153-500D-44C2-BB6D-5573438275B4}" type="sibTrans" cxnId="{B0D4A020-3663-40B0-A84F-1D0EB9099520}">
      <dgm:prSet/>
      <dgm:spPr/>
      <dgm:t>
        <a:bodyPr/>
        <a:lstStyle/>
        <a:p>
          <a:endParaRPr lang="fr-FR"/>
        </a:p>
      </dgm:t>
    </dgm:pt>
    <dgm:pt modelId="{04F59F12-F1F0-4E92-922A-8AA7BF389C41}">
      <dgm:prSet phldrT="[Texte]"/>
      <dgm:spPr/>
      <dgm:t>
        <a:bodyPr/>
        <a:lstStyle/>
        <a:p>
          <a:r>
            <a:rPr lang="fr-FR" dirty="0" err="1"/>
            <a:t>Dummy</a:t>
          </a:r>
          <a:r>
            <a:rPr lang="fr-FR" dirty="0"/>
            <a:t> </a:t>
          </a:r>
          <a:r>
            <a:rPr lang="fr-FR" dirty="0" err="1"/>
            <a:t>Coding</a:t>
          </a:r>
          <a:r>
            <a:rPr lang="fr-FR" dirty="0"/>
            <a:t> les variables catégoriques ordinale</a:t>
          </a:r>
        </a:p>
      </dgm:t>
    </dgm:pt>
    <dgm:pt modelId="{05A17625-6D69-4649-9B4A-9C845A9EE30B}" type="parTrans" cxnId="{CD431F29-DEAA-4DD4-85C3-25938C9A019C}">
      <dgm:prSet/>
      <dgm:spPr/>
      <dgm:t>
        <a:bodyPr/>
        <a:lstStyle/>
        <a:p>
          <a:endParaRPr lang="fr-FR"/>
        </a:p>
      </dgm:t>
    </dgm:pt>
    <dgm:pt modelId="{73529041-3DFA-4B91-A137-391D01CB70E3}" type="sibTrans" cxnId="{CD431F29-DEAA-4DD4-85C3-25938C9A019C}">
      <dgm:prSet/>
      <dgm:spPr/>
      <dgm:t>
        <a:bodyPr/>
        <a:lstStyle/>
        <a:p>
          <a:endParaRPr lang="fr-FR"/>
        </a:p>
      </dgm:t>
    </dgm:pt>
    <dgm:pt modelId="{538AEDEB-A37B-4F9C-AF77-F0739132B497}">
      <dgm:prSet phldrT="[Texte]"/>
      <dgm:spPr/>
      <dgm:t>
        <a:bodyPr/>
        <a:lstStyle/>
        <a:p>
          <a:r>
            <a:rPr lang="fr-FR" dirty="0"/>
            <a:t>Implémentation de SVM et de MLP</a:t>
          </a:r>
        </a:p>
      </dgm:t>
    </dgm:pt>
    <dgm:pt modelId="{F1AA1C66-19D0-43DB-8C20-2192EE4A4822}" type="parTrans" cxnId="{DF5E9BB3-E29E-4D18-85AA-03EE824D04F7}">
      <dgm:prSet/>
      <dgm:spPr/>
      <dgm:t>
        <a:bodyPr/>
        <a:lstStyle/>
        <a:p>
          <a:endParaRPr lang="fr-FR"/>
        </a:p>
      </dgm:t>
    </dgm:pt>
    <dgm:pt modelId="{03A0C650-B840-4E54-9210-C72CE9944D69}" type="sibTrans" cxnId="{DF5E9BB3-E29E-4D18-85AA-03EE824D04F7}">
      <dgm:prSet/>
      <dgm:spPr/>
      <dgm:t>
        <a:bodyPr/>
        <a:lstStyle/>
        <a:p>
          <a:endParaRPr lang="fr-FR"/>
        </a:p>
      </dgm:t>
    </dgm:pt>
    <dgm:pt modelId="{C0926A95-0A13-4166-962D-B800A7397ECE}" type="pres">
      <dgm:prSet presAssocID="{2F03A3C5-21CE-4F9C-930D-9D1E213B2B39}" presName="Name0" presStyleCnt="0">
        <dgm:presLayoutVars>
          <dgm:dir/>
          <dgm:animLvl val="lvl"/>
          <dgm:resizeHandles val="exact"/>
        </dgm:presLayoutVars>
      </dgm:prSet>
      <dgm:spPr/>
    </dgm:pt>
    <dgm:pt modelId="{45CD21F5-6C33-4A4E-AACA-8556C70837BB}" type="pres">
      <dgm:prSet presAssocID="{506333A4-F65D-4357-A3B5-4F1DAD00174E}" presName="parTxOnly" presStyleLbl="node1" presStyleIdx="0" presStyleCnt="3">
        <dgm:presLayoutVars>
          <dgm:chMax val="0"/>
          <dgm:chPref val="0"/>
          <dgm:bulletEnabled val="1"/>
        </dgm:presLayoutVars>
      </dgm:prSet>
      <dgm:spPr/>
      <dgm:t>
        <a:bodyPr/>
        <a:lstStyle/>
        <a:p>
          <a:endParaRPr lang="fr-FR"/>
        </a:p>
      </dgm:t>
    </dgm:pt>
    <dgm:pt modelId="{EA28D26C-BBAE-44E7-87A6-F3F8FF7E55AF}" type="pres">
      <dgm:prSet presAssocID="{BD1F3153-500D-44C2-BB6D-5573438275B4}" presName="parTxOnlySpace" presStyleCnt="0"/>
      <dgm:spPr/>
    </dgm:pt>
    <dgm:pt modelId="{92C73CF5-5E94-47A0-B976-9D7F260BA09E}" type="pres">
      <dgm:prSet presAssocID="{04F59F12-F1F0-4E92-922A-8AA7BF389C41}" presName="parTxOnly" presStyleLbl="node1" presStyleIdx="1" presStyleCnt="3">
        <dgm:presLayoutVars>
          <dgm:chMax val="0"/>
          <dgm:chPref val="0"/>
          <dgm:bulletEnabled val="1"/>
        </dgm:presLayoutVars>
      </dgm:prSet>
      <dgm:spPr/>
      <dgm:t>
        <a:bodyPr/>
        <a:lstStyle/>
        <a:p>
          <a:endParaRPr lang="fr-FR"/>
        </a:p>
      </dgm:t>
    </dgm:pt>
    <dgm:pt modelId="{533F5A61-07EC-47DD-819B-841412E41A1E}" type="pres">
      <dgm:prSet presAssocID="{73529041-3DFA-4B91-A137-391D01CB70E3}" presName="parTxOnlySpace" presStyleCnt="0"/>
      <dgm:spPr/>
    </dgm:pt>
    <dgm:pt modelId="{33EFB2A4-4D1F-42BB-8499-6271ECDB809B}" type="pres">
      <dgm:prSet presAssocID="{538AEDEB-A37B-4F9C-AF77-F0739132B497}" presName="parTxOnly" presStyleLbl="node1" presStyleIdx="2" presStyleCnt="3">
        <dgm:presLayoutVars>
          <dgm:chMax val="0"/>
          <dgm:chPref val="0"/>
          <dgm:bulletEnabled val="1"/>
        </dgm:presLayoutVars>
      </dgm:prSet>
      <dgm:spPr/>
      <dgm:t>
        <a:bodyPr/>
        <a:lstStyle/>
        <a:p>
          <a:endParaRPr lang="fr-FR"/>
        </a:p>
      </dgm:t>
    </dgm:pt>
  </dgm:ptLst>
  <dgm:cxnLst>
    <dgm:cxn modelId="{76AA7A5F-CD3D-4360-818E-019A5EAAB86E}" type="presOf" srcId="{04F59F12-F1F0-4E92-922A-8AA7BF389C41}" destId="{92C73CF5-5E94-47A0-B976-9D7F260BA09E}" srcOrd="0" destOrd="0" presId="urn:microsoft.com/office/officeart/2005/8/layout/chevron1"/>
    <dgm:cxn modelId="{CD431F29-DEAA-4DD4-85C3-25938C9A019C}" srcId="{2F03A3C5-21CE-4F9C-930D-9D1E213B2B39}" destId="{04F59F12-F1F0-4E92-922A-8AA7BF389C41}" srcOrd="1" destOrd="0" parTransId="{05A17625-6D69-4649-9B4A-9C845A9EE30B}" sibTransId="{73529041-3DFA-4B91-A137-391D01CB70E3}"/>
    <dgm:cxn modelId="{369BFD75-AE5C-46DE-BD7F-8174FA981CD6}" type="presOf" srcId="{538AEDEB-A37B-4F9C-AF77-F0739132B497}" destId="{33EFB2A4-4D1F-42BB-8499-6271ECDB809B}" srcOrd="0" destOrd="0" presId="urn:microsoft.com/office/officeart/2005/8/layout/chevron1"/>
    <dgm:cxn modelId="{DF5E9BB3-E29E-4D18-85AA-03EE824D04F7}" srcId="{2F03A3C5-21CE-4F9C-930D-9D1E213B2B39}" destId="{538AEDEB-A37B-4F9C-AF77-F0739132B497}" srcOrd="2" destOrd="0" parTransId="{F1AA1C66-19D0-43DB-8C20-2192EE4A4822}" sibTransId="{03A0C650-B840-4E54-9210-C72CE9944D69}"/>
    <dgm:cxn modelId="{EECB9CB7-D225-4612-8EB5-62E431716A2E}" type="presOf" srcId="{506333A4-F65D-4357-A3B5-4F1DAD00174E}" destId="{45CD21F5-6C33-4A4E-AACA-8556C70837BB}" srcOrd="0" destOrd="0" presId="urn:microsoft.com/office/officeart/2005/8/layout/chevron1"/>
    <dgm:cxn modelId="{97D718B4-4CFC-4136-9F06-0FEA4F84992F}" type="presOf" srcId="{2F03A3C5-21CE-4F9C-930D-9D1E213B2B39}" destId="{C0926A95-0A13-4166-962D-B800A7397ECE}" srcOrd="0" destOrd="0" presId="urn:microsoft.com/office/officeart/2005/8/layout/chevron1"/>
    <dgm:cxn modelId="{B0D4A020-3663-40B0-A84F-1D0EB9099520}" srcId="{2F03A3C5-21CE-4F9C-930D-9D1E213B2B39}" destId="{506333A4-F65D-4357-A3B5-4F1DAD00174E}" srcOrd="0" destOrd="0" parTransId="{B73B2994-E58C-4C74-B321-CD7ECFF53D5E}" sibTransId="{BD1F3153-500D-44C2-BB6D-5573438275B4}"/>
    <dgm:cxn modelId="{8147A98F-D6DF-4C5E-99BB-D0B5EDAB0D53}" type="presParOf" srcId="{C0926A95-0A13-4166-962D-B800A7397ECE}" destId="{45CD21F5-6C33-4A4E-AACA-8556C70837BB}" srcOrd="0" destOrd="0" presId="urn:microsoft.com/office/officeart/2005/8/layout/chevron1"/>
    <dgm:cxn modelId="{6F11F150-98B8-4D4A-B1F7-530CBB362733}" type="presParOf" srcId="{C0926A95-0A13-4166-962D-B800A7397ECE}" destId="{EA28D26C-BBAE-44E7-87A6-F3F8FF7E55AF}" srcOrd="1" destOrd="0" presId="urn:microsoft.com/office/officeart/2005/8/layout/chevron1"/>
    <dgm:cxn modelId="{C77B67E4-E5A9-49F4-AE3A-628899033696}" type="presParOf" srcId="{C0926A95-0A13-4166-962D-B800A7397ECE}" destId="{92C73CF5-5E94-47A0-B976-9D7F260BA09E}" srcOrd="2" destOrd="0" presId="urn:microsoft.com/office/officeart/2005/8/layout/chevron1"/>
    <dgm:cxn modelId="{55026AB0-65B9-48CB-92AF-EA384986E1A1}" type="presParOf" srcId="{C0926A95-0A13-4166-962D-B800A7397ECE}" destId="{533F5A61-07EC-47DD-819B-841412E41A1E}" srcOrd="3" destOrd="0" presId="urn:microsoft.com/office/officeart/2005/8/layout/chevron1"/>
    <dgm:cxn modelId="{7BEC6F59-80C9-4191-84FE-D51D8B16AAF6}" type="presParOf" srcId="{C0926A95-0A13-4166-962D-B800A7397ECE}" destId="{33EFB2A4-4D1F-42BB-8499-6271ECDB809B}"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B7772-AE5B-4A37-A463-B2CB2C7476C7}">
      <dsp:nvSpPr>
        <dsp:cNvPr id="0" name=""/>
        <dsp:cNvSpPr/>
      </dsp:nvSpPr>
      <dsp:spPr>
        <a:xfrm>
          <a:off x="2527958" y="7680"/>
          <a:ext cx="3947160" cy="2152023"/>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fr-FR" sz="2300" kern="1200" dirty="0">
              <a:latin typeface="Times New Roman" panose="02020603050405020304" pitchFamily="18" charset="0"/>
              <a:cs typeface="Times New Roman" panose="02020603050405020304" pitchFamily="18" charset="0"/>
            </a:rPr>
            <a:t>Variables Catégorique non ordinale</a:t>
          </a:r>
        </a:p>
        <a:p>
          <a:pPr marL="228600" lvl="1" indent="-228600" algn="l" defTabSz="1022350">
            <a:lnSpc>
              <a:spcPct val="90000"/>
            </a:lnSpc>
            <a:spcBef>
              <a:spcPct val="0"/>
            </a:spcBef>
            <a:spcAft>
              <a:spcPct val="15000"/>
            </a:spcAft>
            <a:buChar char="••"/>
          </a:pPr>
          <a:r>
            <a:rPr lang="fr-FR" sz="2300" kern="1200" dirty="0">
              <a:latin typeface="Times New Roman" panose="02020603050405020304" pitchFamily="18" charset="0"/>
              <a:cs typeface="Times New Roman" panose="02020603050405020304" pitchFamily="18" charset="0"/>
            </a:rPr>
            <a:t>Variables Catégorique non ordinale à deux valeur (Binaire)</a:t>
          </a:r>
        </a:p>
      </dsp:txBody>
      <dsp:txXfrm>
        <a:off x="2527958" y="276683"/>
        <a:ext cx="3140151" cy="1614017"/>
      </dsp:txXfrm>
    </dsp:sp>
    <dsp:sp modelId="{7699F80D-4045-47F3-8644-DE21CD80A606}">
      <dsp:nvSpPr>
        <dsp:cNvPr id="0" name=""/>
        <dsp:cNvSpPr/>
      </dsp:nvSpPr>
      <dsp:spPr>
        <a:xfrm>
          <a:off x="127545" y="0"/>
          <a:ext cx="2400425" cy="24154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fr-FR" sz="2800" kern="1200" dirty="0" err="1">
              <a:latin typeface="Times New Roman" panose="02020603050405020304" pitchFamily="18" charset="0"/>
              <a:cs typeface="Times New Roman" panose="02020603050405020304" pitchFamily="18" charset="0"/>
            </a:rPr>
            <a:t>Dummy</a:t>
          </a:r>
          <a:r>
            <a:rPr lang="fr-FR" sz="2800" kern="1200" dirty="0">
              <a:latin typeface="Times New Roman" panose="02020603050405020304" pitchFamily="18" charset="0"/>
              <a:cs typeface="Times New Roman" panose="02020603050405020304" pitchFamily="18" charset="0"/>
            </a:rPr>
            <a:t> </a:t>
          </a:r>
          <a:r>
            <a:rPr lang="fr-FR" sz="2800" kern="1200" dirty="0" err="1">
              <a:latin typeface="Times New Roman" panose="02020603050405020304" pitchFamily="18" charset="0"/>
              <a:cs typeface="Times New Roman" panose="02020603050405020304" pitchFamily="18" charset="0"/>
            </a:rPr>
            <a:t>Coding</a:t>
          </a:r>
          <a:endParaRPr lang="fr-FR" sz="2800" kern="1200" dirty="0">
            <a:latin typeface="Times New Roman" panose="02020603050405020304" pitchFamily="18" charset="0"/>
            <a:cs typeface="Times New Roman" panose="02020603050405020304" pitchFamily="18" charset="0"/>
          </a:endParaRPr>
        </a:p>
      </dsp:txBody>
      <dsp:txXfrm>
        <a:off x="244724" y="117179"/>
        <a:ext cx="2166067" cy="2181130"/>
      </dsp:txXfrm>
    </dsp:sp>
    <dsp:sp modelId="{F54ACA05-FF8D-4944-B64E-C4894AFF30A0}">
      <dsp:nvSpPr>
        <dsp:cNvPr id="0" name=""/>
        <dsp:cNvSpPr/>
      </dsp:nvSpPr>
      <dsp:spPr>
        <a:xfrm>
          <a:off x="2631439" y="3305191"/>
          <a:ext cx="3947160" cy="110145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endParaRPr lang="fr-FR" sz="2300" kern="1200" dirty="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r>
            <a:rPr lang="fr-FR" sz="2300" kern="1200" dirty="0">
              <a:latin typeface="Times New Roman" panose="02020603050405020304" pitchFamily="18" charset="0"/>
              <a:cs typeface="Times New Roman" panose="02020603050405020304" pitchFamily="18" charset="0"/>
            </a:rPr>
            <a:t>Les Variable numérique (*)</a:t>
          </a:r>
        </a:p>
      </dsp:txBody>
      <dsp:txXfrm>
        <a:off x="2631439" y="3442872"/>
        <a:ext cx="3534116" cy="826088"/>
      </dsp:txXfrm>
    </dsp:sp>
    <dsp:sp modelId="{BB6448A8-07B3-4E48-82AF-6229A3E203BB}">
      <dsp:nvSpPr>
        <dsp:cNvPr id="0" name=""/>
        <dsp:cNvSpPr/>
      </dsp:nvSpPr>
      <dsp:spPr>
        <a:xfrm>
          <a:off x="12038" y="2592848"/>
          <a:ext cx="2631439" cy="2526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fr-FR" sz="2800" kern="1200" dirty="0">
              <a:latin typeface="Times New Roman" panose="02020603050405020304" pitchFamily="18" charset="0"/>
              <a:cs typeface="Times New Roman" panose="02020603050405020304" pitchFamily="18" charset="0"/>
            </a:rPr>
            <a:t>Discrétisation</a:t>
          </a:r>
        </a:p>
      </dsp:txBody>
      <dsp:txXfrm>
        <a:off x="135354" y="2716164"/>
        <a:ext cx="2384807" cy="2279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D21F5-6C33-4A4E-AACA-8556C70837BB}">
      <dsp:nvSpPr>
        <dsp:cNvPr id="0" name=""/>
        <dsp:cNvSpPr/>
      </dsp:nvSpPr>
      <dsp:spPr>
        <a:xfrm>
          <a:off x="2751" y="2162085"/>
          <a:ext cx="3352717" cy="13410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fr-FR" sz="2200" kern="1200" dirty="0"/>
            <a:t>Préparation des </a:t>
          </a:r>
          <a:r>
            <a:rPr lang="fr-FR" sz="2200" kern="1200" dirty="0" err="1" smtClean="0"/>
            <a:t>donées</a:t>
          </a:r>
          <a:endParaRPr lang="fr-FR" sz="2200" kern="1200" dirty="0"/>
        </a:p>
      </dsp:txBody>
      <dsp:txXfrm>
        <a:off x="673295" y="2162085"/>
        <a:ext cx="2011630" cy="1341087"/>
      </dsp:txXfrm>
    </dsp:sp>
    <dsp:sp modelId="{92C73CF5-5E94-47A0-B976-9D7F260BA09E}">
      <dsp:nvSpPr>
        <dsp:cNvPr id="0" name=""/>
        <dsp:cNvSpPr/>
      </dsp:nvSpPr>
      <dsp:spPr>
        <a:xfrm>
          <a:off x="3020197" y="2162085"/>
          <a:ext cx="3352717" cy="13410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fr-FR" sz="2200" kern="1200" dirty="0" err="1"/>
            <a:t>Dummy</a:t>
          </a:r>
          <a:r>
            <a:rPr lang="fr-FR" sz="2200" kern="1200" dirty="0"/>
            <a:t> </a:t>
          </a:r>
          <a:r>
            <a:rPr lang="fr-FR" sz="2200" kern="1200" dirty="0" err="1"/>
            <a:t>Coding</a:t>
          </a:r>
          <a:r>
            <a:rPr lang="fr-FR" sz="2200" kern="1200" dirty="0"/>
            <a:t> les variables catégoriques ordinale</a:t>
          </a:r>
        </a:p>
      </dsp:txBody>
      <dsp:txXfrm>
        <a:off x="3690741" y="2162085"/>
        <a:ext cx="2011630" cy="1341087"/>
      </dsp:txXfrm>
    </dsp:sp>
    <dsp:sp modelId="{33EFB2A4-4D1F-42BB-8499-6271ECDB809B}">
      <dsp:nvSpPr>
        <dsp:cNvPr id="0" name=""/>
        <dsp:cNvSpPr/>
      </dsp:nvSpPr>
      <dsp:spPr>
        <a:xfrm>
          <a:off x="6037643" y="2162085"/>
          <a:ext cx="3352717" cy="13410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fr-FR" sz="2200" kern="1200" dirty="0"/>
            <a:t>Implémentation de SVM et de MLP</a:t>
          </a:r>
        </a:p>
      </dsp:txBody>
      <dsp:txXfrm>
        <a:off x="6708187" y="2162085"/>
        <a:ext cx="2011630" cy="134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EBB64-8153-451B-BC74-B72D3B8015E2}" type="datetimeFigureOut">
              <a:rPr lang="fr-FR" smtClean="0"/>
              <a:t>25/07/2020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28551-1C55-4E9D-905F-2259011B4998}" type="slidenum">
              <a:rPr lang="fr-FR" smtClean="0"/>
              <a:t>‹N°›</a:t>
            </a:fld>
            <a:endParaRPr lang="fr-FR"/>
          </a:p>
        </p:txBody>
      </p:sp>
    </p:spTree>
    <p:extLst>
      <p:ext uri="{BB962C8B-B14F-4D97-AF65-F5344CB8AC3E}">
        <p14:creationId xmlns:p14="http://schemas.microsoft.com/office/powerpoint/2010/main" val="95968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techopen.com/online-first/data-mining-for-student-performance-prediction-in-education#tab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BD28551-1C55-4E9D-905F-2259011B4998}" type="slidenum">
              <a:rPr lang="fr-FR" smtClean="0"/>
              <a:t>1</a:t>
            </a:fld>
            <a:endParaRPr lang="fr-FR"/>
          </a:p>
        </p:txBody>
      </p:sp>
    </p:spTree>
    <p:extLst>
      <p:ext uri="{BB962C8B-B14F-4D97-AF65-F5344CB8AC3E}">
        <p14:creationId xmlns:p14="http://schemas.microsoft.com/office/powerpoint/2010/main" val="2680011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10</a:t>
            </a:fld>
            <a:endParaRPr lang="fr-FR"/>
          </a:p>
        </p:txBody>
      </p:sp>
    </p:spTree>
    <p:extLst>
      <p:ext uri="{BB962C8B-B14F-4D97-AF65-F5344CB8AC3E}">
        <p14:creationId xmlns:p14="http://schemas.microsoft.com/office/powerpoint/2010/main" val="1583908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Un certain nombre de processus de prétraitement des données ont été appliqués pour augmenter le taux de précision du modèle de prédiction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a:solidFill>
                  <a:schemeClr val="tx1"/>
                </a:solidFill>
                <a:latin typeface="+mn-lt"/>
                <a:ea typeface="+mn-ea"/>
                <a:cs typeface="+mn-cs"/>
              </a:rPr>
              <a:t>Il est fréquent qu’un </a:t>
            </a:r>
            <a:r>
              <a:rPr lang="fr-FR" sz="1200" b="0" i="0" u="none" strike="noStrike" kern="1200" baseline="0" dirty="0" err="1">
                <a:solidFill>
                  <a:schemeClr val="tx1"/>
                </a:solidFill>
                <a:latin typeface="+mn-lt"/>
                <a:ea typeface="+mn-ea"/>
                <a:cs typeface="+mn-cs"/>
              </a:rPr>
              <a:t>Dataset</a:t>
            </a:r>
            <a:r>
              <a:rPr lang="fr-FR" sz="1200" b="0" i="0" u="none" strike="noStrike" kern="1200" baseline="0" dirty="0">
                <a:solidFill>
                  <a:schemeClr val="tx1"/>
                </a:solidFill>
                <a:latin typeface="+mn-lt"/>
                <a:ea typeface="+mn-ea"/>
                <a:cs typeface="+mn-cs"/>
              </a:rPr>
              <a:t> contienne quelques </a:t>
            </a:r>
            <a:r>
              <a:rPr lang="fr-FR" sz="1200" b="1" i="0" u="none" strike="noStrike" kern="1200" baseline="0" dirty="0">
                <a:solidFill>
                  <a:schemeClr val="tx1"/>
                </a:solidFill>
                <a:latin typeface="+mn-lt"/>
                <a:ea typeface="+mn-ea"/>
                <a:cs typeface="+mn-cs"/>
              </a:rPr>
              <a:t>anomalies</a:t>
            </a:r>
            <a:r>
              <a:rPr lang="fr-FR" sz="1200" b="0" i="0" u="none" strike="noStrike" kern="1200" baseline="0" dirty="0">
                <a:solidFill>
                  <a:schemeClr val="tx1"/>
                </a:solidFill>
                <a:latin typeface="+mn-lt"/>
                <a:ea typeface="+mn-ea"/>
                <a:cs typeface="+mn-cs"/>
              </a:rPr>
              <a:t>, voire des erreurs, qu’il faut </a:t>
            </a:r>
            <a:r>
              <a:rPr lang="fr-FR" sz="1200" b="1" i="0" u="none" strike="noStrike" kern="1200" baseline="0" dirty="0">
                <a:solidFill>
                  <a:schemeClr val="tx1"/>
                </a:solidFill>
                <a:latin typeface="+mn-lt"/>
                <a:ea typeface="+mn-ea"/>
                <a:cs typeface="+mn-cs"/>
              </a:rPr>
              <a:t>supprimer </a:t>
            </a:r>
            <a:r>
              <a:rPr lang="fr-FR" sz="1200" b="0" i="0" u="none" strike="noStrike" kern="1200" baseline="0" dirty="0">
                <a:solidFill>
                  <a:schemeClr val="tx1"/>
                </a:solidFill>
                <a:latin typeface="+mn-lt"/>
                <a:ea typeface="+mn-ea"/>
                <a:cs typeface="+mn-cs"/>
              </a:rPr>
              <a:t>pour ne pas biaiser l’apprentissage de la machine (car on ne veut pas que la machine apprenne quelque chose de faux). </a:t>
            </a:r>
          </a:p>
          <a:p>
            <a:r>
              <a:rPr lang="fr-FR" sz="1200" b="0" i="0" u="none" strike="noStrike" kern="1200" baseline="0" dirty="0">
                <a:solidFill>
                  <a:schemeClr val="tx1"/>
                </a:solidFill>
                <a:latin typeface="+mn-lt"/>
                <a:ea typeface="+mn-ea"/>
                <a:cs typeface="+mn-cs"/>
              </a:rPr>
              <a:t>Les valeurs </a:t>
            </a:r>
            <a:r>
              <a:rPr lang="fr-FR" sz="1200" b="1" i="0" u="none" strike="noStrike" kern="1200" baseline="0" dirty="0">
                <a:solidFill>
                  <a:schemeClr val="tx1"/>
                </a:solidFill>
                <a:latin typeface="+mn-lt"/>
                <a:ea typeface="+mn-ea"/>
                <a:cs typeface="+mn-cs"/>
              </a:rPr>
              <a:t>manquantes</a:t>
            </a:r>
            <a:r>
              <a:rPr lang="fr-FR" sz="1200" b="0" i="0" u="none" strike="noStrike" kern="1200" baseline="0" dirty="0">
                <a:solidFill>
                  <a:schemeClr val="tx1"/>
                </a:solidFill>
                <a:latin typeface="+mn-lt"/>
                <a:ea typeface="+mn-ea"/>
                <a:cs typeface="+mn-cs"/>
              </a:rPr>
              <a:t>,. </a:t>
            </a:r>
          </a:p>
          <a:p>
            <a:r>
              <a:rPr lang="fr-FR" sz="1200" b="0" i="0" u="none" strike="noStrike" kern="1200" baseline="0" dirty="0" err="1">
                <a:solidFill>
                  <a:schemeClr val="tx1"/>
                </a:solidFill>
                <a:latin typeface="+mn-lt"/>
                <a:ea typeface="+mn-ea"/>
                <a:cs typeface="+mn-cs"/>
              </a:rPr>
              <a:t>Egalement</a:t>
            </a:r>
            <a:r>
              <a:rPr lang="fr-FR" sz="1200" b="0" i="0" u="none" strike="noStrike" kern="1200" baseline="0" dirty="0">
                <a:solidFill>
                  <a:schemeClr val="tx1"/>
                </a:solidFill>
                <a:latin typeface="+mn-lt"/>
                <a:ea typeface="+mn-ea"/>
                <a:cs typeface="+mn-cs"/>
              </a:rPr>
              <a:t>, il est très important de nettoyer le </a:t>
            </a:r>
            <a:r>
              <a:rPr lang="fr-FR" sz="1200" b="0" i="0" u="none" strike="noStrike" kern="1200" baseline="0" dirty="0" err="1">
                <a:solidFill>
                  <a:schemeClr val="tx1"/>
                </a:solidFill>
                <a:latin typeface="+mn-lt"/>
                <a:ea typeface="+mn-ea"/>
                <a:cs typeface="+mn-cs"/>
              </a:rPr>
              <a:t>Dataset</a:t>
            </a:r>
            <a:r>
              <a:rPr lang="fr-FR" sz="1200" b="0" i="0" u="none" strike="noStrike" kern="1200" baseline="0" dirty="0">
                <a:solidFill>
                  <a:schemeClr val="tx1"/>
                </a:solidFill>
                <a:latin typeface="+mn-lt"/>
                <a:ea typeface="+mn-ea"/>
                <a:cs typeface="+mn-cs"/>
              </a:rPr>
              <a:t> des </a:t>
            </a:r>
            <a:r>
              <a:rPr lang="fr-FR" sz="1200" b="0" i="1" u="none" strike="noStrike" kern="1200" baseline="0" dirty="0" err="1">
                <a:solidFill>
                  <a:schemeClr val="tx1"/>
                </a:solidFill>
                <a:latin typeface="+mn-lt"/>
                <a:ea typeface="+mn-ea"/>
                <a:cs typeface="+mn-cs"/>
              </a:rPr>
              <a:t>features</a:t>
            </a:r>
            <a:r>
              <a:rPr lang="fr-FR" sz="1200" b="0" i="1" u="none" strike="noStrike" kern="1200" baseline="0" dirty="0">
                <a:solidFill>
                  <a:schemeClr val="tx1"/>
                </a:solidFill>
                <a:latin typeface="+mn-lt"/>
                <a:ea typeface="+mn-ea"/>
                <a:cs typeface="+mn-cs"/>
              </a:rPr>
              <a:t> </a:t>
            </a:r>
            <a:r>
              <a:rPr lang="fr-FR" sz="1200" b="1" i="0" u="none" strike="noStrike" kern="1200" baseline="0" dirty="0">
                <a:solidFill>
                  <a:schemeClr val="tx1"/>
                </a:solidFill>
                <a:latin typeface="+mn-lt"/>
                <a:ea typeface="+mn-ea"/>
                <a:cs typeface="+mn-cs"/>
              </a:rPr>
              <a:t>redondantes </a:t>
            </a:r>
            <a:r>
              <a:rPr lang="fr-FR" sz="1200" b="0" i="0" u="none" strike="noStrike" kern="1200" baseline="0" dirty="0">
                <a:solidFill>
                  <a:schemeClr val="tx1"/>
                </a:solidFill>
                <a:latin typeface="+mn-lt"/>
                <a:ea typeface="+mn-ea"/>
                <a:cs typeface="+mn-cs"/>
              </a:rPr>
              <a:t>(qui ont une forte corrélation) pour faciliter l’apprentissage de la machine. </a:t>
            </a: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11</a:t>
            </a:fld>
            <a:endParaRPr lang="fr-FR"/>
          </a:p>
        </p:txBody>
      </p:sp>
    </p:spTree>
    <p:extLst>
      <p:ext uri="{BB962C8B-B14F-4D97-AF65-F5344CB8AC3E}">
        <p14:creationId xmlns:p14="http://schemas.microsoft.com/office/powerpoint/2010/main" val="191571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Nous essayons ensuite d'explorer et de répondre à diverses questions, notamment: Quelles sont les variables les plus importantes pour prédire la note d'un élève? Quelles variables ont un effet similaire dans la prévision des notes? </a:t>
            </a: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12</a:t>
            </a:fld>
            <a:endParaRPr lang="fr-FR"/>
          </a:p>
        </p:txBody>
      </p:sp>
    </p:spTree>
    <p:extLst>
      <p:ext uri="{BB962C8B-B14F-4D97-AF65-F5344CB8AC3E}">
        <p14:creationId xmlns:p14="http://schemas.microsoft.com/office/powerpoint/2010/main" val="735841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3 </a:t>
            </a:r>
            <a:r>
              <a:rPr lang="fr-FR" dirty="0" err="1"/>
              <a:t>methodes</a:t>
            </a:r>
            <a:r>
              <a:rPr lang="fr-FR" dirty="0"/>
              <a:t> de </a:t>
            </a:r>
            <a:r>
              <a:rPr lang="fr-FR" dirty="0" err="1"/>
              <a:t>selection</a:t>
            </a:r>
            <a:r>
              <a:rPr lang="fr-FR" dirty="0"/>
              <a:t> des variables:  on </a:t>
            </a:r>
            <a:r>
              <a:rPr lang="fr-FR" dirty="0" err="1"/>
              <a:t>eté</a:t>
            </a:r>
            <a:r>
              <a:rPr lang="fr-FR" dirty="0"/>
              <a:t> appliquer sur notre </a:t>
            </a:r>
            <a:r>
              <a:rPr lang="fr-FR" dirty="0" err="1"/>
              <a:t>dataset</a:t>
            </a:r>
            <a:r>
              <a:rPr lang="fr-FR" dirty="0"/>
              <a:t> on laissant seulement 20% ,40% ,60%</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13</a:t>
            </a:fld>
            <a:endParaRPr lang="fr-FR"/>
          </a:p>
        </p:txBody>
      </p:sp>
    </p:spTree>
    <p:extLst>
      <p:ext uri="{BB962C8B-B14F-4D97-AF65-F5344CB8AC3E}">
        <p14:creationId xmlns:p14="http://schemas.microsoft.com/office/powerpoint/2010/main" val="838954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14</a:t>
            </a:fld>
            <a:endParaRPr lang="fr-FR"/>
          </a:p>
        </p:txBody>
      </p:sp>
    </p:spTree>
    <p:extLst>
      <p:ext uri="{BB962C8B-B14F-4D97-AF65-F5344CB8AC3E}">
        <p14:creationId xmlns:p14="http://schemas.microsoft.com/office/powerpoint/2010/main" val="1200065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15</a:t>
            </a:fld>
            <a:endParaRPr lang="fr-FR"/>
          </a:p>
        </p:txBody>
      </p:sp>
    </p:spTree>
    <p:extLst>
      <p:ext uri="{BB962C8B-B14F-4D97-AF65-F5344CB8AC3E}">
        <p14:creationId xmlns:p14="http://schemas.microsoft.com/office/powerpoint/2010/main" val="4292072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la construction de nos modèle on a implémenter 4 algorithmes qui sont KNN: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Ou bien le K plus proche voisin qui consiste à affecter une classe à une nouvelle instance</a:t>
            </a:r>
            <a:r>
              <a:rPr lang="fr-FR" dirty="0"/>
              <a:t> ,</a:t>
            </a:r>
            <a:r>
              <a:rPr lang="fr-FR" baseline="0" dirty="0"/>
              <a:t> sans construire un modèle en se basant sur notre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Arbre de décision CART : </a:t>
            </a:r>
            <a:r>
              <a:rPr lang="fr-FR" sz="1200" b="1" kern="1200" dirty="0">
                <a:solidFill>
                  <a:schemeClr val="tx1"/>
                </a:solidFill>
                <a:effectLst/>
                <a:latin typeface="+mn-lt"/>
                <a:ea typeface="+mn-ea"/>
                <a:cs typeface="+mn-cs"/>
              </a:rPr>
              <a:t>Classification And </a:t>
            </a:r>
            <a:r>
              <a:rPr lang="fr-FR" sz="1200" b="1" kern="1200" dirty="0" err="1">
                <a:solidFill>
                  <a:schemeClr val="tx1"/>
                </a:solidFill>
                <a:effectLst/>
                <a:latin typeface="+mn-lt"/>
                <a:ea typeface="+mn-ea"/>
                <a:cs typeface="+mn-cs"/>
              </a:rPr>
              <a:t>Regression</a:t>
            </a:r>
            <a:r>
              <a:rPr lang="fr-FR" sz="1200" b="1" kern="1200" dirty="0">
                <a:solidFill>
                  <a:schemeClr val="tx1"/>
                </a:solidFill>
                <a:effectLst/>
                <a:latin typeface="+mn-lt"/>
                <a:ea typeface="+mn-ea"/>
                <a:cs typeface="+mn-cs"/>
              </a:rPr>
              <a:t> </a:t>
            </a:r>
            <a:r>
              <a:rPr lang="fr-FR" sz="1200" b="1" kern="1200" dirty="0" err="1">
                <a:solidFill>
                  <a:schemeClr val="tx1"/>
                </a:solidFill>
                <a:effectLst/>
                <a:latin typeface="+mn-lt"/>
                <a:ea typeface="+mn-ea"/>
                <a:cs typeface="+mn-cs"/>
              </a:rPr>
              <a:t>Trees</a:t>
            </a:r>
            <a:endParaRPr lang="fr-FR" sz="1200" b="1" kern="1200" dirty="0">
              <a:solidFill>
                <a:schemeClr val="tx1"/>
              </a:solidFill>
              <a:effectLst/>
              <a:latin typeface="+mn-lt"/>
              <a:ea typeface="+mn-ea"/>
              <a:cs typeface="+mn-cs"/>
            </a:endParaRPr>
          </a:p>
          <a:p>
            <a:pPr marL="342900" indent="-342900">
              <a:lnSpc>
                <a:spcPct val="250000"/>
              </a:lnSpc>
              <a:buFont typeface="Wingdings" panose="05000000000000000000" pitchFamily="2" charset="2"/>
              <a:buChar char="Ø"/>
            </a:pPr>
            <a:r>
              <a:rPr lang="fr-FR" sz="1200" dirty="0">
                <a:latin typeface="Times New Roman" panose="02020603050405020304" pitchFamily="18" charset="0"/>
                <a:cs typeface="Times New Roman" panose="02020603050405020304" pitchFamily="18" charset="0"/>
              </a:rPr>
              <a:t>MULTI-LAYER PERCEPTRON (MLP)</a:t>
            </a:r>
          </a:p>
          <a:p>
            <a:pPr marL="342900" indent="-342900">
              <a:lnSpc>
                <a:spcPct val="250000"/>
              </a:lnSpc>
              <a:buFont typeface="Wingdings" panose="05000000000000000000" pitchFamily="2" charset="2"/>
              <a:buChar char="Ø"/>
            </a:pPr>
            <a:r>
              <a:rPr lang="fr-FR" sz="1200" dirty="0">
                <a:latin typeface="Times New Roman" panose="02020603050405020304" pitchFamily="18" charset="0"/>
                <a:cs typeface="Times New Roman" panose="02020603050405020304" pitchFamily="18" charset="0"/>
              </a:rPr>
              <a:t>SUPPORT VECTOR MACHINE (SVM)</a:t>
            </a:r>
          </a:p>
          <a:p>
            <a:endParaRPr lang="fr-FR" dirty="0"/>
          </a:p>
          <a:p>
            <a:r>
              <a:rPr lang="fr-FR" dirty="0"/>
              <a:t>MAIS avant de de passer au </a:t>
            </a:r>
            <a:r>
              <a:rPr lang="fr-FR" dirty="0" err="1"/>
              <a:t>resultats</a:t>
            </a:r>
            <a:r>
              <a:rPr lang="fr-FR" dirty="0"/>
              <a:t>,</a:t>
            </a:r>
            <a:r>
              <a:rPr lang="fr-FR" baseline="0" dirty="0"/>
              <a:t> on va expliquer </a:t>
            </a:r>
            <a:r>
              <a:rPr lang="fr-FR" baseline="0" dirty="0" err="1"/>
              <a:t>brievemet</a:t>
            </a:r>
            <a:r>
              <a:rPr lang="fr-FR" baseline="0" dirty="0"/>
              <a:t> les 2 algorithme CART et SVM qui n ont pas été vu dans le cours</a:t>
            </a:r>
            <a:endParaRPr lang="fr-FR" dirty="0"/>
          </a:p>
        </p:txBody>
      </p:sp>
      <p:sp>
        <p:nvSpPr>
          <p:cNvPr id="4" name="Slide Number Placeholder 3"/>
          <p:cNvSpPr>
            <a:spLocks noGrp="1"/>
          </p:cNvSpPr>
          <p:nvPr>
            <p:ph type="sldNum" sz="quarter" idx="10"/>
          </p:nvPr>
        </p:nvSpPr>
        <p:spPr/>
        <p:txBody>
          <a:bodyPr/>
          <a:lstStyle/>
          <a:p>
            <a:fld id="{54CFDF7A-8BD0-4668-A97C-DC4A3416D082}" type="slidenum">
              <a:rPr lang="fr-FR" smtClean="0"/>
              <a:pPr/>
              <a:t>16</a:t>
            </a:fld>
            <a:endParaRPr lang="fr-FR"/>
          </a:p>
        </p:txBody>
      </p:sp>
    </p:spTree>
    <p:extLst>
      <p:ext uri="{BB962C8B-B14F-4D97-AF65-F5344CB8AC3E}">
        <p14:creationId xmlns:p14="http://schemas.microsoft.com/office/powerpoint/2010/main" val="338136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Arbre de décision CART : </a:t>
            </a:r>
            <a:r>
              <a:rPr lang="fr-FR" sz="1200" b="1" kern="1200" dirty="0">
                <a:solidFill>
                  <a:schemeClr val="tx1"/>
                </a:solidFill>
                <a:effectLst/>
                <a:latin typeface="+mn-lt"/>
                <a:ea typeface="+mn-ea"/>
                <a:cs typeface="+mn-cs"/>
              </a:rPr>
              <a:t>Classification And </a:t>
            </a:r>
            <a:r>
              <a:rPr lang="fr-FR" sz="1200" b="1" kern="1200" dirty="0" err="1">
                <a:solidFill>
                  <a:schemeClr val="tx1"/>
                </a:solidFill>
                <a:effectLst/>
                <a:latin typeface="+mn-lt"/>
                <a:ea typeface="+mn-ea"/>
                <a:cs typeface="+mn-cs"/>
              </a:rPr>
              <a:t>Regression</a:t>
            </a:r>
            <a:r>
              <a:rPr lang="fr-FR" sz="1200" b="1" kern="1200" dirty="0">
                <a:solidFill>
                  <a:schemeClr val="tx1"/>
                </a:solidFill>
                <a:effectLst/>
                <a:latin typeface="+mn-lt"/>
                <a:ea typeface="+mn-ea"/>
                <a:cs typeface="+mn-cs"/>
              </a:rPr>
              <a:t> </a:t>
            </a:r>
            <a:r>
              <a:rPr lang="fr-FR" sz="1200" b="1" kern="1200" dirty="0" err="1">
                <a:solidFill>
                  <a:schemeClr val="tx1"/>
                </a:solidFill>
                <a:effectLst/>
                <a:latin typeface="+mn-lt"/>
                <a:ea typeface="+mn-ea"/>
                <a:cs typeface="+mn-cs"/>
              </a:rPr>
              <a:t>Trees</a:t>
            </a:r>
            <a:endParaRPr lang="fr-FR"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chemeClr val="tx1"/>
                </a:solidFill>
                <a:effectLst/>
                <a:latin typeface="+mn-lt"/>
                <a:ea typeface="+mn-ea"/>
                <a:cs typeface="+mn-cs"/>
              </a:rPr>
              <a:t>Qui est un algorithme de</a:t>
            </a:r>
            <a:r>
              <a:rPr lang="fr-FR" sz="1200" b="1" kern="1200" baseline="0" dirty="0">
                <a:solidFill>
                  <a:schemeClr val="tx1"/>
                </a:solidFill>
                <a:effectLst/>
                <a:latin typeface="+mn-lt"/>
                <a:ea typeface="+mn-ea"/>
                <a:cs typeface="+mn-cs"/>
              </a:rPr>
              <a:t> la construction des arbres de décision qui sert pour la </a:t>
            </a:r>
            <a:r>
              <a:rPr lang="fr-FR" sz="1200" b="1" kern="1200" baseline="0" dirty="0" err="1">
                <a:solidFill>
                  <a:schemeClr val="tx1"/>
                </a:solidFill>
                <a:effectLst/>
                <a:latin typeface="+mn-lt"/>
                <a:ea typeface="+mn-ea"/>
                <a:cs typeface="+mn-cs"/>
              </a:rPr>
              <a:t>régrission</a:t>
            </a:r>
            <a:r>
              <a:rPr lang="fr-FR" sz="1200" b="1" kern="1200" baseline="0" dirty="0">
                <a:solidFill>
                  <a:schemeClr val="tx1"/>
                </a:solidFill>
                <a:effectLst/>
                <a:latin typeface="+mn-lt"/>
                <a:ea typeface="+mn-ea"/>
                <a:cs typeface="+mn-cs"/>
              </a:rPr>
              <a:t> ou bien la classification,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a:solidFill>
                  <a:schemeClr val="tx1"/>
                </a:solidFill>
                <a:effectLst/>
                <a:latin typeface="+mn-lt"/>
                <a:ea typeface="+mn-ea"/>
                <a:cs typeface="+mn-cs"/>
              </a:rPr>
              <a:t>Dans ses principes il semble à l’ID3, ainsi  la seule différence est qu’il utilise le </a:t>
            </a:r>
            <a:r>
              <a:rPr lang="fr-FR" sz="1200" b="1" kern="1200" baseline="0" dirty="0" err="1">
                <a:solidFill>
                  <a:schemeClr val="tx1"/>
                </a:solidFill>
                <a:effectLst/>
                <a:latin typeface="+mn-lt"/>
                <a:ea typeface="+mn-ea"/>
                <a:cs typeface="+mn-cs"/>
              </a:rPr>
              <a:t>fonctieonnement</a:t>
            </a:r>
            <a:r>
              <a:rPr lang="fr-FR" sz="1200" b="1" kern="1200" baseline="0" dirty="0">
                <a:solidFill>
                  <a:schemeClr val="tx1"/>
                </a:solidFill>
                <a:effectLst/>
                <a:latin typeface="+mn-lt"/>
                <a:ea typeface="+mn-ea"/>
                <a:cs typeface="+mn-cs"/>
              </a:rPr>
              <a:t> </a:t>
            </a:r>
            <a:r>
              <a:rPr lang="fr-FR" sz="1200" b="1" kern="1200" baseline="0" dirty="0" err="1">
                <a:solidFill>
                  <a:schemeClr val="tx1"/>
                </a:solidFill>
                <a:effectLst/>
                <a:latin typeface="+mn-lt"/>
                <a:ea typeface="+mn-ea"/>
                <a:cs typeface="+mn-cs"/>
              </a:rPr>
              <a:t>Greedy</a:t>
            </a:r>
            <a:r>
              <a:rPr lang="fr-FR" sz="1200" b="1" kern="1200" baseline="0" dirty="0">
                <a:solidFill>
                  <a:schemeClr val="tx1"/>
                </a:solidFill>
                <a:effectLst/>
                <a:latin typeface="+mn-lt"/>
                <a:ea typeface="+mn-ea"/>
                <a:cs typeface="+mn-cs"/>
              </a:rPr>
              <a:t> </a:t>
            </a:r>
            <a:r>
              <a:rPr lang="fr-FR" sz="1200" b="1" kern="1200" baseline="0" dirty="0" err="1">
                <a:solidFill>
                  <a:schemeClr val="tx1"/>
                </a:solidFill>
                <a:effectLst/>
                <a:latin typeface="+mn-lt"/>
                <a:ea typeface="+mn-ea"/>
                <a:cs typeface="+mn-cs"/>
              </a:rPr>
              <a:t>spliting</a:t>
            </a:r>
            <a:r>
              <a:rPr lang="fr-FR" sz="1200" b="1" kern="1200" baseline="0" dirty="0">
                <a:solidFill>
                  <a:schemeClr val="tx1"/>
                </a:solidFill>
                <a:effectLst/>
                <a:latin typeface="+mn-lt"/>
                <a:ea typeface="+mn-ea"/>
                <a:cs typeface="+mn-cs"/>
              </a:rPr>
              <a:t> ou bien le  fractionnement de Gourmande </a:t>
            </a:r>
            <a:r>
              <a:rPr lang="fr-FR" sz="1200" b="1" kern="1200" baseline="0" dirty="0" err="1">
                <a:solidFill>
                  <a:schemeClr val="tx1"/>
                </a:solidFill>
                <a:effectLst/>
                <a:latin typeface="+mn-lt"/>
                <a:ea typeface="+mn-ea"/>
                <a:cs typeface="+mn-cs"/>
              </a:rPr>
              <a:t>oubien</a:t>
            </a:r>
            <a:r>
              <a:rPr lang="fr-FR" sz="1200" b="1" kern="1200" baseline="0" dirty="0">
                <a:solidFill>
                  <a:schemeClr val="tx1"/>
                </a:solidFill>
                <a:effectLst/>
                <a:latin typeface="+mn-lt"/>
                <a:ea typeface="+mn-ea"/>
                <a:cs typeface="+mn-cs"/>
              </a:rPr>
              <a:t> ljachi3 en arabe c a d  on essaie à faire </a:t>
            </a:r>
            <a:r>
              <a:rPr lang="fr-FR" sz="1200" b="0" i="0" kern="1200" dirty="0">
                <a:solidFill>
                  <a:schemeClr val="tx1"/>
                </a:solidFill>
                <a:effectLst/>
                <a:latin typeface="+mn-lt"/>
                <a:ea typeface="+mn-ea"/>
                <a:cs typeface="+mn-cs"/>
              </a:rPr>
              <a:t>La répartition avec le meilleur coût (coût le plus bas car nous minimisons le coût)</a:t>
            </a:r>
            <a:r>
              <a:rPr lang="fr-FR" sz="1200" b="0" i="0" kern="1200" baseline="0" dirty="0">
                <a:solidFill>
                  <a:schemeClr val="tx1"/>
                </a:solidFill>
                <a:effectLst/>
                <a:latin typeface="+mn-lt"/>
                <a:ea typeface="+mn-ea"/>
                <a:cs typeface="+mn-cs"/>
              </a:rPr>
              <a:t> </a:t>
            </a:r>
          </a:p>
          <a:p>
            <a:pPr fontAlgn="base"/>
            <a:r>
              <a:rPr lang="fr-FR" sz="1200" b="0" kern="1200" dirty="0">
                <a:solidFill>
                  <a:schemeClr val="tx1"/>
                </a:solidFill>
                <a:effectLst/>
                <a:latin typeface="+mn-lt"/>
                <a:ea typeface="+mn-ea"/>
                <a:cs typeface="+mn-cs"/>
              </a:rPr>
              <a:t>Pour les problèmes de prédiction la fonction de coût qui est minimisée est l'erreur de somme quadratique </a:t>
            </a:r>
            <a:r>
              <a:rPr lang="fr-FR" sz="1200" b="0" kern="1200" baseline="0" dirty="0">
                <a:solidFill>
                  <a:schemeClr val="tx1"/>
                </a:solidFill>
                <a:effectLst/>
                <a:latin typeface="+mn-lt"/>
                <a:ea typeface="+mn-ea"/>
                <a:cs typeface="+mn-cs"/>
              </a:rPr>
              <a:t> de </a:t>
            </a:r>
            <a:r>
              <a:rPr lang="fr-FR" sz="1200" b="0" kern="1200" dirty="0">
                <a:solidFill>
                  <a:schemeClr val="tx1"/>
                </a:solidFill>
                <a:effectLst/>
                <a:latin typeface="+mn-lt"/>
                <a:ea typeface="+mn-ea"/>
                <a:cs typeface="+mn-cs"/>
              </a:rPr>
              <a:t>y </a:t>
            </a:r>
            <a:r>
              <a:rPr lang="fr-FR" sz="1200" b="0" kern="1200" baseline="0" dirty="0">
                <a:solidFill>
                  <a:schemeClr val="tx1"/>
                </a:solidFill>
                <a:effectLst/>
                <a:latin typeface="+mn-lt"/>
                <a:ea typeface="+mn-ea"/>
                <a:cs typeface="+mn-cs"/>
              </a:rPr>
              <a:t> moins </a:t>
            </a:r>
            <a:r>
              <a:rPr lang="fr-FR" sz="1200" b="0" kern="1200" dirty="0">
                <a:solidFill>
                  <a:schemeClr val="tx1"/>
                </a:solidFill>
                <a:effectLst/>
                <a:latin typeface="+mn-lt"/>
                <a:ea typeface="+mn-ea"/>
                <a:cs typeface="+mn-cs"/>
              </a:rPr>
              <a:t>prédiction</a:t>
            </a:r>
          </a:p>
          <a:p>
            <a:pPr fontAlgn="base"/>
            <a:endParaRPr lang="fr-FR" sz="1200" b="0" kern="1200" dirty="0">
              <a:solidFill>
                <a:schemeClr val="tx1"/>
              </a:solidFill>
              <a:effectLst/>
              <a:latin typeface="+mn-lt"/>
              <a:ea typeface="+mn-ea"/>
              <a:cs typeface="+mn-cs"/>
            </a:endParaRPr>
          </a:p>
          <a:p>
            <a:pPr fontAlgn="base"/>
            <a:r>
              <a:rPr lang="fr-FR" sz="1200" b="0" kern="1200" dirty="0">
                <a:solidFill>
                  <a:schemeClr val="tx1"/>
                </a:solidFill>
                <a:effectLst/>
                <a:latin typeface="+mn-lt"/>
                <a:ea typeface="+mn-ea"/>
                <a:cs typeface="+mn-cs"/>
              </a:rPr>
              <a:t>Passons maintenant à </a:t>
            </a:r>
            <a:r>
              <a:rPr lang="fr-FR" sz="1200" b="0" kern="1200" dirty="0" err="1">
                <a:solidFill>
                  <a:schemeClr val="tx1"/>
                </a:solidFill>
                <a:effectLst/>
                <a:latin typeface="+mn-lt"/>
                <a:ea typeface="+mn-ea"/>
                <a:cs typeface="+mn-cs"/>
              </a:rPr>
              <a:t>à</a:t>
            </a:r>
            <a:r>
              <a:rPr lang="fr-FR" sz="1200" b="0" kern="1200" dirty="0">
                <a:solidFill>
                  <a:schemeClr val="tx1"/>
                </a:solidFill>
                <a:effectLst/>
                <a:latin typeface="+mn-lt"/>
                <a:ea typeface="+mn-ea"/>
                <a:cs typeface="+mn-cs"/>
              </a:rPr>
              <a:t> notre problème qui est la classification </a:t>
            </a:r>
          </a:p>
          <a:p>
            <a:pPr fontAlgn="base"/>
            <a:r>
              <a:rPr lang="fr-FR" sz="1200" b="0" kern="1200" dirty="0">
                <a:solidFill>
                  <a:schemeClr val="tx1"/>
                </a:solidFill>
                <a:effectLst/>
                <a:latin typeface="+mn-lt"/>
                <a:ea typeface="+mn-ea"/>
                <a:cs typeface="+mn-cs"/>
              </a:rPr>
              <a:t>Comme vous voyez cette ligne la qui est</a:t>
            </a:r>
            <a:r>
              <a:rPr lang="fr-FR" sz="1200" b="0" kern="1200" baseline="0" dirty="0">
                <a:solidFill>
                  <a:schemeClr val="tx1"/>
                </a:solidFill>
                <a:effectLst/>
                <a:latin typeface="+mn-lt"/>
                <a:ea typeface="+mn-ea"/>
                <a:cs typeface="+mn-cs"/>
              </a:rPr>
              <a:t> une capture d’écran de notre cours dans le diapo de l’algorithme des arbre de décision ( en pseudo formel ), et comme qu’on a vu la seule différence réside dans ce qui est en rouge, alors le </a:t>
            </a:r>
            <a:r>
              <a:rPr lang="fr-FR" sz="1200" b="0" kern="1200" baseline="0" dirty="0" err="1">
                <a:solidFill>
                  <a:schemeClr val="tx1"/>
                </a:solidFill>
                <a:effectLst/>
                <a:latin typeface="+mn-lt"/>
                <a:ea typeface="+mn-ea"/>
                <a:cs typeface="+mn-cs"/>
              </a:rPr>
              <a:t>Cart</a:t>
            </a:r>
            <a:r>
              <a:rPr lang="fr-FR" sz="1200" b="0" kern="1200" baseline="0" dirty="0">
                <a:solidFill>
                  <a:schemeClr val="tx1"/>
                </a:solidFill>
                <a:effectLst/>
                <a:latin typeface="+mn-lt"/>
                <a:ea typeface="+mn-ea"/>
                <a:cs typeface="+mn-cs"/>
              </a:rPr>
              <a:t> est comme l’ID3 mais il </a:t>
            </a:r>
            <a:r>
              <a:rPr lang="fr-FR" sz="1200" b="0" kern="1200" baseline="0" dirty="0" err="1">
                <a:solidFill>
                  <a:schemeClr val="tx1"/>
                </a:solidFill>
                <a:effectLst/>
                <a:latin typeface="+mn-lt"/>
                <a:ea typeface="+mn-ea"/>
                <a:cs typeface="+mn-cs"/>
              </a:rPr>
              <a:t>utilse</a:t>
            </a:r>
            <a:r>
              <a:rPr lang="fr-FR" sz="1200" b="0" kern="1200" baseline="0" dirty="0">
                <a:solidFill>
                  <a:schemeClr val="tx1"/>
                </a:solidFill>
                <a:effectLst/>
                <a:latin typeface="+mn-lt"/>
                <a:ea typeface="+mn-ea"/>
                <a:cs typeface="+mn-cs"/>
              </a:rPr>
              <a:t> l’indice de </a:t>
            </a:r>
            <a:r>
              <a:rPr lang="fr-FR" sz="1200" b="0" kern="1200" baseline="0" dirty="0" err="1">
                <a:solidFill>
                  <a:schemeClr val="tx1"/>
                </a:solidFill>
                <a:effectLst/>
                <a:latin typeface="+mn-lt"/>
                <a:ea typeface="+mn-ea"/>
                <a:cs typeface="+mn-cs"/>
              </a:rPr>
              <a:t>gini</a:t>
            </a:r>
            <a:r>
              <a:rPr lang="fr-FR" sz="1200" b="0" kern="1200" baseline="0" dirty="0">
                <a:solidFill>
                  <a:schemeClr val="tx1"/>
                </a:solidFill>
                <a:effectLst/>
                <a:latin typeface="+mn-lt"/>
                <a:ea typeface="+mn-ea"/>
                <a:cs typeface="+mn-cs"/>
              </a:rPr>
              <a:t> </a:t>
            </a:r>
            <a:r>
              <a:rPr lang="fr-FR" sz="1200" b="0" kern="1200" dirty="0">
                <a:solidFill>
                  <a:schemeClr val="tx1"/>
                </a:solidFill>
                <a:effectLst/>
                <a:latin typeface="+mn-lt"/>
                <a:ea typeface="+mn-ea"/>
                <a:cs typeface="+mn-cs"/>
              </a:rPr>
              <a:t>qui permet de </a:t>
            </a:r>
            <a:r>
              <a:rPr lang="fr-FR" sz="1200" b="0" i="0" kern="1200" dirty="0">
                <a:solidFill>
                  <a:schemeClr val="tx1"/>
                </a:solidFill>
                <a:effectLst/>
                <a:latin typeface="+mn-lt"/>
                <a:ea typeface="+mn-ea"/>
                <a:cs typeface="+mn-cs"/>
              </a:rPr>
              <a:t> donner une indication de la «pureté» des nœuds feuille </a:t>
            </a:r>
            <a:endParaRPr lang="fr-FR" sz="1200" b="0" kern="1200" dirty="0">
              <a:solidFill>
                <a:schemeClr val="tx1"/>
              </a:solidFill>
              <a:effectLst/>
              <a:latin typeface="+mn-lt"/>
              <a:ea typeface="+mn-ea"/>
              <a:cs typeface="+mn-cs"/>
            </a:endParaRPr>
          </a:p>
          <a:p>
            <a:pPr fontAlgn="base"/>
            <a:endParaRPr lang="fr-FR" sz="1200" b="0" kern="1200" dirty="0">
              <a:solidFill>
                <a:schemeClr val="tx1"/>
              </a:solidFill>
              <a:effectLst/>
              <a:latin typeface="+mn-lt"/>
              <a:ea typeface="+mn-ea"/>
              <a:cs typeface="+mn-cs"/>
            </a:endParaRPr>
          </a:p>
          <a:p>
            <a:pPr fontAlgn="base"/>
            <a:r>
              <a:rPr lang="fr-FR" sz="1200" b="0" i="0" kern="1200" dirty="0">
                <a:solidFill>
                  <a:schemeClr val="tx1"/>
                </a:solidFill>
                <a:effectLst/>
                <a:latin typeface="+mn-lt"/>
                <a:ea typeface="+mn-ea"/>
                <a:cs typeface="+mn-cs"/>
              </a:rPr>
              <a:t>Avec pk est la proportion d'instances d'apprentissage avec la classe k</a:t>
            </a:r>
          </a:p>
          <a:p>
            <a:pPr fontAlgn="base"/>
            <a:r>
              <a:rPr lang="fr-FR" sz="1200" b="0" i="0" kern="1200" dirty="0">
                <a:solidFill>
                  <a:schemeClr val="tx1"/>
                </a:solidFill>
                <a:effectLst/>
                <a:latin typeface="+mn-lt"/>
                <a:ea typeface="+mn-ea"/>
                <a:cs typeface="+mn-cs"/>
              </a:rPr>
              <a:t>Pour notre cas de classification</a:t>
            </a:r>
            <a:r>
              <a:rPr lang="fr-FR" sz="1200" b="0" i="0" kern="1200" baseline="0" dirty="0">
                <a:solidFill>
                  <a:schemeClr val="tx1"/>
                </a:solidFill>
                <a:effectLst/>
                <a:latin typeface="+mn-lt"/>
                <a:ea typeface="+mn-ea"/>
                <a:cs typeface="+mn-cs"/>
              </a:rPr>
              <a:t> binaire c a d 2 classe, dans ce cas l’indice de génie est égale à :</a:t>
            </a:r>
          </a:p>
          <a:p>
            <a:pPr fontAlgn="base"/>
            <a:endParaRPr lang="fr-FR" sz="1200" b="0" i="0" kern="1200" baseline="0" dirty="0">
              <a:solidFill>
                <a:schemeClr val="tx1"/>
              </a:solidFill>
              <a:effectLst/>
              <a:latin typeface="+mn-lt"/>
              <a:ea typeface="+mn-ea"/>
              <a:cs typeface="+mn-cs"/>
            </a:endParaRPr>
          </a:p>
          <a:p>
            <a:pPr fontAlgn="base"/>
            <a:r>
              <a:rPr lang="fr-FR" sz="1200" b="0" i="0" kern="1200" baseline="0" dirty="0">
                <a:solidFill>
                  <a:schemeClr val="tx1"/>
                </a:solidFill>
                <a:effectLst/>
                <a:latin typeface="+mn-lt"/>
                <a:ea typeface="+mn-ea"/>
                <a:cs typeface="+mn-cs"/>
              </a:rPr>
              <a:t>Et comme déjà vu dans le cours de l’entropie il faut multiplié par les pondération et G(S1) comme H(S1) de l’entropie</a:t>
            </a:r>
            <a:endParaRPr lang="fr-FR"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54CFDF7A-8BD0-4668-A97C-DC4A3416D082}" type="slidenum">
              <a:rPr lang="fr-FR" smtClean="0"/>
              <a:pPr/>
              <a:t>17</a:t>
            </a:fld>
            <a:endParaRPr lang="fr-FR"/>
          </a:p>
        </p:txBody>
      </p:sp>
    </p:spTree>
    <p:extLst>
      <p:ext uri="{BB962C8B-B14F-4D97-AF65-F5344CB8AC3E}">
        <p14:creationId xmlns:p14="http://schemas.microsoft.com/office/powerpoint/2010/main" val="2178829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les critères d’</a:t>
            </a:r>
            <a:r>
              <a:rPr lang="fr-FR" dirty="0" err="1"/>
              <a:t>élaguage</a:t>
            </a:r>
            <a:r>
              <a:rPr lang="fr-FR" dirty="0"/>
              <a:t> sont les </a:t>
            </a:r>
            <a:r>
              <a:rPr lang="fr-FR" dirty="0" err="1"/>
              <a:t>memes</a:t>
            </a:r>
            <a:r>
              <a:rPr lang="fr-FR" baseline="0" dirty="0"/>
              <a:t> que ID3</a:t>
            </a:r>
          </a:p>
          <a:p>
            <a:r>
              <a:rPr lang="fr-FR" baseline="0" dirty="0"/>
              <a:t>Ainsi </a:t>
            </a:r>
            <a:endParaRPr lang="fr-FR" dirty="0"/>
          </a:p>
          <a:p>
            <a:r>
              <a:rPr lang="fr-FR" dirty="0"/>
              <a:t>Ces critères d’</a:t>
            </a:r>
            <a:r>
              <a:rPr lang="fr-FR" dirty="0" err="1"/>
              <a:t>arrets</a:t>
            </a:r>
            <a:r>
              <a:rPr lang="fr-FR" dirty="0"/>
              <a:t> sont important Car </a:t>
            </a:r>
            <a:r>
              <a:rPr lang="fr-FR" sz="1200" b="0" i="0" kern="1200" dirty="0">
                <a:solidFill>
                  <a:schemeClr val="tx1"/>
                </a:solidFill>
                <a:effectLst/>
                <a:latin typeface="+mn-lt"/>
                <a:ea typeface="+mn-ea"/>
                <a:cs typeface="+mn-cs"/>
              </a:rPr>
              <a:t>Les arbres plus simples sont préférés. Ils sont faciles à comprendre , ils sont moins </a:t>
            </a:r>
            <a:r>
              <a:rPr lang="fr-FR" sz="1200" b="0" i="0" kern="1200" baseline="0" dirty="0">
                <a:solidFill>
                  <a:schemeClr val="tx1"/>
                </a:solidFill>
                <a:effectLst/>
                <a:latin typeface="+mn-lt"/>
                <a:ea typeface="+mn-ea"/>
                <a:cs typeface="+mn-cs"/>
              </a:rPr>
              <a:t>sensible à l’</a:t>
            </a:r>
            <a:r>
              <a:rPr lang="fr-FR" sz="1200" b="0" i="0" kern="1200" baseline="0" dirty="0" err="1">
                <a:solidFill>
                  <a:schemeClr val="tx1"/>
                </a:solidFill>
                <a:effectLst/>
                <a:latin typeface="+mn-lt"/>
                <a:ea typeface="+mn-ea"/>
                <a:cs typeface="+mn-cs"/>
              </a:rPr>
              <a:t>overfiting</a:t>
            </a:r>
            <a:r>
              <a:rPr lang="fr-FR" sz="1200" b="0" i="0" kern="1200" dirty="0">
                <a:solidFill>
                  <a:schemeClr val="tx1"/>
                </a:solidFill>
                <a:effectLst/>
                <a:latin typeface="+mn-lt"/>
                <a:ea typeface="+mn-ea"/>
                <a:cs typeface="+mn-cs"/>
              </a:rPr>
              <a:t>.</a:t>
            </a:r>
          </a:p>
          <a:p>
            <a:r>
              <a:rPr lang="fr-FR" sz="1200" b="0" i="0" kern="1200" dirty="0">
                <a:solidFill>
                  <a:schemeClr val="tx1"/>
                </a:solidFill>
                <a:effectLst/>
                <a:latin typeface="+mn-lt"/>
                <a:ea typeface="+mn-ea"/>
                <a:cs typeface="+mn-cs"/>
              </a:rPr>
              <a:t>Et Comme vous</a:t>
            </a:r>
            <a:r>
              <a:rPr lang="fr-FR" sz="1200" b="0" i="0" kern="1200" baseline="0" dirty="0">
                <a:solidFill>
                  <a:schemeClr val="tx1"/>
                </a:solidFill>
                <a:effectLst/>
                <a:latin typeface="+mn-lt"/>
                <a:ea typeface="+mn-ea"/>
                <a:cs typeface="+mn-cs"/>
              </a:rPr>
              <a:t> savez :</a:t>
            </a:r>
          </a:p>
          <a:p>
            <a:r>
              <a:rPr lang="fr-FR" sz="1200" b="0" i="0" kern="1200" dirty="0">
                <a:solidFill>
                  <a:schemeClr val="tx1"/>
                </a:solidFill>
                <a:effectLst/>
                <a:latin typeface="+mn-lt"/>
                <a:ea typeface="+mn-ea"/>
                <a:cs typeface="+mn-cs"/>
              </a:rPr>
              <a:t>La méthode d'élagage la plus rapide et la plus simple consiste à parcourir chaque nœud feuille dans l'arborescence et à évaluer l'effet de sa suppression à l'aide par ce qu’on </a:t>
            </a:r>
            <a:r>
              <a:rPr lang="fr-FR" sz="1200" b="0" i="0" kern="1200" dirty="0" err="1">
                <a:solidFill>
                  <a:schemeClr val="tx1"/>
                </a:solidFill>
                <a:effectLst/>
                <a:latin typeface="+mn-lt"/>
                <a:ea typeface="+mn-ea"/>
                <a:cs typeface="+mn-cs"/>
              </a:rPr>
              <a:t>appèle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hold</a:t>
            </a:r>
            <a:r>
              <a:rPr lang="fr-FR" sz="1200" b="0" i="0" kern="1200" dirty="0">
                <a:solidFill>
                  <a:schemeClr val="tx1"/>
                </a:solidFill>
                <a:effectLst/>
                <a:latin typeface="+mn-lt"/>
                <a:ea typeface="+mn-ea"/>
                <a:cs typeface="+mn-cs"/>
              </a:rPr>
              <a:t>-out test set. Les nœuds feuilles sont supprimés uniquement si cela entraîne une baisse de la fonction de coût global sur l'ensemble de test complet:</a:t>
            </a:r>
          </a:p>
          <a:p>
            <a:r>
              <a:rPr lang="fr-FR" sz="1200" b="0" i="0" kern="1200" dirty="0">
                <a:solidFill>
                  <a:schemeClr val="tx1"/>
                </a:solidFill>
                <a:effectLst/>
                <a:latin typeface="+mn-lt"/>
                <a:ea typeface="+mn-ea"/>
                <a:cs typeface="+mn-cs"/>
              </a:rPr>
              <a:t>Le </a:t>
            </a:r>
            <a:r>
              <a:rPr lang="fr-FR" sz="1200" b="0" i="0" kern="1200" dirty="0" err="1">
                <a:solidFill>
                  <a:schemeClr val="tx1"/>
                </a:solidFill>
                <a:effectLst/>
                <a:latin typeface="+mn-lt"/>
                <a:ea typeface="+mn-ea"/>
                <a:cs typeface="+mn-cs"/>
              </a:rPr>
              <a:t>Cart</a:t>
            </a:r>
            <a:r>
              <a:rPr lang="fr-FR" sz="1200" b="0" i="0" kern="1200" dirty="0">
                <a:solidFill>
                  <a:schemeClr val="tx1"/>
                </a:solidFill>
                <a:effectLst/>
                <a:latin typeface="+mn-lt"/>
                <a:ea typeface="+mn-ea"/>
                <a:cs typeface="+mn-cs"/>
              </a:rPr>
              <a:t> utilise une méthode  d'élagage très sophistiquées qui s’</a:t>
            </a:r>
            <a:r>
              <a:rPr lang="fr-FR" sz="1200" b="0" i="0" kern="1200" dirty="0" err="1">
                <a:solidFill>
                  <a:schemeClr val="tx1"/>
                </a:solidFill>
                <a:effectLst/>
                <a:latin typeface="+mn-lt"/>
                <a:ea typeface="+mn-ea"/>
                <a:cs typeface="+mn-cs"/>
              </a:rPr>
              <a:t>apèlle</a:t>
            </a:r>
            <a:r>
              <a:rPr lang="fr-FR" sz="1200" b="0" i="0" kern="1200" baseline="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l'élagage à complexité de coût  qui utilise un paramètre alpha</a:t>
            </a:r>
            <a:endParaRPr lang="fr-FR" dirty="0"/>
          </a:p>
        </p:txBody>
      </p:sp>
      <p:sp>
        <p:nvSpPr>
          <p:cNvPr id="4" name="Slide Number Placeholder 3"/>
          <p:cNvSpPr>
            <a:spLocks noGrp="1"/>
          </p:cNvSpPr>
          <p:nvPr>
            <p:ph type="sldNum" sz="quarter" idx="10"/>
          </p:nvPr>
        </p:nvSpPr>
        <p:spPr/>
        <p:txBody>
          <a:bodyPr/>
          <a:lstStyle/>
          <a:p>
            <a:fld id="{54CFDF7A-8BD0-4668-A97C-DC4A3416D082}" type="slidenum">
              <a:rPr lang="fr-FR" smtClean="0"/>
              <a:pPr/>
              <a:t>18</a:t>
            </a:fld>
            <a:endParaRPr lang="fr-FR"/>
          </a:p>
        </p:txBody>
      </p:sp>
    </p:spTree>
    <p:extLst>
      <p:ext uri="{BB962C8B-B14F-4D97-AF65-F5344CB8AC3E}">
        <p14:creationId xmlns:p14="http://schemas.microsoft.com/office/powerpoint/2010/main" val="828576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Comme  vous voyez lorsqu’on augmente Ccp</a:t>
            </a:r>
            <a:r>
              <a:rPr lang="fr-FR" baseline="0" dirty="0"/>
              <a:t> alpha l’impureté s’augmente c a  d le score de l’</a:t>
            </a:r>
            <a:r>
              <a:rPr lang="fr-FR" baseline="0" dirty="0" err="1"/>
              <a:t>accuracy</a:t>
            </a:r>
            <a:r>
              <a:rPr lang="fr-FR" baseline="0" dirty="0"/>
              <a:t> </a:t>
            </a:r>
            <a:r>
              <a:rPr lang="fr-FR" baseline="0" dirty="0" err="1"/>
              <a:t>precision</a:t>
            </a:r>
            <a:r>
              <a:rPr lang="fr-FR" baseline="0" dirty="0"/>
              <a:t> ,,,  se diminue, </a:t>
            </a:r>
            <a:r>
              <a:rPr lang="fr-FR" baseline="0" dirty="0" err="1"/>
              <a:t>Cepandant</a:t>
            </a:r>
            <a:r>
              <a:rPr lang="fr-FR" baseline="0" dirty="0"/>
              <a:t> le nombre des nœuds se diminuent  et le profond du nœud se diminue et gagne en lisibilité</a:t>
            </a:r>
            <a:endParaRPr lang="fr-FR" dirty="0"/>
          </a:p>
        </p:txBody>
      </p:sp>
      <p:sp>
        <p:nvSpPr>
          <p:cNvPr id="4" name="Slide Number Placeholder 3"/>
          <p:cNvSpPr>
            <a:spLocks noGrp="1"/>
          </p:cNvSpPr>
          <p:nvPr>
            <p:ph type="sldNum" sz="quarter" idx="10"/>
          </p:nvPr>
        </p:nvSpPr>
        <p:spPr/>
        <p:txBody>
          <a:bodyPr/>
          <a:lstStyle/>
          <a:p>
            <a:fld id="{54CFDF7A-8BD0-4668-A97C-DC4A3416D082}" type="slidenum">
              <a:rPr lang="fr-FR" smtClean="0"/>
              <a:pPr/>
              <a:t>19</a:t>
            </a:fld>
            <a:endParaRPr lang="fr-FR"/>
          </a:p>
        </p:txBody>
      </p:sp>
    </p:spTree>
    <p:extLst>
      <p:ext uri="{BB962C8B-B14F-4D97-AF65-F5344CB8AC3E}">
        <p14:creationId xmlns:p14="http://schemas.microsoft.com/office/powerpoint/2010/main" val="383135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L'éducation est un facteur clé affectant le progrès économique à long terme. </a:t>
            </a:r>
            <a:r>
              <a:rPr lang="fr-FR" sz="1200" b="0" i="0" kern="1200" dirty="0" err="1">
                <a:solidFill>
                  <a:schemeClr val="tx1"/>
                </a:solidFill>
                <a:effectLst/>
                <a:latin typeface="+mn-lt"/>
                <a:ea typeface="+mn-ea"/>
                <a:cs typeface="+mn-cs"/>
              </a:rPr>
              <a:t>Acctuellement</a:t>
            </a:r>
            <a:r>
              <a:rPr lang="fr-FR" sz="1200" b="0" i="0" kern="1200" dirty="0">
                <a:solidFill>
                  <a:schemeClr val="tx1"/>
                </a:solidFill>
                <a:effectLst/>
                <a:latin typeface="+mn-lt"/>
                <a:ea typeface="+mn-ea"/>
                <a:cs typeface="+mn-cs"/>
              </a:rPr>
              <a:t> La croissance des bases de données éducatives scolaires facilite l'utilisation des pratiques d'exploration de données et d'apprentissage automatique pour améliorer les résultats dans ces matières en identifiant les facteurs indicatifs de échec. La prévision des résultats permet aux éducateurs de prendre des mesures correctives pour les élèves </a:t>
            </a:r>
            <a:r>
              <a:rPr lang="fr-FR" sz="1200" b="0" i="0" kern="1200" dirty="0" err="1">
                <a:solidFill>
                  <a:schemeClr val="tx1"/>
                </a:solidFill>
                <a:effectLst/>
                <a:latin typeface="+mn-lt"/>
                <a:ea typeface="+mn-ea"/>
                <a:cs typeface="+mn-cs"/>
              </a:rPr>
              <a:t>faibles,et</a:t>
            </a:r>
            <a:r>
              <a:rPr lang="fr-FR" sz="1200" b="0" i="0" kern="1200" dirty="0">
                <a:solidFill>
                  <a:schemeClr val="tx1"/>
                </a:solidFill>
                <a:effectLst/>
                <a:latin typeface="+mn-lt"/>
                <a:ea typeface="+mn-ea"/>
                <a:cs typeface="+mn-cs"/>
              </a:rPr>
              <a:t>  atténuant ainsi le risque d'échec.</a:t>
            </a:r>
            <a:r>
              <a:rPr lang="fr-FR" sz="1200" kern="1200" dirty="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5"/>
          </p:nvPr>
        </p:nvSpPr>
        <p:spPr/>
        <p:txBody>
          <a:bodyPr/>
          <a:lstStyle/>
          <a:p>
            <a:fld id="{9BD28551-1C55-4E9D-905F-2259011B4998}" type="slidenum">
              <a:rPr lang="fr-FR" smtClean="0"/>
              <a:t>2</a:t>
            </a:fld>
            <a:endParaRPr lang="fr-FR"/>
          </a:p>
        </p:txBody>
      </p:sp>
    </p:spTree>
    <p:extLst>
      <p:ext uri="{BB962C8B-B14F-4D97-AF65-F5344CB8AC3E}">
        <p14:creationId xmlns:p14="http://schemas.microsoft.com/office/powerpoint/2010/main" val="2385604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Mais on peut utilisé l’algorithme</a:t>
            </a:r>
            <a:r>
              <a:rPr lang="fr-FR" baseline="0" dirty="0"/>
              <a:t>  standard des arbre de décision pour classification </a:t>
            </a:r>
            <a:r>
              <a:rPr lang="fr-FR" altLang="fr-FR" sz="1200" i="1" dirty="0" err="1">
                <a:latin typeface="Times New Roman" panose="02020603050405020304" pitchFamily="18" charset="0"/>
                <a:cs typeface="Times New Roman" panose="02020603050405020304" pitchFamily="18" charset="0"/>
              </a:rPr>
              <a:t>DecisionTreeClassifier</a:t>
            </a:r>
            <a:r>
              <a:rPr lang="fr-FR" altLang="fr-FR" sz="1200" i="1" dirty="0">
                <a:latin typeface="Times New Roman" panose="02020603050405020304" pitchFamily="18" charset="0"/>
                <a:cs typeface="Times New Roman" panose="02020603050405020304" pitchFamily="18" charset="0"/>
              </a:rPr>
              <a:t> en mettant dans le paramètre </a:t>
            </a:r>
            <a:r>
              <a:rPr lang="fr-FR" altLang="fr-FR" sz="1200" i="1" dirty="0" err="1">
                <a:latin typeface="Times New Roman" panose="02020603050405020304" pitchFamily="18" charset="0"/>
                <a:cs typeface="Times New Roman" panose="02020603050405020304" pitchFamily="18" charset="0"/>
              </a:rPr>
              <a:t>criterion</a:t>
            </a:r>
            <a:r>
              <a:rPr lang="fr-FR" altLang="fr-FR" sz="1200" i="1" baseline="0" dirty="0">
                <a:latin typeface="Times New Roman" panose="02020603050405020304" pitchFamily="18" charset="0"/>
                <a:cs typeface="Times New Roman" panose="02020603050405020304" pitchFamily="18" charset="0"/>
              </a:rPr>
              <a:t> l’indice de </a:t>
            </a:r>
            <a:r>
              <a:rPr lang="fr-FR" altLang="fr-FR" sz="1200" i="1" baseline="0" dirty="0" err="1">
                <a:latin typeface="Times New Roman" panose="02020603050405020304" pitchFamily="18" charset="0"/>
                <a:cs typeface="Times New Roman" panose="02020603050405020304" pitchFamily="18" charset="0"/>
              </a:rPr>
              <a:t>gini</a:t>
            </a:r>
            <a:r>
              <a:rPr lang="fr-FR" altLang="fr-FR" sz="1200" i="1" baseline="0" dirty="0">
                <a:latin typeface="Times New Roman" panose="02020603050405020304" pitchFamily="18" charset="0"/>
                <a:cs typeface="Times New Roman" panose="02020603050405020304" pitchFamily="18" charset="0"/>
              </a:rPr>
              <a:t> </a:t>
            </a:r>
          </a:p>
          <a:p>
            <a:r>
              <a:rPr lang="fr-FR" sz="1200" i="1" baseline="0" dirty="0">
                <a:latin typeface="Times New Roman" panose="02020603050405020304" pitchFamily="18" charset="0"/>
                <a:cs typeface="Times New Roman" panose="02020603050405020304" pitchFamily="18" charset="0"/>
              </a:rPr>
              <a:t>À l’aide de cet algorithme on peut aussi </a:t>
            </a:r>
            <a:r>
              <a:rPr lang="fr-FR" sz="1200" i="1" baseline="0" dirty="0" err="1">
                <a:latin typeface="Times New Roman" panose="02020603050405020304" pitchFamily="18" charset="0"/>
                <a:cs typeface="Times New Roman" panose="02020603050405020304" pitchFamily="18" charset="0"/>
              </a:rPr>
              <a:t>implimenter</a:t>
            </a:r>
            <a:r>
              <a:rPr lang="fr-FR" sz="1200" i="1" baseline="0" dirty="0">
                <a:latin typeface="Times New Roman" panose="02020603050405020304" pitchFamily="18" charset="0"/>
                <a:cs typeface="Times New Roman" panose="02020603050405020304" pitchFamily="18" charset="0"/>
              </a:rPr>
              <a:t> c4,5 ou bien ID3  en mettant </a:t>
            </a:r>
            <a:r>
              <a:rPr lang="fr-FR" sz="1200" i="1" baseline="0" dirty="0" err="1">
                <a:latin typeface="Times New Roman" panose="02020603050405020304" pitchFamily="18" charset="0"/>
                <a:cs typeface="Times New Roman" panose="02020603050405020304" pitchFamily="18" charset="0"/>
              </a:rPr>
              <a:t>Entropy</a:t>
            </a:r>
            <a:r>
              <a:rPr lang="fr-FR" sz="1200" i="1" baseline="0" dirty="0">
                <a:latin typeface="Times New Roman" panose="02020603050405020304" pitchFamily="18" charset="0"/>
                <a:cs typeface="Times New Roman" panose="02020603050405020304" pitchFamily="18" charset="0"/>
              </a:rPr>
              <a:t> comme critère de </a:t>
            </a:r>
            <a:r>
              <a:rPr lang="fr-FR" sz="1200" i="1" baseline="0" dirty="0" err="1">
                <a:latin typeface="Times New Roman" panose="02020603050405020304" pitchFamily="18" charset="0"/>
                <a:cs typeface="Times New Roman" panose="02020603050405020304" pitchFamily="18" charset="0"/>
              </a:rPr>
              <a:t>Splitting</a:t>
            </a:r>
            <a:endParaRPr lang="fr-FR" dirty="0"/>
          </a:p>
        </p:txBody>
      </p:sp>
      <p:sp>
        <p:nvSpPr>
          <p:cNvPr id="4" name="Slide Number Placeholder 3"/>
          <p:cNvSpPr>
            <a:spLocks noGrp="1"/>
          </p:cNvSpPr>
          <p:nvPr>
            <p:ph type="sldNum" sz="quarter" idx="10"/>
          </p:nvPr>
        </p:nvSpPr>
        <p:spPr/>
        <p:txBody>
          <a:bodyPr/>
          <a:lstStyle/>
          <a:p>
            <a:fld id="{54CFDF7A-8BD0-4668-A97C-DC4A3416D082}" type="slidenum">
              <a:rPr lang="fr-FR" smtClean="0"/>
              <a:pPr/>
              <a:t>20</a:t>
            </a:fld>
            <a:endParaRPr lang="fr-FR"/>
          </a:p>
        </p:txBody>
      </p:sp>
    </p:spTree>
    <p:extLst>
      <p:ext uri="{BB962C8B-B14F-4D97-AF65-F5344CB8AC3E}">
        <p14:creationId xmlns:p14="http://schemas.microsoft.com/office/powerpoint/2010/main" val="115351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fr-FR" sz="1200" b="0" i="0" kern="1200" dirty="0">
                <a:solidFill>
                  <a:schemeClr val="tx1"/>
                </a:solidFill>
                <a:effectLst/>
                <a:latin typeface="+mn-lt"/>
                <a:ea typeface="+mn-ea"/>
                <a:cs typeface="+mn-cs"/>
              </a:rPr>
              <a:t>Au-dessus de la ligne, l'équation renvoie une valeur supérieure à 0 et le point appartient à la première classe (classe 0).</a:t>
            </a:r>
          </a:p>
          <a:p>
            <a:pPr fontAlgn="base"/>
            <a:r>
              <a:rPr lang="fr-FR" sz="1200" b="0" i="0" kern="1200" dirty="0">
                <a:solidFill>
                  <a:schemeClr val="tx1"/>
                </a:solidFill>
                <a:effectLst/>
                <a:latin typeface="+mn-lt"/>
                <a:ea typeface="+mn-ea"/>
                <a:cs typeface="+mn-cs"/>
              </a:rPr>
              <a:t>Sous la ligne, l'équation renvoie une valeur inférieure à 0 et le point appartient à la deuxième classe (classe 1).</a:t>
            </a:r>
          </a:p>
          <a:p>
            <a:r>
              <a:rPr lang="fr-FR" sz="1200" b="0" i="0" kern="1200" dirty="0">
                <a:solidFill>
                  <a:schemeClr val="tx1"/>
                </a:solidFill>
                <a:effectLst/>
                <a:latin typeface="+mn-lt"/>
                <a:ea typeface="+mn-ea"/>
                <a:cs typeface="+mn-cs"/>
              </a:rPr>
              <a:t>La ligne la meilleure ou optimale qui peut séparer les deux classes est la ligne qui a la plus grande marge. C'est ce qu'on appelle l'hyperplan Maximal-</a:t>
            </a:r>
            <a:r>
              <a:rPr lang="fr-FR" sz="1200" b="0" i="0" kern="1200" dirty="0" err="1">
                <a:solidFill>
                  <a:schemeClr val="tx1"/>
                </a:solidFill>
                <a:effectLst/>
                <a:latin typeface="+mn-lt"/>
                <a:ea typeface="+mn-ea"/>
                <a:cs typeface="+mn-cs"/>
              </a:rPr>
              <a:t>Margin</a:t>
            </a:r>
            <a:r>
              <a:rPr lang="fr-FR" sz="1200" b="0" i="0" kern="1200" dirty="0">
                <a:solidFill>
                  <a:schemeClr val="tx1"/>
                </a:solidFill>
                <a:effectLst/>
                <a:latin typeface="+mn-lt"/>
                <a:ea typeface="+mn-ea"/>
                <a:cs typeface="+mn-cs"/>
              </a:rPr>
              <a:t>.</a:t>
            </a:r>
            <a:endParaRPr lang="fr-FR" dirty="0"/>
          </a:p>
        </p:txBody>
      </p:sp>
      <p:sp>
        <p:nvSpPr>
          <p:cNvPr id="4" name="Slide Number Placeholder 3"/>
          <p:cNvSpPr>
            <a:spLocks noGrp="1"/>
          </p:cNvSpPr>
          <p:nvPr>
            <p:ph type="sldNum" sz="quarter" idx="10"/>
          </p:nvPr>
        </p:nvSpPr>
        <p:spPr/>
        <p:txBody>
          <a:bodyPr/>
          <a:lstStyle/>
          <a:p>
            <a:fld id="{54CFDF7A-8BD0-4668-A97C-DC4A3416D082}" type="slidenum">
              <a:rPr lang="fr-FR" smtClean="0"/>
              <a:pPr/>
              <a:t>21</a:t>
            </a:fld>
            <a:endParaRPr lang="fr-FR"/>
          </a:p>
        </p:txBody>
      </p:sp>
    </p:spTree>
    <p:extLst>
      <p:ext uri="{BB962C8B-B14F-4D97-AF65-F5344CB8AC3E}">
        <p14:creationId xmlns:p14="http://schemas.microsoft.com/office/powerpoint/2010/main" val="1581714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fr-FR" dirty="0"/>
          </a:p>
        </p:txBody>
      </p:sp>
      <p:sp>
        <p:nvSpPr>
          <p:cNvPr id="4" name="Slide Number Placeholder 3"/>
          <p:cNvSpPr>
            <a:spLocks noGrp="1"/>
          </p:cNvSpPr>
          <p:nvPr>
            <p:ph type="sldNum" sz="quarter" idx="10"/>
          </p:nvPr>
        </p:nvSpPr>
        <p:spPr/>
        <p:txBody>
          <a:bodyPr/>
          <a:lstStyle/>
          <a:p>
            <a:fld id="{54CFDF7A-8BD0-4668-A97C-DC4A3416D082}" type="slidenum">
              <a:rPr lang="fr-FR" smtClean="0"/>
              <a:pPr/>
              <a:t>22</a:t>
            </a:fld>
            <a:endParaRPr lang="fr-FR"/>
          </a:p>
        </p:txBody>
      </p:sp>
    </p:spTree>
    <p:extLst>
      <p:ext uri="{BB962C8B-B14F-4D97-AF65-F5344CB8AC3E}">
        <p14:creationId xmlns:p14="http://schemas.microsoft.com/office/powerpoint/2010/main" val="232760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les métrique de score utilisé,</a:t>
            </a:r>
            <a:r>
              <a:rPr lang="fr-FR" baseline="0" dirty="0"/>
              <a:t> on a utilisé AUC ROC ou bien Area Under the </a:t>
            </a:r>
            <a:r>
              <a:rPr lang="fr-FR" baseline="0" dirty="0" err="1"/>
              <a:t>Curve</a:t>
            </a:r>
            <a:r>
              <a:rPr lang="fr-FR" baseline="0" dirty="0"/>
              <a:t>, On cherche de telle façon d’augmenter TPR et de diminuer le FPR </a:t>
            </a:r>
          </a:p>
          <a:p>
            <a:r>
              <a:rPr lang="fr-FR" baseline="0" dirty="0"/>
              <a:t>Ou bien d’une autre façon d’augmenter la sensitivité ou bien les </a:t>
            </a:r>
            <a:r>
              <a:rPr lang="fr-FR" baseline="0" dirty="0" err="1"/>
              <a:t>Trues</a:t>
            </a:r>
            <a:r>
              <a:rPr lang="fr-FR" baseline="0" dirty="0"/>
              <a:t> Positives , et diminuer FPR correspond à augmenter la </a:t>
            </a:r>
            <a:r>
              <a:rPr lang="fr-FR" baseline="0" dirty="0" err="1"/>
              <a:t>spécificté</a:t>
            </a:r>
            <a:r>
              <a:rPr lang="fr-FR" baseline="0" dirty="0"/>
              <a:t> ou bien les </a:t>
            </a:r>
            <a:r>
              <a:rPr lang="fr-FR" baseline="0" dirty="0" err="1"/>
              <a:t>true</a:t>
            </a:r>
            <a:r>
              <a:rPr lang="fr-FR" baseline="0" dirty="0"/>
              <a:t> négative ou bien diminuer les false positives</a:t>
            </a:r>
          </a:p>
          <a:p>
            <a:endParaRPr lang="fr-FR" baseline="0" dirty="0"/>
          </a:p>
          <a:p>
            <a:r>
              <a:rPr lang="fr-FR" baseline="0" dirty="0"/>
              <a:t>On a la précision c a d la </a:t>
            </a:r>
            <a:r>
              <a:rPr lang="fr-FR" baseline="0" dirty="0" err="1"/>
              <a:t>precision</a:t>
            </a:r>
            <a:r>
              <a:rPr lang="fr-FR" baseline="0" dirty="0"/>
              <a:t> d’avoir un </a:t>
            </a:r>
            <a:r>
              <a:rPr lang="fr-FR" baseline="0" dirty="0" err="1"/>
              <a:t>true</a:t>
            </a:r>
            <a:r>
              <a:rPr lang="fr-FR" baseline="0" dirty="0"/>
              <a:t> positive est égale le rapport de </a:t>
            </a:r>
            <a:r>
              <a:rPr lang="fr-FR" baseline="0" dirty="0" err="1"/>
              <a:t>True</a:t>
            </a:r>
            <a:r>
              <a:rPr lang="fr-FR" baseline="0" dirty="0"/>
              <a:t> </a:t>
            </a:r>
            <a:r>
              <a:rPr lang="fr-FR" baseline="0" dirty="0" err="1"/>
              <a:t>postive</a:t>
            </a:r>
            <a:r>
              <a:rPr lang="fr-FR" baseline="0" dirty="0"/>
              <a:t> sur la somme  </a:t>
            </a:r>
            <a:r>
              <a:rPr lang="fr-FR" baseline="0" dirty="0" err="1"/>
              <a:t>True</a:t>
            </a:r>
            <a:r>
              <a:rPr lang="fr-FR" baseline="0" dirty="0"/>
              <a:t> Positive et les false positive</a:t>
            </a:r>
          </a:p>
          <a:p>
            <a:r>
              <a:rPr lang="fr-FR" baseline="0" dirty="0"/>
              <a:t> </a:t>
            </a:r>
            <a:endParaRPr lang="fr-FR" dirty="0"/>
          </a:p>
        </p:txBody>
      </p:sp>
      <p:sp>
        <p:nvSpPr>
          <p:cNvPr id="4" name="Slide Number Placeholder 3"/>
          <p:cNvSpPr>
            <a:spLocks noGrp="1"/>
          </p:cNvSpPr>
          <p:nvPr>
            <p:ph type="sldNum" sz="quarter" idx="5"/>
          </p:nvPr>
        </p:nvSpPr>
        <p:spPr/>
        <p:txBody>
          <a:bodyPr/>
          <a:lstStyle/>
          <a:p>
            <a:fld id="{B30846A5-7F0D-4FF4-A0D0-2EE5154DB3A4}" type="slidenum">
              <a:rPr lang="fr-FR" smtClean="0"/>
              <a:t>23</a:t>
            </a:fld>
            <a:endParaRPr lang="fr-FR"/>
          </a:p>
        </p:txBody>
      </p:sp>
    </p:spTree>
    <p:extLst>
      <p:ext uri="{BB962C8B-B14F-4D97-AF65-F5344CB8AC3E}">
        <p14:creationId xmlns:p14="http://schemas.microsoft.com/office/powerpoint/2010/main" val="3478956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évaluer les algorithmes suivant 3 paramètres qui sont l’</a:t>
            </a:r>
            <a:r>
              <a:rPr lang="fr-FR" dirty="0" err="1"/>
              <a:t>accuracy</a:t>
            </a:r>
            <a:r>
              <a:rPr lang="fr-FR" dirty="0"/>
              <a:t> , </a:t>
            </a:r>
            <a:r>
              <a:rPr lang="fr-FR" dirty="0" err="1"/>
              <a:t>Precision</a:t>
            </a:r>
            <a:r>
              <a:rPr lang="fr-FR" dirty="0"/>
              <a:t> et AUC </a:t>
            </a:r>
          </a:p>
        </p:txBody>
      </p:sp>
      <p:sp>
        <p:nvSpPr>
          <p:cNvPr id="4" name="Slide Number Placeholder 3"/>
          <p:cNvSpPr>
            <a:spLocks noGrp="1"/>
          </p:cNvSpPr>
          <p:nvPr>
            <p:ph type="sldNum" sz="quarter" idx="5"/>
          </p:nvPr>
        </p:nvSpPr>
        <p:spPr/>
        <p:txBody>
          <a:bodyPr/>
          <a:lstStyle/>
          <a:p>
            <a:fld id="{B30846A5-7F0D-4FF4-A0D0-2EE5154DB3A4}" type="slidenum">
              <a:rPr lang="fr-FR" smtClean="0"/>
              <a:t>25</a:t>
            </a:fld>
            <a:endParaRPr lang="fr-FR"/>
          </a:p>
        </p:txBody>
      </p:sp>
    </p:spTree>
    <p:extLst>
      <p:ext uri="{BB962C8B-B14F-4D97-AF65-F5344CB8AC3E}">
        <p14:creationId xmlns:p14="http://schemas.microsoft.com/office/powerpoint/2010/main" val="591116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Et on obtenu des </a:t>
            </a:r>
            <a:r>
              <a:rPr lang="fr-FR" dirty="0" err="1"/>
              <a:t>resultats</a:t>
            </a:r>
            <a:r>
              <a:rPr lang="fr-FR" dirty="0"/>
              <a:t> pour les différents scores et on les met dans l'Excel pour faire</a:t>
            </a:r>
            <a:r>
              <a:rPr lang="fr-FR" baseline="0" dirty="0"/>
              <a:t> le </a:t>
            </a:r>
            <a:r>
              <a:rPr lang="fr-FR" baseline="0" dirty="0" err="1"/>
              <a:t>bourd</a:t>
            </a:r>
            <a:r>
              <a:rPr lang="fr-FR" baseline="0" dirty="0"/>
              <a:t> a count, afin de trouver au mieux qui satisfait les métriques</a:t>
            </a:r>
            <a:endParaRPr lang="fr-FR" dirty="0"/>
          </a:p>
        </p:txBody>
      </p:sp>
      <p:sp>
        <p:nvSpPr>
          <p:cNvPr id="4" name="Slide Number Placeholder 3"/>
          <p:cNvSpPr>
            <a:spLocks noGrp="1"/>
          </p:cNvSpPr>
          <p:nvPr>
            <p:ph type="sldNum" sz="quarter" idx="5"/>
          </p:nvPr>
        </p:nvSpPr>
        <p:spPr/>
        <p:txBody>
          <a:bodyPr/>
          <a:lstStyle/>
          <a:p>
            <a:fld id="{B30846A5-7F0D-4FF4-A0D0-2EE5154DB3A4}" type="slidenum">
              <a:rPr lang="fr-FR" smtClean="0"/>
              <a:t>26</a:t>
            </a:fld>
            <a:endParaRPr lang="fr-FR"/>
          </a:p>
        </p:txBody>
      </p:sp>
    </p:spTree>
    <p:extLst>
      <p:ext uri="{BB962C8B-B14F-4D97-AF65-F5344CB8AC3E}">
        <p14:creationId xmlns:p14="http://schemas.microsoft.com/office/powerpoint/2010/main" val="2349396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base de donnée</a:t>
            </a:r>
            <a:r>
              <a:rPr lang="fr-FR" baseline="0" dirty="0"/>
              <a:t> </a:t>
            </a:r>
            <a:r>
              <a:rPr lang="fr-FR" sz="1200" u="none" strike="noStrike" dirty="0">
                <a:effectLst/>
                <a:latin typeface="Times New Roman" panose="02020603050405020304" pitchFamily="18" charset="0"/>
                <a:cs typeface="Times New Roman" panose="02020603050405020304" pitchFamily="18" charset="0"/>
              </a:rPr>
              <a:t>overVAR_40 est celle qui donne la meilleure </a:t>
            </a:r>
            <a:r>
              <a:rPr lang="fr-FR" sz="1200" u="none" strike="noStrike" dirty="0" err="1">
                <a:effectLst/>
                <a:latin typeface="Times New Roman" panose="02020603050405020304" pitchFamily="18" charset="0"/>
                <a:cs typeface="Times New Roman" panose="02020603050405020304" pitchFamily="18" charset="0"/>
              </a:rPr>
              <a:t>accuracy</a:t>
            </a:r>
            <a:r>
              <a:rPr lang="fr-FR" sz="1200" u="none" strike="noStrike" dirty="0">
                <a:effectLst/>
                <a:latin typeface="Times New Roman" panose="02020603050405020304" pitchFamily="18" charset="0"/>
                <a:cs typeface="Times New Roman" panose="02020603050405020304" pitchFamily="18" charset="0"/>
              </a:rPr>
              <a:t> 69,9167   avec un n = 2 qui est un bon nombre de plus proche</a:t>
            </a:r>
            <a:r>
              <a:rPr lang="fr-FR" sz="1200" u="none" strike="noStrike" baseline="0" dirty="0">
                <a:effectLst/>
                <a:latin typeface="Times New Roman" panose="02020603050405020304" pitchFamily="18" charset="0"/>
                <a:cs typeface="Times New Roman" panose="02020603050405020304" pitchFamily="18" charset="0"/>
              </a:rPr>
              <a:t> voisin </a:t>
            </a:r>
            <a:r>
              <a:rPr lang="fr-FR" sz="1200" u="none" strike="noStrike" dirty="0">
                <a:effectLst/>
                <a:latin typeface="Times New Roman" panose="02020603050405020304" pitchFamily="18" charset="0"/>
                <a:cs typeface="Times New Roman" panose="02020603050405020304" pitchFamily="18" charset="0"/>
              </a:rPr>
              <a:t> </a:t>
            </a:r>
          </a:p>
          <a:p>
            <a:endParaRPr lang="fr-FR" dirty="0"/>
          </a:p>
        </p:txBody>
      </p:sp>
      <p:sp>
        <p:nvSpPr>
          <p:cNvPr id="4" name="Slide Number Placeholder 3"/>
          <p:cNvSpPr>
            <a:spLocks noGrp="1"/>
          </p:cNvSpPr>
          <p:nvPr>
            <p:ph type="sldNum" sz="quarter" idx="5"/>
          </p:nvPr>
        </p:nvSpPr>
        <p:spPr/>
        <p:txBody>
          <a:bodyPr/>
          <a:lstStyle/>
          <a:p>
            <a:fld id="{B30846A5-7F0D-4FF4-A0D0-2EE5154DB3A4}" type="slidenum">
              <a:rPr lang="fr-FR" smtClean="0"/>
              <a:t>27</a:t>
            </a:fld>
            <a:endParaRPr lang="fr-FR"/>
          </a:p>
        </p:txBody>
      </p:sp>
    </p:spTree>
    <p:extLst>
      <p:ext uri="{BB962C8B-B14F-4D97-AF65-F5344CB8AC3E}">
        <p14:creationId xmlns:p14="http://schemas.microsoft.com/office/powerpoint/2010/main" val="426186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effectLst/>
              </a:rPr>
              <a:t>Pour les </a:t>
            </a:r>
            <a:r>
              <a:rPr lang="fr-FR" b="1" dirty="0" err="1">
                <a:effectLst/>
              </a:rPr>
              <a:t>parametres</a:t>
            </a:r>
            <a:r>
              <a:rPr lang="fr-FR" b="1" dirty="0">
                <a:effectLst/>
              </a:rPr>
              <a:t> utilisés sont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effectLst/>
              </a:rPr>
              <a:t>max_depth</a:t>
            </a:r>
            <a:r>
              <a:rPr lang="fr-FR" b="1" dirty="0">
                <a:effectLst/>
              </a:rPr>
              <a:t> </a:t>
            </a:r>
            <a:r>
              <a:rPr lang="fr-FR" b="1" baseline="0" dirty="0">
                <a:effectLst/>
              </a:rPr>
              <a:t>  </a:t>
            </a:r>
            <a:r>
              <a:rPr lang="fr-FR" dirty="0">
                <a:effectLst/>
              </a:rPr>
              <a:t>profondeur maximale de l'arbre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u="none" strike="noStrike" dirty="0" err="1">
                <a:effectLst/>
                <a:latin typeface="Times New Roman" panose="02020603050405020304" pitchFamily="18" charset="0"/>
                <a:cs typeface="Times New Roman" panose="02020603050405020304" pitchFamily="18" charset="0"/>
              </a:rPr>
              <a:t>max_features</a:t>
            </a:r>
            <a:r>
              <a:rPr lang="fr-FR" sz="1200" b="0" u="none" strike="noStrike" dirty="0">
                <a:effectLst/>
                <a:latin typeface="Times New Roman" panose="02020603050405020304" pitchFamily="18" charset="0"/>
                <a:cs typeface="Times New Roman" panose="02020603050405020304" pitchFamily="18" charset="0"/>
              </a:rPr>
              <a:t>: </a:t>
            </a:r>
            <a:r>
              <a:rPr lang="fr-FR" sz="1200" b="0" i="0" kern="1200" dirty="0">
                <a:solidFill>
                  <a:schemeClr val="tx1"/>
                </a:solidFill>
                <a:effectLst/>
                <a:latin typeface="+mn-lt"/>
                <a:ea typeface="+mn-ea"/>
                <a:cs typeface="+mn-cs"/>
              </a:rPr>
              <a:t>Le nombre de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à considérer lors de la recherche de la meilleure répartition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u="none" strike="noStrike" dirty="0" err="1">
                <a:effectLst/>
                <a:latin typeface="Times New Roman" panose="02020603050405020304" pitchFamily="18" charset="0"/>
                <a:cs typeface="Times New Roman" panose="02020603050405020304" pitchFamily="18" charset="0"/>
              </a:rPr>
              <a:t>min_samples_leaf</a:t>
            </a:r>
            <a:r>
              <a:rPr lang="fr-FR" sz="1200" b="0" i="0" u="none" strike="noStrike" baseline="0" dirty="0">
                <a:solidFill>
                  <a:srgbClr val="FF0000"/>
                </a:solidFill>
                <a:effectLst/>
                <a:latin typeface="Times New Roman" panose="02020603050405020304" pitchFamily="18" charset="0"/>
                <a:cs typeface="Times New Roman" panose="02020603050405020304" pitchFamily="18" charset="0"/>
              </a:rPr>
              <a:t> </a:t>
            </a:r>
            <a:r>
              <a:rPr lang="fr-FR" sz="1200" b="0" i="0" kern="1200" dirty="0">
                <a:solidFill>
                  <a:schemeClr val="tx1"/>
                </a:solidFill>
                <a:effectLst/>
                <a:latin typeface="+mn-lt"/>
                <a:ea typeface="+mn-ea"/>
                <a:cs typeface="+mn-cs"/>
              </a:rPr>
              <a:t>Le nombre minimum de </a:t>
            </a:r>
            <a:r>
              <a:rPr lang="fr-FR" sz="1200" b="0" i="0" kern="1200" dirty="0" err="1">
                <a:solidFill>
                  <a:schemeClr val="tx1"/>
                </a:solidFill>
                <a:effectLst/>
                <a:latin typeface="+mn-lt"/>
                <a:ea typeface="+mn-ea"/>
                <a:cs typeface="+mn-cs"/>
              </a:rPr>
              <a:t>samples</a:t>
            </a:r>
            <a:r>
              <a:rPr lang="fr-FR" sz="1200" b="0" i="0" kern="1200" dirty="0">
                <a:solidFill>
                  <a:schemeClr val="tx1"/>
                </a:solidFill>
                <a:effectLst/>
                <a:latin typeface="+mn-lt"/>
                <a:ea typeface="+mn-ea"/>
                <a:cs typeface="+mn-cs"/>
              </a:rPr>
              <a:t> requis pour être à un nœud feuille il prend par défaut le nombre 1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effectLst/>
              </a:rPr>
              <a:t>splitt</a:t>
            </a:r>
            <a:r>
              <a:rPr lang="fr-FR" b="1" dirty="0">
                <a:effectLst/>
              </a:rPr>
              <a:t> </a:t>
            </a:r>
            <a:r>
              <a:rPr lang="fr-FR" i="1" dirty="0">
                <a:effectLst/>
              </a:rPr>
              <a:t>{"best", "</a:t>
            </a:r>
            <a:r>
              <a:rPr lang="fr-FR" i="1" dirty="0" err="1">
                <a:effectLst/>
              </a:rPr>
              <a:t>random</a:t>
            </a:r>
            <a:r>
              <a:rPr lang="fr-FR" i="1" dirty="0">
                <a:effectLst/>
              </a:rPr>
              <a:t>"}, default = "best« : </a:t>
            </a:r>
            <a:r>
              <a:rPr lang="fr-FR" dirty="0">
                <a:effectLst/>
              </a:rPr>
              <a:t>La stratégie utilisée pour choisir la répartition sur chaque nœud. On a  best  pour choisir la meilleure répartition et </a:t>
            </a:r>
            <a:r>
              <a:rPr lang="fr-FR" dirty="0" err="1">
                <a:effectLst/>
              </a:rPr>
              <a:t>random</a:t>
            </a:r>
            <a:r>
              <a:rPr lang="fr-FR" dirty="0">
                <a:effectLst/>
              </a:rPr>
              <a:t> pour choisir la meilleure répartition aléatoire.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Ainsi La base de donnée</a:t>
            </a:r>
            <a:r>
              <a:rPr lang="fr-FR" baseline="0" dirty="0"/>
              <a:t> </a:t>
            </a:r>
            <a:r>
              <a:rPr lang="fr-FR" sz="1200" b="0" u="none" strike="noStrike" dirty="0">
                <a:effectLst/>
                <a:latin typeface="Times New Roman" panose="02020603050405020304" pitchFamily="18" charset="0"/>
                <a:cs typeface="Times New Roman" panose="02020603050405020304" pitchFamily="18" charset="0"/>
              </a:rPr>
              <a:t>underChi2_20</a:t>
            </a:r>
            <a:r>
              <a:rPr lang="fr-FR" sz="1200" b="0" i="0" u="none" strike="noStrike" baseline="0" dirty="0">
                <a:solidFill>
                  <a:srgbClr val="000000"/>
                </a:solidFill>
                <a:effectLst/>
                <a:latin typeface="Times New Roman" panose="02020603050405020304" pitchFamily="18" charset="0"/>
                <a:cs typeface="Times New Roman" panose="02020603050405020304" pitchFamily="18" charset="0"/>
              </a:rPr>
              <a:t> </a:t>
            </a:r>
            <a:r>
              <a:rPr lang="fr-FR" sz="1200" u="none" strike="noStrike" dirty="0">
                <a:effectLst/>
                <a:latin typeface="Times New Roman" panose="02020603050405020304" pitchFamily="18" charset="0"/>
                <a:cs typeface="Times New Roman" panose="02020603050405020304" pitchFamily="18" charset="0"/>
              </a:rPr>
              <a:t> est celle qui donne la meilleure </a:t>
            </a:r>
            <a:r>
              <a:rPr lang="fr-FR" sz="1200" u="none" strike="noStrike" dirty="0" err="1">
                <a:effectLst/>
                <a:latin typeface="Times New Roman" panose="02020603050405020304" pitchFamily="18" charset="0"/>
                <a:cs typeface="Times New Roman" panose="02020603050405020304" pitchFamily="18" charset="0"/>
              </a:rPr>
              <a:t>accuracy</a:t>
            </a:r>
            <a:r>
              <a:rPr lang="fr-FR" sz="1200" u="none" strike="noStrike" dirty="0">
                <a:effectLst/>
                <a:latin typeface="Times New Roman" panose="02020603050405020304" pitchFamily="18" charset="0"/>
                <a:cs typeface="Times New Roman" panose="02020603050405020304" pitchFamily="18" charset="0"/>
              </a:rPr>
              <a:t> 69,9167   avec un profond de 2 niveau</a:t>
            </a:r>
            <a:r>
              <a:rPr lang="fr-FR" sz="1200" u="none" strike="noStrike" baseline="0" dirty="0">
                <a:effectLst/>
                <a:latin typeface="Times New Roman" panose="02020603050405020304" pitchFamily="18" charset="0"/>
                <a:cs typeface="Times New Roman" panose="02020603050405020304" pitchFamily="18" charset="0"/>
              </a:rPr>
              <a:t> </a:t>
            </a:r>
            <a:endParaRPr lang="fr-FR" sz="1200" u="none" strike="noStrike"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29</a:t>
            </a:fld>
            <a:endParaRPr lang="fr-FR"/>
          </a:p>
        </p:txBody>
      </p:sp>
    </p:spTree>
    <p:extLst>
      <p:ext uri="{BB962C8B-B14F-4D97-AF65-F5344CB8AC3E}">
        <p14:creationId xmlns:p14="http://schemas.microsoft.com/office/powerpoint/2010/main" val="3733090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Voici l’arbre </a:t>
            </a:r>
            <a:r>
              <a:rPr lang="fr-FR" dirty="0" err="1"/>
              <a:t>qu</a:t>
            </a:r>
            <a:r>
              <a:rPr lang="fr-FR" dirty="0"/>
              <a:t> on a eu </a:t>
            </a:r>
          </a:p>
        </p:txBody>
      </p:sp>
      <p:sp>
        <p:nvSpPr>
          <p:cNvPr id="4" name="Slide Number Placeholder 3"/>
          <p:cNvSpPr>
            <a:spLocks noGrp="1"/>
          </p:cNvSpPr>
          <p:nvPr>
            <p:ph type="sldNum" sz="quarter" idx="5"/>
          </p:nvPr>
        </p:nvSpPr>
        <p:spPr/>
        <p:txBody>
          <a:bodyPr/>
          <a:lstStyle/>
          <a:p>
            <a:fld id="{B30846A5-7F0D-4FF4-A0D0-2EE5154DB3A4}" type="slidenum">
              <a:rPr lang="fr-FR" smtClean="0"/>
              <a:t>30</a:t>
            </a:fld>
            <a:endParaRPr lang="fr-FR"/>
          </a:p>
        </p:txBody>
      </p:sp>
    </p:spTree>
    <p:extLst>
      <p:ext uri="{BB962C8B-B14F-4D97-AF65-F5344CB8AC3E}">
        <p14:creationId xmlns:p14="http://schemas.microsoft.com/office/powerpoint/2010/main" val="3010256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base de donnée</a:t>
            </a:r>
            <a:r>
              <a:rPr lang="fr-FR" baseline="0" dirty="0"/>
              <a:t> </a:t>
            </a:r>
            <a:r>
              <a:rPr lang="fr-FR" sz="1200" u="none" strike="noStrike" dirty="0">
                <a:effectLst/>
                <a:latin typeface="Times New Roman" panose="02020603050405020304" pitchFamily="18" charset="0"/>
                <a:cs typeface="Times New Roman" panose="02020603050405020304" pitchFamily="18" charset="0"/>
              </a:rPr>
              <a:t>underMI_40</a:t>
            </a:r>
            <a:r>
              <a:rPr lang="fr-FR" sz="1200" b="0" i="0" u="none" strike="noStrike" baseline="0" dirty="0">
                <a:solidFill>
                  <a:srgbClr val="000000"/>
                </a:solidFill>
                <a:effectLst/>
                <a:latin typeface="Times New Roman" panose="02020603050405020304" pitchFamily="18" charset="0"/>
                <a:cs typeface="Times New Roman" panose="02020603050405020304" pitchFamily="18" charset="0"/>
              </a:rPr>
              <a:t> </a:t>
            </a:r>
            <a:r>
              <a:rPr lang="fr-FR" sz="1200" u="none" strike="noStrike" dirty="0">
                <a:effectLst/>
                <a:latin typeface="Times New Roman" panose="02020603050405020304" pitchFamily="18" charset="0"/>
                <a:cs typeface="Times New Roman" panose="02020603050405020304" pitchFamily="18" charset="0"/>
              </a:rPr>
              <a:t> est celle qui donne la meilleure </a:t>
            </a:r>
            <a:r>
              <a:rPr lang="fr-FR" sz="1200" u="none" strike="noStrike" dirty="0" err="1">
                <a:effectLst/>
                <a:latin typeface="Times New Roman" panose="02020603050405020304" pitchFamily="18" charset="0"/>
                <a:cs typeface="Times New Roman" panose="02020603050405020304" pitchFamily="18" charset="0"/>
              </a:rPr>
              <a:t>accuracy</a:t>
            </a:r>
            <a:r>
              <a:rPr lang="fr-FR" sz="1200" u="none" strike="noStrike" dirty="0">
                <a:effectLst/>
                <a:latin typeface="Times New Roman" panose="02020603050405020304" pitchFamily="18" charset="0"/>
                <a:cs typeface="Times New Roman" panose="02020603050405020304" pitchFamily="18" charset="0"/>
              </a:rPr>
              <a:t> 70,0833   avec la</a:t>
            </a:r>
            <a:r>
              <a:rPr lang="fr-FR" sz="1200" u="none" strike="noStrike" baseline="0" dirty="0">
                <a:effectLst/>
                <a:latin typeface="Times New Roman" panose="02020603050405020304" pitchFamily="18" charset="0"/>
                <a:cs typeface="Times New Roman" panose="02020603050405020304" pitchFamily="18" charset="0"/>
              </a:rPr>
              <a:t> plus grande </a:t>
            </a:r>
            <a:r>
              <a:rPr lang="fr-FR" sz="1200" u="none" strike="noStrike" dirty="0">
                <a:effectLst/>
                <a:latin typeface="Times New Roman" panose="02020603050405020304" pitchFamily="18" charset="0"/>
                <a:cs typeface="Times New Roman" panose="02020603050405020304" pitchFamily="18" charset="0"/>
              </a:rPr>
              <a:t> ccp alpha </a:t>
            </a:r>
          </a:p>
          <a:p>
            <a:endParaRPr lang="fr-FR" dirty="0"/>
          </a:p>
        </p:txBody>
      </p:sp>
      <p:sp>
        <p:nvSpPr>
          <p:cNvPr id="4" name="Slide Number Placeholder 3"/>
          <p:cNvSpPr>
            <a:spLocks noGrp="1"/>
          </p:cNvSpPr>
          <p:nvPr>
            <p:ph type="sldNum" sz="quarter" idx="5"/>
          </p:nvPr>
        </p:nvSpPr>
        <p:spPr/>
        <p:txBody>
          <a:bodyPr/>
          <a:lstStyle/>
          <a:p>
            <a:fld id="{B30846A5-7F0D-4FF4-A0D0-2EE5154DB3A4}" type="slidenum">
              <a:rPr lang="fr-FR" smtClean="0"/>
              <a:t>31</a:t>
            </a:fld>
            <a:endParaRPr lang="fr-FR"/>
          </a:p>
        </p:txBody>
      </p:sp>
    </p:spTree>
    <p:extLst>
      <p:ext uri="{BB962C8B-B14F-4D97-AF65-F5344CB8AC3E}">
        <p14:creationId xmlns:p14="http://schemas.microsoft.com/office/powerpoint/2010/main" val="383727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L'objectif général de cette présentation est de présenter une analyse complète de l'ensemble de données sur le rendement des élèves tout en construisant un modèle de classification. </a:t>
            </a:r>
            <a:r>
              <a:rPr lang="fr-FR" sz="1600" b="1" dirty="0" err="1"/>
              <a:t>clik</a:t>
            </a:r>
            <a:endParaRPr lang="fr-FR" sz="1600" b="1" dirty="0"/>
          </a:p>
          <a:p>
            <a:r>
              <a:rPr lang="fr-FR" dirty="0"/>
              <a:t>Dans cette étude, les succès des élèves à la fin du semestre sont estimés en utilisant les données sur les élèves obtenues dans l'enseignement secondaire de deux écoles </a:t>
            </a:r>
            <a:r>
              <a:rPr lang="fr-FR" dirty="0" err="1"/>
              <a:t>portugaises.</a:t>
            </a:r>
            <a:r>
              <a:rPr lang="fr-FR" b="1" dirty="0" err="1"/>
              <a:t>CLIK</a:t>
            </a:r>
            <a:endParaRPr lang="fr-FR" b="1" dirty="0"/>
          </a:p>
          <a:p>
            <a:r>
              <a:rPr lang="fr-FR" dirty="0"/>
              <a:t> Le but de cette étude est de prédire les notes finales des élèves pour aider les éducateurs à prendre des précautions pour les enfants à risque.</a:t>
            </a:r>
          </a:p>
          <a:p>
            <a:endParaRPr lang="fr-FR" dirty="0"/>
          </a:p>
        </p:txBody>
      </p:sp>
      <p:sp>
        <p:nvSpPr>
          <p:cNvPr id="4" name="Espace réservé du numéro de diapositive 3"/>
          <p:cNvSpPr>
            <a:spLocks noGrp="1"/>
          </p:cNvSpPr>
          <p:nvPr>
            <p:ph type="sldNum" sz="quarter" idx="5"/>
          </p:nvPr>
        </p:nvSpPr>
        <p:spPr/>
        <p:txBody>
          <a:bodyPr/>
          <a:lstStyle/>
          <a:p>
            <a:fld id="{9BD28551-1C55-4E9D-905F-2259011B4998}" type="slidenum">
              <a:rPr lang="fr-FR" smtClean="0"/>
              <a:t>3</a:t>
            </a:fld>
            <a:endParaRPr lang="fr-FR"/>
          </a:p>
        </p:txBody>
      </p:sp>
    </p:spTree>
    <p:extLst>
      <p:ext uri="{BB962C8B-B14F-4D97-AF65-F5344CB8AC3E}">
        <p14:creationId xmlns:p14="http://schemas.microsoft.com/office/powerpoint/2010/main" val="844731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Et on a eu la </a:t>
            </a:r>
            <a:r>
              <a:rPr lang="fr-FR" dirty="0" err="1"/>
              <a:t>meme</a:t>
            </a:r>
            <a:r>
              <a:rPr lang="fr-FR" dirty="0"/>
              <a:t> arbre de </a:t>
            </a:r>
            <a:r>
              <a:rPr lang="fr-FR" dirty="0" err="1"/>
              <a:t>decision</a:t>
            </a:r>
            <a:r>
              <a:rPr lang="fr-FR" dirty="0"/>
              <a:t> </a:t>
            </a:r>
          </a:p>
        </p:txBody>
      </p:sp>
      <p:sp>
        <p:nvSpPr>
          <p:cNvPr id="4" name="Slide Number Placeholder 3"/>
          <p:cNvSpPr>
            <a:spLocks noGrp="1"/>
          </p:cNvSpPr>
          <p:nvPr>
            <p:ph type="sldNum" sz="quarter" idx="5"/>
          </p:nvPr>
        </p:nvSpPr>
        <p:spPr/>
        <p:txBody>
          <a:bodyPr/>
          <a:lstStyle/>
          <a:p>
            <a:fld id="{B30846A5-7F0D-4FF4-A0D0-2EE5154DB3A4}" type="slidenum">
              <a:rPr lang="fr-FR" smtClean="0"/>
              <a:t>32</a:t>
            </a:fld>
            <a:endParaRPr lang="fr-FR"/>
          </a:p>
        </p:txBody>
      </p:sp>
    </p:spTree>
    <p:extLst>
      <p:ext uri="{BB962C8B-B14F-4D97-AF65-F5344CB8AC3E}">
        <p14:creationId xmlns:p14="http://schemas.microsoft.com/office/powerpoint/2010/main" val="3019185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Ensuite On passe à l ’encodage</a:t>
            </a:r>
            <a:r>
              <a:rPr lang="fr-FR" baseline="0" dirty="0"/>
              <a:t> toute nos bases de données  en utilisant le </a:t>
            </a:r>
            <a:r>
              <a:rPr lang="fr-FR" baseline="0" dirty="0" err="1"/>
              <a:t>dummy</a:t>
            </a:r>
            <a:r>
              <a:rPr lang="fr-FR" baseline="0" dirty="0"/>
              <a:t> </a:t>
            </a:r>
            <a:r>
              <a:rPr lang="fr-FR" baseline="0" dirty="0" err="1"/>
              <a:t>coding</a:t>
            </a:r>
            <a:r>
              <a:rPr lang="fr-FR" baseline="0" dirty="0"/>
              <a:t> ( et plus </a:t>
            </a:r>
            <a:r>
              <a:rPr lang="fr-FR" baseline="0" dirty="0" err="1"/>
              <a:t>particulierent</a:t>
            </a:r>
            <a:r>
              <a:rPr lang="fr-FR" baseline="0" dirty="0"/>
              <a:t> aux variables </a:t>
            </a:r>
            <a:r>
              <a:rPr lang="fr-FR" baseline="0" dirty="0" err="1"/>
              <a:t>catégorical</a:t>
            </a:r>
            <a:r>
              <a:rPr lang="fr-FR" baseline="0" dirty="0"/>
              <a:t> ordinal );; pour implémenter le MLP et SVM</a:t>
            </a:r>
          </a:p>
          <a:p>
            <a:endParaRPr lang="fr-FR" dirty="0"/>
          </a:p>
        </p:txBody>
      </p:sp>
      <p:sp>
        <p:nvSpPr>
          <p:cNvPr id="4" name="Slide Number Placeholder 3"/>
          <p:cNvSpPr>
            <a:spLocks noGrp="1"/>
          </p:cNvSpPr>
          <p:nvPr>
            <p:ph type="sldNum" sz="quarter" idx="5"/>
          </p:nvPr>
        </p:nvSpPr>
        <p:spPr/>
        <p:txBody>
          <a:bodyPr/>
          <a:lstStyle/>
          <a:p>
            <a:fld id="{B30846A5-7F0D-4FF4-A0D0-2EE5154DB3A4}" type="slidenum">
              <a:rPr lang="fr-FR" smtClean="0"/>
              <a:t>33</a:t>
            </a:fld>
            <a:endParaRPr lang="fr-FR"/>
          </a:p>
        </p:txBody>
      </p:sp>
    </p:spTree>
    <p:extLst>
      <p:ext uri="{BB962C8B-B14F-4D97-AF65-F5344CB8AC3E}">
        <p14:creationId xmlns:p14="http://schemas.microsoft.com/office/powerpoint/2010/main" val="3781956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effectLst/>
              </a:rPr>
              <a:t>Pour les </a:t>
            </a:r>
            <a:r>
              <a:rPr lang="fr-FR" b="1" dirty="0" err="1">
                <a:effectLst/>
              </a:rPr>
              <a:t>parametres</a:t>
            </a:r>
            <a:r>
              <a:rPr lang="fr-FR" b="1" dirty="0">
                <a:effectLst/>
              </a:rPr>
              <a:t> utilisés sont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effectLst/>
              </a:rPr>
              <a:t>max_depth</a:t>
            </a:r>
            <a:r>
              <a:rPr lang="fr-FR" b="1" dirty="0">
                <a:effectLst/>
              </a:rPr>
              <a:t> </a:t>
            </a:r>
            <a:r>
              <a:rPr lang="fr-FR" b="1" baseline="0" dirty="0">
                <a:effectLst/>
              </a:rPr>
              <a:t>  </a:t>
            </a:r>
            <a:r>
              <a:rPr lang="fr-FR" dirty="0">
                <a:effectLst/>
              </a:rPr>
              <a:t>profondeur maximale de l'arbre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u="none" strike="noStrike" dirty="0" err="1">
                <a:effectLst/>
                <a:latin typeface="Times New Roman" panose="02020603050405020304" pitchFamily="18" charset="0"/>
                <a:cs typeface="Times New Roman" panose="02020603050405020304" pitchFamily="18" charset="0"/>
              </a:rPr>
              <a:t>max_features</a:t>
            </a:r>
            <a:r>
              <a:rPr lang="fr-FR" sz="1200" b="0" u="none" strike="noStrike" dirty="0">
                <a:effectLst/>
                <a:latin typeface="Times New Roman" panose="02020603050405020304" pitchFamily="18" charset="0"/>
                <a:cs typeface="Times New Roman" panose="02020603050405020304" pitchFamily="18" charset="0"/>
              </a:rPr>
              <a:t>: </a:t>
            </a:r>
            <a:r>
              <a:rPr lang="fr-FR" sz="1200" b="0" i="0" kern="1200" dirty="0">
                <a:solidFill>
                  <a:schemeClr val="tx1"/>
                </a:solidFill>
                <a:effectLst/>
                <a:latin typeface="+mn-lt"/>
                <a:ea typeface="+mn-ea"/>
                <a:cs typeface="+mn-cs"/>
              </a:rPr>
              <a:t>Le nombre de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à considérer lors de la recherche de la meilleure répartition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u="none" strike="noStrike" dirty="0" err="1">
                <a:effectLst/>
                <a:latin typeface="Times New Roman" panose="02020603050405020304" pitchFamily="18" charset="0"/>
                <a:cs typeface="Times New Roman" panose="02020603050405020304" pitchFamily="18" charset="0"/>
              </a:rPr>
              <a:t>min_samples_leaf</a:t>
            </a:r>
            <a:r>
              <a:rPr lang="fr-FR" sz="1200" b="0" i="0" u="none" strike="noStrike" baseline="0" dirty="0">
                <a:solidFill>
                  <a:srgbClr val="FF0000"/>
                </a:solidFill>
                <a:effectLst/>
                <a:latin typeface="Times New Roman" panose="02020603050405020304" pitchFamily="18" charset="0"/>
                <a:cs typeface="Times New Roman" panose="02020603050405020304" pitchFamily="18" charset="0"/>
              </a:rPr>
              <a:t> </a:t>
            </a:r>
            <a:r>
              <a:rPr lang="fr-FR" sz="1200" b="0" i="0" kern="1200" dirty="0">
                <a:solidFill>
                  <a:schemeClr val="tx1"/>
                </a:solidFill>
                <a:effectLst/>
                <a:latin typeface="+mn-lt"/>
                <a:ea typeface="+mn-ea"/>
                <a:cs typeface="+mn-cs"/>
              </a:rPr>
              <a:t>Le nombre minimum de </a:t>
            </a:r>
            <a:r>
              <a:rPr lang="fr-FR" sz="1200" b="0" i="0" kern="1200" dirty="0" err="1">
                <a:solidFill>
                  <a:schemeClr val="tx1"/>
                </a:solidFill>
                <a:effectLst/>
                <a:latin typeface="+mn-lt"/>
                <a:ea typeface="+mn-ea"/>
                <a:cs typeface="+mn-cs"/>
              </a:rPr>
              <a:t>samples</a:t>
            </a:r>
            <a:r>
              <a:rPr lang="fr-FR" sz="1200" b="0" i="0" kern="1200" dirty="0">
                <a:solidFill>
                  <a:schemeClr val="tx1"/>
                </a:solidFill>
                <a:effectLst/>
                <a:latin typeface="+mn-lt"/>
                <a:ea typeface="+mn-ea"/>
                <a:cs typeface="+mn-cs"/>
              </a:rPr>
              <a:t> requis pour être à un nœud feuille il prend par défaut le nombre 1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effectLst/>
              </a:rPr>
              <a:t>splitt</a:t>
            </a:r>
            <a:r>
              <a:rPr lang="fr-FR" b="1" dirty="0">
                <a:effectLst/>
              </a:rPr>
              <a:t> </a:t>
            </a:r>
            <a:r>
              <a:rPr lang="fr-FR" i="1" dirty="0">
                <a:effectLst/>
              </a:rPr>
              <a:t>{"best", "</a:t>
            </a:r>
            <a:r>
              <a:rPr lang="fr-FR" i="1" dirty="0" err="1">
                <a:effectLst/>
              </a:rPr>
              <a:t>random</a:t>
            </a:r>
            <a:r>
              <a:rPr lang="fr-FR" i="1" dirty="0">
                <a:effectLst/>
              </a:rPr>
              <a:t>"}, default = "best« : </a:t>
            </a:r>
            <a:r>
              <a:rPr lang="fr-FR" dirty="0">
                <a:effectLst/>
              </a:rPr>
              <a:t>La stratégie utilisée pour choisir la répartition sur chaque nœud. On a  best  pour choisir la meilleure répartition et </a:t>
            </a:r>
            <a:r>
              <a:rPr lang="fr-FR" dirty="0" err="1">
                <a:effectLst/>
              </a:rPr>
              <a:t>random</a:t>
            </a:r>
            <a:r>
              <a:rPr lang="fr-FR" dirty="0">
                <a:effectLst/>
              </a:rPr>
              <a:t> pour choisir la meilleure répartition aléatoire.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Ainsi La base de donnée</a:t>
            </a:r>
            <a:r>
              <a:rPr lang="fr-FR" baseline="0" dirty="0"/>
              <a:t> </a:t>
            </a:r>
            <a:r>
              <a:rPr lang="fr-FR" sz="1200" b="0" u="none" strike="noStrike" dirty="0">
                <a:effectLst/>
                <a:latin typeface="Times New Roman" panose="02020603050405020304" pitchFamily="18" charset="0"/>
                <a:cs typeface="Times New Roman" panose="02020603050405020304" pitchFamily="18" charset="0"/>
              </a:rPr>
              <a:t>underChi2_20</a:t>
            </a:r>
            <a:r>
              <a:rPr lang="fr-FR" sz="1200" b="0" i="0" u="none" strike="noStrike" baseline="0" dirty="0">
                <a:solidFill>
                  <a:srgbClr val="000000"/>
                </a:solidFill>
                <a:effectLst/>
                <a:latin typeface="Times New Roman" panose="02020603050405020304" pitchFamily="18" charset="0"/>
                <a:cs typeface="Times New Roman" panose="02020603050405020304" pitchFamily="18" charset="0"/>
              </a:rPr>
              <a:t> </a:t>
            </a:r>
            <a:r>
              <a:rPr lang="fr-FR" sz="1200" u="none" strike="noStrike" dirty="0">
                <a:effectLst/>
                <a:latin typeface="Times New Roman" panose="02020603050405020304" pitchFamily="18" charset="0"/>
                <a:cs typeface="Times New Roman" panose="02020603050405020304" pitchFamily="18" charset="0"/>
              </a:rPr>
              <a:t> est celle qui donne la meilleure </a:t>
            </a:r>
            <a:r>
              <a:rPr lang="fr-FR" sz="1200" u="none" strike="noStrike" dirty="0" err="1">
                <a:effectLst/>
                <a:latin typeface="Times New Roman" panose="02020603050405020304" pitchFamily="18" charset="0"/>
                <a:cs typeface="Times New Roman" panose="02020603050405020304" pitchFamily="18" charset="0"/>
              </a:rPr>
              <a:t>accuracy</a:t>
            </a:r>
            <a:r>
              <a:rPr lang="fr-FR" sz="1200" u="none" strike="noStrike" dirty="0">
                <a:effectLst/>
                <a:latin typeface="Times New Roman" panose="02020603050405020304" pitchFamily="18" charset="0"/>
                <a:cs typeface="Times New Roman" panose="02020603050405020304" pitchFamily="18" charset="0"/>
              </a:rPr>
              <a:t> 69,9167   avec un profond de 2 niveau</a:t>
            </a:r>
            <a:r>
              <a:rPr lang="fr-FR" sz="1200" u="none" strike="noStrike" baseline="0" dirty="0">
                <a:effectLst/>
                <a:latin typeface="Times New Roman" panose="02020603050405020304" pitchFamily="18" charset="0"/>
                <a:cs typeface="Times New Roman" panose="02020603050405020304" pitchFamily="18" charset="0"/>
              </a:rPr>
              <a:t> </a:t>
            </a:r>
            <a:endParaRPr lang="fr-FR" sz="1200" u="none" strike="noStrike"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34</a:t>
            </a:fld>
            <a:endParaRPr lang="fr-FR"/>
          </a:p>
        </p:txBody>
      </p:sp>
    </p:spTree>
    <p:extLst>
      <p:ext uri="{BB962C8B-B14F-4D97-AF65-F5344CB8AC3E}">
        <p14:creationId xmlns:p14="http://schemas.microsoft.com/office/powerpoint/2010/main" val="268150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b="1" u="none" strike="noStrike" kern="1200" dirty="0">
              <a:solidFill>
                <a:schemeClr val="dk1"/>
              </a:solidFill>
              <a:effectLst/>
              <a:latin typeface="+mn-lt"/>
              <a:ea typeface="+mn-ea"/>
              <a:cs typeface="+mn-cs"/>
            </a:endParaRPr>
          </a:p>
          <a:p>
            <a:endParaRPr lang="fr-FR" sz="1200" b="1" u="none" strike="noStrike" kern="1200" dirty="0">
              <a:solidFill>
                <a:schemeClr val="dk1"/>
              </a:solidFill>
              <a:effectLst/>
              <a:latin typeface="+mn-lt"/>
              <a:ea typeface="+mn-ea"/>
              <a:cs typeface="+mn-cs"/>
            </a:endParaRPr>
          </a:p>
          <a:p>
            <a:endParaRPr lang="fr-FR" sz="1200" b="1" u="none" strike="noStrike" kern="1200" dirty="0">
              <a:solidFill>
                <a:schemeClr val="dk1"/>
              </a:solidFill>
              <a:effectLst/>
              <a:latin typeface="+mn-lt"/>
              <a:ea typeface="+mn-ea"/>
              <a:cs typeface="+mn-cs"/>
            </a:endParaRPr>
          </a:p>
          <a:p>
            <a:endParaRPr lang="fr-FR" dirty="0"/>
          </a:p>
        </p:txBody>
      </p:sp>
      <p:sp>
        <p:nvSpPr>
          <p:cNvPr id="4" name="Slide Number Placeholder 3"/>
          <p:cNvSpPr>
            <a:spLocks noGrp="1"/>
          </p:cNvSpPr>
          <p:nvPr>
            <p:ph type="sldNum" sz="quarter" idx="5"/>
          </p:nvPr>
        </p:nvSpPr>
        <p:spPr/>
        <p:txBody>
          <a:bodyPr/>
          <a:lstStyle/>
          <a:p>
            <a:fld id="{B30846A5-7F0D-4FF4-A0D0-2EE5154DB3A4}" type="slidenum">
              <a:rPr lang="fr-FR" smtClean="0"/>
              <a:t>35</a:t>
            </a:fld>
            <a:endParaRPr lang="fr-FR"/>
          </a:p>
        </p:txBody>
      </p:sp>
    </p:spTree>
    <p:extLst>
      <p:ext uri="{BB962C8B-B14F-4D97-AF65-F5344CB8AC3E}">
        <p14:creationId xmlns:p14="http://schemas.microsoft.com/office/powerpoint/2010/main" val="28656981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b="1" u="none" strike="noStrike" kern="1200" dirty="0">
              <a:solidFill>
                <a:schemeClr val="dk1"/>
              </a:solidFill>
              <a:effectLst/>
              <a:latin typeface="+mn-lt"/>
              <a:ea typeface="+mn-ea"/>
              <a:cs typeface="+mn-cs"/>
            </a:endParaRPr>
          </a:p>
          <a:p>
            <a:r>
              <a:rPr lang="fr-FR" sz="1200" b="1" u="none" strike="noStrike" kern="1200" dirty="0" smtClean="0">
                <a:solidFill>
                  <a:schemeClr val="dk1"/>
                </a:solidFill>
                <a:effectLst/>
                <a:latin typeface="+mn-lt"/>
                <a:ea typeface="+mn-ea"/>
                <a:cs typeface="+mn-cs"/>
              </a:rPr>
              <a:t>Pour le choix de l’algorithme,</a:t>
            </a:r>
            <a:r>
              <a:rPr lang="fr-FR" sz="1200" b="1" u="none" strike="noStrike" kern="1200" baseline="0" dirty="0" smtClean="0">
                <a:solidFill>
                  <a:schemeClr val="dk1"/>
                </a:solidFill>
                <a:effectLst/>
                <a:latin typeface="+mn-lt"/>
                <a:ea typeface="+mn-ea"/>
                <a:cs typeface="+mn-cs"/>
              </a:rPr>
              <a:t> on a choisi l’algorithme </a:t>
            </a:r>
            <a:r>
              <a:rPr lang="fr-FR" sz="1200" b="1" u="none" strike="noStrike" kern="1200" baseline="0" dirty="0">
                <a:solidFill>
                  <a:schemeClr val="dk1"/>
                </a:solidFill>
                <a:effectLst/>
                <a:latin typeface="+mn-lt"/>
                <a:ea typeface="+mn-ea"/>
                <a:cs typeface="+mn-cs"/>
              </a:rPr>
              <a:t> </a:t>
            </a:r>
            <a:r>
              <a:rPr lang="fr-FR" sz="1200" b="1" u="none" strike="noStrike" kern="1200" baseline="0" dirty="0" smtClean="0">
                <a:solidFill>
                  <a:schemeClr val="dk1"/>
                </a:solidFill>
                <a:effectLst/>
                <a:latin typeface="+mn-lt"/>
                <a:ea typeface="+mn-ea"/>
                <a:cs typeface="+mn-cs"/>
              </a:rPr>
              <a:t>MLP par ce qu’il a les meilleurs score en </a:t>
            </a:r>
            <a:r>
              <a:rPr lang="fr-FR" sz="1200" b="1" u="none" strike="noStrike" kern="1200" baseline="0" dirty="0" err="1" smtClean="0">
                <a:solidFill>
                  <a:schemeClr val="dk1"/>
                </a:solidFill>
                <a:effectLst/>
                <a:latin typeface="+mn-lt"/>
                <a:ea typeface="+mn-ea"/>
                <a:cs typeface="+mn-cs"/>
              </a:rPr>
              <a:t>balanced</a:t>
            </a:r>
            <a:r>
              <a:rPr lang="fr-FR" sz="1200" b="1" u="none" strike="noStrike" kern="1200" baseline="0" dirty="0" smtClean="0">
                <a:solidFill>
                  <a:schemeClr val="dk1"/>
                </a:solidFill>
                <a:effectLst/>
                <a:latin typeface="+mn-lt"/>
                <a:ea typeface="+mn-ea"/>
                <a:cs typeface="+mn-cs"/>
              </a:rPr>
              <a:t> </a:t>
            </a:r>
            <a:r>
              <a:rPr lang="fr-FR" sz="1200" b="1" u="none" strike="noStrike" kern="1200" baseline="0" dirty="0" err="1" smtClean="0">
                <a:solidFill>
                  <a:schemeClr val="dk1"/>
                </a:solidFill>
                <a:effectLst/>
                <a:latin typeface="+mn-lt"/>
                <a:ea typeface="+mn-ea"/>
                <a:cs typeface="+mn-cs"/>
              </a:rPr>
              <a:t>accuracy</a:t>
            </a:r>
            <a:r>
              <a:rPr lang="fr-FR" sz="1200" b="1" u="none" strike="noStrike" kern="1200" baseline="0" dirty="0" smtClean="0">
                <a:solidFill>
                  <a:schemeClr val="dk1"/>
                </a:solidFill>
                <a:effectLst/>
                <a:latin typeface="+mn-lt"/>
                <a:ea typeface="+mn-ea"/>
                <a:cs typeface="+mn-cs"/>
              </a:rPr>
              <a:t> AUC et précision avec la base de donnée obtenu par </a:t>
            </a:r>
            <a:r>
              <a:rPr lang="fr-FR" sz="1200" b="1" u="none" strike="noStrike" kern="1200" baseline="0" dirty="0" err="1" smtClean="0">
                <a:solidFill>
                  <a:schemeClr val="dk1"/>
                </a:solidFill>
                <a:effectLst/>
                <a:latin typeface="+mn-lt"/>
                <a:ea typeface="+mn-ea"/>
                <a:cs typeface="+mn-cs"/>
              </a:rPr>
              <a:t>mutual</a:t>
            </a:r>
            <a:r>
              <a:rPr lang="fr-FR" sz="1200" b="1" u="none" strike="noStrike" kern="1200" baseline="0" dirty="0" smtClean="0">
                <a:solidFill>
                  <a:schemeClr val="dk1"/>
                </a:solidFill>
                <a:effectLst/>
                <a:latin typeface="+mn-lt"/>
                <a:ea typeface="+mn-ea"/>
                <a:cs typeface="+mn-cs"/>
              </a:rPr>
              <a:t> information à 20% des attributs sans passer par les technique </a:t>
            </a:r>
            <a:r>
              <a:rPr lang="fr-FR" sz="1200" b="1" u="none" strike="noStrike" kern="1200" baseline="0" dirty="0" err="1" smtClean="0">
                <a:solidFill>
                  <a:schemeClr val="dk1"/>
                </a:solidFill>
                <a:effectLst/>
                <a:latin typeface="+mn-lt"/>
                <a:ea typeface="+mn-ea"/>
                <a:cs typeface="+mn-cs"/>
              </a:rPr>
              <a:t>d’under</a:t>
            </a:r>
            <a:r>
              <a:rPr lang="fr-FR" sz="1200" b="1" u="none" strike="noStrike" kern="1200" baseline="0" dirty="0" smtClean="0">
                <a:solidFill>
                  <a:schemeClr val="dk1"/>
                </a:solidFill>
                <a:effectLst/>
                <a:latin typeface="+mn-lt"/>
                <a:ea typeface="+mn-ea"/>
                <a:cs typeface="+mn-cs"/>
              </a:rPr>
              <a:t> et d’over </a:t>
            </a:r>
            <a:r>
              <a:rPr lang="fr-FR" sz="1200" b="1" u="none" strike="noStrike" kern="1200" baseline="0" dirty="0" err="1" smtClean="0">
                <a:solidFill>
                  <a:schemeClr val="dk1"/>
                </a:solidFill>
                <a:effectLst/>
                <a:latin typeface="+mn-lt"/>
                <a:ea typeface="+mn-ea"/>
                <a:cs typeface="+mn-cs"/>
              </a:rPr>
              <a:t>Sampling</a:t>
            </a:r>
            <a:endParaRPr lang="fr-FR" sz="1200" b="1" u="none" strike="noStrike" kern="1200" dirty="0">
              <a:solidFill>
                <a:schemeClr val="dk1"/>
              </a:solidFill>
              <a:effectLst/>
              <a:latin typeface="+mn-lt"/>
              <a:ea typeface="+mn-ea"/>
              <a:cs typeface="+mn-cs"/>
            </a:endParaRPr>
          </a:p>
          <a:p>
            <a:endParaRPr lang="fr-FR" dirty="0"/>
          </a:p>
        </p:txBody>
      </p:sp>
      <p:sp>
        <p:nvSpPr>
          <p:cNvPr id="4" name="Slide Number Placeholder 3"/>
          <p:cNvSpPr>
            <a:spLocks noGrp="1"/>
          </p:cNvSpPr>
          <p:nvPr>
            <p:ph type="sldNum" sz="quarter" idx="5"/>
          </p:nvPr>
        </p:nvSpPr>
        <p:spPr/>
        <p:txBody>
          <a:bodyPr/>
          <a:lstStyle/>
          <a:p>
            <a:fld id="{B30846A5-7F0D-4FF4-A0D0-2EE5154DB3A4}" type="slidenum">
              <a:rPr lang="fr-FR" smtClean="0"/>
              <a:t>36</a:t>
            </a:fld>
            <a:endParaRPr lang="fr-FR"/>
          </a:p>
        </p:txBody>
      </p:sp>
    </p:spTree>
    <p:extLst>
      <p:ext uri="{BB962C8B-B14F-4D97-AF65-F5344CB8AC3E}">
        <p14:creationId xmlns:p14="http://schemas.microsoft.com/office/powerpoint/2010/main" val="28470447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30846A5-7F0D-4FF4-A0D0-2EE5154DB3A4}" type="slidenum">
              <a:rPr lang="fr-FR" smtClean="0"/>
              <a:t>37</a:t>
            </a:fld>
            <a:endParaRPr lang="fr-FR"/>
          </a:p>
        </p:txBody>
      </p:sp>
    </p:spTree>
    <p:extLst>
      <p:ext uri="{BB962C8B-B14F-4D97-AF65-F5344CB8AC3E}">
        <p14:creationId xmlns:p14="http://schemas.microsoft.com/office/powerpoint/2010/main" val="3434743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30846A5-7F0D-4FF4-A0D0-2EE5154DB3A4}" type="slidenum">
              <a:rPr lang="fr-FR" smtClean="0"/>
              <a:t>38</a:t>
            </a:fld>
            <a:endParaRPr lang="fr-FR"/>
          </a:p>
        </p:txBody>
      </p:sp>
    </p:spTree>
    <p:extLst>
      <p:ext uri="{BB962C8B-B14F-4D97-AF65-F5344CB8AC3E}">
        <p14:creationId xmlns:p14="http://schemas.microsoft.com/office/powerpoint/2010/main" val="219427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détailler le bien fondé de cette idée j’ai  opté pour le plan suivant </a:t>
            </a:r>
          </a:p>
          <a:p>
            <a:pPr marL="514350" indent="-514350">
              <a:buFont typeface="+mj-lt"/>
              <a:buAutoNum type="arabicPeriod"/>
            </a:pPr>
            <a:endParaRPr lang="fr-FR" sz="2800" dirty="0">
              <a:latin typeface="Times New Roman" panose="02020603050405020304" pitchFamily="18" charset="0"/>
              <a:cs typeface="Times New Roman" panose="02020603050405020304" pitchFamily="18" charset="0"/>
            </a:endParaRP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0"/>
          </p:nvPr>
        </p:nvSpPr>
        <p:spPr/>
        <p:txBody>
          <a:bodyPr/>
          <a:lstStyle/>
          <a:p>
            <a:fld id="{084EAC3D-232E-48A8-A01B-E384941F1273}" type="slidenum">
              <a:rPr lang="fr-FR" smtClean="0"/>
              <a:t>4</a:t>
            </a:fld>
            <a:endParaRPr lang="fr-FR"/>
          </a:p>
        </p:txBody>
      </p:sp>
    </p:spTree>
    <p:extLst>
      <p:ext uri="{BB962C8B-B14F-4D97-AF65-F5344CB8AC3E}">
        <p14:creationId xmlns:p14="http://schemas.microsoft.com/office/powerpoint/2010/main" val="1151893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Ces données approchent les résultats des élèves de l'enseignement secondaire. Les attributs de données comprennent :</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 les notes des élèves, </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les caractéristiques démographiques, </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sociales et scolaires) </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 ils ont été collectés à l'aide de rapports scolaires et de questionnaires. L’ensembles de données ont été modélisés dans le cadre de tâches de classification et de régression binaires.</a:t>
            </a:r>
          </a:p>
          <a:p>
            <a:r>
              <a:rPr lang="fr-FR" sz="1200" b="0" i="0" kern="1200" dirty="0">
                <a:solidFill>
                  <a:schemeClr val="tx1"/>
                </a:solidFill>
                <a:effectLst/>
                <a:latin typeface="+mn-lt"/>
                <a:ea typeface="+mn-ea"/>
                <a:cs typeface="+mn-cs"/>
              </a:rPr>
              <a:t> Remarque importante: CLIK l'attribut G3 a une forte corrélation avec les attributs G2 et G1. Cela se produit parce que G3 est la note du 3eme semestre tandis que G1 et G2 correspondent aux grades de 1re et 2</a:t>
            </a:r>
            <a:r>
              <a:rPr lang="fr-FR" sz="1200" b="0" i="0" kern="1200" baseline="30000" dirty="0">
                <a:solidFill>
                  <a:schemeClr val="tx1"/>
                </a:solidFill>
                <a:effectLst/>
                <a:latin typeface="+mn-lt"/>
                <a:ea typeface="+mn-ea"/>
                <a:cs typeface="+mn-cs"/>
              </a:rPr>
              <a: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semetre</a:t>
            </a:r>
            <a:r>
              <a:rPr lang="fr-FR" sz="1200" b="0" i="0"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4CFDF7A-8BD0-4668-A97C-DC4A3416D082}" type="slidenum">
              <a:rPr lang="fr-FR" smtClean="0"/>
              <a:pPr/>
              <a:t>5</a:t>
            </a:fld>
            <a:endParaRPr lang="fr-FR"/>
          </a:p>
        </p:txBody>
      </p:sp>
    </p:spTree>
    <p:extLst>
      <p:ext uri="{BB962C8B-B14F-4D97-AF65-F5344CB8AC3E}">
        <p14:creationId xmlns:p14="http://schemas.microsoft.com/office/powerpoint/2010/main" val="452144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Passant au types de variables</a:t>
            </a:r>
          </a:p>
          <a:p>
            <a:r>
              <a:rPr lang="fr-FR" sz="1200" kern="1200" dirty="0">
                <a:solidFill>
                  <a:schemeClr val="tx1"/>
                </a:solidFill>
                <a:effectLst/>
                <a:latin typeface="+mn-lt"/>
                <a:ea typeface="+mn-ea"/>
                <a:cs typeface="+mn-cs"/>
              </a:rPr>
              <a:t>Les</a:t>
            </a:r>
            <a:r>
              <a:rPr lang="fr-FR" sz="1200" kern="1200" baseline="0" dirty="0">
                <a:solidFill>
                  <a:schemeClr val="tx1"/>
                </a:solidFill>
                <a:effectLst/>
                <a:latin typeface="+mn-lt"/>
                <a:ea typeface="+mn-ea"/>
                <a:cs typeface="+mn-cs"/>
              </a:rPr>
              <a:t> variables catégorique Ordinales sont déjà codées par des valeurs entiers suivant l’ordre, </a:t>
            </a:r>
          </a:p>
          <a:p>
            <a:r>
              <a:rPr lang="fr-FR" sz="1200" kern="1200" baseline="0" dirty="0">
                <a:solidFill>
                  <a:schemeClr val="tx1"/>
                </a:solidFill>
                <a:effectLst/>
                <a:latin typeface="+mn-lt"/>
                <a:ea typeface="+mn-ea"/>
                <a:cs typeface="+mn-cs"/>
              </a:rPr>
              <a:t>Ainsi on a procédé à l’encodage des variables non ordinales en utilisant le </a:t>
            </a:r>
            <a:r>
              <a:rPr lang="fr-FR" sz="1200" kern="1200" baseline="0" dirty="0" err="1">
                <a:solidFill>
                  <a:schemeClr val="tx1"/>
                </a:solidFill>
                <a:effectLst/>
                <a:latin typeface="+mn-lt"/>
                <a:ea typeface="+mn-ea"/>
                <a:cs typeface="+mn-cs"/>
              </a:rPr>
              <a:t>dummy</a:t>
            </a:r>
            <a:r>
              <a:rPr lang="fr-FR" sz="1200" kern="1200" baseline="0" dirty="0">
                <a:solidFill>
                  <a:schemeClr val="tx1"/>
                </a:solidFill>
                <a:effectLst/>
                <a:latin typeface="+mn-lt"/>
                <a:ea typeface="+mn-ea"/>
                <a:cs typeface="+mn-cs"/>
              </a:rPr>
              <a:t> </a:t>
            </a:r>
            <a:r>
              <a:rPr lang="fr-FR" sz="1200" kern="1200" baseline="0" dirty="0" err="1">
                <a:solidFill>
                  <a:schemeClr val="tx1"/>
                </a:solidFill>
                <a:effectLst/>
                <a:latin typeface="+mn-lt"/>
                <a:ea typeface="+mn-ea"/>
                <a:cs typeface="+mn-cs"/>
              </a:rPr>
              <a:t>coding</a:t>
            </a:r>
            <a:r>
              <a:rPr lang="fr-FR" sz="1200" kern="1200" baseline="0" dirty="0">
                <a:solidFill>
                  <a:schemeClr val="tx1"/>
                </a:solidFill>
                <a:effectLst/>
                <a:latin typeface="+mn-lt"/>
                <a:ea typeface="+mn-ea"/>
                <a:cs typeface="+mn-cs"/>
              </a:rPr>
              <a:t> </a:t>
            </a:r>
          </a:p>
          <a:p>
            <a:r>
              <a:rPr lang="fr-FR" sz="1200" kern="1200" baseline="0" dirty="0">
                <a:solidFill>
                  <a:schemeClr val="tx1"/>
                </a:solidFill>
                <a:effectLst/>
                <a:latin typeface="+mn-lt"/>
                <a:ea typeface="+mn-ea"/>
                <a:cs typeface="+mn-cs"/>
              </a:rPr>
              <a:t>et les variables numérique par des entiers qui suivent l’ordre selon les intervalles des valeurs,  afin d’obtenir des variables catégoriques ordinales </a:t>
            </a:r>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4CFDF7A-8BD0-4668-A97C-DC4A3416D082}" type="slidenum">
              <a:rPr lang="fr-FR" smtClean="0"/>
              <a:pPr/>
              <a:t>6</a:t>
            </a:fld>
            <a:endParaRPr lang="fr-FR"/>
          </a:p>
        </p:txBody>
      </p:sp>
    </p:spTree>
    <p:extLst>
      <p:ext uri="{BB962C8B-B14F-4D97-AF65-F5344CB8AC3E}">
        <p14:creationId xmlns:p14="http://schemas.microsoft.com/office/powerpoint/2010/main" val="4026023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Aprtir</a:t>
            </a:r>
            <a:r>
              <a:rPr lang="fr-FR" dirty="0"/>
              <a:t> de ces trois variables G1 G2 G3 nous avons crée une autre colonne moyenne de ces 3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Ensuite, nous avons crée une autre colonne « mentions » : à deux classes :  qui sera notre colonne cible.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Pour comparer les résultats, nous avons également classé la note finale comme «réussie» et «échouée». Comme le montre le </a:t>
            </a:r>
            <a:r>
              <a:rPr lang="fr-FR" sz="1200" b="0" i="0" u="none" strike="noStrike" kern="1200" dirty="0">
                <a:solidFill>
                  <a:schemeClr val="tx1"/>
                </a:solidFill>
                <a:effectLst/>
                <a:latin typeface="+mn-lt"/>
                <a:ea typeface="+mn-ea"/>
                <a:cs typeface="+mn-cs"/>
                <a:hlinkClick r:id="rId3"/>
              </a:rPr>
              <a:t>tableau 3</a:t>
            </a:r>
            <a:r>
              <a:rPr lang="fr-FR" sz="1200" b="0" i="0" kern="1200" dirty="0">
                <a:solidFill>
                  <a:schemeClr val="tx1"/>
                </a:solidFill>
                <a:effectLst/>
                <a:latin typeface="+mn-lt"/>
                <a:ea typeface="+mn-ea"/>
                <a:cs typeface="+mn-cs"/>
              </a:rPr>
              <a:t>, la plage de 0 à 9 correspond à Fail et signifie «échec»; la plage de 10 à 20</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On a donné le code 0 pour la classe</a:t>
            </a:r>
            <a:r>
              <a:rPr lang="fr-FR" sz="1200" b="0" i="0" kern="1200" baseline="0" dirty="0">
                <a:solidFill>
                  <a:schemeClr val="tx1"/>
                </a:solidFill>
                <a:effectLst/>
                <a:latin typeface="+mn-lt"/>
                <a:ea typeface="+mn-ea"/>
                <a:cs typeface="+mn-cs"/>
              </a:rPr>
              <a:t> </a:t>
            </a:r>
            <a:r>
              <a:rPr lang="fr-FR" sz="1200" b="0" i="0" kern="1200" baseline="0" dirty="0" err="1">
                <a:solidFill>
                  <a:schemeClr val="tx1"/>
                </a:solidFill>
                <a:effectLst/>
                <a:latin typeface="+mn-lt"/>
                <a:ea typeface="+mn-ea"/>
                <a:cs typeface="+mn-cs"/>
              </a:rPr>
              <a:t>faill</a:t>
            </a:r>
            <a:r>
              <a:rPr lang="fr-FR" sz="1200" b="0" i="0" kern="1200" baseline="0" dirty="0">
                <a:solidFill>
                  <a:schemeClr val="tx1"/>
                </a:solidFill>
                <a:effectLst/>
                <a:latin typeface="+mn-lt"/>
                <a:ea typeface="+mn-ea"/>
                <a:cs typeface="+mn-cs"/>
              </a:rPr>
              <a:t> afin de lui faire référence pendant l’étude de la sensibilité et de la sensitivité et spécificité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7</a:t>
            </a:fld>
            <a:endParaRPr lang="fr-FR"/>
          </a:p>
        </p:txBody>
      </p:sp>
    </p:spTree>
    <p:extLst>
      <p:ext uri="{BB962C8B-B14F-4D97-AF65-F5344CB8AC3E}">
        <p14:creationId xmlns:p14="http://schemas.microsoft.com/office/powerpoint/2010/main" val="183733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Les</a:t>
            </a:r>
            <a:r>
              <a:rPr lang="fr-FR" sz="1200" kern="1200" baseline="0" dirty="0">
                <a:solidFill>
                  <a:schemeClr val="tx1"/>
                </a:solidFill>
                <a:effectLst/>
                <a:latin typeface="+mn-lt"/>
                <a:ea typeface="+mn-ea"/>
                <a:cs typeface="+mn-cs"/>
              </a:rPr>
              <a:t> variables catégorique Ordinales sont déjà codées par des valeurs entiers suivant l’ordre, </a:t>
            </a:r>
          </a:p>
          <a:p>
            <a:r>
              <a:rPr lang="fr-FR" sz="1200" kern="1200" baseline="0" dirty="0">
                <a:solidFill>
                  <a:schemeClr val="tx1"/>
                </a:solidFill>
                <a:effectLst/>
                <a:latin typeface="+mn-lt"/>
                <a:ea typeface="+mn-ea"/>
                <a:cs typeface="+mn-cs"/>
              </a:rPr>
              <a:t>Ainsi on a procédé à l’encodage des variables non ordinales en utilisant le </a:t>
            </a:r>
            <a:r>
              <a:rPr lang="fr-FR" sz="1200" kern="1200" baseline="0" dirty="0" err="1">
                <a:solidFill>
                  <a:schemeClr val="tx1"/>
                </a:solidFill>
                <a:effectLst/>
                <a:latin typeface="+mn-lt"/>
                <a:ea typeface="+mn-ea"/>
                <a:cs typeface="+mn-cs"/>
              </a:rPr>
              <a:t>dummy</a:t>
            </a:r>
            <a:r>
              <a:rPr lang="fr-FR" sz="1200" kern="1200" baseline="0" dirty="0">
                <a:solidFill>
                  <a:schemeClr val="tx1"/>
                </a:solidFill>
                <a:effectLst/>
                <a:latin typeface="+mn-lt"/>
                <a:ea typeface="+mn-ea"/>
                <a:cs typeface="+mn-cs"/>
              </a:rPr>
              <a:t> </a:t>
            </a:r>
            <a:r>
              <a:rPr lang="fr-FR" sz="1200" kern="1200" baseline="0" dirty="0" err="1">
                <a:solidFill>
                  <a:schemeClr val="tx1"/>
                </a:solidFill>
                <a:effectLst/>
                <a:latin typeface="+mn-lt"/>
                <a:ea typeface="+mn-ea"/>
                <a:cs typeface="+mn-cs"/>
              </a:rPr>
              <a:t>coding</a:t>
            </a:r>
            <a:r>
              <a:rPr lang="fr-FR" sz="1200" kern="1200" baseline="0" dirty="0">
                <a:solidFill>
                  <a:schemeClr val="tx1"/>
                </a:solidFill>
                <a:effectLst/>
                <a:latin typeface="+mn-lt"/>
                <a:ea typeface="+mn-ea"/>
                <a:cs typeface="+mn-cs"/>
              </a:rPr>
              <a:t> </a:t>
            </a:r>
          </a:p>
          <a:p>
            <a:r>
              <a:rPr lang="fr-FR" sz="1200" kern="1200" baseline="0" dirty="0">
                <a:solidFill>
                  <a:schemeClr val="tx1"/>
                </a:solidFill>
                <a:effectLst/>
                <a:latin typeface="+mn-lt"/>
                <a:ea typeface="+mn-ea"/>
                <a:cs typeface="+mn-cs"/>
              </a:rPr>
              <a:t>et les variables numérique par des entiers qui suivent l’ordre selon les intervalles des valeurs,  afin d’obtenir des variables catégoriques ordinales </a:t>
            </a:r>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8</a:t>
            </a:fld>
            <a:endParaRPr lang="fr-FR"/>
          </a:p>
        </p:txBody>
      </p:sp>
    </p:spTree>
    <p:extLst>
      <p:ext uri="{BB962C8B-B14F-4D97-AF65-F5344CB8AC3E}">
        <p14:creationId xmlns:p14="http://schemas.microsoft.com/office/powerpoint/2010/main" val="2561167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30846A5-7F0D-4FF4-A0D0-2EE5154DB3A4}" type="slidenum">
              <a:rPr lang="fr-FR" smtClean="0"/>
              <a:t>9</a:t>
            </a:fld>
            <a:endParaRPr lang="fr-FR"/>
          </a:p>
        </p:txBody>
      </p:sp>
    </p:spTree>
    <p:extLst>
      <p:ext uri="{BB962C8B-B14F-4D97-AF65-F5344CB8AC3E}">
        <p14:creationId xmlns:p14="http://schemas.microsoft.com/office/powerpoint/2010/main" val="288958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DA327C-3830-43D4-8DF3-A2FB1C4F91E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3946CE3-616D-4F5A-80DB-6140D9155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7237FA4-1FEE-4AD5-A31E-F0C30B92B2CF}"/>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5" name="Espace réservé du pied de page 4">
            <a:extLst>
              <a:ext uri="{FF2B5EF4-FFF2-40B4-BE49-F238E27FC236}">
                <a16:creationId xmlns:a16="http://schemas.microsoft.com/office/drawing/2014/main" id="{18754683-43CB-4353-B4F3-E2E3330BCCF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D97416-43C8-4E3C-BA4F-A7E504F41045}"/>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154956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5E141-5E11-44F7-9AB3-38CC755F120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49C78E0-5017-4694-AE1C-24B85836BDF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9752F5-0941-4337-B876-49A668D3618E}"/>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5" name="Espace réservé du pied de page 4">
            <a:extLst>
              <a:ext uri="{FF2B5EF4-FFF2-40B4-BE49-F238E27FC236}">
                <a16:creationId xmlns:a16="http://schemas.microsoft.com/office/drawing/2014/main" id="{2069749E-534C-4A54-B232-0E259ECE86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B5BA06-C93C-4DF5-818D-94781337CDF0}"/>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126559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39933DC-4699-493B-B270-A58AFE6C7FA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88EC403-B32D-4CDF-8685-9A376A899B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6D2EB4F-1126-45A1-A860-A893B77F54A2}"/>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5" name="Espace réservé du pied de page 4">
            <a:extLst>
              <a:ext uri="{FF2B5EF4-FFF2-40B4-BE49-F238E27FC236}">
                <a16:creationId xmlns:a16="http://schemas.microsoft.com/office/drawing/2014/main" id="{13EDD50B-24AE-46B7-8605-B77AD23B8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90A28D6-44EF-46BF-B9F1-AA8049718FC9}"/>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27696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6ECE26-E14A-4FA4-B588-CD2F3134763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F961D49-364F-4BDD-9860-6682503DF2A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DB77C2E-E6D9-4484-9051-C647DEEA998C}"/>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5" name="Espace réservé du pied de page 4">
            <a:extLst>
              <a:ext uri="{FF2B5EF4-FFF2-40B4-BE49-F238E27FC236}">
                <a16:creationId xmlns:a16="http://schemas.microsoft.com/office/drawing/2014/main" id="{D95F8980-571C-4C2A-821B-824AD82CF5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6180E8-8B87-4C91-A8DF-EC0A81C86E8C}"/>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194703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3B433-96F5-4248-B6A8-B037F29B560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54FC349-A1F1-4F63-8A2C-4E9F21B18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0A75D4B-62B5-4E7D-83B0-E0D500FD8450}"/>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5" name="Espace réservé du pied de page 4">
            <a:extLst>
              <a:ext uri="{FF2B5EF4-FFF2-40B4-BE49-F238E27FC236}">
                <a16:creationId xmlns:a16="http://schemas.microsoft.com/office/drawing/2014/main" id="{F8C04223-E7C3-4C62-9B18-014DDA99B6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5862CB-31A9-4A1B-9880-F025EE9039A6}"/>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59944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004175-05C5-4A02-918B-4DA79B4EA32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C791D45-142C-4576-B1F7-04C9EB6F0D9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295930B-03A5-4AD3-BB44-1977D977279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5349EFC-2848-41B2-A4B3-C299D59FD264}"/>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6" name="Espace réservé du pied de page 5">
            <a:extLst>
              <a:ext uri="{FF2B5EF4-FFF2-40B4-BE49-F238E27FC236}">
                <a16:creationId xmlns:a16="http://schemas.microsoft.com/office/drawing/2014/main" id="{DD3A7437-B976-4B33-B7E3-A77B40E0939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6689F6-FCFC-42CC-9E8D-E6F95B0460BE}"/>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177728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EC57A-6933-493B-9704-2396341A404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60FF4C3-A0DE-4A01-879D-DDB1A5FFC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BD0856F-CC90-4BB1-8D3A-9125F847E37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F6D1F7F-EA42-4C1C-90A7-B1A58A13A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1867AF8-BC71-45BD-8B1A-EB2BB1E010E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F975625-7FC6-4217-808E-34D32BBC7A8E}"/>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8" name="Espace réservé du pied de page 7">
            <a:extLst>
              <a:ext uri="{FF2B5EF4-FFF2-40B4-BE49-F238E27FC236}">
                <a16:creationId xmlns:a16="http://schemas.microsoft.com/office/drawing/2014/main" id="{FF2055DF-4C1A-47F9-86BA-D13C82814FC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7A57956-2019-45B3-904D-268CE11E3A58}"/>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254364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86314-E309-4A09-B793-7EE61281FD9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82B9F66-B9EF-4A26-B899-6461B25C7501}"/>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4" name="Espace réservé du pied de page 3">
            <a:extLst>
              <a:ext uri="{FF2B5EF4-FFF2-40B4-BE49-F238E27FC236}">
                <a16:creationId xmlns:a16="http://schemas.microsoft.com/office/drawing/2014/main" id="{3220AF51-D00C-48A7-A758-26997F7C92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C3AA346-99FD-4131-BD0F-E10B987F98DA}"/>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263613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ADCFAE-9E16-46A3-A24B-EA4E6B2C2A67}"/>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3" name="Espace réservé du pied de page 2">
            <a:extLst>
              <a:ext uri="{FF2B5EF4-FFF2-40B4-BE49-F238E27FC236}">
                <a16:creationId xmlns:a16="http://schemas.microsoft.com/office/drawing/2014/main" id="{4B87B323-9F0A-429B-B9A7-16D152462B8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B26263B-11CC-4A81-B080-47697A79509F}"/>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328945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C35B2-054E-47CD-807D-7A6890D8062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09113E8-F70E-42FF-BF8F-2FE8C734F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3C5634B-0C0C-4CD3-BBA9-B0B75B31B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53F56C-6082-42B7-8B62-C599939C50B0}"/>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6" name="Espace réservé du pied de page 5">
            <a:extLst>
              <a:ext uri="{FF2B5EF4-FFF2-40B4-BE49-F238E27FC236}">
                <a16:creationId xmlns:a16="http://schemas.microsoft.com/office/drawing/2014/main" id="{4DDF5DBF-A90E-4A85-8CF3-A5679DDF6A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B4572E-EA8C-4C07-A55F-A8800FAEDBF6}"/>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355237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9B9B8-C3DC-4C18-98BB-36984F1C44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2241DB3-62E2-42C9-9444-4E7D006F4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A1B3F2B-0A62-44DD-AF79-0ED6F40EC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3F1435B-5A7F-408C-AAB5-8375E7F02762}"/>
              </a:ext>
            </a:extLst>
          </p:cNvPr>
          <p:cNvSpPr>
            <a:spLocks noGrp="1"/>
          </p:cNvSpPr>
          <p:nvPr>
            <p:ph type="dt" sz="half" idx="10"/>
          </p:nvPr>
        </p:nvSpPr>
        <p:spPr/>
        <p:txBody>
          <a:bodyPr/>
          <a:lstStyle/>
          <a:p>
            <a:fld id="{FE2024FE-82AE-43FD-BFD6-15EA158E2F89}" type="datetimeFigureOut">
              <a:rPr lang="fr-FR" smtClean="0"/>
              <a:t>25/07/2020</a:t>
            </a:fld>
            <a:endParaRPr lang="fr-FR"/>
          </a:p>
        </p:txBody>
      </p:sp>
      <p:sp>
        <p:nvSpPr>
          <p:cNvPr id="6" name="Espace réservé du pied de page 5">
            <a:extLst>
              <a:ext uri="{FF2B5EF4-FFF2-40B4-BE49-F238E27FC236}">
                <a16:creationId xmlns:a16="http://schemas.microsoft.com/office/drawing/2014/main" id="{A8D2D4A4-0549-4379-AF2C-A8F9D203BE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38AA4E0-DE72-40BF-8C8B-CFCA0515ED60}"/>
              </a:ext>
            </a:extLst>
          </p:cNvPr>
          <p:cNvSpPr>
            <a:spLocks noGrp="1"/>
          </p:cNvSpPr>
          <p:nvPr>
            <p:ph type="sldNum" sz="quarter" idx="12"/>
          </p:nvPr>
        </p:nvSpPr>
        <p:spPr/>
        <p:txBody>
          <a:bodyPr/>
          <a:lstStyle/>
          <a:p>
            <a:fld id="{CF12A260-71EA-4124-B798-932F91D030EF}" type="slidenum">
              <a:rPr lang="fr-FR" smtClean="0"/>
              <a:t>‹N°›</a:t>
            </a:fld>
            <a:endParaRPr lang="fr-FR"/>
          </a:p>
        </p:txBody>
      </p:sp>
    </p:spTree>
    <p:extLst>
      <p:ext uri="{BB962C8B-B14F-4D97-AF65-F5344CB8AC3E}">
        <p14:creationId xmlns:p14="http://schemas.microsoft.com/office/powerpoint/2010/main" val="3386674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F562227-20A1-4D71-B20D-DE406AD0C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395C3A-80C0-4AEE-8607-78E321480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D1F02C-ED09-4151-8380-AA43897D6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024FE-82AE-43FD-BFD6-15EA158E2F89}" type="datetimeFigureOut">
              <a:rPr lang="fr-FR" smtClean="0"/>
              <a:t>25/07/2020</a:t>
            </a:fld>
            <a:endParaRPr lang="fr-FR"/>
          </a:p>
        </p:txBody>
      </p:sp>
      <p:sp>
        <p:nvSpPr>
          <p:cNvPr id="5" name="Espace réservé du pied de page 4">
            <a:extLst>
              <a:ext uri="{FF2B5EF4-FFF2-40B4-BE49-F238E27FC236}">
                <a16:creationId xmlns:a16="http://schemas.microsoft.com/office/drawing/2014/main" id="{201F27CB-937F-4010-83E2-2B3ADAC65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F9B8062-F05F-48B1-93A7-69C179EE9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2A260-71EA-4124-B798-932F91D030EF}" type="slidenum">
              <a:rPr lang="fr-FR" smtClean="0"/>
              <a:t>‹N°›</a:t>
            </a:fld>
            <a:endParaRPr lang="fr-FR"/>
          </a:p>
        </p:txBody>
      </p:sp>
    </p:spTree>
    <p:extLst>
      <p:ext uri="{BB962C8B-B14F-4D97-AF65-F5344CB8AC3E}">
        <p14:creationId xmlns:p14="http://schemas.microsoft.com/office/powerpoint/2010/main" val="1973165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localhost:8888/notebooks/1.ipynb#2)-de-Mutual-information-(ou-bien-Information-Gain)"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1D4658-32CD-4903-BDA6-7B54EEA4ED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A29A97C-0C3C-4F06-9CA4-68DFD1CE40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01292C1-8B12-4AF2-9B59-8851A132E5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55822A95-2016-48D3-9BD6-13D8BF8E78F9}"/>
              </a:ext>
            </a:extLst>
          </p:cNvPr>
          <p:cNvSpPr/>
          <p:nvPr/>
        </p:nvSpPr>
        <p:spPr>
          <a:xfrm>
            <a:off x="4812633" y="5502565"/>
            <a:ext cx="7379367" cy="1077218"/>
          </a:xfrm>
          <a:prstGeom prst="rect">
            <a:avLst/>
          </a:prstGeom>
        </p:spPr>
        <p:txBody>
          <a:bodyPr wrap="square">
            <a:spAutoFit/>
          </a:bodyPr>
          <a:lstStyle/>
          <a:p>
            <a:pPr>
              <a:spcAft>
                <a:spcPts val="600"/>
              </a:spcAft>
            </a:pPr>
            <a:r>
              <a:rPr lang="fr-FR" sz="3200" b="1" i="1" dirty="0">
                <a:solidFill>
                  <a:srgbClr val="FF0000"/>
                </a:solidFill>
                <a:effectLst/>
                <a:latin typeface="Times New Roman" panose="02020603050405020304" pitchFamily="18" charset="0"/>
                <a:cs typeface="Times New Roman" panose="02020603050405020304" pitchFamily="18" charset="0"/>
              </a:rPr>
              <a:t>Projet </a:t>
            </a:r>
            <a:r>
              <a:rPr lang="fr-FR" sz="3200" b="1" i="1" dirty="0">
                <a:solidFill>
                  <a:srgbClr val="FF0000"/>
                </a:solidFill>
                <a:latin typeface="Times New Roman" panose="02020603050405020304" pitchFamily="18" charset="0"/>
                <a:cs typeface="Times New Roman" panose="02020603050405020304" pitchFamily="18" charset="0"/>
              </a:rPr>
              <a:t>S2 :</a:t>
            </a:r>
            <a:r>
              <a:rPr lang="fr-FR" sz="3200" b="1" i="1" dirty="0">
                <a:solidFill>
                  <a:srgbClr val="0070C0"/>
                </a:solidFill>
                <a:latin typeface="Times New Roman" panose="02020603050405020304" pitchFamily="18" charset="0"/>
                <a:cs typeface="Times New Roman" panose="02020603050405020304" pitchFamily="18" charset="0"/>
              </a:rPr>
              <a:t>Classification des élèves du 		secondaire</a:t>
            </a:r>
          </a:p>
        </p:txBody>
      </p:sp>
      <p:sp>
        <p:nvSpPr>
          <p:cNvPr id="5" name="Rectangle 4">
            <a:extLst>
              <a:ext uri="{FF2B5EF4-FFF2-40B4-BE49-F238E27FC236}">
                <a16:creationId xmlns:a16="http://schemas.microsoft.com/office/drawing/2014/main" id="{79A43B14-AB08-4324-B45F-126C153AB4B0}"/>
              </a:ext>
            </a:extLst>
          </p:cNvPr>
          <p:cNvSpPr/>
          <p:nvPr/>
        </p:nvSpPr>
        <p:spPr>
          <a:xfrm>
            <a:off x="2017511" y="2073345"/>
            <a:ext cx="3244799" cy="1169551"/>
          </a:xfrm>
          <a:prstGeom prst="rect">
            <a:avLst/>
          </a:prstGeom>
        </p:spPr>
        <p:txBody>
          <a:bodyPr wrap="none">
            <a:spAutoFit/>
          </a:bodyPr>
          <a:lstStyle/>
          <a:p>
            <a:pPr>
              <a:spcAft>
                <a:spcPts val="600"/>
              </a:spcAft>
            </a:pPr>
            <a:r>
              <a:rPr lang="fr-FR" sz="2000" b="1" i="1" dirty="0">
                <a:effectLst/>
                <a:latin typeface="Times New Roman" panose="02020603050405020304" pitchFamily="18" charset="0"/>
                <a:cs typeface="Times New Roman" panose="02020603050405020304" pitchFamily="18" charset="0"/>
              </a:rPr>
              <a:t>Réalisé par:</a:t>
            </a:r>
          </a:p>
          <a:p>
            <a:pPr>
              <a:spcAft>
                <a:spcPts val="600"/>
              </a:spcAft>
            </a:pPr>
            <a:r>
              <a:rPr lang="fr-FR" sz="2000" i="1" dirty="0">
                <a:latin typeface="Times New Roman" panose="02020603050405020304" pitchFamily="18" charset="0"/>
                <a:cs typeface="Times New Roman" panose="02020603050405020304" pitchFamily="18" charset="0"/>
              </a:rPr>
              <a:t>Abderahmane HAMDOUCHI</a:t>
            </a:r>
          </a:p>
          <a:p>
            <a:pPr>
              <a:spcAft>
                <a:spcPts val="600"/>
              </a:spcAft>
            </a:pPr>
            <a:r>
              <a:rPr lang="fr-FR" sz="2000" i="1" dirty="0">
                <a:latin typeface="Times New Roman" panose="02020603050405020304" pitchFamily="18" charset="0"/>
                <a:cs typeface="Times New Roman" panose="02020603050405020304" pitchFamily="18" charset="0"/>
              </a:rPr>
              <a:t>Houssam ZOUHRI </a:t>
            </a:r>
          </a:p>
        </p:txBody>
      </p:sp>
      <p:pic>
        <p:nvPicPr>
          <p:cNvPr id="11" name="Image 10">
            <a:extLst>
              <a:ext uri="{FF2B5EF4-FFF2-40B4-BE49-F238E27FC236}">
                <a16:creationId xmlns:a16="http://schemas.microsoft.com/office/drawing/2014/main" id="{2CC68FC8-0E61-479F-96F3-0A88DA303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510181"/>
            <a:ext cx="2088060" cy="1368046"/>
          </a:xfrm>
          <a:prstGeom prst="rect">
            <a:avLst/>
          </a:prstGeom>
        </p:spPr>
      </p:pic>
      <p:pic>
        <p:nvPicPr>
          <p:cNvPr id="7" name="Image 6"/>
          <p:cNvPicPr>
            <a:picLocks noChangeAspect="1"/>
          </p:cNvPicPr>
          <p:nvPr/>
        </p:nvPicPr>
        <p:blipFill>
          <a:blip r:embed="rId4"/>
          <a:stretch>
            <a:fillRect/>
          </a:stretch>
        </p:blipFill>
        <p:spPr>
          <a:xfrm>
            <a:off x="6912864" y="1170432"/>
            <a:ext cx="5141605" cy="3914935"/>
          </a:xfrm>
          <a:prstGeom prst="snip2DiagRect">
            <a:avLst>
              <a:gd name="adj1" fmla="val 5917"/>
              <a:gd name="adj2" fmla="val 5144"/>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43907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10</a:t>
            </a:fld>
            <a:endParaRPr lang="fr-FR"/>
          </a:p>
        </p:txBody>
      </p:sp>
      <p:sp>
        <p:nvSpPr>
          <p:cNvPr id="28"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 PRÉPARATION DES DONNÉES</a:t>
            </a:r>
          </a:p>
        </p:txBody>
      </p:sp>
      <p:sp>
        <p:nvSpPr>
          <p:cNvPr id="29" name="Oval 14"/>
          <p:cNvSpPr/>
          <p:nvPr/>
        </p:nvSpPr>
        <p:spPr>
          <a:xfrm>
            <a:off x="2496854" y="63575"/>
            <a:ext cx="405619" cy="402524"/>
          </a:xfrm>
          <a:prstGeom prst="ellipse">
            <a:avLst/>
          </a:prstGeom>
          <a:solidFill>
            <a:srgbClr val="008DF6"/>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2"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3" name="ZoneTexte 26"/>
          <p:cNvSpPr txBox="1"/>
          <p:nvPr/>
        </p:nvSpPr>
        <p:spPr>
          <a:xfrm>
            <a:off x="3188234" y="637988"/>
            <a:ext cx="3163139" cy="400110"/>
          </a:xfrm>
          <a:prstGeom prst="rect">
            <a:avLst/>
          </a:prstGeom>
          <a:noFill/>
        </p:spPr>
        <p:txBody>
          <a:bodyPr wrap="square" rtlCol="0">
            <a:spAutoFit/>
          </a:bodyPr>
          <a:lstStyle/>
          <a:p>
            <a:r>
              <a:rPr lang="fr-FR" sz="2000" b="1" dirty="0">
                <a:solidFill>
                  <a:srgbClr val="00B050"/>
                </a:solidFill>
                <a:latin typeface="Times New Roman" panose="02020603050405020304" pitchFamily="18" charset="0"/>
                <a:cs typeface="Times New Roman" panose="02020603050405020304" pitchFamily="18" charset="0"/>
              </a:rPr>
              <a:t>1.5 Analyse de Fond :</a:t>
            </a:r>
          </a:p>
        </p:txBody>
      </p:sp>
      <p:pic>
        <p:nvPicPr>
          <p:cNvPr id="17" name="Picture 13">
            <a:extLst>
              <a:ext uri="{FF2B5EF4-FFF2-40B4-BE49-F238E27FC236}">
                <a16:creationId xmlns:a16="http://schemas.microsoft.com/office/drawing/2014/main" id="{CDE9312E-9759-48EB-88EA-425E4A3AB1D1}"/>
              </a:ext>
            </a:extLst>
          </p:cNvPr>
          <p:cNvPicPr>
            <a:picLocks noChangeAspect="1"/>
          </p:cNvPicPr>
          <p:nvPr/>
        </p:nvPicPr>
        <p:blipFill>
          <a:blip r:embed="rId3" cstate="print"/>
          <a:stretch>
            <a:fillRect/>
          </a:stretch>
        </p:blipFill>
        <p:spPr>
          <a:xfrm>
            <a:off x="1796797" y="569045"/>
            <a:ext cx="9239758" cy="46246"/>
          </a:xfrm>
          <a:prstGeom prst="rect">
            <a:avLst/>
          </a:prstGeom>
        </p:spPr>
      </p:pic>
      <p:sp>
        <p:nvSpPr>
          <p:cNvPr id="18" name="Rectangle 17">
            <a:extLst>
              <a:ext uri="{FF2B5EF4-FFF2-40B4-BE49-F238E27FC236}">
                <a16:creationId xmlns:a16="http://schemas.microsoft.com/office/drawing/2014/main" id="{92AD23C0-9E12-4FC7-A118-5606DD7859E3}"/>
              </a:ext>
            </a:extLst>
          </p:cNvPr>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a16="http://schemas.microsoft.com/office/drawing/2014/main" id="{CCA03177-7447-4345-90DE-C352F427F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graphicFrame>
        <p:nvGraphicFramePr>
          <p:cNvPr id="15" name="Tableau 11">
            <a:extLst>
              <a:ext uri="{FF2B5EF4-FFF2-40B4-BE49-F238E27FC236}">
                <a16:creationId xmlns:a16="http://schemas.microsoft.com/office/drawing/2014/main" id="{65B46345-5159-439C-B9C9-7FB634B84745}"/>
              </a:ext>
            </a:extLst>
          </p:cNvPr>
          <p:cNvGraphicFramePr>
            <a:graphicFrameLocks noGrp="1"/>
          </p:cNvGraphicFramePr>
          <p:nvPr>
            <p:extLst>
              <p:ext uri="{D42A27DB-BD31-4B8C-83A1-F6EECF244321}">
                <p14:modId xmlns:p14="http://schemas.microsoft.com/office/powerpoint/2010/main" val="3468319019"/>
              </p:ext>
            </p:extLst>
          </p:nvPr>
        </p:nvGraphicFramePr>
        <p:xfrm>
          <a:off x="24632" y="2054266"/>
          <a:ext cx="5365515" cy="3454113"/>
        </p:xfrm>
        <a:graphic>
          <a:graphicData uri="http://schemas.openxmlformats.org/drawingml/2006/table">
            <a:tbl>
              <a:tblPr firstRow="1" bandRow="1">
                <a:tableStyleId>{5C22544A-7EE6-4342-B048-85BDC9FD1C3A}</a:tableStyleId>
              </a:tblPr>
              <a:tblGrid>
                <a:gridCol w="5365515">
                  <a:extLst>
                    <a:ext uri="{9D8B030D-6E8A-4147-A177-3AD203B41FA5}">
                      <a16:colId xmlns:a16="http://schemas.microsoft.com/office/drawing/2014/main" val="3580915230"/>
                    </a:ext>
                  </a:extLst>
                </a:gridCol>
              </a:tblGrid>
              <a:tr h="654713">
                <a:tc>
                  <a:txBody>
                    <a:bodyPr/>
                    <a:lstStyle/>
                    <a:p>
                      <a:pPr algn="ctr"/>
                      <a:r>
                        <a:rPr lang="fr-FR" sz="3200" b="1" i="1" dirty="0" err="1">
                          <a:solidFill>
                            <a:schemeClr val="bg1"/>
                          </a:solidFill>
                          <a:latin typeface="Times New Roman" panose="02020603050405020304" pitchFamily="18" charset="0"/>
                          <a:cs typeface="Times New Roman" panose="02020603050405020304" pitchFamily="18" charset="0"/>
                        </a:rPr>
                        <a:t>Imbalanced</a:t>
                      </a:r>
                      <a:r>
                        <a:rPr lang="fr-FR" sz="3200" b="1" i="1" baseline="0" dirty="0">
                          <a:solidFill>
                            <a:schemeClr val="bg1"/>
                          </a:solidFill>
                          <a:latin typeface="Times New Roman" panose="02020603050405020304" pitchFamily="18" charset="0"/>
                          <a:cs typeface="Times New Roman" panose="02020603050405020304" pitchFamily="18" charset="0"/>
                        </a:rPr>
                        <a:t> DATA</a:t>
                      </a:r>
                      <a:endParaRPr lang="fr-FR" sz="3200" b="1" i="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4195120"/>
                  </a:ext>
                </a:extLst>
              </a:tr>
              <a:tr h="1399700">
                <a:tc>
                  <a:txBody>
                    <a:bodyPr/>
                    <a:lstStyle/>
                    <a:p>
                      <a:pPr marL="457200" indent="-457200">
                        <a:lnSpc>
                          <a:spcPct val="150000"/>
                        </a:lnSpc>
                        <a:spcAft>
                          <a:spcPts val="600"/>
                        </a:spcAft>
                        <a:buFont typeface="Wingdings" panose="05000000000000000000" pitchFamily="2" charset="2"/>
                        <a:buChar char="Ø"/>
                      </a:pPr>
                      <a:r>
                        <a:rPr lang="en-US" altLang="fr-FR" sz="2000" b="1" dirty="0">
                          <a:latin typeface="Times New Roman" panose="02020603050405020304" pitchFamily="18" charset="0"/>
                          <a:cs typeface="Times New Roman" panose="02020603050405020304" pitchFamily="18" charset="0"/>
                        </a:rPr>
                        <a:t>Success: 58.48 % of the dataset, </a:t>
                      </a:r>
                      <a:r>
                        <a:rPr lang="en-US" altLang="fr-FR" sz="2000" b="1" dirty="0" err="1">
                          <a:latin typeface="Times New Roman" panose="02020603050405020304" pitchFamily="18" charset="0"/>
                          <a:cs typeface="Times New Roman" panose="02020603050405020304" pitchFamily="18" charset="0"/>
                        </a:rPr>
                        <a:t>soit</a:t>
                      </a:r>
                      <a:r>
                        <a:rPr lang="en-US" altLang="fr-FR" sz="2000" b="1" dirty="0">
                          <a:latin typeface="Times New Roman" panose="02020603050405020304" pitchFamily="18" charset="0"/>
                          <a:cs typeface="Times New Roman" panose="02020603050405020304" pitchFamily="18" charset="0"/>
                        </a:rPr>
                        <a:t> (231/395)</a:t>
                      </a:r>
                    </a:p>
                  </a:txBody>
                  <a:tcPr/>
                </a:tc>
                <a:extLst>
                  <a:ext uri="{0D108BD9-81ED-4DB2-BD59-A6C34878D82A}">
                    <a16:rowId xmlns:a16="http://schemas.microsoft.com/office/drawing/2014/main" val="1839445097"/>
                  </a:ext>
                </a:extLst>
              </a:tr>
              <a:tr h="1399700">
                <a:tc>
                  <a:txBody>
                    <a:bodyPr/>
                    <a:lstStyle/>
                    <a:p>
                      <a:pPr marL="457200" indent="-457200">
                        <a:lnSpc>
                          <a:spcPct val="150000"/>
                        </a:lnSpc>
                        <a:spcAft>
                          <a:spcPts val="600"/>
                        </a:spcAft>
                        <a:buFont typeface="Wingdings" panose="05000000000000000000" pitchFamily="2" charset="2"/>
                        <a:buChar char="Ø"/>
                      </a:pPr>
                      <a:r>
                        <a:rPr lang="en-US" altLang="fr-FR" sz="2000" b="1" dirty="0">
                          <a:latin typeface="Times New Roman" panose="02020603050405020304" pitchFamily="18" charset="0"/>
                          <a:cs typeface="Times New Roman" panose="02020603050405020304" pitchFamily="18" charset="0"/>
                        </a:rPr>
                        <a:t>Fail: 41.52 % of the dataset, </a:t>
                      </a:r>
                      <a:r>
                        <a:rPr lang="en-US" altLang="fr-FR" sz="2000" b="1" dirty="0" err="1">
                          <a:latin typeface="Times New Roman" panose="02020603050405020304" pitchFamily="18" charset="0"/>
                          <a:cs typeface="Times New Roman" panose="02020603050405020304" pitchFamily="18" charset="0"/>
                        </a:rPr>
                        <a:t>soit</a:t>
                      </a:r>
                      <a:r>
                        <a:rPr lang="en-US" altLang="fr-FR" sz="2000" b="1" dirty="0">
                          <a:latin typeface="Times New Roman" panose="02020603050405020304" pitchFamily="18" charset="0"/>
                          <a:cs typeface="Times New Roman" panose="02020603050405020304" pitchFamily="18" charset="0"/>
                        </a:rPr>
                        <a:t> (164/395)</a:t>
                      </a:r>
                      <a:endParaRPr kumimoji="0" lang="en-US" altLang="fr-FR" sz="2000" b="1" i="0" u="none" strike="noStrike" cap="none" normalizeH="0" baseline="0" dirty="0">
                        <a:ln>
                          <a:noFill/>
                        </a:ln>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5346057"/>
                  </a:ext>
                </a:extLst>
              </a:tr>
            </a:tbl>
          </a:graphicData>
        </a:graphic>
      </p:graphicFrame>
      <p:pic>
        <p:nvPicPr>
          <p:cNvPr id="14" name="Espace réservé du contenu 3">
            <a:extLst>
              <a:ext uri="{FF2B5EF4-FFF2-40B4-BE49-F238E27FC236}">
                <a16:creationId xmlns:a16="http://schemas.microsoft.com/office/drawing/2014/main" id="{A12AD517-D09E-4D63-B111-60DCD661D3C2}"/>
              </a:ext>
            </a:extLst>
          </p:cNvPr>
          <p:cNvPicPr>
            <a:picLocks noChangeAspect="1"/>
          </p:cNvPicPr>
          <p:nvPr/>
        </p:nvPicPr>
        <p:blipFill rotWithShape="1">
          <a:blip r:embed="rId5"/>
          <a:srcRect l="17514" r="4602" b="1"/>
          <a:stretch/>
        </p:blipFill>
        <p:spPr>
          <a:xfrm>
            <a:off x="5787189" y="1146592"/>
            <a:ext cx="6194743" cy="5259296"/>
          </a:xfrm>
          <a:prstGeom prst="rect">
            <a:avLst/>
          </a:prstGeom>
        </p:spPr>
      </p:pic>
    </p:spTree>
    <p:extLst>
      <p:ext uri="{BB962C8B-B14F-4D97-AF65-F5344CB8AC3E}">
        <p14:creationId xmlns:p14="http://schemas.microsoft.com/office/powerpoint/2010/main" val="255896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11</a:t>
            </a:fld>
            <a:endParaRPr lang="fr-FR"/>
          </a:p>
        </p:txBody>
      </p:sp>
      <p:sp>
        <p:nvSpPr>
          <p:cNvPr id="28"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 PRÉPARATION DES DONNÉES</a:t>
            </a:r>
          </a:p>
        </p:txBody>
      </p:sp>
      <p:sp>
        <p:nvSpPr>
          <p:cNvPr id="29" name="Oval 14"/>
          <p:cNvSpPr/>
          <p:nvPr/>
        </p:nvSpPr>
        <p:spPr>
          <a:xfrm>
            <a:off x="2496854" y="63575"/>
            <a:ext cx="405619" cy="402524"/>
          </a:xfrm>
          <a:prstGeom prst="ellipse">
            <a:avLst/>
          </a:prstGeom>
          <a:solidFill>
            <a:srgbClr val="008DF6"/>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2"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3" name="ZoneTexte 26"/>
          <p:cNvSpPr txBox="1"/>
          <p:nvPr/>
        </p:nvSpPr>
        <p:spPr>
          <a:xfrm>
            <a:off x="3188234" y="637988"/>
            <a:ext cx="3163139" cy="400110"/>
          </a:xfrm>
          <a:prstGeom prst="rect">
            <a:avLst/>
          </a:prstGeom>
          <a:noFill/>
        </p:spPr>
        <p:txBody>
          <a:bodyPr wrap="square" rtlCol="0">
            <a:spAutoFit/>
          </a:bodyPr>
          <a:lstStyle/>
          <a:p>
            <a:r>
              <a:rPr lang="fr-FR" sz="2000" b="1" dirty="0">
                <a:solidFill>
                  <a:srgbClr val="00B050"/>
                </a:solidFill>
                <a:latin typeface="Times New Roman" panose="02020603050405020304" pitchFamily="18" charset="0"/>
                <a:cs typeface="Times New Roman" panose="02020603050405020304" pitchFamily="18" charset="0"/>
              </a:rPr>
              <a:t>1.6 Résumé de cette étape:</a:t>
            </a:r>
          </a:p>
        </p:txBody>
      </p:sp>
      <p:pic>
        <p:nvPicPr>
          <p:cNvPr id="17" name="Picture 13">
            <a:extLst>
              <a:ext uri="{FF2B5EF4-FFF2-40B4-BE49-F238E27FC236}">
                <a16:creationId xmlns:a16="http://schemas.microsoft.com/office/drawing/2014/main" id="{CDE9312E-9759-48EB-88EA-425E4A3AB1D1}"/>
              </a:ext>
            </a:extLst>
          </p:cNvPr>
          <p:cNvPicPr>
            <a:picLocks noChangeAspect="1"/>
          </p:cNvPicPr>
          <p:nvPr/>
        </p:nvPicPr>
        <p:blipFill>
          <a:blip r:embed="rId3" cstate="print"/>
          <a:stretch>
            <a:fillRect/>
          </a:stretch>
        </p:blipFill>
        <p:spPr>
          <a:xfrm>
            <a:off x="1796797" y="569045"/>
            <a:ext cx="9239758" cy="46246"/>
          </a:xfrm>
          <a:prstGeom prst="rect">
            <a:avLst/>
          </a:prstGeom>
        </p:spPr>
      </p:pic>
      <p:sp>
        <p:nvSpPr>
          <p:cNvPr id="18" name="Rectangle 17">
            <a:extLst>
              <a:ext uri="{FF2B5EF4-FFF2-40B4-BE49-F238E27FC236}">
                <a16:creationId xmlns:a16="http://schemas.microsoft.com/office/drawing/2014/main" id="{92AD23C0-9E12-4FC7-A118-5606DD7859E3}"/>
              </a:ext>
            </a:extLst>
          </p:cNvPr>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a16="http://schemas.microsoft.com/office/drawing/2014/main" id="{CCA03177-7447-4345-90DE-C352F427F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3" name="Rectangle 2"/>
          <p:cNvSpPr/>
          <p:nvPr/>
        </p:nvSpPr>
        <p:spPr>
          <a:xfrm>
            <a:off x="1096200" y="1730124"/>
            <a:ext cx="9406699" cy="4073295"/>
          </a:xfrm>
          <a:prstGeom prst="rect">
            <a:avLst/>
          </a:prstGeom>
        </p:spPr>
        <p:txBody>
          <a:bodyPr wrap="square">
            <a:spAutoFit/>
          </a:bodyPr>
          <a:lstStyle/>
          <a:p>
            <a:pPr>
              <a:lnSpc>
                <a:spcPct val="200000"/>
              </a:lnSpc>
            </a:pPr>
            <a:r>
              <a:rPr lang="fr-FR" sz="2400" b="1" u="sng" dirty="0">
                <a:solidFill>
                  <a:srgbClr val="0070C0"/>
                </a:solidFill>
                <a:latin typeface="Bookman Old Style" panose="02050604050505020204" pitchFamily="18" charset="0"/>
              </a:rPr>
              <a:t>Décrire et mettre à jour la </a:t>
            </a:r>
            <a:r>
              <a:rPr lang="fr-FR" sz="2400" b="1" u="sng" dirty="0" err="1">
                <a:solidFill>
                  <a:srgbClr val="0070C0"/>
                </a:solidFill>
                <a:latin typeface="Bookman Old Style" panose="02050604050505020204" pitchFamily="18" charset="0"/>
              </a:rPr>
              <a:t>Dataset</a:t>
            </a:r>
            <a:endParaRPr lang="fr-FR" sz="2400" b="1" u="sng" dirty="0">
              <a:solidFill>
                <a:srgbClr val="0070C0"/>
              </a:solidFill>
              <a:latin typeface="Bookman Old Style" panose="02050604050505020204" pitchFamily="18" charset="0"/>
            </a:endParaRPr>
          </a:p>
          <a:p>
            <a:pPr marL="285750" indent="-285750">
              <a:lnSpc>
                <a:spcPct val="200000"/>
              </a:lnSpc>
              <a:buFont typeface="Wingdings" panose="05000000000000000000" pitchFamily="2" charset="2"/>
              <a:buChar char="Ø"/>
            </a:pPr>
            <a:r>
              <a:rPr lang="fr-FR" b="1" dirty="0">
                <a:latin typeface="Bookman Old Style" panose="02050604050505020204" pitchFamily="18" charset="0"/>
              </a:rPr>
              <a:t>Anomalie = </a:t>
            </a:r>
            <a:r>
              <a:rPr lang="fr-FR" dirty="0">
                <a:latin typeface="Bookman Old Style" panose="02050604050505020204" pitchFamily="18" charset="0"/>
              </a:rPr>
              <a:t>Néant</a:t>
            </a:r>
          </a:p>
          <a:p>
            <a:pPr marL="285750" indent="-285750">
              <a:lnSpc>
                <a:spcPct val="200000"/>
              </a:lnSpc>
              <a:buFont typeface="Wingdings" panose="05000000000000000000" pitchFamily="2" charset="2"/>
              <a:buChar char="Ø"/>
            </a:pPr>
            <a:r>
              <a:rPr lang="fr-FR" b="1" dirty="0">
                <a:latin typeface="Bookman Old Style" panose="02050604050505020204" pitchFamily="18" charset="0"/>
              </a:rPr>
              <a:t>Les Valeurs Manquantes</a:t>
            </a:r>
            <a:r>
              <a:rPr lang="fr-FR" dirty="0">
                <a:latin typeface="Bookman Old Style" panose="02050604050505020204" pitchFamily="18" charset="0"/>
              </a:rPr>
              <a:t>: Néant</a:t>
            </a:r>
          </a:p>
          <a:p>
            <a:pPr marL="285750" indent="-285750">
              <a:lnSpc>
                <a:spcPct val="200000"/>
              </a:lnSpc>
              <a:buFont typeface="Wingdings" panose="05000000000000000000" pitchFamily="2" charset="2"/>
              <a:buChar char="Ø"/>
            </a:pPr>
            <a:r>
              <a:rPr lang="fr-FR" b="1" dirty="0">
                <a:latin typeface="Bookman Old Style" panose="02050604050505020204" pitchFamily="18" charset="0"/>
              </a:rPr>
              <a:t>Discrétisation Des Variables Numérique en catégorique,</a:t>
            </a:r>
          </a:p>
          <a:p>
            <a:pPr marL="285750" indent="-285750">
              <a:lnSpc>
                <a:spcPct val="200000"/>
              </a:lnSpc>
              <a:buFont typeface="Wingdings" panose="05000000000000000000" pitchFamily="2" charset="2"/>
              <a:buChar char="Ø"/>
            </a:pPr>
            <a:r>
              <a:rPr lang="fr-FR" b="1" dirty="0">
                <a:latin typeface="Bookman Old Style" panose="02050604050505020204" pitchFamily="18" charset="0"/>
              </a:rPr>
              <a:t>Encodage des variables catégoriques nominales</a:t>
            </a:r>
            <a:endParaRPr lang="fr-FR" dirty="0">
              <a:latin typeface="Bookman Old Style" panose="02050604050505020204" pitchFamily="18" charset="0"/>
            </a:endParaRPr>
          </a:p>
          <a:p>
            <a:pPr marL="285750" indent="-285750">
              <a:lnSpc>
                <a:spcPct val="200000"/>
              </a:lnSpc>
              <a:buFont typeface="Wingdings" panose="05000000000000000000" pitchFamily="2" charset="2"/>
              <a:buChar char="Ø"/>
            </a:pPr>
            <a:r>
              <a:rPr lang="fr-FR" b="1" u="sng" dirty="0">
                <a:latin typeface="Bookman Old Style" panose="02050604050505020204" pitchFamily="18" charset="0"/>
              </a:rPr>
              <a:t>Analyse du </a:t>
            </a:r>
            <a:r>
              <a:rPr lang="fr-FR" b="1" u="sng" dirty="0" err="1">
                <a:latin typeface="Bookman Old Style" panose="02050604050505020204" pitchFamily="18" charset="0"/>
              </a:rPr>
              <a:t>target</a:t>
            </a:r>
            <a:endParaRPr lang="fr-FR" b="1" u="sng" dirty="0">
              <a:latin typeface="Bookman Old Style" panose="02050604050505020204" pitchFamily="18" charset="0"/>
            </a:endParaRPr>
          </a:p>
          <a:p>
            <a:pPr>
              <a:lnSpc>
                <a:spcPct val="200000"/>
              </a:lnSpc>
            </a:pPr>
            <a:endParaRPr lang="fr-FR" dirty="0">
              <a:latin typeface="Bookman Old Style" panose="02050604050505020204" pitchFamily="18" charset="0"/>
            </a:endParaRPr>
          </a:p>
        </p:txBody>
      </p:sp>
    </p:spTree>
    <p:extLst>
      <p:ext uri="{BB962C8B-B14F-4D97-AF65-F5344CB8AC3E}">
        <p14:creationId xmlns:p14="http://schemas.microsoft.com/office/powerpoint/2010/main" val="107498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12</a:t>
            </a:fld>
            <a:endParaRPr lang="fr-FR"/>
          </a:p>
        </p:txBody>
      </p:sp>
      <p:sp>
        <p:nvSpPr>
          <p:cNvPr id="28"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 PRÉPARATION DES DONNÉES</a:t>
            </a:r>
          </a:p>
        </p:txBody>
      </p:sp>
      <p:sp>
        <p:nvSpPr>
          <p:cNvPr id="29" name="Oval 14"/>
          <p:cNvSpPr/>
          <p:nvPr/>
        </p:nvSpPr>
        <p:spPr>
          <a:xfrm>
            <a:off x="2496854" y="63575"/>
            <a:ext cx="405619" cy="402524"/>
          </a:xfrm>
          <a:prstGeom prst="ellipse">
            <a:avLst/>
          </a:prstGeom>
          <a:solidFill>
            <a:srgbClr val="008DF6"/>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2"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3" name="ZoneTexte 26"/>
          <p:cNvSpPr txBox="1"/>
          <p:nvPr/>
        </p:nvSpPr>
        <p:spPr>
          <a:xfrm>
            <a:off x="3188234" y="637988"/>
            <a:ext cx="3163139" cy="369332"/>
          </a:xfrm>
          <a:prstGeom prst="rect">
            <a:avLst/>
          </a:prstGeom>
          <a:noFill/>
        </p:spPr>
        <p:txBody>
          <a:bodyPr wrap="square" rtlCol="0">
            <a:spAutoFit/>
          </a:bodyPr>
          <a:lstStyle/>
          <a:p>
            <a:r>
              <a:rPr lang="fr-FR" b="1" dirty="0">
                <a:solidFill>
                  <a:srgbClr val="00B050"/>
                </a:solidFill>
                <a:latin typeface="Times New Roman" panose="02020603050405020304" pitchFamily="18" charset="0"/>
                <a:cs typeface="Times New Roman" panose="02020603050405020304" pitchFamily="18" charset="0"/>
              </a:rPr>
              <a:t>1.7 </a:t>
            </a:r>
            <a:r>
              <a:rPr lang="fr-FR" b="1" dirty="0" err="1">
                <a:solidFill>
                  <a:srgbClr val="00B050"/>
                </a:solidFill>
                <a:latin typeface="Times New Roman" panose="02020603050405020304" pitchFamily="18" charset="0"/>
                <a:cs typeface="Times New Roman" panose="02020603050405020304" pitchFamily="18" charset="0"/>
              </a:rPr>
              <a:t>Features</a:t>
            </a:r>
            <a:r>
              <a:rPr lang="fr-FR" b="1" dirty="0">
                <a:solidFill>
                  <a:srgbClr val="00B050"/>
                </a:solidFill>
                <a:latin typeface="Times New Roman" panose="02020603050405020304" pitchFamily="18" charset="0"/>
                <a:cs typeface="Times New Roman" panose="02020603050405020304" pitchFamily="18" charset="0"/>
              </a:rPr>
              <a:t> </a:t>
            </a:r>
            <a:r>
              <a:rPr lang="fr-FR" b="1" dirty="0" err="1">
                <a:solidFill>
                  <a:srgbClr val="00B050"/>
                </a:solidFill>
                <a:latin typeface="Times New Roman" panose="02020603050405020304" pitchFamily="18" charset="0"/>
                <a:cs typeface="Times New Roman" panose="02020603050405020304" pitchFamily="18" charset="0"/>
              </a:rPr>
              <a:t>Selection</a:t>
            </a:r>
            <a:r>
              <a:rPr lang="fr-FR" b="1" dirty="0">
                <a:solidFill>
                  <a:srgbClr val="00B050"/>
                </a:solidFill>
                <a:latin typeface="Times New Roman" panose="02020603050405020304" pitchFamily="18" charset="0"/>
                <a:cs typeface="Times New Roman" panose="02020603050405020304" pitchFamily="18" charset="0"/>
              </a:rPr>
              <a:t>:</a:t>
            </a:r>
          </a:p>
        </p:txBody>
      </p:sp>
      <p:pic>
        <p:nvPicPr>
          <p:cNvPr id="17" name="Picture 13">
            <a:extLst>
              <a:ext uri="{FF2B5EF4-FFF2-40B4-BE49-F238E27FC236}">
                <a16:creationId xmlns:a16="http://schemas.microsoft.com/office/drawing/2014/main" id="{CDE9312E-9759-48EB-88EA-425E4A3AB1D1}"/>
              </a:ext>
            </a:extLst>
          </p:cNvPr>
          <p:cNvPicPr>
            <a:picLocks noChangeAspect="1"/>
          </p:cNvPicPr>
          <p:nvPr/>
        </p:nvPicPr>
        <p:blipFill>
          <a:blip r:embed="rId3" cstate="print"/>
          <a:stretch>
            <a:fillRect/>
          </a:stretch>
        </p:blipFill>
        <p:spPr>
          <a:xfrm>
            <a:off x="1796797" y="569045"/>
            <a:ext cx="9239758" cy="46246"/>
          </a:xfrm>
          <a:prstGeom prst="rect">
            <a:avLst/>
          </a:prstGeom>
        </p:spPr>
      </p:pic>
      <p:sp>
        <p:nvSpPr>
          <p:cNvPr id="18" name="Rectangle 17">
            <a:extLst>
              <a:ext uri="{FF2B5EF4-FFF2-40B4-BE49-F238E27FC236}">
                <a16:creationId xmlns:a16="http://schemas.microsoft.com/office/drawing/2014/main" id="{92AD23C0-9E12-4FC7-A118-5606DD7859E3}"/>
              </a:ext>
            </a:extLst>
          </p:cNvPr>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a16="http://schemas.microsoft.com/office/drawing/2014/main" id="{CCA03177-7447-4345-90DE-C352F427F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14" name="Image 13" descr="Une image contenant capture d’écran&#10;&#10;Description générée automatiquement">
            <a:extLst>
              <a:ext uri="{FF2B5EF4-FFF2-40B4-BE49-F238E27FC236}">
                <a16:creationId xmlns:a16="http://schemas.microsoft.com/office/drawing/2014/main" id="{B5DDE139-88C6-45E9-8C8F-93273E3892CD}"/>
              </a:ext>
            </a:extLst>
          </p:cNvPr>
          <p:cNvPicPr>
            <a:picLocks noChangeAspect="1"/>
          </p:cNvPicPr>
          <p:nvPr/>
        </p:nvPicPr>
        <p:blipFill>
          <a:blip r:embed="rId5"/>
          <a:stretch>
            <a:fillRect/>
          </a:stretch>
        </p:blipFill>
        <p:spPr>
          <a:xfrm>
            <a:off x="1796796" y="1340024"/>
            <a:ext cx="9557004" cy="5112998"/>
          </a:xfrm>
          <a:prstGeom prst="rect">
            <a:avLst/>
          </a:prstGeom>
          <a:ln>
            <a:noFill/>
          </a:ln>
        </p:spPr>
      </p:pic>
      <p:sp>
        <p:nvSpPr>
          <p:cNvPr id="5" name="Forme libre 4"/>
          <p:cNvSpPr/>
          <p:nvPr/>
        </p:nvSpPr>
        <p:spPr>
          <a:xfrm>
            <a:off x="5554560" y="1505805"/>
            <a:ext cx="6112079" cy="5081444"/>
          </a:xfrm>
          <a:custGeom>
            <a:avLst/>
            <a:gdLst>
              <a:gd name="connsiteX0" fmla="*/ 4042610 w 6112079"/>
              <a:gd name="connsiteY0" fmla="*/ 1905107 h 5081444"/>
              <a:gd name="connsiteX1" fmla="*/ 3934326 w 6112079"/>
              <a:gd name="connsiteY1" fmla="*/ 1784791 h 5081444"/>
              <a:gd name="connsiteX2" fmla="*/ 3886200 w 6112079"/>
              <a:gd name="connsiteY2" fmla="*/ 1736665 h 5081444"/>
              <a:gd name="connsiteX3" fmla="*/ 3838073 w 6112079"/>
              <a:gd name="connsiteY3" fmla="*/ 1664475 h 5081444"/>
              <a:gd name="connsiteX4" fmla="*/ 3801979 w 6112079"/>
              <a:gd name="connsiteY4" fmla="*/ 1616349 h 5081444"/>
              <a:gd name="connsiteX5" fmla="*/ 3741821 w 6112079"/>
              <a:gd name="connsiteY5" fmla="*/ 1544159 h 5081444"/>
              <a:gd name="connsiteX6" fmla="*/ 3705726 w 6112079"/>
              <a:gd name="connsiteY6" fmla="*/ 1471970 h 5081444"/>
              <a:gd name="connsiteX7" fmla="*/ 3621505 w 6112079"/>
              <a:gd name="connsiteY7" fmla="*/ 1351654 h 5081444"/>
              <a:gd name="connsiteX8" fmla="*/ 3549315 w 6112079"/>
              <a:gd name="connsiteY8" fmla="*/ 1267433 h 5081444"/>
              <a:gd name="connsiteX9" fmla="*/ 3525252 w 6112079"/>
              <a:gd name="connsiteY9" fmla="*/ 1207275 h 5081444"/>
              <a:gd name="connsiteX10" fmla="*/ 3465094 w 6112079"/>
              <a:gd name="connsiteY10" fmla="*/ 1147117 h 5081444"/>
              <a:gd name="connsiteX11" fmla="*/ 3404937 w 6112079"/>
              <a:gd name="connsiteY11" fmla="*/ 1086959 h 5081444"/>
              <a:gd name="connsiteX12" fmla="*/ 3356810 w 6112079"/>
              <a:gd name="connsiteY12" fmla="*/ 1014770 h 5081444"/>
              <a:gd name="connsiteX13" fmla="*/ 3320715 w 6112079"/>
              <a:gd name="connsiteY13" fmla="*/ 990707 h 5081444"/>
              <a:gd name="connsiteX14" fmla="*/ 3284621 w 6112079"/>
              <a:gd name="connsiteY14" fmla="*/ 954612 h 5081444"/>
              <a:gd name="connsiteX15" fmla="*/ 3248526 w 6112079"/>
              <a:gd name="connsiteY15" fmla="*/ 930549 h 5081444"/>
              <a:gd name="connsiteX16" fmla="*/ 3188368 w 6112079"/>
              <a:gd name="connsiteY16" fmla="*/ 882423 h 5081444"/>
              <a:gd name="connsiteX17" fmla="*/ 3164305 w 6112079"/>
              <a:gd name="connsiteY17" fmla="*/ 858359 h 5081444"/>
              <a:gd name="connsiteX18" fmla="*/ 3128210 w 6112079"/>
              <a:gd name="connsiteY18" fmla="*/ 834296 h 5081444"/>
              <a:gd name="connsiteX19" fmla="*/ 3092115 w 6112079"/>
              <a:gd name="connsiteY19" fmla="*/ 798202 h 5081444"/>
              <a:gd name="connsiteX20" fmla="*/ 3019926 w 6112079"/>
              <a:gd name="connsiteY20" fmla="*/ 750075 h 5081444"/>
              <a:gd name="connsiteX21" fmla="*/ 2923673 w 6112079"/>
              <a:gd name="connsiteY21" fmla="*/ 677886 h 5081444"/>
              <a:gd name="connsiteX22" fmla="*/ 2791326 w 6112079"/>
              <a:gd name="connsiteY22" fmla="*/ 605696 h 5081444"/>
              <a:gd name="connsiteX23" fmla="*/ 2646947 w 6112079"/>
              <a:gd name="connsiteY23" fmla="*/ 557570 h 5081444"/>
              <a:gd name="connsiteX24" fmla="*/ 2550694 w 6112079"/>
              <a:gd name="connsiteY24" fmla="*/ 521475 h 5081444"/>
              <a:gd name="connsiteX25" fmla="*/ 2514600 w 6112079"/>
              <a:gd name="connsiteY25" fmla="*/ 509444 h 5081444"/>
              <a:gd name="connsiteX26" fmla="*/ 2478505 w 6112079"/>
              <a:gd name="connsiteY26" fmla="*/ 485381 h 5081444"/>
              <a:gd name="connsiteX27" fmla="*/ 2430379 w 6112079"/>
              <a:gd name="connsiteY27" fmla="*/ 473349 h 5081444"/>
              <a:gd name="connsiteX28" fmla="*/ 2394284 w 6112079"/>
              <a:gd name="connsiteY28" fmla="*/ 461317 h 5081444"/>
              <a:gd name="connsiteX29" fmla="*/ 2346158 w 6112079"/>
              <a:gd name="connsiteY29" fmla="*/ 437254 h 5081444"/>
              <a:gd name="connsiteX30" fmla="*/ 2237873 w 6112079"/>
              <a:gd name="connsiteY30" fmla="*/ 413191 h 5081444"/>
              <a:gd name="connsiteX31" fmla="*/ 2153652 w 6112079"/>
              <a:gd name="connsiteY31" fmla="*/ 389128 h 5081444"/>
              <a:gd name="connsiteX32" fmla="*/ 2081463 w 6112079"/>
              <a:gd name="connsiteY32" fmla="*/ 365065 h 5081444"/>
              <a:gd name="connsiteX33" fmla="*/ 2045368 w 6112079"/>
              <a:gd name="connsiteY33" fmla="*/ 353033 h 5081444"/>
              <a:gd name="connsiteX34" fmla="*/ 1900989 w 6112079"/>
              <a:gd name="connsiteY34" fmla="*/ 328970 h 5081444"/>
              <a:gd name="connsiteX35" fmla="*/ 1792705 w 6112079"/>
              <a:gd name="connsiteY35" fmla="*/ 292875 h 5081444"/>
              <a:gd name="connsiteX36" fmla="*/ 1744579 w 6112079"/>
              <a:gd name="connsiteY36" fmla="*/ 268812 h 5081444"/>
              <a:gd name="connsiteX37" fmla="*/ 1696452 w 6112079"/>
              <a:gd name="connsiteY37" fmla="*/ 256781 h 5081444"/>
              <a:gd name="connsiteX38" fmla="*/ 1576137 w 6112079"/>
              <a:gd name="connsiteY38" fmla="*/ 220686 h 5081444"/>
              <a:gd name="connsiteX39" fmla="*/ 1528010 w 6112079"/>
              <a:gd name="connsiteY39" fmla="*/ 196623 h 5081444"/>
              <a:gd name="connsiteX40" fmla="*/ 1491915 w 6112079"/>
              <a:gd name="connsiteY40" fmla="*/ 184591 h 5081444"/>
              <a:gd name="connsiteX41" fmla="*/ 1407694 w 6112079"/>
              <a:gd name="connsiteY41" fmla="*/ 160528 h 5081444"/>
              <a:gd name="connsiteX42" fmla="*/ 1347537 w 6112079"/>
              <a:gd name="connsiteY42" fmla="*/ 148496 h 5081444"/>
              <a:gd name="connsiteX43" fmla="*/ 1275347 w 6112079"/>
              <a:gd name="connsiteY43" fmla="*/ 124433 h 5081444"/>
              <a:gd name="connsiteX44" fmla="*/ 1239252 w 6112079"/>
              <a:gd name="connsiteY44" fmla="*/ 112402 h 5081444"/>
              <a:gd name="connsiteX45" fmla="*/ 1130968 w 6112079"/>
              <a:gd name="connsiteY45" fmla="*/ 100370 h 5081444"/>
              <a:gd name="connsiteX46" fmla="*/ 1082842 w 6112079"/>
              <a:gd name="connsiteY46" fmla="*/ 88338 h 5081444"/>
              <a:gd name="connsiteX47" fmla="*/ 1022684 w 6112079"/>
              <a:gd name="connsiteY47" fmla="*/ 76307 h 5081444"/>
              <a:gd name="connsiteX48" fmla="*/ 986589 w 6112079"/>
              <a:gd name="connsiteY48" fmla="*/ 64275 h 5081444"/>
              <a:gd name="connsiteX49" fmla="*/ 914400 w 6112079"/>
              <a:gd name="connsiteY49" fmla="*/ 52244 h 5081444"/>
              <a:gd name="connsiteX50" fmla="*/ 96252 w 6112079"/>
              <a:gd name="connsiteY50" fmla="*/ 40212 h 5081444"/>
              <a:gd name="connsiteX51" fmla="*/ 60158 w 6112079"/>
              <a:gd name="connsiteY51" fmla="*/ 52244 h 5081444"/>
              <a:gd name="connsiteX52" fmla="*/ 24063 w 6112079"/>
              <a:gd name="connsiteY52" fmla="*/ 124433 h 5081444"/>
              <a:gd name="connsiteX53" fmla="*/ 0 w 6112079"/>
              <a:gd name="connsiteY53" fmla="*/ 172559 h 5081444"/>
              <a:gd name="connsiteX54" fmla="*/ 24063 w 6112079"/>
              <a:gd name="connsiteY54" fmla="*/ 365065 h 5081444"/>
              <a:gd name="connsiteX55" fmla="*/ 48126 w 6112079"/>
              <a:gd name="connsiteY55" fmla="*/ 401159 h 5081444"/>
              <a:gd name="connsiteX56" fmla="*/ 72189 w 6112079"/>
              <a:gd name="connsiteY56" fmla="*/ 473349 h 5081444"/>
              <a:gd name="connsiteX57" fmla="*/ 96252 w 6112079"/>
              <a:gd name="connsiteY57" fmla="*/ 545538 h 5081444"/>
              <a:gd name="connsiteX58" fmla="*/ 108284 w 6112079"/>
              <a:gd name="connsiteY58" fmla="*/ 605696 h 5081444"/>
              <a:gd name="connsiteX59" fmla="*/ 132347 w 6112079"/>
              <a:gd name="connsiteY59" fmla="*/ 750075 h 5081444"/>
              <a:gd name="connsiteX60" fmla="*/ 144379 w 6112079"/>
              <a:gd name="connsiteY60" fmla="*/ 834296 h 5081444"/>
              <a:gd name="connsiteX61" fmla="*/ 156410 w 6112079"/>
              <a:gd name="connsiteY61" fmla="*/ 990707 h 5081444"/>
              <a:gd name="connsiteX62" fmla="*/ 228600 w 6112079"/>
              <a:gd name="connsiteY62" fmla="*/ 1026802 h 5081444"/>
              <a:gd name="connsiteX63" fmla="*/ 252663 w 6112079"/>
              <a:gd name="connsiteY63" fmla="*/ 1062896 h 5081444"/>
              <a:gd name="connsiteX64" fmla="*/ 288758 w 6112079"/>
              <a:gd name="connsiteY64" fmla="*/ 1074928 h 5081444"/>
              <a:gd name="connsiteX65" fmla="*/ 300789 w 6112079"/>
              <a:gd name="connsiteY65" fmla="*/ 1123054 h 5081444"/>
              <a:gd name="connsiteX66" fmla="*/ 348915 w 6112079"/>
              <a:gd name="connsiteY66" fmla="*/ 1219307 h 5081444"/>
              <a:gd name="connsiteX67" fmla="*/ 360947 w 6112079"/>
              <a:gd name="connsiteY67" fmla="*/ 1255402 h 5081444"/>
              <a:gd name="connsiteX68" fmla="*/ 385010 w 6112079"/>
              <a:gd name="connsiteY68" fmla="*/ 1291496 h 5081444"/>
              <a:gd name="connsiteX69" fmla="*/ 397042 w 6112079"/>
              <a:gd name="connsiteY69" fmla="*/ 1327591 h 5081444"/>
              <a:gd name="connsiteX70" fmla="*/ 421105 w 6112079"/>
              <a:gd name="connsiteY70" fmla="*/ 1375717 h 5081444"/>
              <a:gd name="connsiteX71" fmla="*/ 481263 w 6112079"/>
              <a:gd name="connsiteY71" fmla="*/ 1459938 h 5081444"/>
              <a:gd name="connsiteX72" fmla="*/ 529389 w 6112079"/>
              <a:gd name="connsiteY72" fmla="*/ 1532128 h 5081444"/>
              <a:gd name="connsiteX73" fmla="*/ 553452 w 6112079"/>
              <a:gd name="connsiteY73" fmla="*/ 1568223 h 5081444"/>
              <a:gd name="connsiteX74" fmla="*/ 589547 w 6112079"/>
              <a:gd name="connsiteY74" fmla="*/ 1604317 h 5081444"/>
              <a:gd name="connsiteX75" fmla="*/ 649705 w 6112079"/>
              <a:gd name="connsiteY75" fmla="*/ 1712602 h 5081444"/>
              <a:gd name="connsiteX76" fmla="*/ 685800 w 6112079"/>
              <a:gd name="connsiteY76" fmla="*/ 1736665 h 5081444"/>
              <a:gd name="connsiteX77" fmla="*/ 697831 w 6112079"/>
              <a:gd name="connsiteY77" fmla="*/ 1772759 h 5081444"/>
              <a:gd name="connsiteX78" fmla="*/ 745958 w 6112079"/>
              <a:gd name="connsiteY78" fmla="*/ 1844949 h 5081444"/>
              <a:gd name="connsiteX79" fmla="*/ 818147 w 6112079"/>
              <a:gd name="connsiteY79" fmla="*/ 1989328 h 5081444"/>
              <a:gd name="connsiteX80" fmla="*/ 866273 w 6112079"/>
              <a:gd name="connsiteY80" fmla="*/ 2061517 h 5081444"/>
              <a:gd name="connsiteX81" fmla="*/ 926431 w 6112079"/>
              <a:gd name="connsiteY81" fmla="*/ 2121675 h 5081444"/>
              <a:gd name="connsiteX82" fmla="*/ 974558 w 6112079"/>
              <a:gd name="connsiteY82" fmla="*/ 2181833 h 5081444"/>
              <a:gd name="connsiteX83" fmla="*/ 986589 w 6112079"/>
              <a:gd name="connsiteY83" fmla="*/ 2217928 h 5081444"/>
              <a:gd name="connsiteX84" fmla="*/ 1046747 w 6112079"/>
              <a:gd name="connsiteY84" fmla="*/ 2290117 h 5081444"/>
              <a:gd name="connsiteX85" fmla="*/ 1082842 w 6112079"/>
              <a:gd name="connsiteY85" fmla="*/ 2314181 h 5081444"/>
              <a:gd name="connsiteX86" fmla="*/ 1118937 w 6112079"/>
              <a:gd name="connsiteY86" fmla="*/ 2374338 h 5081444"/>
              <a:gd name="connsiteX87" fmla="*/ 1167063 w 6112079"/>
              <a:gd name="connsiteY87" fmla="*/ 2446528 h 5081444"/>
              <a:gd name="connsiteX88" fmla="*/ 1239252 w 6112079"/>
              <a:gd name="connsiteY88" fmla="*/ 2542781 h 5081444"/>
              <a:gd name="connsiteX89" fmla="*/ 1263315 w 6112079"/>
              <a:gd name="connsiteY89" fmla="*/ 2578875 h 5081444"/>
              <a:gd name="connsiteX90" fmla="*/ 1383631 w 6112079"/>
              <a:gd name="connsiteY90" fmla="*/ 2675128 h 5081444"/>
              <a:gd name="connsiteX91" fmla="*/ 1455821 w 6112079"/>
              <a:gd name="connsiteY91" fmla="*/ 2711223 h 5081444"/>
              <a:gd name="connsiteX92" fmla="*/ 1540042 w 6112079"/>
              <a:gd name="connsiteY92" fmla="*/ 2771381 h 5081444"/>
              <a:gd name="connsiteX93" fmla="*/ 1612231 w 6112079"/>
              <a:gd name="connsiteY93" fmla="*/ 2795444 h 5081444"/>
              <a:gd name="connsiteX94" fmla="*/ 1648326 w 6112079"/>
              <a:gd name="connsiteY94" fmla="*/ 2819507 h 5081444"/>
              <a:gd name="connsiteX95" fmla="*/ 1696452 w 6112079"/>
              <a:gd name="connsiteY95" fmla="*/ 2831538 h 5081444"/>
              <a:gd name="connsiteX96" fmla="*/ 1792705 w 6112079"/>
              <a:gd name="connsiteY96" fmla="*/ 2855602 h 5081444"/>
              <a:gd name="connsiteX97" fmla="*/ 1888958 w 6112079"/>
              <a:gd name="connsiteY97" fmla="*/ 2879665 h 5081444"/>
              <a:gd name="connsiteX98" fmla="*/ 1925052 w 6112079"/>
              <a:gd name="connsiteY98" fmla="*/ 2891696 h 5081444"/>
              <a:gd name="connsiteX99" fmla="*/ 2189747 w 6112079"/>
              <a:gd name="connsiteY99" fmla="*/ 2903728 h 5081444"/>
              <a:gd name="connsiteX100" fmla="*/ 2586789 w 6112079"/>
              <a:gd name="connsiteY100" fmla="*/ 2915759 h 5081444"/>
              <a:gd name="connsiteX101" fmla="*/ 2671010 w 6112079"/>
              <a:gd name="connsiteY101" fmla="*/ 2939823 h 5081444"/>
              <a:gd name="connsiteX102" fmla="*/ 2695073 w 6112079"/>
              <a:gd name="connsiteY102" fmla="*/ 2987949 h 5081444"/>
              <a:gd name="connsiteX103" fmla="*/ 2731168 w 6112079"/>
              <a:gd name="connsiteY103" fmla="*/ 3120296 h 5081444"/>
              <a:gd name="connsiteX104" fmla="*/ 2755231 w 6112079"/>
              <a:gd name="connsiteY104" fmla="*/ 3168423 h 5081444"/>
              <a:gd name="connsiteX105" fmla="*/ 2779294 w 6112079"/>
              <a:gd name="connsiteY105" fmla="*/ 3252644 h 5081444"/>
              <a:gd name="connsiteX106" fmla="*/ 2767263 w 6112079"/>
              <a:gd name="connsiteY106" fmla="*/ 3842191 h 5081444"/>
              <a:gd name="connsiteX107" fmla="*/ 2731168 w 6112079"/>
              <a:gd name="connsiteY107" fmla="*/ 3974538 h 5081444"/>
              <a:gd name="connsiteX108" fmla="*/ 2719137 w 6112079"/>
              <a:gd name="connsiteY108" fmla="*/ 4022665 h 5081444"/>
              <a:gd name="connsiteX109" fmla="*/ 2695073 w 6112079"/>
              <a:gd name="connsiteY109" fmla="*/ 4046728 h 5081444"/>
              <a:gd name="connsiteX110" fmla="*/ 2683042 w 6112079"/>
              <a:gd name="connsiteY110" fmla="*/ 4082823 h 5081444"/>
              <a:gd name="connsiteX111" fmla="*/ 2671010 w 6112079"/>
              <a:gd name="connsiteY111" fmla="*/ 4130949 h 5081444"/>
              <a:gd name="connsiteX112" fmla="*/ 2622884 w 6112079"/>
              <a:gd name="connsiteY112" fmla="*/ 4203138 h 5081444"/>
              <a:gd name="connsiteX113" fmla="*/ 2586789 w 6112079"/>
              <a:gd name="connsiteY113" fmla="*/ 4347517 h 5081444"/>
              <a:gd name="connsiteX114" fmla="*/ 2550694 w 6112079"/>
              <a:gd name="connsiteY114" fmla="*/ 4431738 h 5081444"/>
              <a:gd name="connsiteX115" fmla="*/ 2562726 w 6112079"/>
              <a:gd name="connsiteY115" fmla="*/ 4648307 h 5081444"/>
              <a:gd name="connsiteX116" fmla="*/ 2574758 w 6112079"/>
              <a:gd name="connsiteY116" fmla="*/ 4684402 h 5081444"/>
              <a:gd name="connsiteX117" fmla="*/ 2646947 w 6112079"/>
              <a:gd name="connsiteY117" fmla="*/ 4804717 h 5081444"/>
              <a:gd name="connsiteX118" fmla="*/ 2683042 w 6112079"/>
              <a:gd name="connsiteY118" fmla="*/ 4864875 h 5081444"/>
              <a:gd name="connsiteX119" fmla="*/ 2719137 w 6112079"/>
              <a:gd name="connsiteY119" fmla="*/ 4925033 h 5081444"/>
              <a:gd name="connsiteX120" fmla="*/ 2887579 w 6112079"/>
              <a:gd name="connsiteY120" fmla="*/ 4997223 h 5081444"/>
              <a:gd name="connsiteX121" fmla="*/ 2947737 w 6112079"/>
              <a:gd name="connsiteY121" fmla="*/ 5009254 h 5081444"/>
              <a:gd name="connsiteX122" fmla="*/ 2995863 w 6112079"/>
              <a:gd name="connsiteY122" fmla="*/ 5021286 h 5081444"/>
              <a:gd name="connsiteX123" fmla="*/ 3140242 w 6112079"/>
              <a:gd name="connsiteY123" fmla="*/ 5033317 h 5081444"/>
              <a:gd name="connsiteX124" fmla="*/ 3429000 w 6112079"/>
              <a:gd name="connsiteY124" fmla="*/ 5081444 h 5081444"/>
              <a:gd name="connsiteX125" fmla="*/ 4102768 w 6112079"/>
              <a:gd name="connsiteY125" fmla="*/ 5069412 h 5081444"/>
              <a:gd name="connsiteX126" fmla="*/ 4271210 w 6112079"/>
              <a:gd name="connsiteY126" fmla="*/ 5057381 h 5081444"/>
              <a:gd name="connsiteX127" fmla="*/ 4319337 w 6112079"/>
              <a:gd name="connsiteY127" fmla="*/ 5045349 h 5081444"/>
              <a:gd name="connsiteX128" fmla="*/ 4427621 w 6112079"/>
              <a:gd name="connsiteY128" fmla="*/ 5033317 h 5081444"/>
              <a:gd name="connsiteX129" fmla="*/ 4596063 w 6112079"/>
              <a:gd name="connsiteY129" fmla="*/ 5021286 h 5081444"/>
              <a:gd name="connsiteX130" fmla="*/ 4812631 w 6112079"/>
              <a:gd name="connsiteY130" fmla="*/ 5009254 h 5081444"/>
              <a:gd name="connsiteX131" fmla="*/ 5113421 w 6112079"/>
              <a:gd name="connsiteY131" fmla="*/ 4973159 h 5081444"/>
              <a:gd name="connsiteX132" fmla="*/ 5245768 w 6112079"/>
              <a:gd name="connsiteY132" fmla="*/ 4937065 h 5081444"/>
              <a:gd name="connsiteX133" fmla="*/ 5293894 w 6112079"/>
              <a:gd name="connsiteY133" fmla="*/ 4925033 h 5081444"/>
              <a:gd name="connsiteX134" fmla="*/ 5366084 w 6112079"/>
              <a:gd name="connsiteY134" fmla="*/ 4900970 h 5081444"/>
              <a:gd name="connsiteX135" fmla="*/ 5414210 w 6112079"/>
              <a:gd name="connsiteY135" fmla="*/ 4888938 h 5081444"/>
              <a:gd name="connsiteX136" fmla="*/ 5486400 w 6112079"/>
              <a:gd name="connsiteY136" fmla="*/ 4864875 h 5081444"/>
              <a:gd name="connsiteX137" fmla="*/ 5630779 w 6112079"/>
              <a:gd name="connsiteY137" fmla="*/ 4828781 h 5081444"/>
              <a:gd name="connsiteX138" fmla="*/ 5666873 w 6112079"/>
              <a:gd name="connsiteY138" fmla="*/ 4816749 h 5081444"/>
              <a:gd name="connsiteX139" fmla="*/ 5739063 w 6112079"/>
              <a:gd name="connsiteY139" fmla="*/ 4804717 h 5081444"/>
              <a:gd name="connsiteX140" fmla="*/ 5775158 w 6112079"/>
              <a:gd name="connsiteY140" fmla="*/ 4780654 h 5081444"/>
              <a:gd name="connsiteX141" fmla="*/ 5895473 w 6112079"/>
              <a:gd name="connsiteY141" fmla="*/ 4744559 h 5081444"/>
              <a:gd name="connsiteX142" fmla="*/ 5943600 w 6112079"/>
              <a:gd name="connsiteY142" fmla="*/ 4720496 h 5081444"/>
              <a:gd name="connsiteX143" fmla="*/ 6027821 w 6112079"/>
              <a:gd name="connsiteY143" fmla="*/ 4660338 h 5081444"/>
              <a:gd name="connsiteX144" fmla="*/ 6087979 w 6112079"/>
              <a:gd name="connsiteY144" fmla="*/ 4612212 h 5081444"/>
              <a:gd name="connsiteX145" fmla="*/ 6112042 w 6112079"/>
              <a:gd name="connsiteY145" fmla="*/ 4515959 h 5081444"/>
              <a:gd name="connsiteX146" fmla="*/ 6100010 w 6112079"/>
              <a:gd name="connsiteY146" fmla="*/ 4094854 h 5081444"/>
              <a:gd name="connsiteX147" fmla="*/ 6087979 w 6112079"/>
              <a:gd name="connsiteY147" fmla="*/ 4034696 h 5081444"/>
              <a:gd name="connsiteX148" fmla="*/ 6063915 w 6112079"/>
              <a:gd name="connsiteY148" fmla="*/ 3974538 h 5081444"/>
              <a:gd name="connsiteX149" fmla="*/ 6015789 w 6112079"/>
              <a:gd name="connsiteY149" fmla="*/ 3842191 h 5081444"/>
              <a:gd name="connsiteX150" fmla="*/ 5991726 w 6112079"/>
              <a:gd name="connsiteY150" fmla="*/ 3782033 h 5081444"/>
              <a:gd name="connsiteX151" fmla="*/ 5967663 w 6112079"/>
              <a:gd name="connsiteY151" fmla="*/ 3733907 h 5081444"/>
              <a:gd name="connsiteX152" fmla="*/ 5919537 w 6112079"/>
              <a:gd name="connsiteY152" fmla="*/ 3625623 h 5081444"/>
              <a:gd name="connsiteX153" fmla="*/ 5871410 w 6112079"/>
              <a:gd name="connsiteY153" fmla="*/ 3565465 h 5081444"/>
              <a:gd name="connsiteX154" fmla="*/ 5811252 w 6112079"/>
              <a:gd name="connsiteY154" fmla="*/ 3421086 h 5081444"/>
              <a:gd name="connsiteX155" fmla="*/ 5763126 w 6112079"/>
              <a:gd name="connsiteY155" fmla="*/ 3348896 h 5081444"/>
              <a:gd name="connsiteX156" fmla="*/ 5702968 w 6112079"/>
              <a:gd name="connsiteY156" fmla="*/ 3228581 h 5081444"/>
              <a:gd name="connsiteX157" fmla="*/ 5570621 w 6112079"/>
              <a:gd name="connsiteY157" fmla="*/ 3036075 h 5081444"/>
              <a:gd name="connsiteX158" fmla="*/ 5510463 w 6112079"/>
              <a:gd name="connsiteY158" fmla="*/ 2939823 h 5081444"/>
              <a:gd name="connsiteX159" fmla="*/ 5486400 w 6112079"/>
              <a:gd name="connsiteY159" fmla="*/ 2915759 h 5081444"/>
              <a:gd name="connsiteX160" fmla="*/ 5474368 w 6112079"/>
              <a:gd name="connsiteY160" fmla="*/ 2879665 h 5081444"/>
              <a:gd name="connsiteX161" fmla="*/ 5342021 w 6112079"/>
              <a:gd name="connsiteY161" fmla="*/ 2759349 h 5081444"/>
              <a:gd name="connsiteX162" fmla="*/ 5269831 w 6112079"/>
              <a:gd name="connsiteY162" fmla="*/ 2687159 h 5081444"/>
              <a:gd name="connsiteX163" fmla="*/ 5221705 w 6112079"/>
              <a:gd name="connsiteY163" fmla="*/ 2663096 h 5081444"/>
              <a:gd name="connsiteX164" fmla="*/ 5185610 w 6112079"/>
              <a:gd name="connsiteY164" fmla="*/ 2627002 h 5081444"/>
              <a:gd name="connsiteX165" fmla="*/ 5149515 w 6112079"/>
              <a:gd name="connsiteY165" fmla="*/ 2614970 h 5081444"/>
              <a:gd name="connsiteX166" fmla="*/ 5101389 w 6112079"/>
              <a:gd name="connsiteY166" fmla="*/ 2590907 h 5081444"/>
              <a:gd name="connsiteX167" fmla="*/ 5005137 w 6112079"/>
              <a:gd name="connsiteY167" fmla="*/ 2518717 h 5081444"/>
              <a:gd name="connsiteX168" fmla="*/ 4969042 w 6112079"/>
              <a:gd name="connsiteY168" fmla="*/ 2494654 h 5081444"/>
              <a:gd name="connsiteX169" fmla="*/ 4932947 w 6112079"/>
              <a:gd name="connsiteY169" fmla="*/ 2482623 h 5081444"/>
              <a:gd name="connsiteX170" fmla="*/ 4848726 w 6112079"/>
              <a:gd name="connsiteY170" fmla="*/ 2434496 h 5081444"/>
              <a:gd name="connsiteX171" fmla="*/ 4776537 w 6112079"/>
              <a:gd name="connsiteY171" fmla="*/ 2386370 h 5081444"/>
              <a:gd name="connsiteX172" fmla="*/ 4740442 w 6112079"/>
              <a:gd name="connsiteY172" fmla="*/ 2374338 h 5081444"/>
              <a:gd name="connsiteX173" fmla="*/ 4632158 w 6112079"/>
              <a:gd name="connsiteY173" fmla="*/ 2326212 h 5081444"/>
              <a:gd name="connsiteX174" fmla="*/ 4523873 w 6112079"/>
              <a:gd name="connsiteY174" fmla="*/ 2241991 h 5081444"/>
              <a:gd name="connsiteX175" fmla="*/ 4475747 w 6112079"/>
              <a:gd name="connsiteY175" fmla="*/ 2205896 h 5081444"/>
              <a:gd name="connsiteX176" fmla="*/ 4427621 w 6112079"/>
              <a:gd name="connsiteY176" fmla="*/ 2181833 h 5081444"/>
              <a:gd name="connsiteX177" fmla="*/ 4355431 w 6112079"/>
              <a:gd name="connsiteY177" fmla="*/ 2121675 h 5081444"/>
              <a:gd name="connsiteX178" fmla="*/ 4319337 w 6112079"/>
              <a:gd name="connsiteY178" fmla="*/ 2097612 h 5081444"/>
              <a:gd name="connsiteX179" fmla="*/ 4295273 w 6112079"/>
              <a:gd name="connsiteY179" fmla="*/ 2073549 h 5081444"/>
              <a:gd name="connsiteX180" fmla="*/ 4259179 w 6112079"/>
              <a:gd name="connsiteY180" fmla="*/ 2049486 h 5081444"/>
              <a:gd name="connsiteX181" fmla="*/ 4211052 w 6112079"/>
              <a:gd name="connsiteY181" fmla="*/ 2001359 h 5081444"/>
              <a:gd name="connsiteX182" fmla="*/ 4174958 w 6112079"/>
              <a:gd name="connsiteY182" fmla="*/ 1977296 h 5081444"/>
              <a:gd name="connsiteX183" fmla="*/ 4114800 w 6112079"/>
              <a:gd name="connsiteY183" fmla="*/ 1929170 h 5081444"/>
              <a:gd name="connsiteX184" fmla="*/ 4042610 w 6112079"/>
              <a:gd name="connsiteY184" fmla="*/ 1905107 h 508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6112079" h="5081444">
                <a:moveTo>
                  <a:pt x="4042610" y="1905107"/>
                </a:moveTo>
                <a:cubicBezTo>
                  <a:pt x="4012531" y="1881044"/>
                  <a:pt x="3971040" y="1824330"/>
                  <a:pt x="3934326" y="1784791"/>
                </a:cubicBezTo>
                <a:cubicBezTo>
                  <a:pt x="3918889" y="1768166"/>
                  <a:pt x="3900372" y="1754380"/>
                  <a:pt x="3886200" y="1736665"/>
                </a:cubicBezTo>
                <a:cubicBezTo>
                  <a:pt x="3868133" y="1714082"/>
                  <a:pt x="3854658" y="1688168"/>
                  <a:pt x="3838073" y="1664475"/>
                </a:cubicBezTo>
                <a:cubicBezTo>
                  <a:pt x="3826574" y="1648047"/>
                  <a:pt x="3814506" y="1632007"/>
                  <a:pt x="3801979" y="1616349"/>
                </a:cubicBezTo>
                <a:cubicBezTo>
                  <a:pt x="3782412" y="1591889"/>
                  <a:pt x="3759196" y="1570222"/>
                  <a:pt x="3741821" y="1544159"/>
                </a:cubicBezTo>
                <a:cubicBezTo>
                  <a:pt x="3726898" y="1521774"/>
                  <a:pt x="3719282" y="1495208"/>
                  <a:pt x="3705726" y="1471970"/>
                </a:cubicBezTo>
                <a:cubicBezTo>
                  <a:pt x="3645775" y="1369197"/>
                  <a:pt x="3675439" y="1432555"/>
                  <a:pt x="3621505" y="1351654"/>
                </a:cubicBezTo>
                <a:cubicBezTo>
                  <a:pt x="3569264" y="1273292"/>
                  <a:pt x="3610251" y="1308057"/>
                  <a:pt x="3549315" y="1267433"/>
                </a:cubicBezTo>
                <a:cubicBezTo>
                  <a:pt x="3541294" y="1247380"/>
                  <a:pt x="3537637" y="1224968"/>
                  <a:pt x="3525252" y="1207275"/>
                </a:cubicBezTo>
                <a:cubicBezTo>
                  <a:pt x="3508989" y="1184043"/>
                  <a:pt x="3480825" y="1170713"/>
                  <a:pt x="3465094" y="1147117"/>
                </a:cubicBezTo>
                <a:cubicBezTo>
                  <a:pt x="3433010" y="1098992"/>
                  <a:pt x="3453062" y="1119044"/>
                  <a:pt x="3404937" y="1086959"/>
                </a:cubicBezTo>
                <a:cubicBezTo>
                  <a:pt x="3388895" y="1062896"/>
                  <a:pt x="3375854" y="1036535"/>
                  <a:pt x="3356810" y="1014770"/>
                </a:cubicBezTo>
                <a:cubicBezTo>
                  <a:pt x="3347288" y="1003888"/>
                  <a:pt x="3331824" y="999964"/>
                  <a:pt x="3320715" y="990707"/>
                </a:cubicBezTo>
                <a:cubicBezTo>
                  <a:pt x="3307644" y="979814"/>
                  <a:pt x="3297692" y="965505"/>
                  <a:pt x="3284621" y="954612"/>
                </a:cubicBezTo>
                <a:cubicBezTo>
                  <a:pt x="3273512" y="945355"/>
                  <a:pt x="3260094" y="939225"/>
                  <a:pt x="3248526" y="930549"/>
                </a:cubicBezTo>
                <a:cubicBezTo>
                  <a:pt x="3227982" y="915141"/>
                  <a:pt x="3207866" y="899135"/>
                  <a:pt x="3188368" y="882423"/>
                </a:cubicBezTo>
                <a:cubicBezTo>
                  <a:pt x="3179755" y="875041"/>
                  <a:pt x="3173163" y="865445"/>
                  <a:pt x="3164305" y="858359"/>
                </a:cubicBezTo>
                <a:cubicBezTo>
                  <a:pt x="3153014" y="849326"/>
                  <a:pt x="3139319" y="843553"/>
                  <a:pt x="3128210" y="834296"/>
                </a:cubicBezTo>
                <a:cubicBezTo>
                  <a:pt x="3115139" y="823403"/>
                  <a:pt x="3105546" y="808648"/>
                  <a:pt x="3092115" y="798202"/>
                </a:cubicBezTo>
                <a:cubicBezTo>
                  <a:pt x="3069287" y="780447"/>
                  <a:pt x="3040376" y="770525"/>
                  <a:pt x="3019926" y="750075"/>
                </a:cubicBezTo>
                <a:cubicBezTo>
                  <a:pt x="2950800" y="680949"/>
                  <a:pt x="2986672" y="698884"/>
                  <a:pt x="2923673" y="677886"/>
                </a:cubicBezTo>
                <a:cubicBezTo>
                  <a:pt x="2879739" y="648596"/>
                  <a:pt x="2845919" y="623894"/>
                  <a:pt x="2791326" y="605696"/>
                </a:cubicBezTo>
                <a:lnTo>
                  <a:pt x="2646947" y="557570"/>
                </a:lnTo>
                <a:cubicBezTo>
                  <a:pt x="2565026" y="530263"/>
                  <a:pt x="2665775" y="564630"/>
                  <a:pt x="2550694" y="521475"/>
                </a:cubicBezTo>
                <a:cubicBezTo>
                  <a:pt x="2538819" y="517022"/>
                  <a:pt x="2526631" y="513454"/>
                  <a:pt x="2514600" y="509444"/>
                </a:cubicBezTo>
                <a:cubicBezTo>
                  <a:pt x="2502568" y="501423"/>
                  <a:pt x="2491796" y="491077"/>
                  <a:pt x="2478505" y="485381"/>
                </a:cubicBezTo>
                <a:cubicBezTo>
                  <a:pt x="2463306" y="478867"/>
                  <a:pt x="2446278" y="477892"/>
                  <a:pt x="2430379" y="473349"/>
                </a:cubicBezTo>
                <a:cubicBezTo>
                  <a:pt x="2418184" y="469865"/>
                  <a:pt x="2405941" y="466313"/>
                  <a:pt x="2394284" y="461317"/>
                </a:cubicBezTo>
                <a:cubicBezTo>
                  <a:pt x="2377799" y="454252"/>
                  <a:pt x="2362643" y="444319"/>
                  <a:pt x="2346158" y="437254"/>
                </a:cubicBezTo>
                <a:cubicBezTo>
                  <a:pt x="2308464" y="421100"/>
                  <a:pt x="2281131" y="420401"/>
                  <a:pt x="2237873" y="413191"/>
                </a:cubicBezTo>
                <a:cubicBezTo>
                  <a:pt x="2116611" y="372768"/>
                  <a:pt x="2304676" y="434434"/>
                  <a:pt x="2153652" y="389128"/>
                </a:cubicBezTo>
                <a:cubicBezTo>
                  <a:pt x="2129357" y="381840"/>
                  <a:pt x="2105526" y="373086"/>
                  <a:pt x="2081463" y="365065"/>
                </a:cubicBezTo>
                <a:cubicBezTo>
                  <a:pt x="2069431" y="361054"/>
                  <a:pt x="2057804" y="355520"/>
                  <a:pt x="2045368" y="353033"/>
                </a:cubicBezTo>
                <a:cubicBezTo>
                  <a:pt x="1957402" y="335441"/>
                  <a:pt x="2005454" y="343894"/>
                  <a:pt x="1900989" y="328970"/>
                </a:cubicBezTo>
                <a:cubicBezTo>
                  <a:pt x="1780023" y="268487"/>
                  <a:pt x="1932646" y="339522"/>
                  <a:pt x="1792705" y="292875"/>
                </a:cubicBezTo>
                <a:cubicBezTo>
                  <a:pt x="1775690" y="287203"/>
                  <a:pt x="1761373" y="275109"/>
                  <a:pt x="1744579" y="268812"/>
                </a:cubicBezTo>
                <a:cubicBezTo>
                  <a:pt x="1729096" y="263006"/>
                  <a:pt x="1712291" y="261533"/>
                  <a:pt x="1696452" y="256781"/>
                </a:cubicBezTo>
                <a:cubicBezTo>
                  <a:pt x="1549985" y="212841"/>
                  <a:pt x="1687067" y="248417"/>
                  <a:pt x="1576137" y="220686"/>
                </a:cubicBezTo>
                <a:cubicBezTo>
                  <a:pt x="1560095" y="212665"/>
                  <a:pt x="1544496" y="203688"/>
                  <a:pt x="1528010" y="196623"/>
                </a:cubicBezTo>
                <a:cubicBezTo>
                  <a:pt x="1516353" y="191627"/>
                  <a:pt x="1504063" y="188235"/>
                  <a:pt x="1491915" y="184591"/>
                </a:cubicBezTo>
                <a:cubicBezTo>
                  <a:pt x="1463949" y="176201"/>
                  <a:pt x="1436019" y="167609"/>
                  <a:pt x="1407694" y="160528"/>
                </a:cubicBezTo>
                <a:cubicBezTo>
                  <a:pt x="1387855" y="155568"/>
                  <a:pt x="1367266" y="153877"/>
                  <a:pt x="1347537" y="148496"/>
                </a:cubicBezTo>
                <a:cubicBezTo>
                  <a:pt x="1323066" y="141822"/>
                  <a:pt x="1299410" y="132454"/>
                  <a:pt x="1275347" y="124433"/>
                </a:cubicBezTo>
                <a:cubicBezTo>
                  <a:pt x="1263315" y="120423"/>
                  <a:pt x="1251857" y="113803"/>
                  <a:pt x="1239252" y="112402"/>
                </a:cubicBezTo>
                <a:lnTo>
                  <a:pt x="1130968" y="100370"/>
                </a:lnTo>
                <a:cubicBezTo>
                  <a:pt x="1114926" y="96359"/>
                  <a:pt x="1098984" y="91925"/>
                  <a:pt x="1082842" y="88338"/>
                </a:cubicBezTo>
                <a:cubicBezTo>
                  <a:pt x="1062879" y="83902"/>
                  <a:pt x="1042523" y="81267"/>
                  <a:pt x="1022684" y="76307"/>
                </a:cubicBezTo>
                <a:cubicBezTo>
                  <a:pt x="1010380" y="73231"/>
                  <a:pt x="998970" y="67026"/>
                  <a:pt x="986589" y="64275"/>
                </a:cubicBezTo>
                <a:cubicBezTo>
                  <a:pt x="962775" y="58983"/>
                  <a:pt x="938463" y="56254"/>
                  <a:pt x="914400" y="52244"/>
                </a:cubicBezTo>
                <a:cubicBezTo>
                  <a:pt x="606286" y="-50459"/>
                  <a:pt x="867572" y="27772"/>
                  <a:pt x="96252" y="40212"/>
                </a:cubicBezTo>
                <a:cubicBezTo>
                  <a:pt x="84221" y="44223"/>
                  <a:pt x="70061" y="44322"/>
                  <a:pt x="60158" y="52244"/>
                </a:cubicBezTo>
                <a:cubicBezTo>
                  <a:pt x="35022" y="72352"/>
                  <a:pt x="35436" y="97895"/>
                  <a:pt x="24063" y="124433"/>
                </a:cubicBezTo>
                <a:cubicBezTo>
                  <a:pt x="16998" y="140918"/>
                  <a:pt x="8021" y="156517"/>
                  <a:pt x="0" y="172559"/>
                </a:cubicBezTo>
                <a:cubicBezTo>
                  <a:pt x="1449" y="189949"/>
                  <a:pt x="4412" y="319212"/>
                  <a:pt x="24063" y="365065"/>
                </a:cubicBezTo>
                <a:cubicBezTo>
                  <a:pt x="29759" y="378356"/>
                  <a:pt x="42253" y="387945"/>
                  <a:pt x="48126" y="401159"/>
                </a:cubicBezTo>
                <a:cubicBezTo>
                  <a:pt x="58428" y="424338"/>
                  <a:pt x="64168" y="449286"/>
                  <a:pt x="72189" y="473349"/>
                </a:cubicBezTo>
                <a:lnTo>
                  <a:pt x="96252" y="545538"/>
                </a:lnTo>
                <a:cubicBezTo>
                  <a:pt x="100263" y="565591"/>
                  <a:pt x="105392" y="585452"/>
                  <a:pt x="108284" y="605696"/>
                </a:cubicBezTo>
                <a:cubicBezTo>
                  <a:pt x="128432" y="746735"/>
                  <a:pt x="106484" y="672492"/>
                  <a:pt x="132347" y="750075"/>
                </a:cubicBezTo>
                <a:cubicBezTo>
                  <a:pt x="136358" y="778149"/>
                  <a:pt x="141557" y="806078"/>
                  <a:pt x="144379" y="834296"/>
                </a:cubicBezTo>
                <a:cubicBezTo>
                  <a:pt x="149582" y="886328"/>
                  <a:pt x="142937" y="940182"/>
                  <a:pt x="156410" y="990707"/>
                </a:cubicBezTo>
                <a:cubicBezTo>
                  <a:pt x="160961" y="1007772"/>
                  <a:pt x="215709" y="1022505"/>
                  <a:pt x="228600" y="1026802"/>
                </a:cubicBezTo>
                <a:cubicBezTo>
                  <a:pt x="236621" y="1038833"/>
                  <a:pt x="241372" y="1053863"/>
                  <a:pt x="252663" y="1062896"/>
                </a:cubicBezTo>
                <a:cubicBezTo>
                  <a:pt x="262566" y="1070819"/>
                  <a:pt x="280835" y="1065025"/>
                  <a:pt x="288758" y="1074928"/>
                </a:cubicBezTo>
                <a:cubicBezTo>
                  <a:pt x="299088" y="1087840"/>
                  <a:pt x="294429" y="1107790"/>
                  <a:pt x="300789" y="1123054"/>
                </a:cubicBezTo>
                <a:cubicBezTo>
                  <a:pt x="314585" y="1156166"/>
                  <a:pt x="337571" y="1185277"/>
                  <a:pt x="348915" y="1219307"/>
                </a:cubicBezTo>
                <a:cubicBezTo>
                  <a:pt x="352926" y="1231339"/>
                  <a:pt x="355275" y="1244058"/>
                  <a:pt x="360947" y="1255402"/>
                </a:cubicBezTo>
                <a:cubicBezTo>
                  <a:pt x="367414" y="1268335"/>
                  <a:pt x="378543" y="1278563"/>
                  <a:pt x="385010" y="1291496"/>
                </a:cubicBezTo>
                <a:cubicBezTo>
                  <a:pt x="390682" y="1302840"/>
                  <a:pt x="392046" y="1315934"/>
                  <a:pt x="397042" y="1327591"/>
                </a:cubicBezTo>
                <a:cubicBezTo>
                  <a:pt x="404107" y="1344076"/>
                  <a:pt x="414444" y="1359064"/>
                  <a:pt x="421105" y="1375717"/>
                </a:cubicBezTo>
                <a:cubicBezTo>
                  <a:pt x="455657" y="1462098"/>
                  <a:pt x="417865" y="1438807"/>
                  <a:pt x="481263" y="1459938"/>
                </a:cubicBezTo>
                <a:lnTo>
                  <a:pt x="529389" y="1532128"/>
                </a:lnTo>
                <a:cubicBezTo>
                  <a:pt x="537410" y="1544160"/>
                  <a:pt x="543227" y="1557998"/>
                  <a:pt x="553452" y="1568223"/>
                </a:cubicBezTo>
                <a:lnTo>
                  <a:pt x="589547" y="1604317"/>
                </a:lnTo>
                <a:cubicBezTo>
                  <a:pt x="602085" y="1641930"/>
                  <a:pt x="614246" y="1688963"/>
                  <a:pt x="649705" y="1712602"/>
                </a:cubicBezTo>
                <a:lnTo>
                  <a:pt x="685800" y="1736665"/>
                </a:lnTo>
                <a:cubicBezTo>
                  <a:pt x="689810" y="1748696"/>
                  <a:pt x="691672" y="1761673"/>
                  <a:pt x="697831" y="1772759"/>
                </a:cubicBezTo>
                <a:cubicBezTo>
                  <a:pt x="711876" y="1798040"/>
                  <a:pt x="745958" y="1844949"/>
                  <a:pt x="745958" y="1844949"/>
                </a:cubicBezTo>
                <a:cubicBezTo>
                  <a:pt x="779166" y="1944574"/>
                  <a:pt x="755951" y="1896033"/>
                  <a:pt x="818147" y="1989328"/>
                </a:cubicBezTo>
                <a:lnTo>
                  <a:pt x="866273" y="2061517"/>
                </a:lnTo>
                <a:cubicBezTo>
                  <a:pt x="886326" y="2081570"/>
                  <a:pt x="910701" y="2098079"/>
                  <a:pt x="926431" y="2121675"/>
                </a:cubicBezTo>
                <a:cubicBezTo>
                  <a:pt x="956786" y="2167209"/>
                  <a:pt x="940269" y="2147545"/>
                  <a:pt x="974558" y="2181833"/>
                </a:cubicBezTo>
                <a:cubicBezTo>
                  <a:pt x="978568" y="2193865"/>
                  <a:pt x="980917" y="2206584"/>
                  <a:pt x="986589" y="2217928"/>
                </a:cubicBezTo>
                <a:cubicBezTo>
                  <a:pt x="1000110" y="2244970"/>
                  <a:pt x="1023938" y="2271109"/>
                  <a:pt x="1046747" y="2290117"/>
                </a:cubicBezTo>
                <a:cubicBezTo>
                  <a:pt x="1057856" y="2299374"/>
                  <a:pt x="1070810" y="2306160"/>
                  <a:pt x="1082842" y="2314181"/>
                </a:cubicBezTo>
                <a:cubicBezTo>
                  <a:pt x="1105846" y="2383196"/>
                  <a:pt x="1079298" y="2321487"/>
                  <a:pt x="1118937" y="2374338"/>
                </a:cubicBezTo>
                <a:cubicBezTo>
                  <a:pt x="1136289" y="2397474"/>
                  <a:pt x="1167063" y="2446528"/>
                  <a:pt x="1167063" y="2446528"/>
                </a:cubicBezTo>
                <a:cubicBezTo>
                  <a:pt x="1198364" y="2540437"/>
                  <a:pt x="1147088" y="2404537"/>
                  <a:pt x="1239252" y="2542781"/>
                </a:cubicBezTo>
                <a:cubicBezTo>
                  <a:pt x="1247273" y="2554812"/>
                  <a:pt x="1253905" y="2567896"/>
                  <a:pt x="1263315" y="2578875"/>
                </a:cubicBezTo>
                <a:cubicBezTo>
                  <a:pt x="1309033" y="2632213"/>
                  <a:pt x="1321703" y="2633843"/>
                  <a:pt x="1383631" y="2675128"/>
                </a:cubicBezTo>
                <a:cubicBezTo>
                  <a:pt x="1430278" y="2706226"/>
                  <a:pt x="1406009" y="2694618"/>
                  <a:pt x="1455821" y="2711223"/>
                </a:cubicBezTo>
                <a:cubicBezTo>
                  <a:pt x="1483895" y="2731276"/>
                  <a:pt x="1509666" y="2755025"/>
                  <a:pt x="1540042" y="2771381"/>
                </a:cubicBezTo>
                <a:cubicBezTo>
                  <a:pt x="1562375" y="2783406"/>
                  <a:pt x="1591126" y="2781374"/>
                  <a:pt x="1612231" y="2795444"/>
                </a:cubicBezTo>
                <a:cubicBezTo>
                  <a:pt x="1624263" y="2803465"/>
                  <a:pt x="1635035" y="2813811"/>
                  <a:pt x="1648326" y="2819507"/>
                </a:cubicBezTo>
                <a:cubicBezTo>
                  <a:pt x="1663525" y="2826021"/>
                  <a:pt x="1680553" y="2826995"/>
                  <a:pt x="1696452" y="2831538"/>
                </a:cubicBezTo>
                <a:cubicBezTo>
                  <a:pt x="1825265" y="2868342"/>
                  <a:pt x="1601890" y="2811568"/>
                  <a:pt x="1792705" y="2855602"/>
                </a:cubicBezTo>
                <a:cubicBezTo>
                  <a:pt x="1824930" y="2863039"/>
                  <a:pt x="1857583" y="2869207"/>
                  <a:pt x="1888958" y="2879665"/>
                </a:cubicBezTo>
                <a:cubicBezTo>
                  <a:pt x="1900989" y="2883675"/>
                  <a:pt x="1912410" y="2890685"/>
                  <a:pt x="1925052" y="2891696"/>
                </a:cubicBezTo>
                <a:cubicBezTo>
                  <a:pt x="2013093" y="2898739"/>
                  <a:pt x="2101483" y="2900518"/>
                  <a:pt x="2189747" y="2903728"/>
                </a:cubicBezTo>
                <a:lnTo>
                  <a:pt x="2586789" y="2915759"/>
                </a:lnTo>
                <a:cubicBezTo>
                  <a:pt x="2587206" y="2915863"/>
                  <a:pt x="2665256" y="2934069"/>
                  <a:pt x="2671010" y="2939823"/>
                </a:cubicBezTo>
                <a:cubicBezTo>
                  <a:pt x="2683692" y="2952505"/>
                  <a:pt x="2687052" y="2971907"/>
                  <a:pt x="2695073" y="2987949"/>
                </a:cubicBezTo>
                <a:cubicBezTo>
                  <a:pt x="2707157" y="3048365"/>
                  <a:pt x="2706744" y="3059236"/>
                  <a:pt x="2731168" y="3120296"/>
                </a:cubicBezTo>
                <a:cubicBezTo>
                  <a:pt x="2737829" y="3136949"/>
                  <a:pt x="2748166" y="3151937"/>
                  <a:pt x="2755231" y="3168423"/>
                </a:cubicBezTo>
                <a:cubicBezTo>
                  <a:pt x="2765590" y="3192595"/>
                  <a:pt x="2773187" y="3228213"/>
                  <a:pt x="2779294" y="3252644"/>
                </a:cubicBezTo>
                <a:cubicBezTo>
                  <a:pt x="2775284" y="3449160"/>
                  <a:pt x="2777594" y="3645906"/>
                  <a:pt x="2767263" y="3842191"/>
                </a:cubicBezTo>
                <a:cubicBezTo>
                  <a:pt x="2764495" y="3894785"/>
                  <a:pt x="2744313" y="3928530"/>
                  <a:pt x="2731168" y="3974538"/>
                </a:cubicBezTo>
                <a:cubicBezTo>
                  <a:pt x="2726625" y="3990438"/>
                  <a:pt x="2726532" y="4007875"/>
                  <a:pt x="2719137" y="4022665"/>
                </a:cubicBezTo>
                <a:cubicBezTo>
                  <a:pt x="2714064" y="4032811"/>
                  <a:pt x="2703094" y="4038707"/>
                  <a:pt x="2695073" y="4046728"/>
                </a:cubicBezTo>
                <a:cubicBezTo>
                  <a:pt x="2691063" y="4058760"/>
                  <a:pt x="2686526" y="4070629"/>
                  <a:pt x="2683042" y="4082823"/>
                </a:cubicBezTo>
                <a:cubicBezTo>
                  <a:pt x="2678499" y="4098723"/>
                  <a:pt x="2678405" y="4116159"/>
                  <a:pt x="2671010" y="4130949"/>
                </a:cubicBezTo>
                <a:cubicBezTo>
                  <a:pt x="2658076" y="4156816"/>
                  <a:pt x="2632029" y="4175702"/>
                  <a:pt x="2622884" y="4203138"/>
                </a:cubicBezTo>
                <a:cubicBezTo>
                  <a:pt x="2574263" y="4349003"/>
                  <a:pt x="2619191" y="4201709"/>
                  <a:pt x="2586789" y="4347517"/>
                </a:cubicBezTo>
                <a:cubicBezTo>
                  <a:pt x="2579707" y="4379388"/>
                  <a:pt x="2565411" y="4402305"/>
                  <a:pt x="2550694" y="4431738"/>
                </a:cubicBezTo>
                <a:cubicBezTo>
                  <a:pt x="2554705" y="4503928"/>
                  <a:pt x="2555871" y="4576332"/>
                  <a:pt x="2562726" y="4648307"/>
                </a:cubicBezTo>
                <a:cubicBezTo>
                  <a:pt x="2563928" y="4660932"/>
                  <a:pt x="2569762" y="4672745"/>
                  <a:pt x="2574758" y="4684402"/>
                </a:cubicBezTo>
                <a:cubicBezTo>
                  <a:pt x="2602261" y="4748575"/>
                  <a:pt x="2604180" y="4733440"/>
                  <a:pt x="2646947" y="4804717"/>
                </a:cubicBezTo>
                <a:cubicBezTo>
                  <a:pt x="2658979" y="4824770"/>
                  <a:pt x="2672584" y="4843959"/>
                  <a:pt x="2683042" y="4864875"/>
                </a:cubicBezTo>
                <a:cubicBezTo>
                  <a:pt x="2699267" y="4897325"/>
                  <a:pt x="2685562" y="4904888"/>
                  <a:pt x="2719137" y="4925033"/>
                </a:cubicBezTo>
                <a:cubicBezTo>
                  <a:pt x="2758265" y="4948510"/>
                  <a:pt x="2837795" y="4987267"/>
                  <a:pt x="2887579" y="4997223"/>
                </a:cubicBezTo>
                <a:cubicBezTo>
                  <a:pt x="2907632" y="5001233"/>
                  <a:pt x="2927774" y="5004818"/>
                  <a:pt x="2947737" y="5009254"/>
                </a:cubicBezTo>
                <a:cubicBezTo>
                  <a:pt x="2963879" y="5012841"/>
                  <a:pt x="2979455" y="5019235"/>
                  <a:pt x="2995863" y="5021286"/>
                </a:cubicBezTo>
                <a:cubicBezTo>
                  <a:pt x="3043783" y="5027276"/>
                  <a:pt x="3092214" y="5028261"/>
                  <a:pt x="3140242" y="5033317"/>
                </a:cubicBezTo>
                <a:cubicBezTo>
                  <a:pt x="3212341" y="5040906"/>
                  <a:pt x="3393449" y="5075170"/>
                  <a:pt x="3429000" y="5081444"/>
                </a:cubicBezTo>
                <a:lnTo>
                  <a:pt x="4102768" y="5069412"/>
                </a:lnTo>
                <a:cubicBezTo>
                  <a:pt x="4159035" y="5067804"/>
                  <a:pt x="4215264" y="5063597"/>
                  <a:pt x="4271210" y="5057381"/>
                </a:cubicBezTo>
                <a:cubicBezTo>
                  <a:pt x="4287645" y="5055555"/>
                  <a:pt x="4302993" y="5047864"/>
                  <a:pt x="4319337" y="5045349"/>
                </a:cubicBezTo>
                <a:cubicBezTo>
                  <a:pt x="4355231" y="5039827"/>
                  <a:pt x="4391441" y="5036463"/>
                  <a:pt x="4427621" y="5033317"/>
                </a:cubicBezTo>
                <a:cubicBezTo>
                  <a:pt x="4483700" y="5028441"/>
                  <a:pt x="4539882" y="5024797"/>
                  <a:pt x="4596063" y="5021286"/>
                </a:cubicBezTo>
                <a:cubicBezTo>
                  <a:pt x="4668223" y="5016776"/>
                  <a:pt x="4740580" y="5015258"/>
                  <a:pt x="4812631" y="5009254"/>
                </a:cubicBezTo>
                <a:cubicBezTo>
                  <a:pt x="4861581" y="5005175"/>
                  <a:pt x="5033745" y="4986438"/>
                  <a:pt x="5113421" y="4973159"/>
                </a:cubicBezTo>
                <a:cubicBezTo>
                  <a:pt x="5238275" y="4952350"/>
                  <a:pt x="5104783" y="4972313"/>
                  <a:pt x="5245768" y="4937065"/>
                </a:cubicBezTo>
                <a:cubicBezTo>
                  <a:pt x="5261810" y="4933054"/>
                  <a:pt x="5278056" y="4929785"/>
                  <a:pt x="5293894" y="4925033"/>
                </a:cubicBezTo>
                <a:cubicBezTo>
                  <a:pt x="5318189" y="4917744"/>
                  <a:pt x="5341476" y="4907122"/>
                  <a:pt x="5366084" y="4900970"/>
                </a:cubicBezTo>
                <a:cubicBezTo>
                  <a:pt x="5382126" y="4896959"/>
                  <a:pt x="5398372" y="4893690"/>
                  <a:pt x="5414210" y="4888938"/>
                </a:cubicBezTo>
                <a:cubicBezTo>
                  <a:pt x="5438505" y="4881649"/>
                  <a:pt x="5461528" y="4869849"/>
                  <a:pt x="5486400" y="4864875"/>
                </a:cubicBezTo>
                <a:cubicBezTo>
                  <a:pt x="5564791" y="4849198"/>
                  <a:pt x="5541740" y="4855493"/>
                  <a:pt x="5630779" y="4828781"/>
                </a:cubicBezTo>
                <a:cubicBezTo>
                  <a:pt x="5642926" y="4825137"/>
                  <a:pt x="5654493" y="4819500"/>
                  <a:pt x="5666873" y="4816749"/>
                </a:cubicBezTo>
                <a:cubicBezTo>
                  <a:pt x="5690687" y="4811457"/>
                  <a:pt x="5715000" y="4808728"/>
                  <a:pt x="5739063" y="4804717"/>
                </a:cubicBezTo>
                <a:cubicBezTo>
                  <a:pt x="5751095" y="4796696"/>
                  <a:pt x="5761867" y="4786350"/>
                  <a:pt x="5775158" y="4780654"/>
                </a:cubicBezTo>
                <a:cubicBezTo>
                  <a:pt x="5896076" y="4728833"/>
                  <a:pt x="5733684" y="4825452"/>
                  <a:pt x="5895473" y="4744559"/>
                </a:cubicBezTo>
                <a:cubicBezTo>
                  <a:pt x="5911515" y="4736538"/>
                  <a:pt x="5928027" y="4729395"/>
                  <a:pt x="5943600" y="4720496"/>
                </a:cubicBezTo>
                <a:cubicBezTo>
                  <a:pt x="5971948" y="4704297"/>
                  <a:pt x="6002006" y="4678777"/>
                  <a:pt x="6027821" y="4660338"/>
                </a:cubicBezTo>
                <a:cubicBezTo>
                  <a:pt x="6080942" y="4622394"/>
                  <a:pt x="6047737" y="4652452"/>
                  <a:pt x="6087979" y="4612212"/>
                </a:cubicBezTo>
                <a:cubicBezTo>
                  <a:pt x="6096000" y="4580128"/>
                  <a:pt x="6112987" y="4549017"/>
                  <a:pt x="6112042" y="4515959"/>
                </a:cubicBezTo>
                <a:cubicBezTo>
                  <a:pt x="6108031" y="4375591"/>
                  <a:pt x="6107022" y="4235104"/>
                  <a:pt x="6100010" y="4094854"/>
                </a:cubicBezTo>
                <a:cubicBezTo>
                  <a:pt x="6098989" y="4074430"/>
                  <a:pt x="6093855" y="4054283"/>
                  <a:pt x="6087979" y="4034696"/>
                </a:cubicBezTo>
                <a:cubicBezTo>
                  <a:pt x="6081773" y="4014009"/>
                  <a:pt x="6071936" y="3994591"/>
                  <a:pt x="6063915" y="3974538"/>
                </a:cubicBezTo>
                <a:cubicBezTo>
                  <a:pt x="6044152" y="3875719"/>
                  <a:pt x="6064261" y="3948829"/>
                  <a:pt x="6015789" y="3842191"/>
                </a:cubicBezTo>
                <a:cubicBezTo>
                  <a:pt x="6006852" y="3822529"/>
                  <a:pt x="6000497" y="3801769"/>
                  <a:pt x="5991726" y="3782033"/>
                </a:cubicBezTo>
                <a:cubicBezTo>
                  <a:pt x="5984442" y="3765643"/>
                  <a:pt x="5974947" y="3750297"/>
                  <a:pt x="5967663" y="3733907"/>
                </a:cubicBezTo>
                <a:cubicBezTo>
                  <a:pt x="5953768" y="3702644"/>
                  <a:pt x="5939283" y="3655241"/>
                  <a:pt x="5919537" y="3625623"/>
                </a:cubicBezTo>
                <a:cubicBezTo>
                  <a:pt x="5905292" y="3604256"/>
                  <a:pt x="5887452" y="3585518"/>
                  <a:pt x="5871410" y="3565465"/>
                </a:cubicBezTo>
                <a:cubicBezTo>
                  <a:pt x="5848777" y="3497566"/>
                  <a:pt x="5848150" y="3484340"/>
                  <a:pt x="5811252" y="3421086"/>
                </a:cubicBezTo>
                <a:cubicBezTo>
                  <a:pt x="5796680" y="3396105"/>
                  <a:pt x="5777305" y="3374102"/>
                  <a:pt x="5763126" y="3348896"/>
                </a:cubicBezTo>
                <a:cubicBezTo>
                  <a:pt x="5741143" y="3309816"/>
                  <a:pt x="5728370" y="3265530"/>
                  <a:pt x="5702968" y="3228581"/>
                </a:cubicBezTo>
                <a:cubicBezTo>
                  <a:pt x="5658852" y="3164412"/>
                  <a:pt x="5610685" y="3102848"/>
                  <a:pt x="5570621" y="3036075"/>
                </a:cubicBezTo>
                <a:cubicBezTo>
                  <a:pt x="5563020" y="3023407"/>
                  <a:pt x="5525279" y="2958343"/>
                  <a:pt x="5510463" y="2939823"/>
                </a:cubicBezTo>
                <a:cubicBezTo>
                  <a:pt x="5503377" y="2930965"/>
                  <a:pt x="5494421" y="2923780"/>
                  <a:pt x="5486400" y="2915759"/>
                </a:cubicBezTo>
                <a:cubicBezTo>
                  <a:pt x="5482389" y="2903728"/>
                  <a:pt x="5482291" y="2889568"/>
                  <a:pt x="5474368" y="2879665"/>
                </a:cubicBezTo>
                <a:cubicBezTo>
                  <a:pt x="5378466" y="2759788"/>
                  <a:pt x="5420647" y="2830113"/>
                  <a:pt x="5342021" y="2759349"/>
                </a:cubicBezTo>
                <a:cubicBezTo>
                  <a:pt x="5316726" y="2736584"/>
                  <a:pt x="5300269" y="2702378"/>
                  <a:pt x="5269831" y="2687159"/>
                </a:cubicBezTo>
                <a:cubicBezTo>
                  <a:pt x="5253789" y="2679138"/>
                  <a:pt x="5236300" y="2673521"/>
                  <a:pt x="5221705" y="2663096"/>
                </a:cubicBezTo>
                <a:cubicBezTo>
                  <a:pt x="5207859" y="2653206"/>
                  <a:pt x="5199767" y="2636440"/>
                  <a:pt x="5185610" y="2627002"/>
                </a:cubicBezTo>
                <a:cubicBezTo>
                  <a:pt x="5175057" y="2619967"/>
                  <a:pt x="5161172" y="2619966"/>
                  <a:pt x="5149515" y="2614970"/>
                </a:cubicBezTo>
                <a:cubicBezTo>
                  <a:pt x="5133030" y="2607905"/>
                  <a:pt x="5116312" y="2600856"/>
                  <a:pt x="5101389" y="2590907"/>
                </a:cubicBezTo>
                <a:cubicBezTo>
                  <a:pt x="5068020" y="2568660"/>
                  <a:pt x="5038507" y="2540963"/>
                  <a:pt x="5005137" y="2518717"/>
                </a:cubicBezTo>
                <a:cubicBezTo>
                  <a:pt x="4993105" y="2510696"/>
                  <a:pt x="4981976" y="2501121"/>
                  <a:pt x="4969042" y="2494654"/>
                </a:cubicBezTo>
                <a:cubicBezTo>
                  <a:pt x="4957698" y="2488982"/>
                  <a:pt x="4944979" y="2486633"/>
                  <a:pt x="4932947" y="2482623"/>
                </a:cubicBezTo>
                <a:cubicBezTo>
                  <a:pt x="4808106" y="2399393"/>
                  <a:pt x="5001350" y="2526070"/>
                  <a:pt x="4848726" y="2434496"/>
                </a:cubicBezTo>
                <a:cubicBezTo>
                  <a:pt x="4823927" y="2419617"/>
                  <a:pt x="4803973" y="2395516"/>
                  <a:pt x="4776537" y="2386370"/>
                </a:cubicBezTo>
                <a:cubicBezTo>
                  <a:pt x="4764505" y="2382359"/>
                  <a:pt x="4752031" y="2379489"/>
                  <a:pt x="4740442" y="2374338"/>
                </a:cubicBezTo>
                <a:cubicBezTo>
                  <a:pt x="4615138" y="2318648"/>
                  <a:pt x="4713465" y="2353316"/>
                  <a:pt x="4632158" y="2326212"/>
                </a:cubicBezTo>
                <a:cubicBezTo>
                  <a:pt x="4558674" y="2252728"/>
                  <a:pt x="4639011" y="2328346"/>
                  <a:pt x="4523873" y="2241991"/>
                </a:cubicBezTo>
                <a:cubicBezTo>
                  <a:pt x="4507831" y="2229959"/>
                  <a:pt x="4492752" y="2216524"/>
                  <a:pt x="4475747" y="2205896"/>
                </a:cubicBezTo>
                <a:cubicBezTo>
                  <a:pt x="4460538" y="2196390"/>
                  <a:pt x="4443193" y="2190731"/>
                  <a:pt x="4427621" y="2181833"/>
                </a:cubicBezTo>
                <a:cubicBezTo>
                  <a:pt x="4370592" y="2149245"/>
                  <a:pt x="4409724" y="2166920"/>
                  <a:pt x="4355431" y="2121675"/>
                </a:cubicBezTo>
                <a:cubicBezTo>
                  <a:pt x="4344323" y="2112418"/>
                  <a:pt x="4330628" y="2106645"/>
                  <a:pt x="4319337" y="2097612"/>
                </a:cubicBezTo>
                <a:cubicBezTo>
                  <a:pt x="4310479" y="2090526"/>
                  <a:pt x="4304131" y="2080635"/>
                  <a:pt x="4295273" y="2073549"/>
                </a:cubicBezTo>
                <a:cubicBezTo>
                  <a:pt x="4283982" y="2064516"/>
                  <a:pt x="4270158" y="2058896"/>
                  <a:pt x="4259179" y="2049486"/>
                </a:cubicBezTo>
                <a:cubicBezTo>
                  <a:pt x="4241954" y="2034721"/>
                  <a:pt x="4229929" y="2013944"/>
                  <a:pt x="4211052" y="2001359"/>
                </a:cubicBezTo>
                <a:cubicBezTo>
                  <a:pt x="4199021" y="1993338"/>
                  <a:pt x="4186249" y="1986329"/>
                  <a:pt x="4174958" y="1977296"/>
                </a:cubicBezTo>
                <a:cubicBezTo>
                  <a:pt x="4143711" y="1952299"/>
                  <a:pt x="4156455" y="1947683"/>
                  <a:pt x="4114800" y="1929170"/>
                </a:cubicBezTo>
                <a:cubicBezTo>
                  <a:pt x="4091621" y="1918868"/>
                  <a:pt x="4072689" y="1929170"/>
                  <a:pt x="4042610" y="1905107"/>
                </a:cubicBezTo>
                <a:close/>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111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13</a:t>
            </a:fld>
            <a:endParaRPr lang="fr-FR"/>
          </a:p>
        </p:txBody>
      </p:sp>
      <p:sp>
        <p:nvSpPr>
          <p:cNvPr id="28"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 PRÉPARATION DES DONNÉES</a:t>
            </a:r>
          </a:p>
        </p:txBody>
      </p:sp>
      <p:sp>
        <p:nvSpPr>
          <p:cNvPr id="29" name="Oval 14"/>
          <p:cNvSpPr/>
          <p:nvPr/>
        </p:nvSpPr>
        <p:spPr>
          <a:xfrm>
            <a:off x="2496854" y="63575"/>
            <a:ext cx="405619" cy="402524"/>
          </a:xfrm>
          <a:prstGeom prst="ellipse">
            <a:avLst/>
          </a:prstGeom>
          <a:solidFill>
            <a:srgbClr val="008DF6"/>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2"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3" name="ZoneTexte 26"/>
          <p:cNvSpPr txBox="1"/>
          <p:nvPr/>
        </p:nvSpPr>
        <p:spPr>
          <a:xfrm>
            <a:off x="3188234" y="637988"/>
            <a:ext cx="3163139" cy="400110"/>
          </a:xfrm>
          <a:prstGeom prst="rect">
            <a:avLst/>
          </a:prstGeom>
          <a:noFill/>
        </p:spPr>
        <p:txBody>
          <a:bodyPr wrap="square" rtlCol="0">
            <a:spAutoFit/>
          </a:bodyPr>
          <a:lstStyle/>
          <a:p>
            <a:r>
              <a:rPr lang="fr-FR" sz="2000" b="1" dirty="0">
                <a:solidFill>
                  <a:srgbClr val="00B050"/>
                </a:solidFill>
                <a:latin typeface="Times New Roman" panose="02020603050405020304" pitchFamily="18" charset="0"/>
                <a:cs typeface="Times New Roman" panose="02020603050405020304" pitchFamily="18" charset="0"/>
              </a:rPr>
              <a:t>1.7 </a:t>
            </a:r>
            <a:r>
              <a:rPr lang="fr-FR" sz="2000" b="1" dirty="0" err="1">
                <a:solidFill>
                  <a:srgbClr val="00B050"/>
                </a:solidFill>
                <a:latin typeface="Times New Roman" panose="02020603050405020304" pitchFamily="18" charset="0"/>
                <a:cs typeface="Times New Roman" panose="02020603050405020304" pitchFamily="18" charset="0"/>
              </a:rPr>
              <a:t>Features</a:t>
            </a:r>
            <a:r>
              <a:rPr lang="fr-FR" sz="2000" b="1" dirty="0">
                <a:solidFill>
                  <a:srgbClr val="00B050"/>
                </a:solidFill>
                <a:latin typeface="Times New Roman" panose="02020603050405020304" pitchFamily="18" charset="0"/>
                <a:cs typeface="Times New Roman" panose="02020603050405020304" pitchFamily="18" charset="0"/>
              </a:rPr>
              <a:t> </a:t>
            </a:r>
            <a:r>
              <a:rPr lang="fr-FR" sz="2000" b="1" dirty="0" err="1">
                <a:solidFill>
                  <a:srgbClr val="00B050"/>
                </a:solidFill>
                <a:latin typeface="Times New Roman" panose="02020603050405020304" pitchFamily="18" charset="0"/>
                <a:cs typeface="Times New Roman" panose="02020603050405020304" pitchFamily="18" charset="0"/>
              </a:rPr>
              <a:t>Selection</a:t>
            </a:r>
            <a:r>
              <a:rPr lang="fr-FR" sz="2000" b="1" dirty="0">
                <a:solidFill>
                  <a:srgbClr val="00B050"/>
                </a:solidFill>
                <a:latin typeface="Times New Roman" panose="02020603050405020304" pitchFamily="18" charset="0"/>
                <a:cs typeface="Times New Roman" panose="02020603050405020304" pitchFamily="18" charset="0"/>
              </a:rPr>
              <a:t> :</a:t>
            </a:r>
          </a:p>
        </p:txBody>
      </p:sp>
      <p:pic>
        <p:nvPicPr>
          <p:cNvPr id="17" name="Picture 13">
            <a:extLst>
              <a:ext uri="{FF2B5EF4-FFF2-40B4-BE49-F238E27FC236}">
                <a16:creationId xmlns:a16="http://schemas.microsoft.com/office/drawing/2014/main" id="{CDE9312E-9759-48EB-88EA-425E4A3AB1D1}"/>
              </a:ext>
            </a:extLst>
          </p:cNvPr>
          <p:cNvPicPr>
            <a:picLocks noChangeAspect="1"/>
          </p:cNvPicPr>
          <p:nvPr/>
        </p:nvPicPr>
        <p:blipFill>
          <a:blip r:embed="rId3" cstate="print"/>
          <a:stretch>
            <a:fillRect/>
          </a:stretch>
        </p:blipFill>
        <p:spPr>
          <a:xfrm>
            <a:off x="1796797" y="569045"/>
            <a:ext cx="9239758" cy="46246"/>
          </a:xfrm>
          <a:prstGeom prst="rect">
            <a:avLst/>
          </a:prstGeom>
        </p:spPr>
      </p:pic>
      <p:sp>
        <p:nvSpPr>
          <p:cNvPr id="18" name="Rectangle 17">
            <a:extLst>
              <a:ext uri="{FF2B5EF4-FFF2-40B4-BE49-F238E27FC236}">
                <a16:creationId xmlns:a16="http://schemas.microsoft.com/office/drawing/2014/main" id="{92AD23C0-9E12-4FC7-A118-5606DD7859E3}"/>
              </a:ext>
            </a:extLst>
          </p:cNvPr>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a16="http://schemas.microsoft.com/office/drawing/2014/main" id="{CCA03177-7447-4345-90DE-C352F427F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3" name="Rectangle 2"/>
          <p:cNvSpPr/>
          <p:nvPr/>
        </p:nvSpPr>
        <p:spPr>
          <a:xfrm>
            <a:off x="2496853" y="1956409"/>
            <a:ext cx="8114999" cy="2688236"/>
          </a:xfrm>
          <a:prstGeom prst="rect">
            <a:avLst/>
          </a:prstGeom>
        </p:spPr>
        <p:txBody>
          <a:bodyPr wrap="square">
            <a:spAutoFit/>
          </a:bodyPr>
          <a:lstStyle/>
          <a:p>
            <a:r>
              <a:rPr lang="fr-FR" sz="3200" b="1" u="sng" dirty="0">
                <a:solidFill>
                  <a:srgbClr val="00B0F0"/>
                </a:solidFill>
                <a:latin typeface="Times New Roman" panose="02020603050405020304" pitchFamily="18" charset="0"/>
                <a:cs typeface="Times New Roman" panose="02020603050405020304" pitchFamily="18" charset="0"/>
              </a:rPr>
              <a:t>Les  méthodes de sélection des variables: </a:t>
            </a:r>
          </a:p>
          <a:p>
            <a:pPr lvl="1">
              <a:lnSpc>
                <a:spcPct val="20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CHI2</a:t>
            </a:r>
          </a:p>
          <a:p>
            <a:pPr lvl="1">
              <a:lnSpc>
                <a:spcPct val="200000"/>
              </a:lnSpc>
              <a:buFont typeface="Wingdings" panose="05000000000000000000" pitchFamily="2" charset="2"/>
              <a:buChar char="Ø"/>
            </a:pPr>
            <a:r>
              <a:rPr lang="fr-FR" sz="2400" dirty="0" err="1">
                <a:latin typeface="Times New Roman" panose="02020603050405020304" pitchFamily="18" charset="0"/>
                <a:cs typeface="Times New Roman" panose="02020603050405020304" pitchFamily="18" charset="0"/>
              </a:rPr>
              <a:t>Mutual</a:t>
            </a:r>
            <a:r>
              <a:rPr lang="fr-FR" sz="2400" dirty="0">
                <a:latin typeface="Times New Roman" panose="02020603050405020304" pitchFamily="18" charset="0"/>
                <a:cs typeface="Times New Roman" panose="02020603050405020304" pitchFamily="18" charset="0"/>
              </a:rPr>
              <a:t> information (ou bien Information Gain)</a:t>
            </a:r>
            <a:r>
              <a:rPr lang="fr-FR" sz="2400" dirty="0">
                <a:latin typeface="Times New Roman" panose="02020603050405020304" pitchFamily="18" charset="0"/>
                <a:cs typeface="Times New Roman" panose="02020603050405020304" pitchFamily="18" charset="0"/>
                <a:hlinkClick r:id="rId5"/>
              </a:rPr>
              <a:t>¶</a:t>
            </a:r>
            <a:endParaRPr lang="fr-FR" sz="2400" dirty="0">
              <a:latin typeface="Times New Roman" panose="02020603050405020304" pitchFamily="18" charset="0"/>
              <a:cs typeface="Times New Roman" panose="02020603050405020304" pitchFamily="18" charset="0"/>
            </a:endParaRPr>
          </a:p>
          <a:p>
            <a:pPr lvl="1">
              <a:lnSpc>
                <a:spcPct val="200000"/>
              </a:lnSpc>
              <a:buFont typeface="Wingdings" panose="05000000000000000000" pitchFamily="2" charset="2"/>
              <a:buChar char="Ø"/>
            </a:pPr>
            <a:r>
              <a:rPr lang="fr-FR" sz="2400" dirty="0" err="1">
                <a:latin typeface="Times New Roman" panose="02020603050405020304" pitchFamily="18" charset="0"/>
                <a:cs typeface="Times New Roman" panose="02020603050405020304" pitchFamily="18" charset="0"/>
              </a:rPr>
              <a:t>Variancethreshot</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80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14</a:t>
            </a:fld>
            <a:endParaRPr lang="fr-FR"/>
          </a:p>
        </p:txBody>
      </p:sp>
      <p:sp>
        <p:nvSpPr>
          <p:cNvPr id="28"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 PRÉPARATION DES DONNÉES</a:t>
            </a:r>
          </a:p>
        </p:txBody>
      </p:sp>
      <p:sp>
        <p:nvSpPr>
          <p:cNvPr id="29" name="Oval 14"/>
          <p:cNvSpPr/>
          <p:nvPr/>
        </p:nvSpPr>
        <p:spPr>
          <a:xfrm>
            <a:off x="2496854" y="63575"/>
            <a:ext cx="405619" cy="402524"/>
          </a:xfrm>
          <a:prstGeom prst="ellipse">
            <a:avLst/>
          </a:prstGeom>
          <a:solidFill>
            <a:srgbClr val="008DF6"/>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2"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3" name="ZoneTexte 26"/>
          <p:cNvSpPr txBox="1"/>
          <p:nvPr/>
        </p:nvSpPr>
        <p:spPr>
          <a:xfrm>
            <a:off x="3188234" y="637988"/>
            <a:ext cx="5892266" cy="400110"/>
          </a:xfrm>
          <a:prstGeom prst="rect">
            <a:avLst/>
          </a:prstGeom>
          <a:noFill/>
        </p:spPr>
        <p:txBody>
          <a:bodyPr wrap="square" rtlCol="0">
            <a:spAutoFit/>
          </a:bodyPr>
          <a:lstStyle/>
          <a:p>
            <a:r>
              <a:rPr lang="fr-FR" sz="2000" b="1" dirty="0">
                <a:solidFill>
                  <a:srgbClr val="00B050"/>
                </a:solidFill>
                <a:latin typeface="Times New Roman" panose="02020603050405020304" pitchFamily="18" charset="0"/>
                <a:cs typeface="Times New Roman" panose="02020603050405020304" pitchFamily="18" charset="0"/>
              </a:rPr>
              <a:t>1.8 Résolution du problème de </a:t>
            </a:r>
            <a:r>
              <a:rPr lang="fr-FR" sz="2000" b="1" dirty="0" err="1">
                <a:solidFill>
                  <a:srgbClr val="00B050"/>
                </a:solidFill>
                <a:latin typeface="Times New Roman" panose="02020603050405020304" pitchFamily="18" charset="0"/>
                <a:cs typeface="Times New Roman" panose="02020603050405020304" pitchFamily="18" charset="0"/>
              </a:rPr>
              <a:t>ImBalanced</a:t>
            </a:r>
            <a:r>
              <a:rPr lang="fr-FR" sz="2000" b="1" dirty="0">
                <a:solidFill>
                  <a:srgbClr val="00B050"/>
                </a:solidFill>
                <a:latin typeface="Times New Roman" panose="02020603050405020304" pitchFamily="18" charset="0"/>
                <a:cs typeface="Times New Roman" panose="02020603050405020304" pitchFamily="18" charset="0"/>
              </a:rPr>
              <a:t> Data:</a:t>
            </a:r>
          </a:p>
        </p:txBody>
      </p:sp>
      <p:pic>
        <p:nvPicPr>
          <p:cNvPr id="17" name="Picture 13">
            <a:extLst>
              <a:ext uri="{FF2B5EF4-FFF2-40B4-BE49-F238E27FC236}">
                <a16:creationId xmlns:a16="http://schemas.microsoft.com/office/drawing/2014/main" id="{CDE9312E-9759-48EB-88EA-425E4A3AB1D1}"/>
              </a:ext>
            </a:extLst>
          </p:cNvPr>
          <p:cNvPicPr>
            <a:picLocks noChangeAspect="1"/>
          </p:cNvPicPr>
          <p:nvPr/>
        </p:nvPicPr>
        <p:blipFill>
          <a:blip r:embed="rId3" cstate="print"/>
          <a:stretch>
            <a:fillRect/>
          </a:stretch>
        </p:blipFill>
        <p:spPr>
          <a:xfrm>
            <a:off x="1796797" y="569045"/>
            <a:ext cx="9239758" cy="46246"/>
          </a:xfrm>
          <a:prstGeom prst="rect">
            <a:avLst/>
          </a:prstGeom>
        </p:spPr>
      </p:pic>
      <p:sp>
        <p:nvSpPr>
          <p:cNvPr id="18" name="Rectangle 17">
            <a:extLst>
              <a:ext uri="{FF2B5EF4-FFF2-40B4-BE49-F238E27FC236}">
                <a16:creationId xmlns:a16="http://schemas.microsoft.com/office/drawing/2014/main" id="{92AD23C0-9E12-4FC7-A118-5606DD7859E3}"/>
              </a:ext>
            </a:extLst>
          </p:cNvPr>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a16="http://schemas.microsoft.com/office/drawing/2014/main" id="{CCA03177-7447-4345-90DE-C352F427F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3" name="Rectangle 2"/>
          <p:cNvSpPr/>
          <p:nvPr/>
        </p:nvSpPr>
        <p:spPr>
          <a:xfrm>
            <a:off x="2496853" y="1956409"/>
            <a:ext cx="8114999" cy="2442015"/>
          </a:xfrm>
          <a:prstGeom prst="rect">
            <a:avLst/>
          </a:prstGeom>
        </p:spPr>
        <p:txBody>
          <a:bodyPr wrap="square">
            <a:spAutoFit/>
          </a:bodyPr>
          <a:lstStyle/>
          <a:p>
            <a:pPr algn="ctr"/>
            <a:r>
              <a:rPr lang="fr-FR" sz="3200" b="1" u="sng" dirty="0">
                <a:solidFill>
                  <a:srgbClr val="00B0F0"/>
                </a:solidFill>
                <a:latin typeface="Times New Roman" panose="02020603050405020304" pitchFamily="18" charset="0"/>
                <a:cs typeface="Times New Roman" panose="02020603050405020304" pitchFamily="18" charset="0"/>
              </a:rPr>
              <a:t>Les  méthodes de résolution du problème du </a:t>
            </a:r>
            <a:r>
              <a:rPr lang="fr-FR" sz="3200" b="1" u="sng" dirty="0" err="1">
                <a:solidFill>
                  <a:srgbClr val="00B0F0"/>
                </a:solidFill>
                <a:latin typeface="Times New Roman" panose="02020603050405020304" pitchFamily="18" charset="0"/>
                <a:cs typeface="Times New Roman" panose="02020603050405020304" pitchFamily="18" charset="0"/>
              </a:rPr>
              <a:t>ImBalanced</a:t>
            </a:r>
            <a:r>
              <a:rPr lang="fr-FR" sz="3200" b="1" u="sng" dirty="0">
                <a:solidFill>
                  <a:srgbClr val="00B0F0"/>
                </a:solidFill>
                <a:latin typeface="Times New Roman" panose="02020603050405020304" pitchFamily="18" charset="0"/>
                <a:cs typeface="Times New Roman" panose="02020603050405020304" pitchFamily="18" charset="0"/>
              </a:rPr>
              <a:t> Data: </a:t>
            </a:r>
          </a:p>
          <a:p>
            <a:pPr lvl="1">
              <a:lnSpc>
                <a:spcPct val="200000"/>
              </a:lnSpc>
              <a:buFont typeface="Wingdings" panose="05000000000000000000" pitchFamily="2" charset="2"/>
              <a:buChar char="Ø"/>
            </a:pPr>
            <a:r>
              <a:rPr lang="fr-FR" sz="2400" dirty="0" err="1">
                <a:latin typeface="Times New Roman" panose="02020603050405020304" pitchFamily="18" charset="0"/>
                <a:cs typeface="Times New Roman" panose="02020603050405020304" pitchFamily="18" charset="0"/>
              </a:rPr>
              <a:t>Under_Samling</a:t>
            </a:r>
            <a:r>
              <a:rPr lang="fr-FR" sz="2400" dirty="0">
                <a:latin typeface="Times New Roman" panose="02020603050405020304" pitchFamily="18" charset="0"/>
                <a:cs typeface="Times New Roman" panose="02020603050405020304" pitchFamily="18" charset="0"/>
              </a:rPr>
              <a:t> </a:t>
            </a:r>
          </a:p>
          <a:p>
            <a:pPr lvl="1">
              <a:lnSpc>
                <a:spcPct val="200000"/>
              </a:lnSpc>
              <a:buFont typeface="Wingdings" panose="05000000000000000000" pitchFamily="2" charset="2"/>
              <a:buChar char="Ø"/>
            </a:pPr>
            <a:r>
              <a:rPr lang="fr-FR" sz="2400" dirty="0" err="1">
                <a:latin typeface="Times New Roman" panose="02020603050405020304" pitchFamily="18" charset="0"/>
                <a:cs typeface="Times New Roman" panose="02020603050405020304" pitchFamily="18" charset="0"/>
              </a:rPr>
              <a:t>Over_Samling</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5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15</a:t>
            </a:fld>
            <a:endParaRPr lang="fr-FR"/>
          </a:p>
        </p:txBody>
      </p:sp>
      <p:sp>
        <p:nvSpPr>
          <p:cNvPr id="28"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 PRÉPARATION DES DONNÉES</a:t>
            </a:r>
          </a:p>
        </p:txBody>
      </p:sp>
      <p:sp>
        <p:nvSpPr>
          <p:cNvPr id="29" name="Oval 14"/>
          <p:cNvSpPr/>
          <p:nvPr/>
        </p:nvSpPr>
        <p:spPr>
          <a:xfrm>
            <a:off x="2496854" y="63575"/>
            <a:ext cx="405619" cy="402524"/>
          </a:xfrm>
          <a:prstGeom prst="ellipse">
            <a:avLst/>
          </a:prstGeom>
          <a:solidFill>
            <a:srgbClr val="008DF6"/>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2"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3" name="ZoneTexte 26"/>
          <p:cNvSpPr txBox="1"/>
          <p:nvPr/>
        </p:nvSpPr>
        <p:spPr>
          <a:xfrm>
            <a:off x="3188234" y="637988"/>
            <a:ext cx="3802113" cy="400110"/>
          </a:xfrm>
          <a:prstGeom prst="rect">
            <a:avLst/>
          </a:prstGeom>
          <a:noFill/>
        </p:spPr>
        <p:txBody>
          <a:bodyPr wrap="square" rtlCol="0">
            <a:spAutoFit/>
          </a:bodyPr>
          <a:lstStyle/>
          <a:p>
            <a:r>
              <a:rPr lang="fr-FR" sz="2000" b="1" dirty="0">
                <a:solidFill>
                  <a:srgbClr val="00B050"/>
                </a:solidFill>
                <a:latin typeface="Times New Roman" panose="02020603050405020304" pitchFamily="18" charset="0"/>
                <a:cs typeface="Times New Roman" panose="02020603050405020304" pitchFamily="18" charset="0"/>
              </a:rPr>
              <a:t>1.9 Les </a:t>
            </a:r>
            <a:r>
              <a:rPr lang="fr-FR" sz="2000" b="1" dirty="0" err="1">
                <a:solidFill>
                  <a:srgbClr val="00B050"/>
                </a:solidFill>
                <a:latin typeface="Times New Roman" panose="02020603050405020304" pitchFamily="18" charset="0"/>
                <a:cs typeface="Times New Roman" panose="02020603050405020304" pitchFamily="18" charset="0"/>
              </a:rPr>
              <a:t>DataSets</a:t>
            </a:r>
            <a:r>
              <a:rPr lang="fr-FR" sz="2000" b="1" dirty="0">
                <a:solidFill>
                  <a:srgbClr val="00B050"/>
                </a:solidFill>
                <a:latin typeface="Times New Roman" panose="02020603050405020304" pitchFamily="18" charset="0"/>
                <a:cs typeface="Times New Roman" panose="02020603050405020304" pitchFamily="18" charset="0"/>
              </a:rPr>
              <a:t> Obtenues:</a:t>
            </a:r>
          </a:p>
        </p:txBody>
      </p:sp>
      <p:pic>
        <p:nvPicPr>
          <p:cNvPr id="17" name="Picture 13">
            <a:extLst>
              <a:ext uri="{FF2B5EF4-FFF2-40B4-BE49-F238E27FC236}">
                <a16:creationId xmlns:a16="http://schemas.microsoft.com/office/drawing/2014/main" id="{CDE9312E-9759-48EB-88EA-425E4A3AB1D1}"/>
              </a:ext>
            </a:extLst>
          </p:cNvPr>
          <p:cNvPicPr>
            <a:picLocks noChangeAspect="1"/>
          </p:cNvPicPr>
          <p:nvPr/>
        </p:nvPicPr>
        <p:blipFill>
          <a:blip r:embed="rId3" cstate="print"/>
          <a:stretch>
            <a:fillRect/>
          </a:stretch>
        </p:blipFill>
        <p:spPr>
          <a:xfrm>
            <a:off x="1796797" y="569045"/>
            <a:ext cx="9239758" cy="46246"/>
          </a:xfrm>
          <a:prstGeom prst="rect">
            <a:avLst/>
          </a:prstGeom>
        </p:spPr>
      </p:pic>
      <p:sp>
        <p:nvSpPr>
          <p:cNvPr id="18" name="Rectangle 17">
            <a:extLst>
              <a:ext uri="{FF2B5EF4-FFF2-40B4-BE49-F238E27FC236}">
                <a16:creationId xmlns:a16="http://schemas.microsoft.com/office/drawing/2014/main" id="{92AD23C0-9E12-4FC7-A118-5606DD7859E3}"/>
              </a:ext>
            </a:extLst>
          </p:cNvPr>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a16="http://schemas.microsoft.com/office/drawing/2014/main" id="{CCA03177-7447-4345-90DE-C352F427F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graphicFrame>
        <p:nvGraphicFramePr>
          <p:cNvPr id="15" name="Tableau 14">
            <a:extLst>
              <a:ext uri="{FF2B5EF4-FFF2-40B4-BE49-F238E27FC236}">
                <a16:creationId xmlns:a16="http://schemas.microsoft.com/office/drawing/2014/main" id="{8C4231B2-1CA5-44A2-B0A8-2BF9279D70D2}"/>
              </a:ext>
            </a:extLst>
          </p:cNvPr>
          <p:cNvGraphicFramePr>
            <a:graphicFrameLocks noGrp="1"/>
          </p:cNvGraphicFramePr>
          <p:nvPr>
            <p:extLst>
              <p:ext uri="{D42A27DB-BD31-4B8C-83A1-F6EECF244321}">
                <p14:modId xmlns:p14="http://schemas.microsoft.com/office/powerpoint/2010/main" val="4054881577"/>
              </p:ext>
            </p:extLst>
          </p:nvPr>
        </p:nvGraphicFramePr>
        <p:xfrm>
          <a:off x="276727" y="1877413"/>
          <a:ext cx="11541027" cy="4319130"/>
        </p:xfrm>
        <a:graphic>
          <a:graphicData uri="http://schemas.openxmlformats.org/drawingml/2006/table">
            <a:tbl>
              <a:tblPr>
                <a:tableStyleId>{22838BEF-8BB2-4498-84A7-C5851F593DF1}</a:tableStyleId>
              </a:tblPr>
              <a:tblGrid>
                <a:gridCol w="1276498">
                  <a:extLst>
                    <a:ext uri="{9D8B030D-6E8A-4147-A177-3AD203B41FA5}">
                      <a16:colId xmlns:a16="http://schemas.microsoft.com/office/drawing/2014/main" val="1995331936"/>
                    </a:ext>
                  </a:extLst>
                </a:gridCol>
                <a:gridCol w="1138201">
                  <a:extLst>
                    <a:ext uri="{9D8B030D-6E8A-4147-A177-3AD203B41FA5}">
                      <a16:colId xmlns:a16="http://schemas.microsoft.com/office/drawing/2014/main" val="1266063458"/>
                    </a:ext>
                  </a:extLst>
                </a:gridCol>
                <a:gridCol w="1362138">
                  <a:extLst>
                    <a:ext uri="{9D8B030D-6E8A-4147-A177-3AD203B41FA5}">
                      <a16:colId xmlns:a16="http://schemas.microsoft.com/office/drawing/2014/main" val="1476970397"/>
                    </a:ext>
                  </a:extLst>
                </a:gridCol>
                <a:gridCol w="1411671">
                  <a:extLst>
                    <a:ext uri="{9D8B030D-6E8A-4147-A177-3AD203B41FA5}">
                      <a16:colId xmlns:a16="http://schemas.microsoft.com/office/drawing/2014/main" val="1530572412"/>
                    </a:ext>
                  </a:extLst>
                </a:gridCol>
                <a:gridCol w="1250691">
                  <a:extLst>
                    <a:ext uri="{9D8B030D-6E8A-4147-A177-3AD203B41FA5}">
                      <a16:colId xmlns:a16="http://schemas.microsoft.com/office/drawing/2014/main" val="3920340683"/>
                    </a:ext>
                  </a:extLst>
                </a:gridCol>
                <a:gridCol w="1213542">
                  <a:extLst>
                    <a:ext uri="{9D8B030D-6E8A-4147-A177-3AD203B41FA5}">
                      <a16:colId xmlns:a16="http://schemas.microsoft.com/office/drawing/2014/main" val="1939218630"/>
                    </a:ext>
                  </a:extLst>
                </a:gridCol>
                <a:gridCol w="1312606">
                  <a:extLst>
                    <a:ext uri="{9D8B030D-6E8A-4147-A177-3AD203B41FA5}">
                      <a16:colId xmlns:a16="http://schemas.microsoft.com/office/drawing/2014/main" val="2722439918"/>
                    </a:ext>
                  </a:extLst>
                </a:gridCol>
                <a:gridCol w="1225924">
                  <a:extLst>
                    <a:ext uri="{9D8B030D-6E8A-4147-A177-3AD203B41FA5}">
                      <a16:colId xmlns:a16="http://schemas.microsoft.com/office/drawing/2014/main" val="3170945097"/>
                    </a:ext>
                  </a:extLst>
                </a:gridCol>
                <a:gridCol w="1349756">
                  <a:extLst>
                    <a:ext uri="{9D8B030D-6E8A-4147-A177-3AD203B41FA5}">
                      <a16:colId xmlns:a16="http://schemas.microsoft.com/office/drawing/2014/main" val="3880343428"/>
                    </a:ext>
                  </a:extLst>
                </a:gridCol>
              </a:tblGrid>
              <a:tr h="956737">
                <a:tc gridSpan="3">
                  <a:txBody>
                    <a:bodyPr/>
                    <a:lstStyle/>
                    <a:p>
                      <a:pPr algn="ctr" fontAlgn="ctr"/>
                      <a:r>
                        <a:rPr lang="fr-FR" sz="2400" b="1" u="none" strike="noStrike" kern="1200" dirty="0" err="1">
                          <a:solidFill>
                            <a:srgbClr val="FF0000"/>
                          </a:solidFill>
                          <a:effectLst/>
                          <a:latin typeface="Times New Roman" panose="02020603050405020304" pitchFamily="18" charset="0"/>
                          <a:ea typeface="+mn-ea"/>
                          <a:cs typeface="Times New Roman" panose="02020603050405020304" pitchFamily="18" charset="0"/>
                        </a:rPr>
                        <a:t>Imbalanced</a:t>
                      </a:r>
                      <a:r>
                        <a:rPr lang="fr-FR" sz="2400" b="1" u="none" strike="noStrike" kern="1200" dirty="0">
                          <a:solidFill>
                            <a:srgbClr val="FF0000"/>
                          </a:solidFill>
                          <a:effectLst/>
                          <a:latin typeface="Times New Roman" panose="02020603050405020304" pitchFamily="18" charset="0"/>
                          <a:ea typeface="+mn-ea"/>
                          <a:cs typeface="Times New Roman" panose="02020603050405020304" pitchFamily="18" charset="0"/>
                        </a:rPr>
                        <a:t> data(395 </a:t>
                      </a:r>
                      <a:r>
                        <a:rPr lang="fr-FR" sz="2400" b="1" u="none" strike="noStrike" kern="1200" dirty="0" err="1">
                          <a:solidFill>
                            <a:srgbClr val="FF0000"/>
                          </a:solidFill>
                          <a:effectLst/>
                          <a:latin typeface="Times New Roman" panose="02020603050405020304" pitchFamily="18" charset="0"/>
                          <a:ea typeface="+mn-ea"/>
                          <a:cs typeface="Times New Roman" panose="02020603050405020304" pitchFamily="18" charset="0"/>
                        </a:rPr>
                        <a:t>rows</a:t>
                      </a:r>
                      <a:r>
                        <a:rPr lang="fr-FR" sz="2400" b="1" u="none" strike="noStrike" kern="1200" dirty="0">
                          <a:solidFill>
                            <a:srgbClr val="FF0000"/>
                          </a:solidFill>
                          <a:effectLst/>
                          <a:latin typeface="Times New Roman" panose="02020603050405020304" pitchFamily="18" charset="0"/>
                          <a:ea typeface="+mn-ea"/>
                          <a:cs typeface="Times New Roman" panose="02020603050405020304" pitchFamily="18" charset="0"/>
                        </a:rPr>
                        <a:t>) </a:t>
                      </a:r>
                    </a:p>
                  </a:txBody>
                  <a:tcPr marL="7033" marR="7033" marT="7033" marB="0" anchor="ctr"/>
                </a:tc>
                <a:tc hMerge="1">
                  <a:txBody>
                    <a:bodyPr/>
                    <a:lstStyle/>
                    <a:p>
                      <a:endParaRPr lang="fr-FR"/>
                    </a:p>
                  </a:txBody>
                  <a:tcPr/>
                </a:tc>
                <a:tc hMerge="1">
                  <a:txBody>
                    <a:bodyPr/>
                    <a:lstStyle/>
                    <a:p>
                      <a:endParaRPr lang="fr-FR"/>
                    </a:p>
                  </a:txBody>
                  <a:tcPr/>
                </a:tc>
                <a:tc gridSpan="3">
                  <a:txBody>
                    <a:bodyPr/>
                    <a:lstStyle/>
                    <a:p>
                      <a:pPr algn="ctr" fontAlgn="ctr"/>
                      <a:r>
                        <a:rPr lang="fr-FR" sz="2400" b="1" u="none" strike="noStrike" kern="1200" dirty="0">
                          <a:solidFill>
                            <a:srgbClr val="00B050"/>
                          </a:solidFill>
                          <a:effectLst/>
                          <a:latin typeface="Times New Roman" panose="02020603050405020304" pitchFamily="18" charset="0"/>
                          <a:ea typeface="+mn-ea"/>
                          <a:cs typeface="Times New Roman" panose="02020603050405020304" pitchFamily="18" charset="0"/>
                        </a:rPr>
                        <a:t>Over </a:t>
                      </a:r>
                      <a:r>
                        <a:rPr lang="fr-FR" sz="2400" b="1" u="none" strike="noStrike" kern="1200" dirty="0" err="1">
                          <a:solidFill>
                            <a:srgbClr val="00B050"/>
                          </a:solidFill>
                          <a:effectLst/>
                          <a:latin typeface="Times New Roman" panose="02020603050405020304" pitchFamily="18" charset="0"/>
                          <a:ea typeface="+mn-ea"/>
                          <a:cs typeface="Times New Roman" panose="02020603050405020304" pitchFamily="18" charset="0"/>
                        </a:rPr>
                        <a:t>Simpling</a:t>
                      </a:r>
                      <a:r>
                        <a:rPr lang="fr-FR" sz="2400" b="1" u="none" strike="noStrike" kern="1200" dirty="0">
                          <a:solidFill>
                            <a:srgbClr val="00B050"/>
                          </a:solidFill>
                          <a:effectLst/>
                          <a:latin typeface="Times New Roman" panose="02020603050405020304" pitchFamily="18" charset="0"/>
                          <a:ea typeface="+mn-ea"/>
                          <a:cs typeface="Times New Roman" panose="02020603050405020304" pitchFamily="18" charset="0"/>
                        </a:rPr>
                        <a:t>(462 </a:t>
                      </a:r>
                      <a:r>
                        <a:rPr lang="fr-FR" sz="2400" b="1" u="none" strike="noStrike" kern="1200" dirty="0" err="1">
                          <a:solidFill>
                            <a:srgbClr val="00B050"/>
                          </a:solidFill>
                          <a:effectLst/>
                          <a:latin typeface="Times New Roman" panose="02020603050405020304" pitchFamily="18" charset="0"/>
                          <a:ea typeface="+mn-ea"/>
                          <a:cs typeface="Times New Roman" panose="02020603050405020304" pitchFamily="18" charset="0"/>
                        </a:rPr>
                        <a:t>rows</a:t>
                      </a:r>
                      <a:r>
                        <a:rPr lang="fr-FR" sz="2400" b="1" u="none" strike="noStrike" kern="1200" dirty="0">
                          <a:solidFill>
                            <a:srgbClr val="00B050"/>
                          </a:solidFill>
                          <a:effectLst/>
                          <a:latin typeface="Times New Roman" panose="02020603050405020304" pitchFamily="18" charset="0"/>
                          <a:ea typeface="+mn-ea"/>
                          <a:cs typeface="Times New Roman" panose="02020603050405020304" pitchFamily="18" charset="0"/>
                        </a:rPr>
                        <a:t>)</a:t>
                      </a:r>
                    </a:p>
                  </a:txBody>
                  <a:tcPr marL="7033" marR="7033" marT="7033" marB="0" anchor="ctr"/>
                </a:tc>
                <a:tc hMerge="1">
                  <a:txBody>
                    <a:bodyPr/>
                    <a:lstStyle/>
                    <a:p>
                      <a:endParaRPr lang="fr-FR"/>
                    </a:p>
                  </a:txBody>
                  <a:tcPr/>
                </a:tc>
                <a:tc hMerge="1">
                  <a:txBody>
                    <a:bodyPr/>
                    <a:lstStyle/>
                    <a:p>
                      <a:endParaRPr lang="fr-FR"/>
                    </a:p>
                  </a:txBody>
                  <a:tcPr/>
                </a:tc>
                <a:tc gridSpan="3">
                  <a:txBody>
                    <a:bodyPr/>
                    <a:lstStyle/>
                    <a:p>
                      <a:pPr algn="ctr" fontAlgn="ctr"/>
                      <a:r>
                        <a:rPr lang="fr-FR" sz="2400" b="1" u="none" strike="noStrike" kern="1200" dirty="0">
                          <a:solidFill>
                            <a:srgbClr val="7030A0"/>
                          </a:solidFill>
                          <a:effectLst/>
                          <a:latin typeface="Times New Roman" panose="02020603050405020304" pitchFamily="18" charset="0"/>
                          <a:ea typeface="+mn-ea"/>
                          <a:cs typeface="Times New Roman" panose="02020603050405020304" pitchFamily="18" charset="0"/>
                        </a:rPr>
                        <a:t>Under </a:t>
                      </a:r>
                      <a:r>
                        <a:rPr lang="fr-FR" sz="2400" b="1" u="none" strike="noStrike" kern="1200" dirty="0" err="1">
                          <a:solidFill>
                            <a:srgbClr val="7030A0"/>
                          </a:solidFill>
                          <a:effectLst/>
                          <a:latin typeface="Times New Roman" panose="02020603050405020304" pitchFamily="18" charset="0"/>
                          <a:ea typeface="+mn-ea"/>
                          <a:cs typeface="Times New Roman" panose="02020603050405020304" pitchFamily="18" charset="0"/>
                        </a:rPr>
                        <a:t>Sampling</a:t>
                      </a:r>
                      <a:r>
                        <a:rPr lang="fr-FR" sz="2400" b="1" u="none" strike="noStrike" kern="1200" dirty="0">
                          <a:solidFill>
                            <a:srgbClr val="7030A0"/>
                          </a:solidFill>
                          <a:effectLst/>
                          <a:latin typeface="Times New Roman" panose="02020603050405020304" pitchFamily="18" charset="0"/>
                          <a:ea typeface="+mn-ea"/>
                          <a:cs typeface="Times New Roman" panose="02020603050405020304" pitchFamily="18" charset="0"/>
                        </a:rPr>
                        <a:t>(328raws)</a:t>
                      </a:r>
                    </a:p>
                  </a:txBody>
                  <a:tcPr marL="7033" marR="7033" marT="7033"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481258413"/>
                  </a:ext>
                </a:extLst>
              </a:tr>
              <a:tr h="1166055">
                <a:tc>
                  <a:txBody>
                    <a:bodyPr/>
                    <a:lstStyle/>
                    <a:p>
                      <a:pPr algn="ctr" rtl="0" fontAlgn="ctr"/>
                      <a:r>
                        <a:rPr lang="fr-FR" sz="1800" b="1" u="none" strike="noStrike" dirty="0">
                          <a:solidFill>
                            <a:srgbClr val="FF0000"/>
                          </a:solidFill>
                          <a:effectLst/>
                          <a:latin typeface="Times New Roman" panose="02020603050405020304" pitchFamily="18" charset="0"/>
                          <a:cs typeface="Times New Roman" panose="02020603050405020304" pitchFamily="18" charset="0"/>
                        </a:rPr>
                        <a:t>brutChi2_20</a:t>
                      </a:r>
                      <a:endParaRPr lang="fr-FR"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FF0000"/>
                          </a:solidFill>
                          <a:effectLst/>
                          <a:latin typeface="Times New Roman" panose="02020603050405020304" pitchFamily="18" charset="0"/>
                          <a:cs typeface="Times New Roman" panose="02020603050405020304" pitchFamily="18" charset="0"/>
                        </a:rPr>
                        <a:t>brutMI_20</a:t>
                      </a:r>
                      <a:endParaRPr lang="fr-FR"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FF0000"/>
                          </a:solidFill>
                          <a:effectLst/>
                          <a:latin typeface="Times New Roman" panose="02020603050405020304" pitchFamily="18" charset="0"/>
                          <a:cs typeface="Times New Roman" panose="02020603050405020304" pitchFamily="18" charset="0"/>
                        </a:rPr>
                        <a:t>brutVAR_20</a:t>
                      </a:r>
                      <a:endParaRPr lang="fr-FR"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00B050"/>
                          </a:solidFill>
                          <a:effectLst/>
                          <a:latin typeface="Times New Roman" panose="02020603050405020304" pitchFamily="18" charset="0"/>
                          <a:cs typeface="Times New Roman" panose="02020603050405020304" pitchFamily="18" charset="0"/>
                        </a:rPr>
                        <a:t>overChi2_20</a:t>
                      </a:r>
                      <a:endParaRPr lang="fr-FR"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00B050"/>
                          </a:solidFill>
                          <a:effectLst/>
                          <a:latin typeface="Times New Roman" panose="02020603050405020304" pitchFamily="18" charset="0"/>
                          <a:cs typeface="Times New Roman" panose="02020603050405020304" pitchFamily="18" charset="0"/>
                        </a:rPr>
                        <a:t>overMI_20</a:t>
                      </a:r>
                      <a:endParaRPr lang="fr-FR"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00B050"/>
                          </a:solidFill>
                          <a:effectLst/>
                          <a:latin typeface="Times New Roman" panose="02020603050405020304" pitchFamily="18" charset="0"/>
                          <a:cs typeface="Times New Roman" panose="02020603050405020304" pitchFamily="18" charset="0"/>
                        </a:rPr>
                        <a:t>overVAR_20</a:t>
                      </a:r>
                      <a:endParaRPr lang="fr-FR"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7030A0"/>
                          </a:solidFill>
                          <a:effectLst/>
                          <a:latin typeface="Times New Roman" panose="02020603050405020304" pitchFamily="18" charset="0"/>
                          <a:cs typeface="Times New Roman" panose="02020603050405020304" pitchFamily="18" charset="0"/>
                        </a:rPr>
                        <a:t>underChi2_20</a:t>
                      </a:r>
                      <a:endParaRPr lang="fr-FR" sz="18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7030A0"/>
                          </a:solidFill>
                          <a:effectLst/>
                          <a:latin typeface="Times New Roman" panose="02020603050405020304" pitchFamily="18" charset="0"/>
                          <a:cs typeface="Times New Roman" panose="02020603050405020304" pitchFamily="18" charset="0"/>
                        </a:rPr>
                        <a:t>underMI_20</a:t>
                      </a:r>
                      <a:endParaRPr lang="fr-FR" sz="18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7030A0"/>
                          </a:solidFill>
                          <a:effectLst/>
                          <a:latin typeface="Times New Roman" panose="02020603050405020304" pitchFamily="18" charset="0"/>
                          <a:cs typeface="Times New Roman" panose="02020603050405020304" pitchFamily="18" charset="0"/>
                        </a:rPr>
                        <a:t>underVAR_20</a:t>
                      </a:r>
                      <a:endParaRPr lang="fr-FR" sz="18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7033" marR="7033" marT="7033" marB="0" anchor="ctr"/>
                </a:tc>
                <a:extLst>
                  <a:ext uri="{0D108BD9-81ED-4DB2-BD59-A6C34878D82A}">
                    <a16:rowId xmlns:a16="http://schemas.microsoft.com/office/drawing/2014/main" val="3581878140"/>
                  </a:ext>
                </a:extLst>
              </a:tr>
              <a:tr h="1098169">
                <a:tc>
                  <a:txBody>
                    <a:bodyPr/>
                    <a:lstStyle/>
                    <a:p>
                      <a:pPr algn="ctr" rtl="0" fontAlgn="ctr"/>
                      <a:r>
                        <a:rPr lang="fr-FR" sz="1800" b="1" u="none" strike="noStrike">
                          <a:solidFill>
                            <a:srgbClr val="FF0000"/>
                          </a:solidFill>
                          <a:effectLst/>
                          <a:latin typeface="Times New Roman" panose="02020603050405020304" pitchFamily="18" charset="0"/>
                          <a:cs typeface="Times New Roman" panose="02020603050405020304" pitchFamily="18" charset="0"/>
                        </a:rPr>
                        <a:t>brutChi2_30</a:t>
                      </a:r>
                      <a:endParaRPr lang="fr-FR" sz="1800" b="1" i="0" u="none" strike="noStrike">
                        <a:solidFill>
                          <a:srgbClr val="FF000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FF0000"/>
                          </a:solidFill>
                          <a:effectLst/>
                          <a:latin typeface="Times New Roman" panose="02020603050405020304" pitchFamily="18" charset="0"/>
                          <a:cs typeface="Times New Roman" panose="02020603050405020304" pitchFamily="18" charset="0"/>
                        </a:rPr>
                        <a:t>brutMI_30</a:t>
                      </a:r>
                      <a:endParaRPr lang="fr-FR"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FF0000"/>
                          </a:solidFill>
                          <a:effectLst/>
                          <a:latin typeface="Times New Roman" panose="02020603050405020304" pitchFamily="18" charset="0"/>
                          <a:cs typeface="Times New Roman" panose="02020603050405020304" pitchFamily="18" charset="0"/>
                        </a:rPr>
                        <a:t>brutVAR_30</a:t>
                      </a:r>
                      <a:endParaRPr lang="fr-FR"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00B050"/>
                          </a:solidFill>
                          <a:effectLst/>
                          <a:latin typeface="Times New Roman" panose="02020603050405020304" pitchFamily="18" charset="0"/>
                          <a:cs typeface="Times New Roman" panose="02020603050405020304" pitchFamily="18" charset="0"/>
                        </a:rPr>
                        <a:t>overChi2_30</a:t>
                      </a:r>
                      <a:endParaRPr lang="fr-FR"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00B050"/>
                          </a:solidFill>
                          <a:effectLst/>
                          <a:latin typeface="Times New Roman" panose="02020603050405020304" pitchFamily="18" charset="0"/>
                          <a:cs typeface="Times New Roman" panose="02020603050405020304" pitchFamily="18" charset="0"/>
                        </a:rPr>
                        <a:t>overMI_30</a:t>
                      </a:r>
                      <a:endParaRPr lang="fr-FR"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00B050"/>
                          </a:solidFill>
                          <a:effectLst/>
                          <a:latin typeface="Times New Roman" panose="02020603050405020304" pitchFamily="18" charset="0"/>
                          <a:cs typeface="Times New Roman" panose="02020603050405020304" pitchFamily="18" charset="0"/>
                        </a:rPr>
                        <a:t>overVAR_30</a:t>
                      </a:r>
                      <a:endParaRPr lang="fr-FR"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7030A0"/>
                          </a:solidFill>
                          <a:effectLst/>
                          <a:latin typeface="Times New Roman" panose="02020603050405020304" pitchFamily="18" charset="0"/>
                          <a:cs typeface="Times New Roman" panose="02020603050405020304" pitchFamily="18" charset="0"/>
                        </a:rPr>
                        <a:t>underChi2_30</a:t>
                      </a:r>
                      <a:endParaRPr lang="fr-FR" sz="18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7030A0"/>
                          </a:solidFill>
                          <a:effectLst/>
                          <a:latin typeface="Times New Roman" panose="02020603050405020304" pitchFamily="18" charset="0"/>
                          <a:cs typeface="Times New Roman" panose="02020603050405020304" pitchFamily="18" charset="0"/>
                        </a:rPr>
                        <a:t>underMI_30</a:t>
                      </a:r>
                      <a:endParaRPr lang="fr-FR" sz="18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7030A0"/>
                          </a:solidFill>
                          <a:effectLst/>
                          <a:latin typeface="Times New Roman" panose="02020603050405020304" pitchFamily="18" charset="0"/>
                          <a:cs typeface="Times New Roman" panose="02020603050405020304" pitchFamily="18" charset="0"/>
                        </a:rPr>
                        <a:t>underVAR_30</a:t>
                      </a:r>
                      <a:endParaRPr lang="fr-FR" sz="18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7033" marR="7033" marT="7033" marB="0" anchor="ctr"/>
                </a:tc>
                <a:extLst>
                  <a:ext uri="{0D108BD9-81ED-4DB2-BD59-A6C34878D82A}">
                    <a16:rowId xmlns:a16="http://schemas.microsoft.com/office/drawing/2014/main" val="3088042552"/>
                  </a:ext>
                </a:extLst>
              </a:tr>
              <a:tr h="1098169">
                <a:tc>
                  <a:txBody>
                    <a:bodyPr/>
                    <a:lstStyle/>
                    <a:p>
                      <a:pPr algn="ctr" rtl="0" fontAlgn="ctr"/>
                      <a:r>
                        <a:rPr lang="fr-FR" sz="1800" b="1" u="none" strike="noStrike" dirty="0">
                          <a:solidFill>
                            <a:srgbClr val="FF0000"/>
                          </a:solidFill>
                          <a:effectLst/>
                          <a:latin typeface="Times New Roman" panose="02020603050405020304" pitchFamily="18" charset="0"/>
                          <a:cs typeface="Times New Roman" panose="02020603050405020304" pitchFamily="18" charset="0"/>
                        </a:rPr>
                        <a:t>brutChi2_40</a:t>
                      </a:r>
                      <a:endParaRPr lang="fr-FR"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a:solidFill>
                            <a:srgbClr val="FF0000"/>
                          </a:solidFill>
                          <a:effectLst/>
                          <a:latin typeface="Times New Roman" panose="02020603050405020304" pitchFamily="18" charset="0"/>
                          <a:cs typeface="Times New Roman" panose="02020603050405020304" pitchFamily="18" charset="0"/>
                        </a:rPr>
                        <a:t>brutMI_40</a:t>
                      </a:r>
                      <a:endParaRPr lang="fr-FR" sz="1800" b="1" i="0" u="none" strike="noStrike">
                        <a:solidFill>
                          <a:srgbClr val="FF000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FF0000"/>
                          </a:solidFill>
                          <a:effectLst/>
                          <a:latin typeface="Times New Roman" panose="02020603050405020304" pitchFamily="18" charset="0"/>
                          <a:cs typeface="Times New Roman" panose="02020603050405020304" pitchFamily="18" charset="0"/>
                        </a:rPr>
                        <a:t>brutVAR_40</a:t>
                      </a:r>
                      <a:endParaRPr lang="fr-FR"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00B050"/>
                          </a:solidFill>
                          <a:effectLst/>
                          <a:latin typeface="Times New Roman" panose="02020603050405020304" pitchFamily="18" charset="0"/>
                          <a:cs typeface="Times New Roman" panose="02020603050405020304" pitchFamily="18" charset="0"/>
                        </a:rPr>
                        <a:t>overChi2_40</a:t>
                      </a:r>
                      <a:endParaRPr lang="fr-FR"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00B050"/>
                          </a:solidFill>
                          <a:effectLst/>
                          <a:latin typeface="Times New Roman" panose="02020603050405020304" pitchFamily="18" charset="0"/>
                          <a:cs typeface="Times New Roman" panose="02020603050405020304" pitchFamily="18" charset="0"/>
                        </a:rPr>
                        <a:t>overMI_40</a:t>
                      </a:r>
                      <a:endParaRPr lang="fr-FR"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00B050"/>
                          </a:solidFill>
                          <a:effectLst/>
                          <a:latin typeface="Times New Roman" panose="02020603050405020304" pitchFamily="18" charset="0"/>
                          <a:cs typeface="Times New Roman" panose="02020603050405020304" pitchFamily="18" charset="0"/>
                        </a:rPr>
                        <a:t>overVAR_40</a:t>
                      </a:r>
                      <a:endParaRPr lang="fr-FR"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7030A0"/>
                          </a:solidFill>
                          <a:effectLst/>
                          <a:latin typeface="Times New Roman" panose="02020603050405020304" pitchFamily="18" charset="0"/>
                          <a:cs typeface="Times New Roman" panose="02020603050405020304" pitchFamily="18" charset="0"/>
                        </a:rPr>
                        <a:t>underChi2_40</a:t>
                      </a:r>
                      <a:endParaRPr lang="fr-FR" sz="18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7030A0"/>
                          </a:solidFill>
                          <a:effectLst/>
                          <a:latin typeface="Times New Roman" panose="02020603050405020304" pitchFamily="18" charset="0"/>
                          <a:cs typeface="Times New Roman" panose="02020603050405020304" pitchFamily="18" charset="0"/>
                        </a:rPr>
                        <a:t>underMI_40</a:t>
                      </a:r>
                      <a:endParaRPr lang="fr-FR" sz="18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7033" marR="7033" marT="7033" marB="0" anchor="ctr"/>
                </a:tc>
                <a:tc>
                  <a:txBody>
                    <a:bodyPr/>
                    <a:lstStyle/>
                    <a:p>
                      <a:pPr algn="ctr" rtl="0" fontAlgn="ctr"/>
                      <a:r>
                        <a:rPr lang="fr-FR" sz="1800" b="1" u="none" strike="noStrike" dirty="0">
                          <a:solidFill>
                            <a:srgbClr val="7030A0"/>
                          </a:solidFill>
                          <a:effectLst/>
                          <a:latin typeface="Times New Roman" panose="02020603050405020304" pitchFamily="18" charset="0"/>
                          <a:cs typeface="Times New Roman" panose="02020603050405020304" pitchFamily="18" charset="0"/>
                        </a:rPr>
                        <a:t>underVAR_40</a:t>
                      </a:r>
                      <a:endParaRPr lang="fr-FR" sz="18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7033" marR="7033" marT="7033" marB="0" anchor="ctr"/>
                </a:tc>
                <a:extLst>
                  <a:ext uri="{0D108BD9-81ED-4DB2-BD59-A6C34878D82A}">
                    <a16:rowId xmlns:a16="http://schemas.microsoft.com/office/drawing/2014/main" val="1962034159"/>
                  </a:ext>
                </a:extLst>
              </a:tr>
            </a:tbl>
          </a:graphicData>
        </a:graphic>
      </p:graphicFrame>
      <p:sp>
        <p:nvSpPr>
          <p:cNvPr id="14" name="Rectangle à coins arrondis 4">
            <a:extLst>
              <a:ext uri="{FF2B5EF4-FFF2-40B4-BE49-F238E27FC236}">
                <a16:creationId xmlns:a16="http://schemas.microsoft.com/office/drawing/2014/main" id="{0C8B2BEC-BA63-4F88-971B-817ABA5C8371}"/>
              </a:ext>
            </a:extLst>
          </p:cNvPr>
          <p:cNvSpPr/>
          <p:nvPr/>
        </p:nvSpPr>
        <p:spPr>
          <a:xfrm>
            <a:off x="4120529" y="3745060"/>
            <a:ext cx="3537284" cy="1275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400" dirty="0">
                <a:latin typeface="Times New Roman" panose="02020603050405020304" pitchFamily="18" charset="0"/>
                <a:cs typeface="Times New Roman" panose="02020603050405020304" pitchFamily="18" charset="0"/>
              </a:rPr>
              <a:t>27 </a:t>
            </a:r>
            <a:r>
              <a:rPr lang="fr-FR" sz="3400" dirty="0" err="1">
                <a:latin typeface="Times New Roman" panose="02020603050405020304" pitchFamily="18" charset="0"/>
                <a:cs typeface="Times New Roman" panose="02020603050405020304" pitchFamily="18" charset="0"/>
              </a:rPr>
              <a:t>DataSet</a:t>
            </a:r>
            <a:endParaRPr lang="fr-FR"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42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a:spLocks noChangeAspect="1"/>
          </p:cNvSpPr>
          <p:nvPr/>
        </p:nvSpPr>
        <p:spPr>
          <a:xfrm>
            <a:off x="5846649" y="6592736"/>
            <a:ext cx="233363" cy="251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DE1002F5-115D-4173-818D-9BD173FCB9F9}" type="slidenum">
              <a:rPr lang="fr-FR" smtClean="0"/>
              <a:t>16</a:t>
            </a:fld>
            <a:endParaRPr lang="fr-FR"/>
          </a:p>
        </p:txBody>
      </p:sp>
      <p:sp>
        <p:nvSpPr>
          <p:cNvPr id="33" name="Espace réservé de la date 2">
            <a:extLst>
              <a:ext uri="{FF2B5EF4-FFF2-40B4-BE49-F238E27FC236}">
                <a16:creationId xmlns:a16="http://schemas.microsoft.com/office/drawing/2014/main" id="{4A2CFAD4-BCA3-4EF4-A870-652D6D12D38F}"/>
              </a:ext>
            </a:extLst>
          </p:cNvPr>
          <p:cNvSpPr>
            <a:spLocks noGrp="1"/>
          </p:cNvSpPr>
          <p:nvPr>
            <p:ph type="dt" sz="half" idx="10"/>
          </p:nvPr>
        </p:nvSpPr>
        <p:spPr>
          <a:xfrm>
            <a:off x="838200" y="6356350"/>
            <a:ext cx="2743200" cy="365125"/>
          </a:xfrm>
        </p:spPr>
        <p:txBody>
          <a:bodyPr/>
          <a:lstStyle/>
          <a:p>
            <a:fld id="{1BD374DB-8370-4F34-B48F-3B7A380F5825}" type="datetime1">
              <a:rPr lang="en-US" smtClean="0"/>
              <a:t>7/25/2020</a:t>
            </a:fld>
            <a:endParaRPr lang="fr-FR" dirty="0"/>
          </a:p>
        </p:txBody>
      </p:sp>
      <p:sp>
        <p:nvSpPr>
          <p:cNvPr id="45" name="AutoShape 6" descr="https://d1b9nt246jyosd.cloudfront.net/cms_page_media/70/klout_dashboard.png.541x449_q95.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6" name="Oval 14"/>
          <p:cNvSpPr/>
          <p:nvPr/>
        </p:nvSpPr>
        <p:spPr>
          <a:xfrm>
            <a:off x="7979081" y="46223"/>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8" name="TextBox 73"/>
          <p:cNvSpPr txBox="1"/>
          <p:nvPr/>
        </p:nvSpPr>
        <p:spPr>
          <a:xfrm>
            <a:off x="3743989" y="0"/>
            <a:ext cx="4840429"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50" name="Picture 13"/>
          <p:cNvPicPr>
            <a:picLocks noChangeAspect="1"/>
          </p:cNvPicPr>
          <p:nvPr/>
        </p:nvPicPr>
        <p:blipFill>
          <a:blip r:embed="rId3" cstate="print"/>
          <a:stretch>
            <a:fillRect/>
          </a:stretch>
        </p:blipFill>
        <p:spPr>
          <a:xfrm>
            <a:off x="1798563" y="573403"/>
            <a:ext cx="9134479" cy="45719"/>
          </a:xfrm>
          <a:prstGeom prst="rect">
            <a:avLst/>
          </a:prstGeom>
        </p:spPr>
      </p:pic>
      <p:sp>
        <p:nvSpPr>
          <p:cNvPr id="52" name="Oval 14"/>
          <p:cNvSpPr/>
          <p:nvPr/>
        </p:nvSpPr>
        <p:spPr>
          <a:xfrm>
            <a:off x="2494901" y="32776"/>
            <a:ext cx="405619" cy="402524"/>
          </a:xfrm>
          <a:prstGeom prst="ellipse">
            <a:avLst/>
          </a:prstGeom>
          <a:solidFill>
            <a:srgbClr val="0086E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53" name="TextBox 30"/>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54" name="TextBox 30"/>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55" name="Oval 14"/>
          <p:cNvSpPr/>
          <p:nvPr/>
        </p:nvSpPr>
        <p:spPr>
          <a:xfrm>
            <a:off x="8433582" y="59670"/>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57" name="Oval 14"/>
          <p:cNvSpPr/>
          <p:nvPr/>
        </p:nvSpPr>
        <p:spPr>
          <a:xfrm>
            <a:off x="8923867" y="72012"/>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59" name="Rectangle 58"/>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ZoneTexte 26"/>
          <p:cNvSpPr txBox="1"/>
          <p:nvPr/>
        </p:nvSpPr>
        <p:spPr>
          <a:xfrm>
            <a:off x="3188235" y="626700"/>
            <a:ext cx="3597576"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2.1  Méthodes de classification  utilisées</a:t>
            </a:r>
            <a:endParaRPr lang="fr-FR" sz="1400" b="1" dirty="0">
              <a:latin typeface="Times New Roman" panose="02020603050405020304" pitchFamily="18" charset="0"/>
              <a:cs typeface="Times New Roman" panose="02020603050405020304" pitchFamily="18" charset="0"/>
            </a:endParaRPr>
          </a:p>
        </p:txBody>
      </p:sp>
      <p:pic>
        <p:nvPicPr>
          <p:cNvPr id="29" name="Image 28">
            <a:extLst>
              <a:ext uri="{FF2B5EF4-FFF2-40B4-BE49-F238E27FC236}">
                <a16:creationId xmlns:a16="http://schemas.microsoft.com/office/drawing/2014/main" id="{E42BC26D-1416-44BC-A261-EE35AE7E4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2" name="Rectangle 1"/>
          <p:cNvSpPr/>
          <p:nvPr/>
        </p:nvSpPr>
        <p:spPr>
          <a:xfrm>
            <a:off x="3043700" y="1533704"/>
            <a:ext cx="6096000" cy="3626955"/>
          </a:xfrm>
          <a:prstGeom prst="rect">
            <a:avLst/>
          </a:prstGeom>
        </p:spPr>
        <p:txBody>
          <a:bodyPr>
            <a:spAutoFit/>
          </a:bodyPr>
          <a:lstStyle/>
          <a:p>
            <a:pPr marL="342900" indent="-342900">
              <a:lnSpc>
                <a:spcPct val="25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KNN</a:t>
            </a:r>
          </a:p>
          <a:p>
            <a:pPr marL="342900" indent="-342900">
              <a:lnSpc>
                <a:spcPct val="25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ARBRE DE DECISION(CART)</a:t>
            </a:r>
          </a:p>
          <a:p>
            <a:pPr marL="342900" indent="-342900">
              <a:lnSpc>
                <a:spcPct val="25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MULTI-LAYER PERCEPTRON (MLP)</a:t>
            </a:r>
          </a:p>
          <a:p>
            <a:pPr marL="342900" indent="-342900">
              <a:lnSpc>
                <a:spcPct val="25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SUPPORT VECTOR MACHINE (SVM)</a:t>
            </a:r>
          </a:p>
        </p:txBody>
      </p:sp>
    </p:spTree>
    <p:extLst>
      <p:ext uri="{BB962C8B-B14F-4D97-AF65-F5344CB8AC3E}">
        <p14:creationId xmlns:p14="http://schemas.microsoft.com/office/powerpoint/2010/main" val="10052071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04375 -0.00162 L -0.40586 -0.00231 " pathEditMode="relative" rAng="0" ptsTypes="AA">
                                      <p:cBhvr>
                                        <p:cTn id="6" dur="1000" fill="hold"/>
                                        <p:tgtEl>
                                          <p:spTgt spid="46"/>
                                        </p:tgtEl>
                                        <p:attrNameLst>
                                          <p:attrName>ppt_x</p:attrName>
                                          <p:attrName>ppt_y</p:attrName>
                                        </p:attrNameLst>
                                      </p:cBhvr>
                                      <p:rCtr x="-18112" y="-46"/>
                                    </p:animMotion>
                                  </p:childTnLst>
                                </p:cTn>
                              </p:par>
                              <p:par>
                                <p:cTn id="7" presetID="1" presetClass="emph" presetSubtype="2" fill="hold" nodeType="withEffect">
                                  <p:stCondLst>
                                    <p:cond delay="0"/>
                                  </p:stCondLst>
                                  <p:childTnLst>
                                    <p:animClr clrSpc="rgb" dir="cw">
                                      <p:cBhvr>
                                        <p:cTn id="8" dur="1000" fill="hold"/>
                                        <p:tgtEl>
                                          <p:spTgt spid="46"/>
                                        </p:tgtEl>
                                        <p:attrNameLst>
                                          <p:attrName>fillcolor</p:attrName>
                                        </p:attrNameLst>
                                      </p:cBhvr>
                                      <p:to>
                                        <a:schemeClr val="accent1"/>
                                      </p:to>
                                    </p:animClr>
                                    <p:set>
                                      <p:cBhvr>
                                        <p:cTn id="9" dur="1000" fill="hold"/>
                                        <p:tgtEl>
                                          <p:spTgt spid="46"/>
                                        </p:tgtEl>
                                        <p:attrNameLst>
                                          <p:attrName>fill.type</p:attrName>
                                        </p:attrNameLst>
                                      </p:cBhvr>
                                      <p:to>
                                        <p:strVal val="solid"/>
                                      </p:to>
                                    </p:set>
                                    <p:set>
                                      <p:cBhvr>
                                        <p:cTn id="10" dur="1000" fill="hold"/>
                                        <p:tgtEl>
                                          <p:spTgt spid="46"/>
                                        </p:tgtEl>
                                        <p:attrNameLst>
                                          <p:attrName>fill.on</p:attrName>
                                        </p:attrNameLst>
                                      </p:cBhvr>
                                      <p:to>
                                        <p:strVal val="true"/>
                                      </p:to>
                                    </p:set>
                                  </p:childTnLst>
                                </p:cTn>
                              </p:par>
                              <p:par>
                                <p:cTn id="11" presetID="47"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anim calcmode="lin" valueType="num">
                                      <p:cBhvr>
                                        <p:cTn id="14" dur="500" fill="hold"/>
                                        <p:tgtEl>
                                          <p:spTgt spid="48"/>
                                        </p:tgtEl>
                                        <p:attrNameLst>
                                          <p:attrName>ppt_x</p:attrName>
                                        </p:attrNameLst>
                                      </p:cBhvr>
                                      <p:tavLst>
                                        <p:tav tm="0">
                                          <p:val>
                                            <p:strVal val="#ppt_x"/>
                                          </p:val>
                                        </p:tav>
                                        <p:tav tm="100000">
                                          <p:val>
                                            <p:strVal val="#ppt_x"/>
                                          </p:val>
                                        </p:tav>
                                      </p:tavLst>
                                    </p:anim>
                                    <p:anim calcmode="lin" valueType="num">
                                      <p:cBhvr>
                                        <p:cTn id="15" dur="5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left)">
                                      <p:cBhvr>
                                        <p:cTn id="19" dur="500"/>
                                        <p:tgtEl>
                                          <p:spTgt spid="59"/>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left)">
                                      <p:cBhvr>
                                        <p:cTn id="23" dur="500"/>
                                        <p:tgtEl>
                                          <p:spTgt spid="6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p:bldP spid="59" grpId="0" animBg="1"/>
      <p:bldP spid="60"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a:spLocks noChangeAspect="1"/>
          </p:cNvSpPr>
          <p:nvPr/>
        </p:nvSpPr>
        <p:spPr>
          <a:xfrm>
            <a:off x="5846649" y="6592736"/>
            <a:ext cx="233363" cy="251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E1002F5-115D-4173-818D-9BD173FCB9F9}" type="slidenum">
              <a:rPr lang="fr-FR" smtClean="0">
                <a:latin typeface="Times New Roman" panose="02020603050405020304" pitchFamily="18" charset="0"/>
                <a:cs typeface="Times New Roman" panose="02020603050405020304" pitchFamily="18" charset="0"/>
              </a:rPr>
              <a:t>17</a:t>
            </a:fld>
            <a:endParaRPr lang="fr-FR">
              <a:latin typeface="Times New Roman" panose="02020603050405020304" pitchFamily="18" charset="0"/>
              <a:cs typeface="Times New Roman" panose="02020603050405020304" pitchFamily="18" charset="0"/>
            </a:endParaRPr>
          </a:p>
        </p:txBody>
      </p:sp>
      <p:sp>
        <p:nvSpPr>
          <p:cNvPr id="33" name="Espace réservé de la date 2">
            <a:extLst>
              <a:ext uri="{FF2B5EF4-FFF2-40B4-BE49-F238E27FC236}">
                <a16:creationId xmlns:a16="http://schemas.microsoft.com/office/drawing/2014/main" id="{4A2CFAD4-BCA3-4EF4-A870-652D6D12D38F}"/>
              </a:ext>
            </a:extLst>
          </p:cNvPr>
          <p:cNvSpPr>
            <a:spLocks noGrp="1"/>
          </p:cNvSpPr>
          <p:nvPr>
            <p:ph type="dt" sz="half" idx="10"/>
          </p:nvPr>
        </p:nvSpPr>
        <p:spPr>
          <a:xfrm>
            <a:off x="838200" y="6356350"/>
            <a:ext cx="2743200" cy="365125"/>
          </a:xfrm>
        </p:spPr>
        <p:txBody>
          <a:bodyPr/>
          <a:lstStyle/>
          <a:p>
            <a:fld id="{1BD374DB-8370-4F34-B48F-3B7A380F5825}" type="datetime1">
              <a:rPr lang="en-US" smtClean="0">
                <a:latin typeface="Times New Roman" panose="02020603050405020304" pitchFamily="18" charset="0"/>
                <a:cs typeface="Times New Roman" panose="02020603050405020304" pitchFamily="18" charset="0"/>
              </a:rPr>
              <a:t>7/25/2020</a:t>
            </a:fld>
            <a:endParaRPr lang="fr-FR" dirty="0">
              <a:latin typeface="Times New Roman" panose="02020603050405020304" pitchFamily="18" charset="0"/>
              <a:cs typeface="Times New Roman" panose="02020603050405020304" pitchFamily="18" charset="0"/>
            </a:endParaRPr>
          </a:p>
        </p:txBody>
      </p:sp>
      <p:sp>
        <p:nvSpPr>
          <p:cNvPr id="45" name="AutoShape 6" descr="https://d1b9nt246jyosd.cloudfront.net/cms_page_media/70/klout_dashboard.png.541x449_q95.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latin typeface="Times New Roman" panose="02020603050405020304" pitchFamily="18" charset="0"/>
              <a:cs typeface="Times New Roman" panose="02020603050405020304" pitchFamily="18" charset="0"/>
            </a:endParaRPr>
          </a:p>
        </p:txBody>
      </p:sp>
      <p:sp>
        <p:nvSpPr>
          <p:cNvPr id="53" name="TextBox 30"/>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54" name="TextBox 30"/>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59" name="Rectangle 58"/>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60" name="ZoneTexte 26"/>
          <p:cNvSpPr txBox="1"/>
          <p:nvPr/>
        </p:nvSpPr>
        <p:spPr>
          <a:xfrm>
            <a:off x="3188235" y="626700"/>
            <a:ext cx="3597576"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2.1  Méthodes de classification  utilisées</a:t>
            </a:r>
            <a:endParaRPr lang="fr-FR" sz="1400" b="1" dirty="0">
              <a:latin typeface="Times New Roman" panose="02020603050405020304" pitchFamily="18" charset="0"/>
              <a:cs typeface="Times New Roman" panose="02020603050405020304" pitchFamily="18" charset="0"/>
            </a:endParaRPr>
          </a:p>
        </p:txBody>
      </p:sp>
      <p:pic>
        <p:nvPicPr>
          <p:cNvPr id="29" name="Image 28">
            <a:extLst>
              <a:ext uri="{FF2B5EF4-FFF2-40B4-BE49-F238E27FC236}">
                <a16:creationId xmlns:a16="http://schemas.microsoft.com/office/drawing/2014/main" id="{E42BC26D-1416-44BC-A261-EE35AE7E4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2" name="Rectangle 1"/>
          <p:cNvSpPr/>
          <p:nvPr/>
        </p:nvSpPr>
        <p:spPr>
          <a:xfrm>
            <a:off x="3363814" y="875259"/>
            <a:ext cx="6096000" cy="856966"/>
          </a:xfrm>
          <a:prstGeom prst="rect">
            <a:avLst/>
          </a:prstGeom>
        </p:spPr>
        <p:txBody>
          <a:bodyPr>
            <a:spAutoFit/>
          </a:bodyPr>
          <a:lstStyle/>
          <a:p>
            <a:pPr marL="342900" indent="-342900">
              <a:lnSpc>
                <a:spcPct val="25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ARBRE DE DECISION(CART)</a:t>
            </a:r>
          </a:p>
        </p:txBody>
      </p:sp>
      <p:sp>
        <p:nvSpPr>
          <p:cNvPr id="3" name="Rectangle 2"/>
          <p:cNvSpPr/>
          <p:nvPr/>
        </p:nvSpPr>
        <p:spPr>
          <a:xfrm>
            <a:off x="1189912" y="2590576"/>
            <a:ext cx="2391488" cy="57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Prédiction </a:t>
            </a:r>
          </a:p>
        </p:txBody>
      </p:sp>
      <p:sp>
        <p:nvSpPr>
          <p:cNvPr id="19" name="Rectangle 18"/>
          <p:cNvSpPr/>
          <p:nvPr/>
        </p:nvSpPr>
        <p:spPr>
          <a:xfrm>
            <a:off x="7601761" y="2502163"/>
            <a:ext cx="2474879" cy="57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Classification</a:t>
            </a:r>
          </a:p>
        </p:txBody>
      </p:sp>
      <p:pic>
        <p:nvPicPr>
          <p:cNvPr id="4" name="Image 3"/>
          <p:cNvPicPr>
            <a:picLocks noChangeAspect="1"/>
          </p:cNvPicPr>
          <p:nvPr/>
        </p:nvPicPr>
        <p:blipFill rotWithShape="1">
          <a:blip r:embed="rId4"/>
          <a:srcRect t="20486" r="10989" b="-7569"/>
          <a:stretch/>
        </p:blipFill>
        <p:spPr>
          <a:xfrm>
            <a:off x="6441954" y="3422613"/>
            <a:ext cx="4870931" cy="420129"/>
          </a:xfrm>
          <a:prstGeom prst="rect">
            <a:avLst/>
          </a:prstGeom>
          <a:ln w="19050">
            <a:solidFill>
              <a:schemeClr val="tx1"/>
            </a:solidFill>
          </a:ln>
        </p:spPr>
      </p:pic>
      <p:sp>
        <p:nvSpPr>
          <p:cNvPr id="6" name="Rectangle 5"/>
          <p:cNvSpPr/>
          <p:nvPr/>
        </p:nvSpPr>
        <p:spPr>
          <a:xfrm>
            <a:off x="4550240" y="1702268"/>
            <a:ext cx="1815562" cy="369332"/>
          </a:xfrm>
          <a:prstGeom prst="rect">
            <a:avLst/>
          </a:prstGeom>
        </p:spPr>
        <p:txBody>
          <a:bodyPr wrap="none">
            <a:spAutoFit/>
          </a:bodyPr>
          <a:lstStyle/>
          <a:p>
            <a:pPr fontAlgn="base"/>
            <a:r>
              <a:rPr lang="fr-FR" b="1" dirty="0" err="1">
                <a:solidFill>
                  <a:srgbClr val="222222"/>
                </a:solidFill>
                <a:latin typeface="Times New Roman" panose="02020603050405020304" pitchFamily="18" charset="0"/>
                <a:cs typeface="Times New Roman" panose="02020603050405020304" pitchFamily="18" charset="0"/>
              </a:rPr>
              <a:t>Greedy</a:t>
            </a:r>
            <a:r>
              <a:rPr lang="fr-FR" b="1" dirty="0">
                <a:solidFill>
                  <a:srgbClr val="222222"/>
                </a:solidFill>
                <a:latin typeface="Times New Roman" panose="02020603050405020304" pitchFamily="18" charset="0"/>
                <a:cs typeface="Times New Roman" panose="02020603050405020304" pitchFamily="18" charset="0"/>
              </a:rPr>
              <a:t> </a:t>
            </a:r>
            <a:r>
              <a:rPr lang="fr-FR" b="1" dirty="0" err="1">
                <a:solidFill>
                  <a:srgbClr val="222222"/>
                </a:solidFill>
                <a:latin typeface="Times New Roman" panose="02020603050405020304" pitchFamily="18" charset="0"/>
                <a:cs typeface="Times New Roman" panose="02020603050405020304" pitchFamily="18" charset="0"/>
              </a:rPr>
              <a:t>Splitting</a:t>
            </a:r>
            <a:endParaRPr lang="fr-FR" b="1" dirty="0">
              <a:solidFill>
                <a:srgbClr val="222222"/>
              </a:solidFill>
              <a:effectLst/>
              <a:latin typeface="Times New Roman" panose="02020603050405020304" pitchFamily="18" charset="0"/>
              <a:cs typeface="Times New Roman" panose="02020603050405020304" pitchFamily="18" charset="0"/>
            </a:endParaRPr>
          </a:p>
        </p:txBody>
      </p:sp>
      <p:sp>
        <p:nvSpPr>
          <p:cNvPr id="7" name="Rectangle 6"/>
          <p:cNvSpPr/>
          <p:nvPr/>
        </p:nvSpPr>
        <p:spPr>
          <a:xfrm>
            <a:off x="984875" y="3355808"/>
            <a:ext cx="2743251" cy="369332"/>
          </a:xfrm>
          <a:prstGeom prst="rect">
            <a:avLst/>
          </a:prstGeom>
          <a:ln>
            <a:solidFill>
              <a:schemeClr val="tx1"/>
            </a:solidFill>
          </a:ln>
        </p:spPr>
        <p:txBody>
          <a:bodyPr wrap="none">
            <a:spAutoFit/>
          </a:bodyPr>
          <a:lstStyle/>
          <a:p>
            <a:pPr fontAlgn="base"/>
            <a:r>
              <a:rPr lang="fr-FR" dirty="0">
                <a:latin typeface="Times New Roman" panose="02020603050405020304" pitchFamily="18" charset="0"/>
                <a:cs typeface="Times New Roman" panose="02020603050405020304" pitchFamily="18" charset="0"/>
              </a:rPr>
              <a:t>somme (y - prédiction) ^ 2</a:t>
            </a:r>
          </a:p>
        </p:txBody>
      </p:sp>
      <p:sp>
        <p:nvSpPr>
          <p:cNvPr id="23" name="Rectangle 22"/>
          <p:cNvSpPr/>
          <p:nvPr/>
        </p:nvSpPr>
        <p:spPr>
          <a:xfrm>
            <a:off x="7883621" y="3851868"/>
            <a:ext cx="1505540" cy="369332"/>
          </a:xfrm>
          <a:prstGeom prst="rect">
            <a:avLst/>
          </a:prstGeom>
        </p:spPr>
        <p:txBody>
          <a:bodyPr wrap="none">
            <a:spAutoFit/>
          </a:bodyPr>
          <a:lstStyle/>
          <a:p>
            <a:pPr fontAlgn="base"/>
            <a:r>
              <a:rPr lang="fr-FR" dirty="0">
                <a:latin typeface="Times New Roman" panose="02020603050405020304" pitchFamily="18" charset="0"/>
                <a:cs typeface="Times New Roman" panose="02020603050405020304" pitchFamily="18" charset="0"/>
              </a:rPr>
              <a:t>Indice de Gini</a:t>
            </a:r>
          </a:p>
        </p:txBody>
      </p:sp>
      <p:sp>
        <p:nvSpPr>
          <p:cNvPr id="24" name="Rectangle 23"/>
          <p:cNvSpPr/>
          <p:nvPr/>
        </p:nvSpPr>
        <p:spPr>
          <a:xfrm>
            <a:off x="7483690" y="4419208"/>
            <a:ext cx="2629246" cy="369332"/>
          </a:xfrm>
          <a:prstGeom prst="rect">
            <a:avLst/>
          </a:prstGeom>
          <a:ln>
            <a:solidFill>
              <a:schemeClr val="tx1"/>
            </a:solidFill>
          </a:ln>
        </p:spPr>
        <p:txBody>
          <a:bodyPr wrap="none">
            <a:spAutoFit/>
          </a:bodyPr>
          <a:lstStyle/>
          <a:p>
            <a:pPr fontAlgn="base"/>
            <a:r>
              <a:rPr lang="nn-NO" dirty="0">
                <a:latin typeface="Times New Roman" panose="02020603050405020304" pitchFamily="18" charset="0"/>
                <a:cs typeface="Times New Roman" panose="02020603050405020304" pitchFamily="18" charset="0"/>
              </a:rPr>
              <a:t>G = somme (pk * (1 - pk))</a:t>
            </a:r>
            <a:endParaRPr lang="fr-FR" dirty="0">
              <a:latin typeface="Times New Roman" panose="02020603050405020304" pitchFamily="18" charset="0"/>
              <a:cs typeface="Times New Roman" panose="02020603050405020304" pitchFamily="18" charset="0"/>
            </a:endParaRPr>
          </a:p>
        </p:txBody>
      </p:sp>
      <p:sp>
        <p:nvSpPr>
          <p:cNvPr id="25" name="Rectangle 24"/>
          <p:cNvSpPr/>
          <p:nvPr/>
        </p:nvSpPr>
        <p:spPr>
          <a:xfrm>
            <a:off x="7516981" y="5009430"/>
            <a:ext cx="2444900" cy="923330"/>
          </a:xfrm>
          <a:prstGeom prst="rect">
            <a:avLst/>
          </a:prstGeom>
          <a:ln>
            <a:solidFill>
              <a:schemeClr val="tx1"/>
            </a:solidFill>
          </a:ln>
        </p:spPr>
        <p:txBody>
          <a:bodyPr wrap="none">
            <a:spAutoFit/>
          </a:bodyPr>
          <a:lstStyle/>
          <a:p>
            <a:pPr algn="ctr" fontAlgn="base"/>
            <a:r>
              <a:rPr lang="nn-NO" dirty="0">
                <a:latin typeface="Times New Roman" panose="02020603050405020304" pitchFamily="18" charset="0"/>
                <a:cs typeface="Times New Roman" panose="02020603050405020304" pitchFamily="18" charset="0"/>
              </a:rPr>
              <a:t>G = 2 * p1 * p2</a:t>
            </a:r>
          </a:p>
          <a:p>
            <a:pPr algn="ctr" fontAlgn="base"/>
            <a:r>
              <a:rPr lang="nn-NO" dirty="0">
                <a:latin typeface="Times New Roman" panose="02020603050405020304" pitchFamily="18" charset="0"/>
                <a:cs typeface="Times New Roman" panose="02020603050405020304" pitchFamily="18" charset="0"/>
              </a:rPr>
              <a:t>ou</a:t>
            </a:r>
          </a:p>
          <a:p>
            <a:pPr algn="ctr" fontAlgn="base"/>
            <a:r>
              <a:rPr lang="nn-NO" dirty="0">
                <a:latin typeface="Times New Roman" panose="02020603050405020304" pitchFamily="18" charset="0"/>
                <a:cs typeface="Times New Roman" panose="02020603050405020304" pitchFamily="18" charset="0"/>
              </a:rPr>
              <a:t>G = 1 - (p1 ^ 2 + p2 ^ 2)</a:t>
            </a:r>
            <a:endParaRPr lang="fr-FR" dirty="0">
              <a:latin typeface="Times New Roman" panose="02020603050405020304" pitchFamily="18" charset="0"/>
              <a:cs typeface="Times New Roman" panose="02020603050405020304" pitchFamily="18" charset="0"/>
            </a:endParaRPr>
          </a:p>
        </p:txBody>
      </p:sp>
      <p:sp>
        <p:nvSpPr>
          <p:cNvPr id="8" name="Rectangle 7"/>
          <p:cNvSpPr/>
          <p:nvPr/>
        </p:nvSpPr>
        <p:spPr>
          <a:xfrm>
            <a:off x="6458541" y="6054919"/>
            <a:ext cx="4251754" cy="369332"/>
          </a:xfrm>
          <a:prstGeom prst="rect">
            <a:avLst/>
          </a:prstGeom>
          <a:ln>
            <a:solidFill>
              <a:schemeClr val="tx1"/>
            </a:solidFill>
          </a:ln>
        </p:spPr>
        <p:txBody>
          <a:bodyPr wrap="square">
            <a:spAutoFit/>
          </a:bodyPr>
          <a:lstStyle/>
          <a:p>
            <a:r>
              <a:rPr lang="pt-BR" dirty="0">
                <a:solidFill>
                  <a:srgbClr val="555555"/>
                </a:solidFill>
                <a:latin typeface="Times New Roman" panose="02020603050405020304" pitchFamily="18" charset="0"/>
                <a:cs typeface="Times New Roman" panose="02020603050405020304" pitchFamily="18" charset="0"/>
              </a:rPr>
              <a:t>G = G(</a:t>
            </a:r>
            <a:r>
              <a:rPr lang="nn-NO"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S1</a:t>
            </a:r>
            <a:r>
              <a:rPr lang="pt-BR" dirty="0">
                <a:solidFill>
                  <a:srgbClr val="555555"/>
                </a:solidFill>
                <a:latin typeface="Times New Roman" panose="02020603050405020304" pitchFamily="18" charset="0"/>
                <a:cs typeface="Times New Roman" panose="02020603050405020304" pitchFamily="18" charset="0"/>
              </a:rPr>
              <a:t>)* </a:t>
            </a:r>
            <a:r>
              <a:rPr lang="pt-BR" dirty="0">
                <a:solidFill>
                  <a:srgbClr val="FF0000"/>
                </a:solidFill>
                <a:latin typeface="Times New Roman" panose="02020603050405020304" pitchFamily="18" charset="0"/>
                <a:cs typeface="Times New Roman" panose="02020603050405020304" pitchFamily="18" charset="0"/>
              </a:rPr>
              <a:t>(ng1 / n) </a:t>
            </a:r>
            <a:r>
              <a:rPr lang="pt-BR" dirty="0">
                <a:solidFill>
                  <a:srgbClr val="555555"/>
                </a:solidFill>
                <a:latin typeface="Times New Roman" panose="02020603050405020304" pitchFamily="18" charset="0"/>
                <a:cs typeface="Times New Roman" panose="02020603050405020304" pitchFamily="18" charset="0"/>
              </a:rPr>
              <a:t>+ G(S2) * </a:t>
            </a:r>
            <a:r>
              <a:rPr lang="pt-BR" dirty="0">
                <a:solidFill>
                  <a:srgbClr val="FF0000"/>
                </a:solidFill>
                <a:latin typeface="Times New Roman" panose="02020603050405020304" pitchFamily="18" charset="0"/>
                <a:cs typeface="Times New Roman" panose="02020603050405020304" pitchFamily="18" charset="0"/>
              </a:rPr>
              <a:t>(ng2 / n</a:t>
            </a:r>
            <a:r>
              <a:rPr lang="pt-BR" dirty="0">
                <a:solidFill>
                  <a:srgbClr val="555555"/>
                </a:solidFill>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11" name="Rectangle 10"/>
          <p:cNvSpPr/>
          <p:nvPr/>
        </p:nvSpPr>
        <p:spPr>
          <a:xfrm>
            <a:off x="6164203" y="2312549"/>
            <a:ext cx="5426435" cy="428018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252335" y="2305115"/>
            <a:ext cx="5426435" cy="428018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4"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5"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7"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8"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40" name="Picture 13"/>
          <p:cNvPicPr>
            <a:picLocks noChangeAspect="1"/>
          </p:cNvPicPr>
          <p:nvPr/>
        </p:nvPicPr>
        <p:blipFill>
          <a:blip r:embed="rId5" cstate="print"/>
          <a:stretch>
            <a:fillRect/>
          </a:stretch>
        </p:blipFill>
        <p:spPr>
          <a:xfrm>
            <a:off x="1798563" y="573403"/>
            <a:ext cx="9134479" cy="45719"/>
          </a:xfrm>
          <a:prstGeom prst="rect">
            <a:avLst/>
          </a:prstGeom>
        </p:spPr>
      </p:pic>
    </p:spTree>
    <p:extLst>
      <p:ext uri="{BB962C8B-B14F-4D97-AF65-F5344CB8AC3E}">
        <p14:creationId xmlns:p14="http://schemas.microsoft.com/office/powerpoint/2010/main" val="32825870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500"/>
                                        <p:tgtEl>
                                          <p:spTgt spid="32"/>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par>
                                <p:cTn id="18" presetID="22" presetClass="entr" presetSubtype="4"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9" grpId="0" animBg="1"/>
      <p:bldP spid="3" grpId="0" animBg="1"/>
      <p:bldP spid="19" grpId="0" animBg="1"/>
      <p:bldP spid="6" grpId="0"/>
      <p:bldP spid="7" grpId="0" animBg="1"/>
      <p:bldP spid="23" grpId="0"/>
      <p:bldP spid="24" grpId="0" animBg="1"/>
      <p:bldP spid="25" grpId="0" animBg="1"/>
      <p:bldP spid="8" grpId="0" animBg="1"/>
      <p:bldP spid="11"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a:spLocks noChangeAspect="1"/>
          </p:cNvSpPr>
          <p:nvPr/>
        </p:nvSpPr>
        <p:spPr>
          <a:xfrm>
            <a:off x="5846649" y="6592736"/>
            <a:ext cx="233363" cy="251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E1002F5-115D-4173-818D-9BD173FCB9F9}" type="slidenum">
              <a:rPr lang="fr-FR" smtClean="0">
                <a:latin typeface="Times New Roman" panose="02020603050405020304" pitchFamily="18" charset="0"/>
                <a:cs typeface="Times New Roman" panose="02020603050405020304" pitchFamily="18" charset="0"/>
              </a:rPr>
              <a:t>18</a:t>
            </a:fld>
            <a:endParaRPr lang="fr-FR">
              <a:latin typeface="Times New Roman" panose="02020603050405020304" pitchFamily="18" charset="0"/>
              <a:cs typeface="Times New Roman" panose="02020603050405020304" pitchFamily="18" charset="0"/>
            </a:endParaRPr>
          </a:p>
        </p:txBody>
      </p:sp>
      <p:sp>
        <p:nvSpPr>
          <p:cNvPr id="33" name="Espace réservé de la date 2">
            <a:extLst>
              <a:ext uri="{FF2B5EF4-FFF2-40B4-BE49-F238E27FC236}">
                <a16:creationId xmlns:a16="http://schemas.microsoft.com/office/drawing/2014/main" id="{4A2CFAD4-BCA3-4EF4-A870-652D6D12D38F}"/>
              </a:ext>
            </a:extLst>
          </p:cNvPr>
          <p:cNvSpPr>
            <a:spLocks noGrp="1"/>
          </p:cNvSpPr>
          <p:nvPr>
            <p:ph type="dt" sz="half" idx="10"/>
          </p:nvPr>
        </p:nvSpPr>
        <p:spPr>
          <a:xfrm>
            <a:off x="838200" y="6356350"/>
            <a:ext cx="2743200" cy="365125"/>
          </a:xfrm>
        </p:spPr>
        <p:txBody>
          <a:bodyPr/>
          <a:lstStyle/>
          <a:p>
            <a:fld id="{1BD374DB-8370-4F34-B48F-3B7A380F5825}" type="datetime1">
              <a:rPr lang="en-US" smtClean="0">
                <a:latin typeface="Times New Roman" panose="02020603050405020304" pitchFamily="18" charset="0"/>
                <a:cs typeface="Times New Roman" panose="02020603050405020304" pitchFamily="18" charset="0"/>
              </a:rPr>
              <a:t>7/25/2020</a:t>
            </a:fld>
            <a:endParaRPr lang="fr-FR" dirty="0">
              <a:latin typeface="Times New Roman" panose="02020603050405020304" pitchFamily="18" charset="0"/>
              <a:cs typeface="Times New Roman" panose="02020603050405020304" pitchFamily="18" charset="0"/>
            </a:endParaRPr>
          </a:p>
        </p:txBody>
      </p:sp>
      <p:sp>
        <p:nvSpPr>
          <p:cNvPr id="45" name="AutoShape 6" descr="https://d1b9nt246jyosd.cloudfront.net/cms_page_media/70/klout_dashboard.png.541x449_q95.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latin typeface="Times New Roman" panose="02020603050405020304" pitchFamily="18" charset="0"/>
              <a:cs typeface="Times New Roman" panose="02020603050405020304" pitchFamily="18" charset="0"/>
            </a:endParaRPr>
          </a:p>
        </p:txBody>
      </p:sp>
      <p:sp>
        <p:nvSpPr>
          <p:cNvPr id="59" name="Rectangle 58"/>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60" name="ZoneTexte 26"/>
          <p:cNvSpPr txBox="1"/>
          <p:nvPr/>
        </p:nvSpPr>
        <p:spPr>
          <a:xfrm>
            <a:off x="3188235" y="626700"/>
            <a:ext cx="3597576"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2.1  Méthodes de classification  utilisées</a:t>
            </a:r>
            <a:endParaRPr lang="fr-FR" sz="1400" b="1" dirty="0">
              <a:latin typeface="Times New Roman" panose="02020603050405020304" pitchFamily="18" charset="0"/>
              <a:cs typeface="Times New Roman" panose="02020603050405020304" pitchFamily="18" charset="0"/>
            </a:endParaRPr>
          </a:p>
        </p:txBody>
      </p:sp>
      <p:pic>
        <p:nvPicPr>
          <p:cNvPr id="29" name="Image 28">
            <a:extLst>
              <a:ext uri="{FF2B5EF4-FFF2-40B4-BE49-F238E27FC236}">
                <a16:creationId xmlns:a16="http://schemas.microsoft.com/office/drawing/2014/main" id="{E42BC26D-1416-44BC-A261-EE35AE7E4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2" name="Rectangle 1"/>
          <p:cNvSpPr/>
          <p:nvPr/>
        </p:nvSpPr>
        <p:spPr>
          <a:xfrm>
            <a:off x="3116203" y="655264"/>
            <a:ext cx="6096000" cy="856966"/>
          </a:xfrm>
          <a:prstGeom prst="rect">
            <a:avLst/>
          </a:prstGeom>
        </p:spPr>
        <p:txBody>
          <a:bodyPr>
            <a:spAutoFit/>
          </a:bodyPr>
          <a:lstStyle/>
          <a:p>
            <a:pPr marL="342900" indent="-342900">
              <a:lnSpc>
                <a:spcPct val="25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ARBRE DE DECISION(CART)</a:t>
            </a:r>
          </a:p>
        </p:txBody>
      </p:sp>
      <p:sp>
        <p:nvSpPr>
          <p:cNvPr id="28" name="Rectangle 27"/>
          <p:cNvSpPr/>
          <p:nvPr/>
        </p:nvSpPr>
        <p:spPr>
          <a:xfrm>
            <a:off x="1009139" y="1698077"/>
            <a:ext cx="11088130" cy="3416320"/>
          </a:xfrm>
          <a:prstGeom prst="rect">
            <a:avLst/>
          </a:prstGeom>
        </p:spPr>
        <p:txBody>
          <a:bodyPr wrap="square">
            <a:spAutoFit/>
          </a:bodyPr>
          <a:lstStyle/>
          <a:p>
            <a:pPr algn="ctr"/>
            <a:r>
              <a:rPr lang="fr-FR" sz="2400" b="1" dirty="0">
                <a:solidFill>
                  <a:srgbClr val="A50021"/>
                </a:solidFill>
                <a:latin typeface="Times New Roman" panose="02020603050405020304" pitchFamily="18" charset="0"/>
                <a:cs typeface="Times New Roman" panose="02020603050405020304" pitchFamily="18" charset="0"/>
              </a:rPr>
              <a:t>Critère d’</a:t>
            </a:r>
            <a:r>
              <a:rPr lang="fr-FR" sz="2400" b="1" dirty="0" err="1">
                <a:solidFill>
                  <a:srgbClr val="A50021"/>
                </a:solidFill>
                <a:latin typeface="Times New Roman" panose="02020603050405020304" pitchFamily="18" charset="0"/>
                <a:cs typeface="Times New Roman" panose="02020603050405020304" pitchFamily="18" charset="0"/>
              </a:rPr>
              <a:t>arret</a:t>
            </a:r>
            <a:r>
              <a:rPr lang="fr-FR" sz="2400" b="1" dirty="0">
                <a:solidFill>
                  <a:srgbClr val="A50021"/>
                </a:solidFill>
                <a:latin typeface="Times New Roman" panose="02020603050405020304" pitchFamily="18" charset="0"/>
                <a:cs typeface="Times New Roman" panose="02020603050405020304" pitchFamily="18" charset="0"/>
              </a:rPr>
              <a:t> </a:t>
            </a:r>
          </a:p>
          <a:p>
            <a:r>
              <a:rPr lang="fr-FR" sz="2400" dirty="0">
                <a:solidFill>
                  <a:srgbClr val="A50021"/>
                </a:solidFill>
                <a:latin typeface="Times New Roman" panose="02020603050405020304" pitchFamily="18" charset="0"/>
                <a:cs typeface="Times New Roman" panose="02020603050405020304" pitchFamily="18" charset="0"/>
              </a:rPr>
              <a:t> </a:t>
            </a:r>
            <a:r>
              <a:rPr lang="fr-FR" sz="2400" dirty="0">
                <a:solidFill>
                  <a:srgbClr val="000000"/>
                </a:solidFill>
                <a:latin typeface="Times New Roman" panose="02020603050405020304" pitchFamily="18" charset="0"/>
                <a:cs typeface="Times New Roman" panose="02020603050405020304" pitchFamily="18" charset="0"/>
              </a:rPr>
              <a:t>Il n’y a plus d’attributs disponibles</a:t>
            </a:r>
            <a:br>
              <a:rPr lang="fr-FR" sz="2400" dirty="0">
                <a:solidFill>
                  <a:srgbClr val="000000"/>
                </a:solidFill>
                <a:latin typeface="Times New Roman" panose="02020603050405020304" pitchFamily="18" charset="0"/>
                <a:cs typeface="Times New Roman" panose="02020603050405020304" pitchFamily="18" charset="0"/>
              </a:rPr>
            </a:br>
            <a:r>
              <a:rPr lang="fr-FR" sz="2400" dirty="0">
                <a:solidFill>
                  <a:srgbClr val="A50021"/>
                </a:solidFill>
                <a:latin typeface="Times New Roman" panose="02020603050405020304" pitchFamily="18" charset="0"/>
                <a:cs typeface="Times New Roman" panose="02020603050405020304" pitchFamily="18" charset="0"/>
              </a:rPr>
              <a:t> </a:t>
            </a:r>
            <a:r>
              <a:rPr lang="fr-FR" sz="2400" dirty="0">
                <a:solidFill>
                  <a:srgbClr val="000000"/>
                </a:solidFill>
                <a:latin typeface="Times New Roman" panose="02020603050405020304" pitchFamily="18" charset="0"/>
                <a:cs typeface="Times New Roman" panose="02020603050405020304" pitchFamily="18" charset="0"/>
              </a:rPr>
              <a:t>Le </a:t>
            </a:r>
            <a:r>
              <a:rPr lang="fr-FR" sz="2400" dirty="0" err="1">
                <a:solidFill>
                  <a:srgbClr val="000000"/>
                </a:solidFill>
                <a:latin typeface="Times New Roman" panose="02020603050405020304" pitchFamily="18" charset="0"/>
                <a:cs typeface="Times New Roman" panose="02020603050405020304" pitchFamily="18" charset="0"/>
              </a:rPr>
              <a:t>noeud</a:t>
            </a:r>
            <a:r>
              <a:rPr lang="fr-FR" sz="2400" dirty="0">
                <a:solidFill>
                  <a:srgbClr val="000000"/>
                </a:solidFill>
                <a:latin typeface="Times New Roman" panose="02020603050405020304" pitchFamily="18" charset="0"/>
                <a:cs typeface="Times New Roman" panose="02020603050405020304" pitchFamily="18" charset="0"/>
              </a:rPr>
              <a:t> est “pur”,</a:t>
            </a:r>
            <a:r>
              <a:rPr lang="fr-FR" sz="2400" dirty="0" err="1">
                <a:solidFill>
                  <a:srgbClr val="000000"/>
                </a:solidFill>
                <a:latin typeface="Times New Roman" panose="02020603050405020304" pitchFamily="18" charset="0"/>
                <a:cs typeface="Times New Roman" panose="02020603050405020304" pitchFamily="18" charset="0"/>
              </a:rPr>
              <a:t>i.e</a:t>
            </a:r>
            <a:r>
              <a:rPr lang="fr-FR" sz="2400" dirty="0">
                <a:solidFill>
                  <a:srgbClr val="000000"/>
                </a:solidFill>
                <a:latin typeface="Times New Roman" panose="02020603050405020304" pitchFamily="18" charset="0"/>
                <a:cs typeface="Times New Roman" panose="02020603050405020304" pitchFamily="18" charset="0"/>
              </a:rPr>
              <a:t>. toutes les instances appartiennent à</a:t>
            </a:r>
            <a:br>
              <a:rPr lang="fr-FR" sz="2400" dirty="0">
                <a:solidFill>
                  <a:srgbClr val="000000"/>
                </a:solidFill>
                <a:latin typeface="Times New Roman" panose="02020603050405020304" pitchFamily="18" charset="0"/>
                <a:cs typeface="Times New Roman" panose="02020603050405020304" pitchFamily="18" charset="0"/>
              </a:rPr>
            </a:br>
            <a:r>
              <a:rPr lang="fr-FR" sz="2400" dirty="0">
                <a:solidFill>
                  <a:srgbClr val="000000"/>
                </a:solidFill>
                <a:latin typeface="Times New Roman" panose="02020603050405020304" pitchFamily="18" charset="0"/>
                <a:cs typeface="Times New Roman" panose="02020603050405020304" pitchFamily="18" charset="0"/>
              </a:rPr>
              <a:t>une seule classe,</a:t>
            </a:r>
            <a:br>
              <a:rPr lang="fr-FR" sz="2400" dirty="0">
                <a:solidFill>
                  <a:srgbClr val="000000"/>
                </a:solidFill>
                <a:latin typeface="Times New Roman" panose="02020603050405020304" pitchFamily="18" charset="0"/>
                <a:cs typeface="Times New Roman" panose="02020603050405020304" pitchFamily="18" charset="0"/>
              </a:rPr>
            </a:br>
            <a:r>
              <a:rPr lang="fr-FR" sz="2400" dirty="0">
                <a:solidFill>
                  <a:srgbClr val="A50021"/>
                </a:solidFill>
                <a:latin typeface="Times New Roman" panose="02020603050405020304" pitchFamily="18" charset="0"/>
                <a:cs typeface="Times New Roman" panose="02020603050405020304" pitchFamily="18" charset="0"/>
              </a:rPr>
              <a:t> </a:t>
            </a:r>
            <a:r>
              <a:rPr lang="fr-FR" sz="2400" dirty="0">
                <a:solidFill>
                  <a:srgbClr val="000000"/>
                </a:solidFill>
                <a:latin typeface="Times New Roman" panose="02020603050405020304" pitchFamily="18" charset="0"/>
                <a:cs typeface="Times New Roman" panose="02020603050405020304" pitchFamily="18" charset="0"/>
              </a:rPr>
              <a:t>La profondeur de l’arbre a atteint une limite fixée</a:t>
            </a:r>
            <a:br>
              <a:rPr lang="fr-FR" sz="2400" dirty="0">
                <a:solidFill>
                  <a:srgbClr val="000000"/>
                </a:solidFill>
                <a:latin typeface="Times New Roman" panose="02020603050405020304" pitchFamily="18" charset="0"/>
                <a:cs typeface="Times New Roman" panose="02020603050405020304" pitchFamily="18" charset="0"/>
              </a:rPr>
            </a:br>
            <a:r>
              <a:rPr lang="fr-FR" sz="2400" dirty="0">
                <a:solidFill>
                  <a:srgbClr val="A50021"/>
                </a:solidFill>
                <a:latin typeface="Times New Roman" panose="02020603050405020304" pitchFamily="18" charset="0"/>
                <a:cs typeface="Times New Roman" panose="02020603050405020304" pitchFamily="18" charset="0"/>
              </a:rPr>
              <a:t> </a:t>
            </a:r>
            <a:r>
              <a:rPr lang="fr-FR" sz="2400" dirty="0">
                <a:solidFill>
                  <a:srgbClr val="000000"/>
                </a:solidFill>
                <a:latin typeface="Times New Roman" panose="02020603050405020304" pitchFamily="18" charset="0"/>
                <a:cs typeface="Times New Roman" panose="02020603050405020304" pitchFamily="18" charset="0"/>
              </a:rPr>
              <a:t>le nombre de feuilles a atteint un maximum fixé</a:t>
            </a:r>
            <a:br>
              <a:rPr lang="fr-FR" sz="2400" dirty="0">
                <a:solidFill>
                  <a:srgbClr val="000000"/>
                </a:solidFill>
                <a:latin typeface="Times New Roman" panose="02020603050405020304" pitchFamily="18" charset="0"/>
                <a:cs typeface="Times New Roman" panose="02020603050405020304" pitchFamily="18" charset="0"/>
              </a:rPr>
            </a:br>
            <a:r>
              <a:rPr lang="fr-FR" sz="2400" dirty="0">
                <a:solidFill>
                  <a:srgbClr val="A50021"/>
                </a:solidFill>
                <a:latin typeface="Times New Roman" panose="02020603050405020304" pitchFamily="18" charset="0"/>
                <a:cs typeface="Times New Roman" panose="02020603050405020304" pitchFamily="18" charset="0"/>
              </a:rPr>
              <a:t> </a:t>
            </a:r>
            <a:r>
              <a:rPr lang="fr-FR" sz="2400" dirty="0">
                <a:solidFill>
                  <a:srgbClr val="000000"/>
                </a:solidFill>
                <a:latin typeface="Times New Roman" panose="02020603050405020304" pitchFamily="18" charset="0"/>
                <a:cs typeface="Times New Roman" panose="02020603050405020304" pitchFamily="18" charset="0"/>
              </a:rPr>
              <a:t>Le nœud est “presque pur”,</a:t>
            </a:r>
            <a:r>
              <a:rPr lang="fr-FR" sz="2400" dirty="0" err="1">
                <a:solidFill>
                  <a:srgbClr val="000000"/>
                </a:solidFill>
                <a:latin typeface="Times New Roman" panose="02020603050405020304" pitchFamily="18" charset="0"/>
                <a:cs typeface="Times New Roman" panose="02020603050405020304" pitchFamily="18" charset="0"/>
              </a:rPr>
              <a:t>i.e</a:t>
            </a:r>
            <a:r>
              <a:rPr lang="fr-FR" sz="2400" dirty="0">
                <a:solidFill>
                  <a:srgbClr val="000000"/>
                </a:solidFill>
                <a:latin typeface="Times New Roman" panose="02020603050405020304" pitchFamily="18" charset="0"/>
                <a:cs typeface="Times New Roman" panose="02020603050405020304" pitchFamily="18" charset="0"/>
              </a:rPr>
              <a:t>. la majorité des instances</a:t>
            </a:r>
            <a:br>
              <a:rPr lang="fr-FR" sz="2400" dirty="0">
                <a:solidFill>
                  <a:srgbClr val="000000"/>
                </a:solidFill>
                <a:latin typeface="Times New Roman" panose="02020603050405020304" pitchFamily="18" charset="0"/>
                <a:cs typeface="Times New Roman" panose="02020603050405020304" pitchFamily="18" charset="0"/>
              </a:rPr>
            </a:br>
            <a:r>
              <a:rPr lang="fr-FR" sz="2400" dirty="0">
                <a:solidFill>
                  <a:srgbClr val="000000"/>
                </a:solidFill>
                <a:latin typeface="Times New Roman" panose="02020603050405020304" pitchFamily="18" charset="0"/>
                <a:cs typeface="Times New Roman" panose="02020603050405020304" pitchFamily="18" charset="0"/>
              </a:rPr>
              <a:t>appartiennent à une seule classe(Ex : 95%)</a:t>
            </a:r>
            <a:br>
              <a:rPr lang="fr-FR" sz="2400" dirty="0">
                <a:solidFill>
                  <a:srgbClr val="000000"/>
                </a:solidFill>
                <a:latin typeface="Times New Roman" panose="02020603050405020304" pitchFamily="18" charset="0"/>
                <a:cs typeface="Times New Roman" panose="02020603050405020304" pitchFamily="18" charset="0"/>
              </a:rPr>
            </a:br>
            <a:r>
              <a:rPr lang="fr-FR" sz="2400" dirty="0">
                <a:solidFill>
                  <a:srgbClr val="A50021"/>
                </a:solidFill>
                <a:latin typeface="Times New Roman" panose="02020603050405020304" pitchFamily="18" charset="0"/>
                <a:cs typeface="Times New Roman" panose="02020603050405020304" pitchFamily="18" charset="0"/>
              </a:rPr>
              <a:t> </a:t>
            </a:r>
            <a:r>
              <a:rPr lang="fr-FR" sz="2400" dirty="0">
                <a:solidFill>
                  <a:srgbClr val="000000"/>
                </a:solidFill>
                <a:latin typeface="Times New Roman" panose="02020603050405020304" pitchFamily="18" charset="0"/>
                <a:cs typeface="Times New Roman" panose="02020603050405020304" pitchFamily="18" charset="0"/>
              </a:rPr>
              <a:t>Nombre minimum d’instances par branche</a:t>
            </a:r>
            <a:r>
              <a:rPr lang="fr-FR" sz="2400"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30" name="Rectangle 29"/>
          <p:cNvSpPr/>
          <p:nvPr/>
        </p:nvSpPr>
        <p:spPr>
          <a:xfrm>
            <a:off x="4075676" y="6055646"/>
            <a:ext cx="4030360" cy="802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latin typeface="Times New Roman" panose="02020603050405020304" pitchFamily="18" charset="0"/>
                <a:cs typeface="Times New Roman" panose="02020603050405020304" pitchFamily="18" charset="0"/>
              </a:rPr>
              <a:t>cost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complexity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pruning</a:t>
            </a:r>
            <a:endParaRPr lang="fr-FR" sz="2000" dirty="0">
              <a:latin typeface="Times New Roman" panose="02020603050405020304" pitchFamily="18" charset="0"/>
              <a:cs typeface="Times New Roman" panose="02020603050405020304" pitchFamily="18" charset="0"/>
            </a:endParaRPr>
          </a:p>
          <a:p>
            <a:pPr algn="ctr"/>
            <a:r>
              <a:rPr lang="fr-FR" sz="2400" dirty="0">
                <a:latin typeface="Times New Roman" panose="02020603050405020304" pitchFamily="18" charset="0"/>
                <a:cs typeface="Times New Roman" panose="02020603050405020304" pitchFamily="18" charset="0"/>
              </a:rPr>
              <a:t>CCP_ALPHA</a:t>
            </a:r>
            <a:endParaRPr lang="fr-FR" dirty="0">
              <a:latin typeface="Times New Roman" panose="02020603050405020304" pitchFamily="18" charset="0"/>
              <a:cs typeface="Times New Roman" panose="02020603050405020304" pitchFamily="18" charset="0"/>
            </a:endParaRPr>
          </a:p>
        </p:txBody>
      </p:sp>
      <p:sp>
        <p:nvSpPr>
          <p:cNvPr id="31" name="Rectangle 30"/>
          <p:cNvSpPr/>
          <p:nvPr/>
        </p:nvSpPr>
        <p:spPr>
          <a:xfrm>
            <a:off x="5113334" y="4911846"/>
            <a:ext cx="1619354" cy="584775"/>
          </a:xfrm>
          <a:prstGeom prst="rect">
            <a:avLst/>
          </a:prstGeom>
        </p:spPr>
        <p:txBody>
          <a:bodyPr wrap="none">
            <a:spAutoFit/>
          </a:bodyPr>
          <a:lstStyle/>
          <a:p>
            <a:pPr algn="ctr"/>
            <a:r>
              <a:rPr lang="fr-FR" sz="3200" b="1" dirty="0" err="1">
                <a:solidFill>
                  <a:srgbClr val="A50021"/>
                </a:solidFill>
                <a:latin typeface="Times New Roman" panose="02020603050405020304" pitchFamily="18" charset="0"/>
                <a:cs typeface="Times New Roman" panose="02020603050405020304" pitchFamily="18" charset="0"/>
              </a:rPr>
              <a:t>Pruning</a:t>
            </a:r>
            <a:endParaRPr lang="fr-FR" sz="3200" b="1" dirty="0">
              <a:solidFill>
                <a:srgbClr val="A50021"/>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885580" y="1704827"/>
            <a:ext cx="10960443" cy="3329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4356788" y="5479990"/>
            <a:ext cx="2938852" cy="38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a:latin typeface="Times New Roman" panose="02020603050405020304" pitchFamily="18" charset="0"/>
                <a:cs typeface="Times New Roman" panose="02020603050405020304" pitchFamily="18" charset="0"/>
              </a:rPr>
              <a:t>hold</a:t>
            </a:r>
            <a:r>
              <a:rPr lang="fr-FR" sz="2400" dirty="0">
                <a:latin typeface="Times New Roman" panose="02020603050405020304" pitchFamily="18" charset="0"/>
                <a:cs typeface="Times New Roman" panose="02020603050405020304" pitchFamily="18" charset="0"/>
              </a:rPr>
              <a:t>-out test set</a:t>
            </a:r>
            <a:endParaRPr lang="fr-FR" dirty="0">
              <a:latin typeface="Times New Roman" panose="02020603050405020304" pitchFamily="18" charset="0"/>
              <a:cs typeface="Times New Roman" panose="02020603050405020304" pitchFamily="18" charset="0"/>
            </a:endParaRPr>
          </a:p>
        </p:txBody>
      </p:sp>
      <p:sp>
        <p:nvSpPr>
          <p:cNvPr id="36"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7"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8"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9"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0"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1"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42"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43" name="Picture 13"/>
          <p:cNvPicPr>
            <a:picLocks noChangeAspect="1"/>
          </p:cNvPicPr>
          <p:nvPr/>
        </p:nvPicPr>
        <p:blipFill>
          <a:blip r:embed="rId4" cstate="print"/>
          <a:stretch>
            <a:fillRect/>
          </a:stretch>
        </p:blipFill>
        <p:spPr>
          <a:xfrm>
            <a:off x="1798563" y="573403"/>
            <a:ext cx="9134479" cy="45719"/>
          </a:xfrm>
          <a:prstGeom prst="rect">
            <a:avLst/>
          </a:prstGeom>
        </p:spPr>
      </p:pic>
    </p:spTree>
    <p:extLst>
      <p:ext uri="{BB962C8B-B14F-4D97-AF65-F5344CB8AC3E}">
        <p14:creationId xmlns:p14="http://schemas.microsoft.com/office/powerpoint/2010/main" val="28698420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1000"/>
                                        <p:tgtEl>
                                          <p:spTgt spid="31"/>
                                        </p:tgtEl>
                                      </p:cBhvr>
                                    </p:animEffect>
                                    <p:anim calcmode="lin" valueType="num">
                                      <p:cBhvr>
                                        <p:cTn id="16" dur="1000" fill="hold"/>
                                        <p:tgtEl>
                                          <p:spTgt spid="31"/>
                                        </p:tgtEl>
                                        <p:attrNameLst>
                                          <p:attrName>ppt_x</p:attrName>
                                        </p:attrNameLst>
                                      </p:cBhvr>
                                      <p:tavLst>
                                        <p:tav tm="0">
                                          <p:val>
                                            <p:strVal val="#ppt_x"/>
                                          </p:val>
                                        </p:tav>
                                        <p:tav tm="100000">
                                          <p:val>
                                            <p:strVal val="#ppt_x"/>
                                          </p:val>
                                        </p:tav>
                                      </p:tavLst>
                                    </p:anim>
                                    <p:anim calcmode="lin" valueType="num">
                                      <p:cBhvr>
                                        <p:cTn id="17" dur="1000" fill="hold"/>
                                        <p:tgtEl>
                                          <p:spTgt spid="3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1000"/>
                                        <p:tgtEl>
                                          <p:spTgt spid="35"/>
                                        </p:tgtEl>
                                      </p:cBhvr>
                                    </p:animEffect>
                                    <p:anim calcmode="lin" valueType="num">
                                      <p:cBhvr>
                                        <p:cTn id="21" dur="1000" fill="hold"/>
                                        <p:tgtEl>
                                          <p:spTgt spid="35"/>
                                        </p:tgtEl>
                                        <p:attrNameLst>
                                          <p:attrName>ppt_x</p:attrName>
                                        </p:attrNameLst>
                                      </p:cBhvr>
                                      <p:tavLst>
                                        <p:tav tm="0">
                                          <p:val>
                                            <p:strVal val="#ppt_x"/>
                                          </p:val>
                                        </p:tav>
                                        <p:tav tm="100000">
                                          <p:val>
                                            <p:strVal val="#ppt_x"/>
                                          </p:val>
                                        </p:tav>
                                      </p:tavLst>
                                    </p:anim>
                                    <p:anim calcmode="lin" valueType="num">
                                      <p:cBhvr>
                                        <p:cTn id="22" dur="1000" fill="hold"/>
                                        <p:tgtEl>
                                          <p:spTgt spid="3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000"/>
                                        <p:tgtEl>
                                          <p:spTgt spid="30"/>
                                        </p:tgtEl>
                                      </p:cBhvr>
                                    </p:animEffect>
                                    <p:anim calcmode="lin" valueType="num">
                                      <p:cBhvr>
                                        <p:cTn id="26" dur="1000" fill="hold"/>
                                        <p:tgtEl>
                                          <p:spTgt spid="30"/>
                                        </p:tgtEl>
                                        <p:attrNameLst>
                                          <p:attrName>ppt_x</p:attrName>
                                        </p:attrNameLst>
                                      </p:cBhvr>
                                      <p:tavLst>
                                        <p:tav tm="0">
                                          <p:val>
                                            <p:strVal val="#ppt_x"/>
                                          </p:val>
                                        </p:tav>
                                        <p:tav tm="100000">
                                          <p:val>
                                            <p:strVal val="#ppt_x"/>
                                          </p:val>
                                        </p:tav>
                                      </p:tavLst>
                                    </p:anim>
                                    <p:anim calcmode="lin" valueType="num">
                                      <p:cBhvr>
                                        <p:cTn id="2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animBg="1"/>
      <p:bldP spid="31" grpId="0"/>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E1002F5-115D-4173-818D-9BD173FCB9F9}" type="slidenum">
              <a:rPr lang="fr-FR" smtClean="0">
                <a:latin typeface="Times New Roman" panose="02020603050405020304" pitchFamily="18" charset="0"/>
                <a:cs typeface="Times New Roman" panose="02020603050405020304" pitchFamily="18" charset="0"/>
              </a:rPr>
              <a:t>19</a:t>
            </a:fld>
            <a:endParaRPr lang="fr-FR">
              <a:latin typeface="Times New Roman" panose="02020603050405020304" pitchFamily="18" charset="0"/>
              <a:cs typeface="Times New Roman" panose="02020603050405020304" pitchFamily="18" charset="0"/>
            </a:endParaRPr>
          </a:p>
        </p:txBody>
      </p:sp>
      <p:sp>
        <p:nvSpPr>
          <p:cNvPr id="33" name="Espace réservé de la date 2">
            <a:extLst>
              <a:ext uri="{FF2B5EF4-FFF2-40B4-BE49-F238E27FC236}">
                <a16:creationId xmlns:a16="http://schemas.microsoft.com/office/drawing/2014/main" id="{4A2CFAD4-BCA3-4EF4-A870-652D6D12D38F}"/>
              </a:ext>
            </a:extLst>
          </p:cNvPr>
          <p:cNvSpPr>
            <a:spLocks noGrp="1"/>
          </p:cNvSpPr>
          <p:nvPr>
            <p:ph type="dt" sz="half" idx="10"/>
          </p:nvPr>
        </p:nvSpPr>
        <p:spPr>
          <a:xfrm>
            <a:off x="838200" y="6356350"/>
            <a:ext cx="2743200" cy="365125"/>
          </a:xfrm>
        </p:spPr>
        <p:txBody>
          <a:bodyPr/>
          <a:lstStyle/>
          <a:p>
            <a:fld id="{1BD374DB-8370-4F34-B48F-3B7A380F5825}" type="datetime1">
              <a:rPr lang="en-US" smtClean="0">
                <a:latin typeface="Times New Roman" panose="02020603050405020304" pitchFamily="18" charset="0"/>
                <a:cs typeface="Times New Roman" panose="02020603050405020304" pitchFamily="18" charset="0"/>
              </a:rPr>
              <a:t>7/25/2020</a:t>
            </a:fld>
            <a:endParaRPr lang="fr-FR" dirty="0">
              <a:latin typeface="Times New Roman" panose="02020603050405020304" pitchFamily="18" charset="0"/>
              <a:cs typeface="Times New Roman" panose="02020603050405020304" pitchFamily="18" charset="0"/>
            </a:endParaRPr>
          </a:p>
        </p:txBody>
      </p:sp>
      <p:sp>
        <p:nvSpPr>
          <p:cNvPr id="59" name="Rectangle 58"/>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60" name="ZoneTexte 26"/>
          <p:cNvSpPr txBox="1"/>
          <p:nvPr/>
        </p:nvSpPr>
        <p:spPr>
          <a:xfrm>
            <a:off x="3188235" y="626700"/>
            <a:ext cx="3597576"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2.1  Méthodes de classification  utilisées</a:t>
            </a:r>
            <a:endParaRPr lang="fr-FR" sz="1400" b="1" dirty="0">
              <a:latin typeface="Times New Roman" panose="02020603050405020304" pitchFamily="18" charset="0"/>
              <a:cs typeface="Times New Roman" panose="02020603050405020304" pitchFamily="18" charset="0"/>
            </a:endParaRPr>
          </a:p>
        </p:txBody>
      </p:sp>
      <p:pic>
        <p:nvPicPr>
          <p:cNvPr id="29" name="Image 28">
            <a:extLst>
              <a:ext uri="{FF2B5EF4-FFF2-40B4-BE49-F238E27FC236}">
                <a16:creationId xmlns:a16="http://schemas.microsoft.com/office/drawing/2014/main" id="{E42BC26D-1416-44BC-A261-EE35AE7E4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2" name="Rectangle 1"/>
          <p:cNvSpPr/>
          <p:nvPr/>
        </p:nvSpPr>
        <p:spPr>
          <a:xfrm>
            <a:off x="3116203" y="655264"/>
            <a:ext cx="6096000" cy="856966"/>
          </a:xfrm>
          <a:prstGeom prst="rect">
            <a:avLst/>
          </a:prstGeom>
        </p:spPr>
        <p:txBody>
          <a:bodyPr>
            <a:spAutoFit/>
          </a:bodyPr>
          <a:lstStyle/>
          <a:p>
            <a:pPr marL="342900" indent="-342900">
              <a:lnSpc>
                <a:spcPct val="25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ARBRE DE DECISION(CART)</a:t>
            </a:r>
          </a:p>
        </p:txBody>
      </p:sp>
      <p:pic>
        <p:nvPicPr>
          <p:cNvPr id="23" name="Imag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75" y="1578105"/>
            <a:ext cx="5852172" cy="4960807"/>
          </a:xfrm>
          <a:prstGeom prst="rect">
            <a:avLst/>
          </a:prstGeom>
        </p:spPr>
      </p:pic>
      <p:pic>
        <p:nvPicPr>
          <p:cNvPr id="24" name="Imag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8821" y="1574536"/>
            <a:ext cx="5852172" cy="4905166"/>
          </a:xfrm>
          <a:prstGeom prst="rect">
            <a:avLst/>
          </a:prstGeom>
        </p:spPr>
      </p:pic>
      <p:sp>
        <p:nvSpPr>
          <p:cNvPr id="2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26"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27"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7"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8"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40" name="Picture 13"/>
          <p:cNvPicPr>
            <a:picLocks noChangeAspect="1"/>
          </p:cNvPicPr>
          <p:nvPr/>
        </p:nvPicPr>
        <p:blipFill>
          <a:blip r:embed="rId6" cstate="print"/>
          <a:stretch>
            <a:fillRect/>
          </a:stretch>
        </p:blipFill>
        <p:spPr>
          <a:xfrm>
            <a:off x="1798563" y="573403"/>
            <a:ext cx="9134479" cy="45719"/>
          </a:xfrm>
          <a:prstGeom prst="rect">
            <a:avLst/>
          </a:prstGeom>
        </p:spPr>
      </p:pic>
    </p:spTree>
    <p:extLst>
      <p:ext uri="{BB962C8B-B14F-4D97-AF65-F5344CB8AC3E}">
        <p14:creationId xmlns:p14="http://schemas.microsoft.com/office/powerpoint/2010/main" val="11094898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FC58F9C-2629-4C6E-A09F-A99EA0459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510181"/>
            <a:ext cx="1772165" cy="1161079"/>
          </a:xfrm>
          <a:prstGeom prst="rect">
            <a:avLst/>
          </a:prstGeom>
        </p:spPr>
      </p:pic>
      <p:sp>
        <p:nvSpPr>
          <p:cNvPr id="9" name="Rectangle 8">
            <a:extLst>
              <a:ext uri="{FF2B5EF4-FFF2-40B4-BE49-F238E27FC236}">
                <a16:creationId xmlns:a16="http://schemas.microsoft.com/office/drawing/2014/main" id="{11879FC9-32C0-418F-A702-856B54EE69B9}"/>
              </a:ext>
            </a:extLst>
          </p:cNvPr>
          <p:cNvSpPr/>
          <p:nvPr/>
        </p:nvSpPr>
        <p:spPr>
          <a:xfrm>
            <a:off x="266700" y="4850464"/>
            <a:ext cx="11728784" cy="1754326"/>
          </a:xfrm>
          <a:prstGeom prst="rect">
            <a:avLst/>
          </a:prstGeom>
        </p:spPr>
        <p:txBody>
          <a:bodyPr wrap="square">
            <a:spAutoFit/>
          </a:bodyPr>
          <a:lstStyle/>
          <a:p>
            <a:pPr algn="just"/>
            <a:r>
              <a:rPr lang="fr-FR" sz="3600" b="1" i="1" dirty="0">
                <a:solidFill>
                  <a:srgbClr val="FF0000"/>
                </a:solidFill>
                <a:latin typeface="Times New Roman" panose="02020603050405020304" pitchFamily="18" charset="0"/>
                <a:cs typeface="Times New Roman" panose="02020603050405020304" pitchFamily="18" charset="0"/>
              </a:rPr>
              <a:t>	L’accompagnement des étudiants au cours de leur processus instructif, reste parmi les mesures primordiales à adopter afin de faire réussir le développement d’un pays,</a:t>
            </a:r>
            <a:endParaRPr lang="fr-FR" sz="36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3250" y="902368"/>
            <a:ext cx="8371108" cy="3817270"/>
          </a:xfrm>
          <a:prstGeom prst="rect">
            <a:avLst/>
          </a:prstGeom>
        </p:spPr>
      </p:pic>
    </p:spTree>
    <p:extLst>
      <p:ext uri="{BB962C8B-B14F-4D97-AF65-F5344CB8AC3E}">
        <p14:creationId xmlns:p14="http://schemas.microsoft.com/office/powerpoint/2010/main" val="291877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a:spLocks noChangeAspect="1"/>
          </p:cNvSpPr>
          <p:nvPr/>
        </p:nvSpPr>
        <p:spPr>
          <a:xfrm>
            <a:off x="5846649" y="6592736"/>
            <a:ext cx="233363" cy="251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E1002F5-115D-4173-818D-9BD173FCB9F9}" type="slidenum">
              <a:rPr lang="fr-FR" smtClean="0">
                <a:latin typeface="Times New Roman" panose="02020603050405020304" pitchFamily="18" charset="0"/>
                <a:cs typeface="Times New Roman" panose="02020603050405020304" pitchFamily="18" charset="0"/>
              </a:rPr>
              <a:t>20</a:t>
            </a:fld>
            <a:endParaRPr lang="fr-FR">
              <a:latin typeface="Times New Roman" panose="02020603050405020304" pitchFamily="18" charset="0"/>
              <a:cs typeface="Times New Roman" panose="02020603050405020304" pitchFamily="18" charset="0"/>
            </a:endParaRPr>
          </a:p>
        </p:txBody>
      </p:sp>
      <p:sp>
        <p:nvSpPr>
          <p:cNvPr id="33" name="Espace réservé de la date 2">
            <a:extLst>
              <a:ext uri="{FF2B5EF4-FFF2-40B4-BE49-F238E27FC236}">
                <a16:creationId xmlns:a16="http://schemas.microsoft.com/office/drawing/2014/main" id="{4A2CFAD4-BCA3-4EF4-A870-652D6D12D38F}"/>
              </a:ext>
            </a:extLst>
          </p:cNvPr>
          <p:cNvSpPr>
            <a:spLocks noGrp="1"/>
          </p:cNvSpPr>
          <p:nvPr>
            <p:ph type="dt" sz="half" idx="10"/>
          </p:nvPr>
        </p:nvSpPr>
        <p:spPr>
          <a:xfrm>
            <a:off x="838200" y="6356350"/>
            <a:ext cx="2743200" cy="365125"/>
          </a:xfrm>
        </p:spPr>
        <p:txBody>
          <a:bodyPr/>
          <a:lstStyle/>
          <a:p>
            <a:fld id="{1BD374DB-8370-4F34-B48F-3B7A380F5825}" type="datetime1">
              <a:rPr lang="en-US" smtClean="0">
                <a:latin typeface="Times New Roman" panose="02020603050405020304" pitchFamily="18" charset="0"/>
                <a:cs typeface="Times New Roman" panose="02020603050405020304" pitchFamily="18" charset="0"/>
              </a:rPr>
              <a:t>7/27/2020</a:t>
            </a:fld>
            <a:endParaRPr lang="fr-FR" dirty="0">
              <a:latin typeface="Times New Roman" panose="02020603050405020304" pitchFamily="18" charset="0"/>
              <a:cs typeface="Times New Roman" panose="02020603050405020304" pitchFamily="18" charset="0"/>
            </a:endParaRPr>
          </a:p>
        </p:txBody>
      </p:sp>
      <p:sp>
        <p:nvSpPr>
          <p:cNvPr id="59" name="Rectangle 58"/>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60" name="ZoneTexte 26"/>
          <p:cNvSpPr txBox="1"/>
          <p:nvPr/>
        </p:nvSpPr>
        <p:spPr>
          <a:xfrm>
            <a:off x="3188235" y="626700"/>
            <a:ext cx="3597576"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2.1  Méthodes de classification  utilisées</a:t>
            </a:r>
            <a:endParaRPr lang="fr-FR" sz="1400" b="1" dirty="0">
              <a:latin typeface="Times New Roman" panose="02020603050405020304" pitchFamily="18" charset="0"/>
              <a:cs typeface="Times New Roman" panose="02020603050405020304" pitchFamily="18" charset="0"/>
            </a:endParaRPr>
          </a:p>
        </p:txBody>
      </p:sp>
      <p:pic>
        <p:nvPicPr>
          <p:cNvPr id="29" name="Image 28">
            <a:extLst>
              <a:ext uri="{FF2B5EF4-FFF2-40B4-BE49-F238E27FC236}">
                <a16:creationId xmlns:a16="http://schemas.microsoft.com/office/drawing/2014/main" id="{E42BC26D-1416-44BC-A261-EE35AE7E4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2" name="Rectangle 1"/>
          <p:cNvSpPr/>
          <p:nvPr/>
        </p:nvSpPr>
        <p:spPr>
          <a:xfrm>
            <a:off x="3043700" y="902781"/>
            <a:ext cx="6096000" cy="856966"/>
          </a:xfrm>
          <a:prstGeom prst="rect">
            <a:avLst/>
          </a:prstGeom>
        </p:spPr>
        <p:txBody>
          <a:bodyPr>
            <a:spAutoFit/>
          </a:bodyPr>
          <a:lstStyle/>
          <a:p>
            <a:pPr marL="342900" indent="-342900">
              <a:lnSpc>
                <a:spcPct val="25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ARBRE DE DECISION(CART)</a:t>
            </a:r>
          </a:p>
        </p:txBody>
      </p:sp>
      <p:sp>
        <p:nvSpPr>
          <p:cNvPr id="7" name="Rectangle 3"/>
          <p:cNvSpPr>
            <a:spLocks noChangeArrowheads="1"/>
          </p:cNvSpPr>
          <p:nvPr/>
        </p:nvSpPr>
        <p:spPr bwMode="auto">
          <a:xfrm>
            <a:off x="802405" y="2121338"/>
            <a:ext cx="11218817" cy="1574798"/>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fr-FR" altLang="fr-FR" sz="2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Scikit-learn</a:t>
            </a:r>
            <a:r>
              <a:rPr kumimoji="0" lang="fr-FR" altLang="fr-FR" sz="2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utilise une version optimisée de l'algorithme CART; cependant, cette version ne prend pas en charge les variables catégoriques pour l'instant.</a:t>
            </a:r>
            <a:r>
              <a:rPr kumimoji="0" lang="fr-FR" altLang="fr-FR"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7"/>
          <p:cNvSpPr/>
          <p:nvPr/>
        </p:nvSpPr>
        <p:spPr>
          <a:xfrm>
            <a:off x="737784" y="4123477"/>
            <a:ext cx="10684456" cy="1446550"/>
          </a:xfrm>
          <a:prstGeom prst="rect">
            <a:avLst/>
          </a:prstGeom>
          <a:ln>
            <a:solidFill>
              <a:schemeClr val="tx1"/>
            </a:solidFill>
          </a:ln>
        </p:spPr>
        <p:txBody>
          <a:bodyPr wrap="square">
            <a:spAutoFit/>
          </a:bodyPr>
          <a:lstStyle/>
          <a:p>
            <a:pPr lvl="0" eaLnBrk="0" fontAlgn="base" hangingPunct="0">
              <a:spcBef>
                <a:spcPct val="0"/>
              </a:spcBef>
              <a:spcAft>
                <a:spcPct val="0"/>
              </a:spcAft>
            </a:pPr>
            <a:r>
              <a:rPr lang="fr-FR" altLang="fr-FR" sz="2000" i="1" dirty="0" err="1" smtClean="0">
                <a:latin typeface="Times New Roman" panose="02020603050405020304" pitchFamily="18" charset="0"/>
                <a:cs typeface="Times New Roman" panose="02020603050405020304" pitchFamily="18" charset="0"/>
              </a:rPr>
              <a:t>DecisionTreeClassifier</a:t>
            </a:r>
            <a:r>
              <a:rPr lang="fr-FR" altLang="fr-FR" sz="2000" i="1" dirty="0" smtClean="0">
                <a:latin typeface="Times New Roman" panose="02020603050405020304" pitchFamily="18" charset="0"/>
                <a:cs typeface="Times New Roman" panose="02020603050405020304" pitchFamily="18" charset="0"/>
              </a:rPr>
              <a:t>(</a:t>
            </a:r>
            <a:r>
              <a:rPr lang="fr-FR" altLang="fr-FR" sz="2800" b="1" i="1" dirty="0" err="1">
                <a:solidFill>
                  <a:srgbClr val="FF0000"/>
                </a:solidFill>
                <a:latin typeface="Times New Roman" panose="02020603050405020304" pitchFamily="18" charset="0"/>
                <a:cs typeface="Times New Roman" panose="02020603050405020304" pitchFamily="18" charset="0"/>
              </a:rPr>
              <a:t>criterion</a:t>
            </a:r>
            <a:r>
              <a:rPr lang="fr-FR" altLang="fr-FR" sz="2800" b="1" i="1" dirty="0">
                <a:solidFill>
                  <a:srgbClr val="FF0000"/>
                </a:solidFill>
                <a:latin typeface="Times New Roman" panose="02020603050405020304" pitchFamily="18" charset="0"/>
                <a:cs typeface="Times New Roman" panose="02020603050405020304" pitchFamily="18" charset="0"/>
              </a:rPr>
              <a:t>=</a:t>
            </a:r>
            <a:r>
              <a:rPr lang="fr-FR" altLang="fr-FR" sz="2800" b="1" i="1" dirty="0">
                <a:solidFill>
                  <a:srgbClr val="FF0000"/>
                </a:solidFill>
                <a:latin typeface="Times New Roman" panose="02020603050405020304" pitchFamily="18" charset="0"/>
                <a:cs typeface="Times New Roman" panose="02020603050405020304" pitchFamily="18" charset="0"/>
              </a:rPr>
              <a:t>'</a:t>
            </a:r>
            <a:r>
              <a:rPr lang="fr-FR" altLang="fr-FR" sz="2800" b="1" i="1" dirty="0" err="1">
                <a:solidFill>
                  <a:srgbClr val="FF0000"/>
                </a:solidFill>
                <a:latin typeface="Times New Roman" panose="02020603050405020304" pitchFamily="18" charset="0"/>
                <a:cs typeface="Times New Roman" panose="02020603050405020304" pitchFamily="18" charset="0"/>
              </a:rPr>
              <a:t>gini</a:t>
            </a:r>
            <a:r>
              <a:rPr lang="fr-FR" altLang="fr-FR" sz="2800" b="1" i="1" dirty="0">
                <a:solidFill>
                  <a:srgbClr val="FF0000"/>
                </a:solidFill>
                <a:latin typeface="Times New Roman" panose="02020603050405020304" pitchFamily="18" charset="0"/>
                <a:cs typeface="Times New Roman" panose="02020603050405020304" pitchFamily="18" charset="0"/>
              </a:rPr>
              <a:t>', </a:t>
            </a:r>
            <a:r>
              <a:rPr lang="fr-FR" altLang="fr-FR" sz="2000" i="1" dirty="0">
                <a:latin typeface="Times New Roman" panose="02020603050405020304" pitchFamily="18" charset="0"/>
                <a:cs typeface="Times New Roman" panose="02020603050405020304" pitchFamily="18" charset="0"/>
              </a:rPr>
              <a:t>splitter='best', </a:t>
            </a:r>
            <a:r>
              <a:rPr lang="fr-FR" altLang="fr-FR" sz="2000" i="1" dirty="0" err="1">
                <a:latin typeface="Times New Roman" panose="02020603050405020304" pitchFamily="18" charset="0"/>
                <a:cs typeface="Times New Roman" panose="02020603050405020304" pitchFamily="18" charset="0"/>
              </a:rPr>
              <a:t>max_depth</a:t>
            </a:r>
            <a:r>
              <a:rPr lang="fr-FR" altLang="fr-FR" sz="2000" i="1" dirty="0">
                <a:latin typeface="Times New Roman" panose="02020603050405020304" pitchFamily="18" charset="0"/>
                <a:cs typeface="Times New Roman" panose="02020603050405020304" pitchFamily="18" charset="0"/>
              </a:rPr>
              <a:t>=None, </a:t>
            </a:r>
            <a:r>
              <a:rPr lang="fr-FR" altLang="fr-FR" sz="2000" i="1" dirty="0" err="1">
                <a:latin typeface="Times New Roman" panose="02020603050405020304" pitchFamily="18" charset="0"/>
                <a:cs typeface="Times New Roman" panose="02020603050405020304" pitchFamily="18" charset="0"/>
              </a:rPr>
              <a:t>min_samples_split</a:t>
            </a:r>
            <a:r>
              <a:rPr lang="fr-FR" altLang="fr-FR" sz="2000" i="1" dirty="0">
                <a:latin typeface="Times New Roman" panose="02020603050405020304" pitchFamily="18" charset="0"/>
                <a:cs typeface="Times New Roman" panose="02020603050405020304" pitchFamily="18" charset="0"/>
              </a:rPr>
              <a:t>=2, </a:t>
            </a:r>
            <a:r>
              <a:rPr lang="fr-FR" altLang="fr-FR" sz="2000" i="1" dirty="0" err="1">
                <a:latin typeface="Times New Roman" panose="02020603050405020304" pitchFamily="18" charset="0"/>
                <a:cs typeface="Times New Roman" panose="02020603050405020304" pitchFamily="18" charset="0"/>
              </a:rPr>
              <a:t>min_samples_leaf</a:t>
            </a:r>
            <a:r>
              <a:rPr lang="fr-FR" altLang="fr-FR" sz="2000" i="1" dirty="0">
                <a:latin typeface="Times New Roman" panose="02020603050405020304" pitchFamily="18" charset="0"/>
                <a:cs typeface="Times New Roman" panose="02020603050405020304" pitchFamily="18" charset="0"/>
              </a:rPr>
              <a:t>=1, </a:t>
            </a:r>
            <a:r>
              <a:rPr lang="fr-FR" altLang="fr-FR" sz="2000" i="1" dirty="0" err="1">
                <a:latin typeface="Times New Roman" panose="02020603050405020304" pitchFamily="18" charset="0"/>
                <a:cs typeface="Times New Roman" panose="02020603050405020304" pitchFamily="18" charset="0"/>
              </a:rPr>
              <a:t>min_weight_fraction_leaf</a:t>
            </a:r>
            <a:r>
              <a:rPr lang="fr-FR" altLang="fr-FR" sz="2000" i="1" dirty="0">
                <a:latin typeface="Times New Roman" panose="02020603050405020304" pitchFamily="18" charset="0"/>
                <a:cs typeface="Times New Roman" panose="02020603050405020304" pitchFamily="18" charset="0"/>
              </a:rPr>
              <a:t>=0.0, </a:t>
            </a:r>
            <a:r>
              <a:rPr lang="fr-FR" altLang="fr-FR" sz="2000" i="1" dirty="0" err="1">
                <a:latin typeface="Times New Roman" panose="02020603050405020304" pitchFamily="18" charset="0"/>
                <a:cs typeface="Times New Roman" panose="02020603050405020304" pitchFamily="18" charset="0"/>
              </a:rPr>
              <a:t>max_features</a:t>
            </a:r>
            <a:r>
              <a:rPr lang="fr-FR" altLang="fr-FR" sz="2000" i="1" dirty="0">
                <a:latin typeface="Times New Roman" panose="02020603050405020304" pitchFamily="18" charset="0"/>
                <a:cs typeface="Times New Roman" panose="02020603050405020304" pitchFamily="18" charset="0"/>
              </a:rPr>
              <a:t>=None, </a:t>
            </a:r>
            <a:r>
              <a:rPr lang="fr-FR" altLang="fr-FR" sz="2000" i="1" dirty="0" err="1">
                <a:latin typeface="Times New Roman" panose="02020603050405020304" pitchFamily="18" charset="0"/>
                <a:cs typeface="Times New Roman" panose="02020603050405020304" pitchFamily="18" charset="0"/>
              </a:rPr>
              <a:t>random_state</a:t>
            </a:r>
            <a:r>
              <a:rPr lang="fr-FR" altLang="fr-FR" sz="2000" i="1" dirty="0">
                <a:latin typeface="Times New Roman" panose="02020603050405020304" pitchFamily="18" charset="0"/>
                <a:cs typeface="Times New Roman" panose="02020603050405020304" pitchFamily="18" charset="0"/>
              </a:rPr>
              <a:t>=None, </a:t>
            </a:r>
            <a:r>
              <a:rPr lang="fr-FR" altLang="fr-FR" sz="2000" i="1" dirty="0" err="1">
                <a:latin typeface="Times New Roman" panose="02020603050405020304" pitchFamily="18" charset="0"/>
                <a:cs typeface="Times New Roman" panose="02020603050405020304" pitchFamily="18" charset="0"/>
              </a:rPr>
              <a:t>max_leaf_nodes</a:t>
            </a:r>
            <a:r>
              <a:rPr lang="fr-FR" altLang="fr-FR" sz="2000" i="1" dirty="0">
                <a:latin typeface="Times New Roman" panose="02020603050405020304" pitchFamily="18" charset="0"/>
                <a:cs typeface="Times New Roman" panose="02020603050405020304" pitchFamily="18" charset="0"/>
              </a:rPr>
              <a:t>=</a:t>
            </a:r>
            <a:r>
              <a:rPr lang="fr-FR" altLang="fr-FR" sz="2000" i="1" dirty="0" err="1">
                <a:latin typeface="Times New Roman" panose="02020603050405020304" pitchFamily="18" charset="0"/>
                <a:cs typeface="Times New Roman" panose="02020603050405020304" pitchFamily="18" charset="0"/>
              </a:rPr>
              <a:t>None,min_impurity_decrease</a:t>
            </a:r>
            <a:r>
              <a:rPr lang="fr-FR" altLang="fr-FR" sz="2000" i="1" dirty="0">
                <a:latin typeface="Times New Roman" panose="02020603050405020304" pitchFamily="18" charset="0"/>
                <a:cs typeface="Times New Roman" panose="02020603050405020304" pitchFamily="18" charset="0"/>
              </a:rPr>
              <a:t>=0.0, </a:t>
            </a:r>
            <a:r>
              <a:rPr lang="fr-FR" altLang="fr-FR" sz="2000" i="1" dirty="0" err="1">
                <a:latin typeface="Times New Roman" panose="02020603050405020304" pitchFamily="18" charset="0"/>
                <a:cs typeface="Times New Roman" panose="02020603050405020304" pitchFamily="18" charset="0"/>
              </a:rPr>
              <a:t>min_impurity_split</a:t>
            </a:r>
            <a:r>
              <a:rPr lang="fr-FR" altLang="fr-FR" sz="2000" i="1" dirty="0">
                <a:latin typeface="Times New Roman" panose="02020603050405020304" pitchFamily="18" charset="0"/>
                <a:cs typeface="Times New Roman" panose="02020603050405020304" pitchFamily="18" charset="0"/>
              </a:rPr>
              <a:t>=None, </a:t>
            </a:r>
            <a:r>
              <a:rPr lang="fr-FR" altLang="fr-FR" sz="2000" i="1" dirty="0" err="1">
                <a:latin typeface="Times New Roman" panose="02020603050405020304" pitchFamily="18" charset="0"/>
                <a:cs typeface="Times New Roman" panose="02020603050405020304" pitchFamily="18" charset="0"/>
              </a:rPr>
              <a:t>class_weight</a:t>
            </a:r>
            <a:r>
              <a:rPr lang="fr-FR" altLang="fr-FR" sz="2000" i="1" dirty="0">
                <a:latin typeface="Times New Roman" panose="02020603050405020304" pitchFamily="18" charset="0"/>
                <a:cs typeface="Times New Roman" panose="02020603050405020304" pitchFamily="18" charset="0"/>
              </a:rPr>
              <a:t>=None, </a:t>
            </a:r>
            <a:r>
              <a:rPr lang="fr-FR" altLang="fr-FR" sz="2000" i="1" dirty="0" err="1">
                <a:latin typeface="Times New Roman" panose="02020603050405020304" pitchFamily="18" charset="0"/>
                <a:cs typeface="Times New Roman" panose="02020603050405020304" pitchFamily="18" charset="0"/>
              </a:rPr>
              <a:t>presort</a:t>
            </a:r>
            <a:r>
              <a:rPr lang="fr-FR" altLang="fr-FR" sz="2000" i="1" dirty="0">
                <a:latin typeface="Times New Roman" panose="02020603050405020304" pitchFamily="18" charset="0"/>
                <a:cs typeface="Times New Roman" panose="02020603050405020304" pitchFamily="18" charset="0"/>
              </a:rPr>
              <a:t>='</a:t>
            </a:r>
            <a:r>
              <a:rPr lang="fr-FR" altLang="fr-FR" sz="2000" i="1" dirty="0" err="1">
                <a:latin typeface="Times New Roman" panose="02020603050405020304" pitchFamily="18" charset="0"/>
                <a:cs typeface="Times New Roman" panose="02020603050405020304" pitchFamily="18" charset="0"/>
              </a:rPr>
              <a:t>deprecated</a:t>
            </a:r>
            <a:r>
              <a:rPr lang="fr-FR" altLang="fr-FR" sz="2000" i="1" dirty="0">
                <a:latin typeface="Times New Roman" panose="02020603050405020304" pitchFamily="18" charset="0"/>
                <a:cs typeface="Times New Roman" panose="02020603050405020304" pitchFamily="18" charset="0"/>
              </a:rPr>
              <a:t>', </a:t>
            </a:r>
            <a:r>
              <a:rPr lang="fr-FR" altLang="fr-FR" sz="2000" i="1" dirty="0" err="1">
                <a:latin typeface="Times New Roman" panose="02020603050405020304" pitchFamily="18" charset="0"/>
                <a:cs typeface="Times New Roman" panose="02020603050405020304" pitchFamily="18" charset="0"/>
              </a:rPr>
              <a:t>ccp_alpha</a:t>
            </a:r>
            <a:r>
              <a:rPr lang="fr-FR" altLang="fr-FR" sz="2000" i="1" dirty="0">
                <a:latin typeface="Times New Roman" panose="02020603050405020304" pitchFamily="18" charset="0"/>
                <a:cs typeface="Times New Roman" panose="02020603050405020304" pitchFamily="18" charset="0"/>
              </a:rPr>
              <a:t>=0.0)</a:t>
            </a:r>
          </a:p>
        </p:txBody>
      </p:sp>
      <p:sp>
        <p:nvSpPr>
          <p:cNvPr id="36"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7"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8"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9"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0"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1"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42"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43" name="Picture 13"/>
          <p:cNvPicPr>
            <a:picLocks noChangeAspect="1"/>
          </p:cNvPicPr>
          <p:nvPr/>
        </p:nvPicPr>
        <p:blipFill>
          <a:blip r:embed="rId4" cstate="print"/>
          <a:stretch>
            <a:fillRect/>
          </a:stretch>
        </p:blipFill>
        <p:spPr>
          <a:xfrm>
            <a:off x="1798563" y="573403"/>
            <a:ext cx="9134479" cy="45719"/>
          </a:xfrm>
          <a:prstGeom prst="rect">
            <a:avLst/>
          </a:prstGeom>
        </p:spPr>
      </p:pic>
    </p:spTree>
    <p:extLst>
      <p:ext uri="{BB962C8B-B14F-4D97-AF65-F5344CB8AC3E}">
        <p14:creationId xmlns:p14="http://schemas.microsoft.com/office/powerpoint/2010/main" val="34992512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E1002F5-115D-4173-818D-9BD173FCB9F9}" type="slidenum">
              <a:rPr lang="fr-FR" smtClean="0">
                <a:latin typeface="Times New Roman" panose="02020603050405020304" pitchFamily="18" charset="0"/>
                <a:cs typeface="Times New Roman" panose="02020603050405020304" pitchFamily="18" charset="0"/>
              </a:rPr>
              <a:t>21</a:t>
            </a:fld>
            <a:endParaRPr lang="fr-FR">
              <a:latin typeface="Times New Roman" panose="02020603050405020304" pitchFamily="18" charset="0"/>
              <a:cs typeface="Times New Roman" panose="02020603050405020304" pitchFamily="18" charset="0"/>
            </a:endParaRPr>
          </a:p>
        </p:txBody>
      </p:sp>
      <p:sp>
        <p:nvSpPr>
          <p:cNvPr id="33" name="Espace réservé de la date 2">
            <a:extLst>
              <a:ext uri="{FF2B5EF4-FFF2-40B4-BE49-F238E27FC236}">
                <a16:creationId xmlns:a16="http://schemas.microsoft.com/office/drawing/2014/main" id="{4A2CFAD4-BCA3-4EF4-A870-652D6D12D38F}"/>
              </a:ext>
            </a:extLst>
          </p:cNvPr>
          <p:cNvSpPr>
            <a:spLocks noGrp="1"/>
          </p:cNvSpPr>
          <p:nvPr>
            <p:ph type="dt" sz="half" idx="10"/>
          </p:nvPr>
        </p:nvSpPr>
        <p:spPr>
          <a:xfrm>
            <a:off x="838200" y="6356350"/>
            <a:ext cx="2743200" cy="365125"/>
          </a:xfrm>
        </p:spPr>
        <p:txBody>
          <a:bodyPr/>
          <a:lstStyle/>
          <a:p>
            <a:fld id="{1BD374DB-8370-4F34-B48F-3B7A380F5825}" type="datetime1">
              <a:rPr lang="en-US" smtClean="0">
                <a:latin typeface="Times New Roman" panose="02020603050405020304" pitchFamily="18" charset="0"/>
                <a:cs typeface="Times New Roman" panose="02020603050405020304" pitchFamily="18" charset="0"/>
              </a:rPr>
              <a:t>7/25/2020</a:t>
            </a:fld>
            <a:endParaRPr lang="fr-FR" dirty="0">
              <a:latin typeface="Times New Roman" panose="02020603050405020304" pitchFamily="18" charset="0"/>
              <a:cs typeface="Times New Roman" panose="02020603050405020304" pitchFamily="18" charset="0"/>
            </a:endParaRPr>
          </a:p>
        </p:txBody>
      </p:sp>
      <p:sp>
        <p:nvSpPr>
          <p:cNvPr id="59" name="Rectangle 58"/>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60" name="ZoneTexte 26"/>
          <p:cNvSpPr txBox="1"/>
          <p:nvPr/>
        </p:nvSpPr>
        <p:spPr>
          <a:xfrm>
            <a:off x="3188235" y="626700"/>
            <a:ext cx="3597576"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2.1  Méthodes de classification  utilisées</a:t>
            </a:r>
            <a:endParaRPr lang="fr-FR" sz="1400" b="1" dirty="0">
              <a:latin typeface="Times New Roman" panose="02020603050405020304" pitchFamily="18" charset="0"/>
              <a:cs typeface="Times New Roman" panose="02020603050405020304" pitchFamily="18" charset="0"/>
            </a:endParaRPr>
          </a:p>
        </p:txBody>
      </p:sp>
      <p:pic>
        <p:nvPicPr>
          <p:cNvPr id="29" name="Image 28">
            <a:extLst>
              <a:ext uri="{FF2B5EF4-FFF2-40B4-BE49-F238E27FC236}">
                <a16:creationId xmlns:a16="http://schemas.microsoft.com/office/drawing/2014/main" id="{E42BC26D-1416-44BC-A261-EE35AE7E4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20" name="Rectangle 19"/>
          <p:cNvSpPr/>
          <p:nvPr/>
        </p:nvSpPr>
        <p:spPr>
          <a:xfrm>
            <a:off x="3043700" y="753771"/>
            <a:ext cx="6096000" cy="856966"/>
          </a:xfrm>
          <a:prstGeom prst="rect">
            <a:avLst/>
          </a:prstGeom>
        </p:spPr>
        <p:txBody>
          <a:bodyPr>
            <a:spAutoFit/>
          </a:bodyPr>
          <a:lstStyle/>
          <a:p>
            <a:pPr marL="342900" indent="-342900">
              <a:lnSpc>
                <a:spcPct val="25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SUPPORT VECTOR MACHINE (SVM)</a:t>
            </a:r>
          </a:p>
        </p:txBody>
      </p:sp>
      <p:pic>
        <p:nvPicPr>
          <p:cNvPr id="3" name="Image 2"/>
          <p:cNvPicPr>
            <a:picLocks noChangeAspect="1"/>
          </p:cNvPicPr>
          <p:nvPr/>
        </p:nvPicPr>
        <p:blipFill>
          <a:blip r:embed="rId4"/>
          <a:stretch>
            <a:fillRect/>
          </a:stretch>
        </p:blipFill>
        <p:spPr>
          <a:xfrm>
            <a:off x="2705100" y="1886934"/>
            <a:ext cx="5905500" cy="3231782"/>
          </a:xfrm>
          <a:prstGeom prst="rect">
            <a:avLst/>
          </a:prstGeom>
        </p:spPr>
      </p:pic>
      <p:sp>
        <p:nvSpPr>
          <p:cNvPr id="4" name="Rectangle 3"/>
          <p:cNvSpPr/>
          <p:nvPr/>
        </p:nvSpPr>
        <p:spPr>
          <a:xfrm>
            <a:off x="533400" y="5227399"/>
            <a:ext cx="10820400" cy="1015663"/>
          </a:xfrm>
          <a:prstGeom prst="rect">
            <a:avLst/>
          </a:prstGeom>
        </p:spPr>
        <p:txBody>
          <a:bodyPr wrap="square">
            <a:spAutoFit/>
          </a:bodyPr>
          <a:lstStyle/>
          <a:p>
            <a:r>
              <a:rPr lang="fr-FR" sz="2000" dirty="0">
                <a:solidFill>
                  <a:srgbClr val="202122"/>
                </a:solidFill>
                <a:latin typeface="Times New Roman" panose="02020603050405020304" pitchFamily="18" charset="0"/>
                <a:cs typeface="Times New Roman" panose="02020603050405020304" pitchFamily="18" charset="0"/>
              </a:rPr>
              <a:t>	La marge est la distance entre l'hyperplan et les échantillons les plus proches. Ces derniers sont appelés </a:t>
            </a:r>
            <a:r>
              <a:rPr lang="fr-FR" sz="2000" b="1" dirty="0">
                <a:solidFill>
                  <a:srgbClr val="202122"/>
                </a:solidFill>
                <a:latin typeface="Times New Roman" panose="02020603050405020304" pitchFamily="18" charset="0"/>
                <a:cs typeface="Times New Roman" panose="02020603050405020304" pitchFamily="18" charset="0"/>
              </a:rPr>
              <a:t>vecteurs supports</a:t>
            </a:r>
            <a:r>
              <a:rPr lang="fr-FR" sz="2000" dirty="0">
                <a:solidFill>
                  <a:srgbClr val="202122"/>
                </a:solidFill>
                <a:latin typeface="Times New Roman" panose="02020603050405020304" pitchFamily="18" charset="0"/>
                <a:cs typeface="Times New Roman" panose="02020603050405020304" pitchFamily="18" charset="0"/>
              </a:rPr>
              <a:t>. </a:t>
            </a:r>
          </a:p>
          <a:p>
            <a:r>
              <a:rPr lang="fr-FR" sz="2000" dirty="0">
                <a:solidFill>
                  <a:srgbClr val="202122"/>
                </a:solidFill>
                <a:latin typeface="Times New Roman" panose="02020603050405020304" pitchFamily="18" charset="0"/>
                <a:cs typeface="Times New Roman" panose="02020603050405020304" pitchFamily="18" charset="0"/>
              </a:rPr>
              <a:t>	On cherche à trouver l’hyperplan qui maximise la marge </a:t>
            </a:r>
            <a:endParaRPr lang="fr-FR" sz="2000" dirty="0">
              <a:latin typeface="Times New Roman" panose="02020603050405020304" pitchFamily="18" charset="0"/>
              <a:cs typeface="Times New Roman" panose="02020603050405020304" pitchFamily="18" charset="0"/>
            </a:endParaRPr>
          </a:p>
        </p:txBody>
      </p:sp>
      <p:sp>
        <p:nvSpPr>
          <p:cNvPr id="6" name="ZoneTexte 5"/>
          <p:cNvSpPr txBox="1"/>
          <p:nvPr/>
        </p:nvSpPr>
        <p:spPr>
          <a:xfrm>
            <a:off x="3581401" y="3126258"/>
            <a:ext cx="1126524" cy="369332"/>
          </a:xfrm>
          <a:prstGeom prst="rect">
            <a:avLst/>
          </a:prstGeom>
          <a:noFill/>
        </p:spPr>
        <p:txBody>
          <a:bodyPr wrap="square" rtlCol="0">
            <a:spAutoFit/>
          </a:bodyPr>
          <a:lstStyle/>
          <a:p>
            <a:r>
              <a:rPr lang="fr-FR" b="1" dirty="0">
                <a:solidFill>
                  <a:srgbClr val="FF0000"/>
                </a:solidFill>
                <a:latin typeface="Times New Roman" panose="02020603050405020304" pitchFamily="18" charset="0"/>
                <a:cs typeface="Times New Roman" panose="02020603050405020304" pitchFamily="18" charset="0"/>
              </a:rPr>
              <a:t>Classe 0</a:t>
            </a:r>
          </a:p>
        </p:txBody>
      </p:sp>
      <p:sp>
        <p:nvSpPr>
          <p:cNvPr id="24" name="ZoneTexte 23"/>
          <p:cNvSpPr txBox="1"/>
          <p:nvPr/>
        </p:nvSpPr>
        <p:spPr>
          <a:xfrm>
            <a:off x="7258176" y="4006457"/>
            <a:ext cx="1126524" cy="369332"/>
          </a:xfrm>
          <a:prstGeom prst="rect">
            <a:avLst/>
          </a:prstGeom>
          <a:noFill/>
        </p:spPr>
        <p:txBody>
          <a:bodyPr wrap="square" rtlCol="0">
            <a:spAutoFit/>
          </a:bodyPr>
          <a:lstStyle/>
          <a:p>
            <a:r>
              <a:rPr lang="fr-FR" b="1" dirty="0">
                <a:solidFill>
                  <a:srgbClr val="FF0000"/>
                </a:solidFill>
                <a:latin typeface="Times New Roman" panose="02020603050405020304" pitchFamily="18" charset="0"/>
                <a:cs typeface="Times New Roman" panose="02020603050405020304" pitchFamily="18" charset="0"/>
              </a:rPr>
              <a:t>Classe 1</a:t>
            </a:r>
          </a:p>
        </p:txBody>
      </p:sp>
      <p:sp>
        <p:nvSpPr>
          <p:cNvPr id="9" name="Rectangle 8"/>
          <p:cNvSpPr/>
          <p:nvPr/>
        </p:nvSpPr>
        <p:spPr>
          <a:xfrm>
            <a:off x="9278240" y="2148954"/>
            <a:ext cx="1969257" cy="276999"/>
          </a:xfrm>
          <a:prstGeom prst="rect">
            <a:avLst/>
          </a:prstGeom>
        </p:spPr>
        <p:txBody>
          <a:bodyPr wrap="none">
            <a:spAutoFit/>
          </a:bodyPr>
          <a:lstStyle/>
          <a:p>
            <a:r>
              <a:rPr lang="fr-FR" sz="1200" dirty="0">
                <a:solidFill>
                  <a:srgbClr val="222222"/>
                </a:solidFill>
                <a:latin typeface="Times New Roman" panose="02020603050405020304" pitchFamily="18" charset="0"/>
                <a:cs typeface="Times New Roman" panose="02020603050405020304" pitchFamily="18" charset="0"/>
              </a:rPr>
              <a:t>Maximal-</a:t>
            </a:r>
            <a:r>
              <a:rPr lang="fr-FR" sz="1200" dirty="0" err="1">
                <a:solidFill>
                  <a:srgbClr val="222222"/>
                </a:solidFill>
                <a:latin typeface="Times New Roman" panose="02020603050405020304" pitchFamily="18" charset="0"/>
                <a:cs typeface="Times New Roman" panose="02020603050405020304" pitchFamily="18" charset="0"/>
              </a:rPr>
              <a:t>Margin</a:t>
            </a:r>
            <a:r>
              <a:rPr lang="fr-FR" sz="1200" dirty="0">
                <a:solidFill>
                  <a:srgbClr val="222222"/>
                </a:solidFill>
                <a:latin typeface="Times New Roman" panose="02020603050405020304" pitchFamily="18" charset="0"/>
                <a:cs typeface="Times New Roman" panose="02020603050405020304" pitchFamily="18" charset="0"/>
              </a:rPr>
              <a:t> </a:t>
            </a:r>
            <a:r>
              <a:rPr lang="fr-FR" sz="1200" dirty="0" err="1">
                <a:solidFill>
                  <a:srgbClr val="222222"/>
                </a:solidFill>
                <a:latin typeface="Times New Roman" panose="02020603050405020304" pitchFamily="18" charset="0"/>
                <a:cs typeface="Times New Roman" panose="02020603050405020304" pitchFamily="18" charset="0"/>
              </a:rPr>
              <a:t>hyperplane</a:t>
            </a:r>
            <a:endParaRPr lang="fr-FR" sz="1200" dirty="0">
              <a:latin typeface="Times New Roman" panose="02020603050405020304" pitchFamily="18" charset="0"/>
              <a:cs typeface="Times New Roman" panose="02020603050405020304" pitchFamily="18" charset="0"/>
            </a:endParaRPr>
          </a:p>
        </p:txBody>
      </p:sp>
      <p:cxnSp>
        <p:nvCxnSpPr>
          <p:cNvPr id="11" name="Connecteur droit avec flèche 10"/>
          <p:cNvCxnSpPr>
            <a:stCxn id="9" idx="1"/>
          </p:cNvCxnSpPr>
          <p:nvPr/>
        </p:nvCxnSpPr>
        <p:spPr>
          <a:xfrm flipH="1">
            <a:off x="7117492" y="2287454"/>
            <a:ext cx="2160748" cy="267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4"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5"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7"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8"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40" name="Picture 13"/>
          <p:cNvPicPr>
            <a:picLocks noChangeAspect="1"/>
          </p:cNvPicPr>
          <p:nvPr/>
        </p:nvPicPr>
        <p:blipFill>
          <a:blip r:embed="rId5" cstate="print"/>
          <a:stretch>
            <a:fillRect/>
          </a:stretch>
        </p:blipFill>
        <p:spPr>
          <a:xfrm>
            <a:off x="1798563" y="573403"/>
            <a:ext cx="9134479" cy="45719"/>
          </a:xfrm>
          <a:prstGeom prst="rect">
            <a:avLst/>
          </a:prstGeom>
        </p:spPr>
      </p:pic>
    </p:spTree>
    <p:extLst>
      <p:ext uri="{BB962C8B-B14F-4D97-AF65-F5344CB8AC3E}">
        <p14:creationId xmlns:p14="http://schemas.microsoft.com/office/powerpoint/2010/main" val="24707041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E1002F5-115D-4173-818D-9BD173FCB9F9}" type="slidenum">
              <a:rPr lang="fr-FR" smtClean="0">
                <a:latin typeface="Times New Roman" panose="02020603050405020304" pitchFamily="18" charset="0"/>
                <a:cs typeface="Times New Roman" panose="02020603050405020304" pitchFamily="18" charset="0"/>
              </a:rPr>
              <a:t>22</a:t>
            </a:fld>
            <a:endParaRPr lang="fr-FR">
              <a:latin typeface="Times New Roman" panose="02020603050405020304" pitchFamily="18" charset="0"/>
              <a:cs typeface="Times New Roman" panose="02020603050405020304" pitchFamily="18" charset="0"/>
            </a:endParaRPr>
          </a:p>
        </p:txBody>
      </p:sp>
      <p:sp>
        <p:nvSpPr>
          <p:cNvPr id="33" name="Espace réservé de la date 2">
            <a:extLst>
              <a:ext uri="{FF2B5EF4-FFF2-40B4-BE49-F238E27FC236}">
                <a16:creationId xmlns:a16="http://schemas.microsoft.com/office/drawing/2014/main" id="{4A2CFAD4-BCA3-4EF4-A870-652D6D12D38F}"/>
              </a:ext>
            </a:extLst>
          </p:cNvPr>
          <p:cNvSpPr>
            <a:spLocks noGrp="1"/>
          </p:cNvSpPr>
          <p:nvPr>
            <p:ph type="dt" sz="half" idx="10"/>
          </p:nvPr>
        </p:nvSpPr>
        <p:spPr>
          <a:xfrm>
            <a:off x="838200" y="6356350"/>
            <a:ext cx="2743200" cy="365125"/>
          </a:xfrm>
        </p:spPr>
        <p:txBody>
          <a:bodyPr/>
          <a:lstStyle/>
          <a:p>
            <a:fld id="{1BD374DB-8370-4F34-B48F-3B7A380F5825}" type="datetime1">
              <a:rPr lang="en-US" smtClean="0">
                <a:latin typeface="Times New Roman" panose="02020603050405020304" pitchFamily="18" charset="0"/>
                <a:cs typeface="Times New Roman" panose="02020603050405020304" pitchFamily="18" charset="0"/>
              </a:rPr>
              <a:t>7/25/2020</a:t>
            </a:fld>
            <a:endParaRPr lang="fr-FR" dirty="0">
              <a:latin typeface="Times New Roman" panose="02020603050405020304" pitchFamily="18" charset="0"/>
              <a:cs typeface="Times New Roman" panose="02020603050405020304" pitchFamily="18" charset="0"/>
            </a:endParaRPr>
          </a:p>
        </p:txBody>
      </p:sp>
      <p:sp>
        <p:nvSpPr>
          <p:cNvPr id="59" name="Rectangle 58"/>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60" name="ZoneTexte 26"/>
          <p:cNvSpPr txBox="1"/>
          <p:nvPr/>
        </p:nvSpPr>
        <p:spPr>
          <a:xfrm>
            <a:off x="3188235" y="626700"/>
            <a:ext cx="3597576"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2.1  Méthodes de classification  utilisées</a:t>
            </a:r>
            <a:endParaRPr lang="fr-FR" sz="1400" b="1" dirty="0">
              <a:latin typeface="Times New Roman" panose="02020603050405020304" pitchFamily="18" charset="0"/>
              <a:cs typeface="Times New Roman" panose="02020603050405020304" pitchFamily="18" charset="0"/>
            </a:endParaRPr>
          </a:p>
        </p:txBody>
      </p:sp>
      <p:pic>
        <p:nvPicPr>
          <p:cNvPr id="29" name="Image 28">
            <a:extLst>
              <a:ext uri="{FF2B5EF4-FFF2-40B4-BE49-F238E27FC236}">
                <a16:creationId xmlns:a16="http://schemas.microsoft.com/office/drawing/2014/main" id="{E42BC26D-1416-44BC-A261-EE35AE7E4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20" name="Rectangle 19"/>
          <p:cNvSpPr/>
          <p:nvPr/>
        </p:nvSpPr>
        <p:spPr>
          <a:xfrm>
            <a:off x="3043700" y="753771"/>
            <a:ext cx="6096000" cy="856966"/>
          </a:xfrm>
          <a:prstGeom prst="rect">
            <a:avLst/>
          </a:prstGeom>
        </p:spPr>
        <p:txBody>
          <a:bodyPr>
            <a:spAutoFit/>
          </a:bodyPr>
          <a:lstStyle/>
          <a:p>
            <a:pPr marL="342900" indent="-342900">
              <a:lnSpc>
                <a:spcPct val="250000"/>
              </a:lnSpc>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SUPPORT VECTOR MACHINE (SVM)</a:t>
            </a:r>
          </a:p>
        </p:txBody>
      </p:sp>
      <p:sp>
        <p:nvSpPr>
          <p:cNvPr id="2" name="Rectangle 1"/>
          <p:cNvSpPr/>
          <p:nvPr/>
        </p:nvSpPr>
        <p:spPr>
          <a:xfrm>
            <a:off x="567423" y="1706026"/>
            <a:ext cx="10603086" cy="4955203"/>
          </a:xfrm>
          <a:prstGeom prst="rect">
            <a:avLst/>
          </a:prstGeom>
        </p:spPr>
        <p:txBody>
          <a:bodyPr wrap="square">
            <a:spAutoFit/>
          </a:bodyPr>
          <a:lstStyle/>
          <a:p>
            <a:pPr algn="just"/>
            <a:r>
              <a:rPr lang="fr-FR" sz="2400" dirty="0">
                <a:solidFill>
                  <a:srgbClr val="555555"/>
                </a:solidFill>
                <a:latin typeface="Times New Roman" panose="02020603050405020304" pitchFamily="18" charset="0"/>
                <a:cs typeface="Times New Roman" panose="02020603050405020304" pitchFamily="18" charset="0"/>
              </a:rPr>
              <a:t>	En pratique, les données réelles sont en désordre et ne peuvent pas être parfaitement séparées avec un hyperplan.	</a:t>
            </a:r>
          </a:p>
          <a:p>
            <a:pPr algn="just"/>
            <a:endParaRPr lang="fr-FR" sz="2400" dirty="0">
              <a:solidFill>
                <a:srgbClr val="555555"/>
              </a:solidFill>
              <a:latin typeface="Times New Roman" panose="02020603050405020304" pitchFamily="18" charset="0"/>
              <a:cs typeface="Times New Roman" panose="02020603050405020304" pitchFamily="18" charset="0"/>
            </a:endParaRPr>
          </a:p>
          <a:p>
            <a:pPr algn="just"/>
            <a:r>
              <a:rPr lang="fr-FR" sz="28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 paramètre C </a:t>
            </a:r>
            <a:r>
              <a:rPr lang="fr-FR" sz="2400" dirty="0">
                <a:solidFill>
                  <a:srgbClr val="555555"/>
                </a:solidFill>
                <a:latin typeface="Times New Roman" panose="02020603050405020304" pitchFamily="18" charset="0"/>
                <a:cs typeface="Times New Roman" panose="02020603050405020304" pitchFamily="18" charset="0"/>
              </a:rPr>
              <a:t>définie la quantité de violation de la marge autorisée.  Si C = 0 n'est pas une violation et nous revenons au classificateur inflexible à marge maximale . Plus la valeur de C est élevée, plus les violations de l'hyperplan sont autorisées.</a:t>
            </a:r>
          </a:p>
          <a:p>
            <a:pPr algn="just"/>
            <a:r>
              <a:rPr lang="fr-FR" sz="24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Noyaux (</a:t>
            </a:r>
            <a:r>
              <a:rPr lang="fr-FR" sz="2400" b="1" u="sng"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Kernels</a:t>
            </a:r>
            <a:r>
              <a:rPr lang="fr-FR" sz="24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r>
              <a:rPr lang="fr-FR" sz="2000" dirty="0" err="1">
                <a:latin typeface="Times New Roman" panose="02020603050405020304" pitchFamily="18" charset="0"/>
                <a:cs typeface="Times New Roman" panose="02020603050405020304" pitchFamily="18" charset="0"/>
              </a:rPr>
              <a:t>Linear</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Kernel</a:t>
            </a:r>
            <a:r>
              <a:rPr lang="fr-FR" sz="2000" dirty="0">
                <a:latin typeface="Times New Roman" panose="02020603050405020304" pitchFamily="18" charset="0"/>
                <a:cs typeface="Times New Roman" panose="02020603050405020304" pitchFamily="18" charset="0"/>
              </a:rPr>
              <a:t> SVM : </a:t>
            </a:r>
          </a:p>
          <a:p>
            <a:pPr algn="just"/>
            <a:endParaRPr lang="fr-FR" sz="20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Polynomial </a:t>
            </a:r>
            <a:r>
              <a:rPr lang="fr-FR" sz="2000" dirty="0" err="1">
                <a:latin typeface="Times New Roman" panose="02020603050405020304" pitchFamily="18" charset="0"/>
                <a:cs typeface="Times New Roman" panose="02020603050405020304" pitchFamily="18" charset="0"/>
              </a:rPr>
              <a:t>Kernel</a:t>
            </a:r>
            <a:r>
              <a:rPr lang="fr-FR" sz="2000" dirty="0">
                <a:latin typeface="Times New Roman" panose="02020603050405020304" pitchFamily="18" charset="0"/>
                <a:cs typeface="Times New Roman" panose="02020603050405020304" pitchFamily="18" charset="0"/>
              </a:rPr>
              <a:t> SVM : </a:t>
            </a:r>
          </a:p>
          <a:p>
            <a:pPr algn="just"/>
            <a:r>
              <a:rPr lang="fr-FR" sz="2000" dirty="0">
                <a:latin typeface="Times New Roman" panose="02020603050405020304" pitchFamily="18" charset="0"/>
                <a:cs typeface="Times New Roman" panose="02020603050405020304" pitchFamily="18" charset="0"/>
              </a:rPr>
              <a:t>   </a:t>
            </a:r>
          </a:p>
          <a:p>
            <a:pPr algn="just"/>
            <a:r>
              <a:rPr lang="fr-FR" sz="2000" dirty="0">
                <a:latin typeface="Times New Roman" panose="02020603050405020304" pitchFamily="18" charset="0"/>
                <a:cs typeface="Times New Roman" panose="02020603050405020304" pitchFamily="18" charset="0"/>
              </a:rPr>
              <a:t>Radial </a:t>
            </a:r>
            <a:r>
              <a:rPr lang="fr-FR" sz="2000" dirty="0" err="1">
                <a:latin typeface="Times New Roman" panose="02020603050405020304" pitchFamily="18" charset="0"/>
                <a:cs typeface="Times New Roman" panose="02020603050405020304" pitchFamily="18" charset="0"/>
              </a:rPr>
              <a:t>Kernel</a:t>
            </a:r>
            <a:r>
              <a:rPr lang="fr-FR" sz="2000" dirty="0">
                <a:latin typeface="Times New Roman" panose="02020603050405020304" pitchFamily="18" charset="0"/>
                <a:cs typeface="Times New Roman" panose="02020603050405020304" pitchFamily="18" charset="0"/>
              </a:rPr>
              <a:t> SVM</a:t>
            </a:r>
          </a:p>
          <a:p>
            <a:pPr algn="just"/>
            <a:endParaRPr lang="fr-FR" sz="2000" dirty="0">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4"/>
          <a:stretch>
            <a:fillRect/>
          </a:stretch>
        </p:blipFill>
        <p:spPr>
          <a:xfrm>
            <a:off x="3581400" y="4558614"/>
            <a:ext cx="2533650" cy="533400"/>
          </a:xfrm>
          <a:prstGeom prst="rect">
            <a:avLst/>
          </a:prstGeom>
        </p:spPr>
      </p:pic>
      <p:pic>
        <p:nvPicPr>
          <p:cNvPr id="8" name="Image 7"/>
          <p:cNvPicPr>
            <a:picLocks noChangeAspect="1"/>
          </p:cNvPicPr>
          <p:nvPr/>
        </p:nvPicPr>
        <p:blipFill>
          <a:blip r:embed="rId5"/>
          <a:stretch>
            <a:fillRect/>
          </a:stretch>
        </p:blipFill>
        <p:spPr>
          <a:xfrm>
            <a:off x="3581400" y="5166696"/>
            <a:ext cx="2867025" cy="476250"/>
          </a:xfrm>
          <a:prstGeom prst="rect">
            <a:avLst/>
          </a:prstGeom>
        </p:spPr>
      </p:pic>
      <p:pic>
        <p:nvPicPr>
          <p:cNvPr id="10" name="Image 9"/>
          <p:cNvPicPr>
            <a:picLocks noChangeAspect="1"/>
          </p:cNvPicPr>
          <p:nvPr/>
        </p:nvPicPr>
        <p:blipFill rotWithShape="1">
          <a:blip r:embed="rId6"/>
          <a:srcRect t="11209"/>
          <a:stretch/>
        </p:blipFill>
        <p:spPr>
          <a:xfrm>
            <a:off x="3581400" y="5723947"/>
            <a:ext cx="3524250" cy="862656"/>
          </a:xfrm>
          <a:prstGeom prst="rect">
            <a:avLst/>
          </a:prstGeom>
        </p:spPr>
      </p:pic>
      <p:sp>
        <p:nvSpPr>
          <p:cNvPr id="27"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28"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1"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2"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4"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5"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36" name="Picture 13"/>
          <p:cNvPicPr>
            <a:picLocks noChangeAspect="1"/>
          </p:cNvPicPr>
          <p:nvPr/>
        </p:nvPicPr>
        <p:blipFill>
          <a:blip r:embed="rId7" cstate="print"/>
          <a:stretch>
            <a:fillRect/>
          </a:stretch>
        </p:blipFill>
        <p:spPr>
          <a:xfrm>
            <a:off x="1798563" y="573403"/>
            <a:ext cx="9134479" cy="45719"/>
          </a:xfrm>
          <a:prstGeom prst="rect">
            <a:avLst/>
          </a:prstGeom>
        </p:spPr>
      </p:pic>
    </p:spTree>
    <p:extLst>
      <p:ext uri="{BB962C8B-B14F-4D97-AF65-F5344CB8AC3E}">
        <p14:creationId xmlns:p14="http://schemas.microsoft.com/office/powerpoint/2010/main" val="9866242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9475580" y="6356350"/>
            <a:ext cx="2743200" cy="365125"/>
          </a:xfrm>
        </p:spPr>
        <p:txBody>
          <a:bodyPr/>
          <a:lstStyle/>
          <a:p>
            <a:fld id="{DE1002F5-115D-4173-818D-9BD173FCB9F9}" type="slidenum">
              <a:rPr lang="fr-FR" smtClean="0"/>
              <a:t>23</a:t>
            </a:fld>
            <a:endParaRPr lang="fr-FR" dirty="0"/>
          </a:p>
        </p:txBody>
      </p:sp>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2907765"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Métrique et outils  utilisés </a:t>
            </a:r>
            <a:endParaRPr lang="fr-FR" sz="1400" b="1" dirty="0">
              <a:latin typeface="Times New Roman" panose="02020603050405020304" pitchFamily="18" charset="0"/>
              <a:cs typeface="Times New Roman" panose="02020603050405020304" pitchFamily="18" charset="0"/>
            </a:endParaRP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sp>
        <p:nvSpPr>
          <p:cNvPr id="3" name="Rectangle 2"/>
          <p:cNvSpPr/>
          <p:nvPr/>
        </p:nvSpPr>
        <p:spPr>
          <a:xfrm>
            <a:off x="2359294" y="1231350"/>
            <a:ext cx="8351326" cy="5355312"/>
          </a:xfrm>
          <a:prstGeom prst="rect">
            <a:avLst/>
          </a:prstGeom>
        </p:spPr>
        <p:txBody>
          <a:bodyPr wrap="square">
            <a:spAutoFit/>
          </a:bodyPr>
          <a:lstStyle/>
          <a:p>
            <a:r>
              <a:rPr lang="en-US" b="1" u="sng" dirty="0">
                <a:solidFill>
                  <a:srgbClr val="FF0000"/>
                </a:solidFill>
                <a:latin typeface="Times New Roman" panose="02020603050405020304" pitchFamily="18" charset="0"/>
                <a:cs typeface="Times New Roman" panose="02020603050405020304" pitchFamily="18" charset="0"/>
              </a:rPr>
              <a:t>AUC (Area Under The Curve) ROC (Receiver Operating Characteristics)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solidFill>
                  <a:srgbClr val="FF0000"/>
                </a:solidFill>
                <a:latin typeface="Times New Roman" panose="02020603050405020304" pitchFamily="18" charset="0"/>
                <a:cs typeface="Times New Roman" panose="02020603050405020304" pitchFamily="18" charset="0"/>
              </a:rPr>
              <a:t>Precision : Positive Predictive Value:</a:t>
            </a: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r>
              <a:rPr lang="en-US" b="1" u="sng" dirty="0">
                <a:solidFill>
                  <a:srgbClr val="FF0000"/>
                </a:solidFill>
                <a:latin typeface="Times New Roman" panose="02020603050405020304" pitchFamily="18" charset="0"/>
                <a:cs typeface="Times New Roman" panose="02020603050405020304" pitchFamily="18" charset="0"/>
              </a:rPr>
              <a:t>Accuracy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err="1">
                <a:solidFill>
                  <a:srgbClr val="FF0000"/>
                </a:solidFill>
                <a:latin typeface="Times New Roman" panose="02020603050405020304" pitchFamily="18" charset="0"/>
                <a:cs typeface="Times New Roman" panose="02020603050405020304" pitchFamily="18" charset="0"/>
              </a:rPr>
              <a:t>Balanced_accuracy</a:t>
            </a:r>
            <a:endParaRPr lang="fr-FR" b="1" dirty="0">
              <a:solidFill>
                <a:srgbClr val="FF0000"/>
              </a:solidFill>
              <a:latin typeface="Times New Roman" panose="02020603050405020304" pitchFamily="18" charset="0"/>
              <a:cs typeface="Times New Roman" panose="02020603050405020304" pitchFamily="18" charset="0"/>
            </a:endParaRPr>
          </a:p>
        </p:txBody>
      </p:sp>
      <p:grpSp>
        <p:nvGrpSpPr>
          <p:cNvPr id="2" name="Groupe 1"/>
          <p:cNvGrpSpPr/>
          <p:nvPr/>
        </p:nvGrpSpPr>
        <p:grpSpPr>
          <a:xfrm>
            <a:off x="2200714" y="1606976"/>
            <a:ext cx="2941755" cy="2621731"/>
            <a:chOff x="2200714" y="1606976"/>
            <a:chExt cx="2941755" cy="2621731"/>
          </a:xfrm>
        </p:grpSpPr>
        <p:pic>
          <p:nvPicPr>
            <p:cNvPr id="5" name="Image 4"/>
            <p:cNvPicPr>
              <a:picLocks noChangeAspect="1"/>
            </p:cNvPicPr>
            <p:nvPr/>
          </p:nvPicPr>
          <p:blipFill>
            <a:blip r:embed="rId5"/>
            <a:stretch>
              <a:fillRect/>
            </a:stretch>
          </p:blipFill>
          <p:spPr>
            <a:xfrm>
              <a:off x="2200714" y="1606976"/>
              <a:ext cx="2941755" cy="2621731"/>
            </a:xfrm>
            <a:prstGeom prst="rect">
              <a:avLst/>
            </a:prstGeom>
          </p:spPr>
        </p:pic>
        <p:cxnSp>
          <p:nvCxnSpPr>
            <p:cNvPr id="7" name="Connecteur droit avec flèche 6"/>
            <p:cNvCxnSpPr/>
            <p:nvPr/>
          </p:nvCxnSpPr>
          <p:spPr>
            <a:xfrm flipH="1">
              <a:off x="3345786" y="1729744"/>
              <a:ext cx="843155" cy="1235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V="1">
              <a:off x="2739997" y="2272448"/>
              <a:ext cx="55341" cy="7577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9" name="Image 8"/>
          <p:cNvPicPr>
            <a:picLocks noChangeAspect="1"/>
          </p:cNvPicPr>
          <p:nvPr/>
        </p:nvPicPr>
        <p:blipFill>
          <a:blip r:embed="rId6"/>
          <a:stretch>
            <a:fillRect/>
          </a:stretch>
        </p:blipFill>
        <p:spPr>
          <a:xfrm>
            <a:off x="6095999" y="1725933"/>
            <a:ext cx="3233559" cy="695548"/>
          </a:xfrm>
          <a:prstGeom prst="rect">
            <a:avLst/>
          </a:prstGeom>
          <a:ln>
            <a:solidFill>
              <a:schemeClr val="tx1"/>
            </a:solidFill>
          </a:ln>
        </p:spPr>
      </p:pic>
      <p:pic>
        <p:nvPicPr>
          <p:cNvPr id="10" name="Image 9"/>
          <p:cNvPicPr>
            <a:picLocks noChangeAspect="1"/>
          </p:cNvPicPr>
          <p:nvPr/>
        </p:nvPicPr>
        <p:blipFill>
          <a:blip r:embed="rId7"/>
          <a:stretch>
            <a:fillRect/>
          </a:stretch>
        </p:blipFill>
        <p:spPr>
          <a:xfrm>
            <a:off x="6168310" y="2610109"/>
            <a:ext cx="2429027" cy="649344"/>
          </a:xfrm>
          <a:prstGeom prst="rect">
            <a:avLst/>
          </a:prstGeom>
          <a:ln>
            <a:solidFill>
              <a:schemeClr val="tx1"/>
            </a:solidFill>
          </a:ln>
        </p:spPr>
      </p:pic>
      <p:pic>
        <p:nvPicPr>
          <p:cNvPr id="11" name="Image 10"/>
          <p:cNvPicPr>
            <a:picLocks noChangeAspect="1"/>
          </p:cNvPicPr>
          <p:nvPr/>
        </p:nvPicPr>
        <p:blipFill rotWithShape="1">
          <a:blip r:embed="rId8"/>
          <a:srcRect r="10311" b="2424"/>
          <a:stretch/>
        </p:blipFill>
        <p:spPr>
          <a:xfrm>
            <a:off x="6117055" y="3536556"/>
            <a:ext cx="2357852" cy="492588"/>
          </a:xfrm>
          <a:prstGeom prst="rect">
            <a:avLst/>
          </a:prstGeom>
          <a:ln>
            <a:solidFill>
              <a:schemeClr val="tx1"/>
            </a:solidFill>
          </a:ln>
        </p:spPr>
      </p:pic>
      <p:pic>
        <p:nvPicPr>
          <p:cNvPr id="12" name="Image 11"/>
          <p:cNvPicPr>
            <a:picLocks noChangeAspect="1"/>
          </p:cNvPicPr>
          <p:nvPr/>
        </p:nvPicPr>
        <p:blipFill>
          <a:blip r:embed="rId9"/>
          <a:stretch>
            <a:fillRect/>
          </a:stretch>
        </p:blipFill>
        <p:spPr>
          <a:xfrm>
            <a:off x="8627855" y="3406612"/>
            <a:ext cx="1695450" cy="752475"/>
          </a:xfrm>
          <a:prstGeom prst="rect">
            <a:avLst/>
          </a:prstGeom>
          <a:ln>
            <a:solidFill>
              <a:schemeClr val="tx1"/>
            </a:solidFill>
          </a:ln>
        </p:spPr>
      </p:pic>
      <p:pic>
        <p:nvPicPr>
          <p:cNvPr id="13" name="Image 12"/>
          <p:cNvPicPr>
            <a:picLocks noChangeAspect="1"/>
          </p:cNvPicPr>
          <p:nvPr/>
        </p:nvPicPr>
        <p:blipFill>
          <a:blip r:embed="rId10"/>
          <a:stretch>
            <a:fillRect/>
          </a:stretch>
        </p:blipFill>
        <p:spPr>
          <a:xfrm>
            <a:off x="6411814" y="4456176"/>
            <a:ext cx="1866900" cy="581025"/>
          </a:xfrm>
          <a:prstGeom prst="rect">
            <a:avLst/>
          </a:prstGeom>
          <a:ln>
            <a:solidFill>
              <a:schemeClr val="tx1"/>
            </a:solidFill>
          </a:ln>
        </p:spPr>
      </p:pic>
      <p:pic>
        <p:nvPicPr>
          <p:cNvPr id="14" name="Image 13"/>
          <p:cNvPicPr>
            <a:picLocks noChangeAspect="1"/>
          </p:cNvPicPr>
          <p:nvPr/>
        </p:nvPicPr>
        <p:blipFill rotWithShape="1">
          <a:blip r:embed="rId11"/>
          <a:srcRect t="15880" b="48125"/>
          <a:stretch/>
        </p:blipFill>
        <p:spPr>
          <a:xfrm>
            <a:off x="5029031" y="5382304"/>
            <a:ext cx="4533900" cy="593124"/>
          </a:xfrm>
          <a:prstGeom prst="rect">
            <a:avLst/>
          </a:prstGeom>
          <a:ln>
            <a:solidFill>
              <a:schemeClr val="tx1"/>
            </a:solidFill>
          </a:ln>
        </p:spPr>
      </p:pic>
      <p:pic>
        <p:nvPicPr>
          <p:cNvPr id="15" name="Image 14"/>
          <p:cNvPicPr>
            <a:picLocks noChangeAspect="1"/>
          </p:cNvPicPr>
          <p:nvPr/>
        </p:nvPicPr>
        <p:blipFill rotWithShape="1">
          <a:blip r:embed="rId11"/>
          <a:srcRect l="7120" t="66873" r="46003"/>
          <a:stretch/>
        </p:blipFill>
        <p:spPr>
          <a:xfrm>
            <a:off x="6411814" y="6172162"/>
            <a:ext cx="2125362" cy="545885"/>
          </a:xfrm>
          <a:prstGeom prst="rect">
            <a:avLst/>
          </a:prstGeom>
          <a:ln>
            <a:solidFill>
              <a:schemeClr val="tx1"/>
            </a:solidFill>
          </a:ln>
        </p:spPr>
      </p:pic>
      <p:sp>
        <p:nvSpPr>
          <p:cNvPr id="16" name="Rectangle 15"/>
          <p:cNvSpPr/>
          <p:nvPr/>
        </p:nvSpPr>
        <p:spPr>
          <a:xfrm>
            <a:off x="2001795" y="1229125"/>
            <a:ext cx="9354064" cy="2999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2001795" y="4270818"/>
            <a:ext cx="9354064" cy="91132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2005911" y="5263477"/>
            <a:ext cx="9354064" cy="7772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985317" y="6095501"/>
            <a:ext cx="9354064" cy="70123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7994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4708" y="1734482"/>
            <a:ext cx="10190070" cy="3170099"/>
          </a:xfrm>
          <a:prstGeom prst="rect">
            <a:avLst/>
          </a:prstGeom>
        </p:spPr>
        <p:txBody>
          <a:bodyPr wrap="square">
            <a:spAutoFit/>
          </a:bodyPr>
          <a:lstStyle/>
          <a:p>
            <a:r>
              <a:rPr lang="en-US" sz="2000" b="1" dirty="0" err="1">
                <a:solidFill>
                  <a:srgbClr val="FF0000"/>
                </a:solidFill>
                <a:latin typeface="Times New Roman" panose="02020603050405020304" pitchFamily="18" charset="0"/>
                <a:cs typeface="Times New Roman" panose="02020603050405020304" pitchFamily="18" charset="0"/>
              </a:rPr>
              <a:t>Outils</a:t>
            </a:r>
            <a:r>
              <a:rPr lang="en-US" sz="2000" b="1" dirty="0">
                <a:solidFill>
                  <a:srgbClr val="FF0000"/>
                </a:solidFill>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r>
              <a:rPr lang="en-US" sz="2000" b="1" dirty="0" err="1">
                <a:solidFill>
                  <a:srgbClr val="0070C0"/>
                </a:solidFill>
                <a:latin typeface="Times New Roman" panose="02020603050405020304" pitchFamily="18" charset="0"/>
                <a:cs typeface="Times New Roman" panose="02020603050405020304" pitchFamily="18" charset="0"/>
              </a:rPr>
              <a:t>GridSearch</a:t>
            </a:r>
            <a:r>
              <a:rPr lang="en-US" sz="2000" b="1" dirty="0">
                <a:latin typeface="Times New Roman" panose="02020603050405020304" pitchFamily="18" charset="0"/>
                <a:cs typeface="Times New Roman" panose="02020603050405020304" pitchFamily="18" charset="0"/>
              </a:rPr>
              <a:t>:</a:t>
            </a:r>
          </a:p>
          <a:p>
            <a:pPr algn="just" fontAlgn="base"/>
            <a:r>
              <a:rPr lang="fr-FR" sz="2000" dirty="0">
                <a:latin typeface="Times New Roman" panose="02020603050405020304" pitchFamily="18" charset="0"/>
                <a:cs typeface="Times New Roman" panose="02020603050405020304" pitchFamily="18" charset="0"/>
              </a:rPr>
              <a:t>On fournit un dictionnaire d'hyper-paramètres à évaluer dans l' argument </a:t>
            </a:r>
            <a:r>
              <a:rPr lang="fr-FR" sz="2000" b="1" dirty="0" err="1">
                <a:latin typeface="Times New Roman" panose="02020603050405020304" pitchFamily="18" charset="0"/>
                <a:cs typeface="Times New Roman" panose="02020603050405020304" pitchFamily="18" charset="0"/>
              </a:rPr>
              <a:t>param_grid</a:t>
            </a:r>
            <a:r>
              <a:rPr lang="fr-FR" sz="2000" dirty="0">
                <a:latin typeface="Times New Roman" panose="02020603050405020304" pitchFamily="18" charset="0"/>
                <a:cs typeface="Times New Roman" panose="02020603050405020304" pitchFamily="18" charset="0"/>
              </a:rPr>
              <a:t> . Il s'agit d'un tableau de valeurs à essayer.</a:t>
            </a:r>
          </a:p>
          <a:p>
            <a:pPr algn="just" fontAlgn="base"/>
            <a:r>
              <a:rPr lang="fr-FR" sz="2000" dirty="0">
                <a:latin typeface="Times New Roman" panose="02020603050405020304" pitchFamily="18" charset="0"/>
                <a:cs typeface="Times New Roman" panose="02020603050405020304" pitchFamily="18" charset="0"/>
              </a:rPr>
              <a:t>Par défaut, la précision est le score qui est optimisé, mais d'autres scores peuvent être spécifiés dans l' argument </a:t>
            </a:r>
            <a:r>
              <a:rPr lang="fr-FR" sz="2000" b="1" dirty="0">
                <a:latin typeface="Times New Roman" panose="02020603050405020304" pitchFamily="18" charset="0"/>
                <a:cs typeface="Times New Roman" panose="02020603050405020304" pitchFamily="18" charset="0"/>
              </a:rPr>
              <a:t>score</a:t>
            </a:r>
            <a:r>
              <a:rPr lang="fr-FR" sz="2000" dirty="0">
                <a:latin typeface="Times New Roman" panose="02020603050405020304" pitchFamily="18" charset="0"/>
                <a:cs typeface="Times New Roman" panose="02020603050405020304" pitchFamily="18" charset="0"/>
              </a:rPr>
              <a:t> du constructeur </a:t>
            </a:r>
            <a:r>
              <a:rPr lang="fr-FR" sz="2000" b="1" dirty="0" err="1">
                <a:latin typeface="Times New Roman" panose="02020603050405020304" pitchFamily="18" charset="0"/>
                <a:cs typeface="Times New Roman" panose="02020603050405020304" pitchFamily="18" charset="0"/>
              </a:rPr>
              <a:t>GridSearchCV</a:t>
            </a:r>
            <a:r>
              <a:rPr lang="fr-FR" sz="2000"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Cross Validation  ( k = 10 ) :</a:t>
            </a:r>
          </a:p>
          <a:p>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12"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13"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4"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5"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6"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9"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20"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21"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22"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23" name="ZoneTexte 26"/>
          <p:cNvSpPr txBox="1"/>
          <p:nvPr/>
        </p:nvSpPr>
        <p:spPr>
          <a:xfrm>
            <a:off x="3188234" y="637988"/>
            <a:ext cx="2907765"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Métrique et outils  utilisés </a:t>
            </a:r>
            <a:endParaRPr lang="fr-FR" sz="1400" b="1" dirty="0">
              <a:latin typeface="Times New Roman" panose="02020603050405020304" pitchFamily="18" charset="0"/>
              <a:cs typeface="Times New Roman" panose="02020603050405020304" pitchFamily="18" charset="0"/>
            </a:endParaRPr>
          </a:p>
        </p:txBody>
      </p:sp>
      <p:pic>
        <p:nvPicPr>
          <p:cNvPr id="24" name="Image 23">
            <a:extLst>
              <a:ext uri="{FF2B5EF4-FFF2-40B4-BE49-F238E27FC236}">
                <a16:creationId xmlns:a16="http://schemas.microsoft.com/office/drawing/2014/main" id="{7F4FD3DA-7F09-447C-8A42-F61AD4F12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3"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spTree>
    <p:extLst>
      <p:ext uri="{BB962C8B-B14F-4D97-AF65-F5344CB8AC3E}">
        <p14:creationId xmlns:p14="http://schemas.microsoft.com/office/powerpoint/2010/main" val="22640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9475580" y="6356350"/>
            <a:ext cx="2743200" cy="365125"/>
          </a:xfrm>
        </p:spPr>
        <p:txBody>
          <a:bodyPr/>
          <a:lstStyle/>
          <a:p>
            <a:fld id="{DE1002F5-115D-4173-818D-9BD173FCB9F9}" type="slidenum">
              <a:rPr lang="fr-FR" smtClean="0"/>
              <a:t>25</a:t>
            </a:fld>
            <a:endParaRPr lang="fr-FR" dirty="0"/>
          </a:p>
        </p:txBody>
      </p:sp>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2907765"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a:t>
            </a:r>
            <a:r>
              <a:rPr lang="fr-FR" sz="1400" b="1" dirty="0" err="1">
                <a:latin typeface="Times New Roman" panose="02020603050405020304" pitchFamily="18" charset="0"/>
                <a:cs typeface="Times New Roman" panose="02020603050405020304" pitchFamily="18" charset="0"/>
              </a:rPr>
              <a:t>Resultat</a:t>
            </a:r>
            <a:r>
              <a:rPr lang="fr-FR" sz="1400" b="1" dirty="0">
                <a:latin typeface="Times New Roman" panose="02020603050405020304" pitchFamily="18" charset="0"/>
                <a:cs typeface="Times New Roman" panose="02020603050405020304" pitchFamily="18" charset="0"/>
              </a:rPr>
              <a:t> du KNN</a:t>
            </a: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20" name="Image 19"/>
          <p:cNvPicPr>
            <a:picLocks noChangeAspect="1"/>
          </p:cNvPicPr>
          <p:nvPr/>
        </p:nvPicPr>
        <p:blipFill>
          <a:blip r:embed="rId5"/>
          <a:stretch>
            <a:fillRect/>
          </a:stretch>
        </p:blipFill>
        <p:spPr>
          <a:xfrm>
            <a:off x="2174789" y="1188956"/>
            <a:ext cx="9106930" cy="5549292"/>
          </a:xfrm>
          <a:prstGeom prst="rect">
            <a:avLst/>
          </a:prstGeom>
        </p:spPr>
      </p:pic>
    </p:spTree>
    <p:extLst>
      <p:ext uri="{BB962C8B-B14F-4D97-AF65-F5344CB8AC3E}">
        <p14:creationId xmlns:p14="http://schemas.microsoft.com/office/powerpoint/2010/main" val="83379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9475580" y="6356350"/>
            <a:ext cx="2743200" cy="365125"/>
          </a:xfrm>
        </p:spPr>
        <p:txBody>
          <a:bodyPr/>
          <a:lstStyle/>
          <a:p>
            <a:fld id="{DE1002F5-115D-4173-818D-9BD173FCB9F9}" type="slidenum">
              <a:rPr lang="fr-FR" smtClean="0"/>
              <a:t>26</a:t>
            </a:fld>
            <a:endParaRPr lang="fr-FR" dirty="0"/>
          </a:p>
        </p:txBody>
      </p:sp>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2907765"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a:t>
            </a:r>
            <a:r>
              <a:rPr lang="fr-FR" sz="1400" b="1" dirty="0" err="1">
                <a:latin typeface="Times New Roman" panose="02020603050405020304" pitchFamily="18" charset="0"/>
                <a:cs typeface="Times New Roman" panose="02020603050405020304" pitchFamily="18" charset="0"/>
              </a:rPr>
              <a:t>Resultat</a:t>
            </a:r>
            <a:r>
              <a:rPr lang="fr-FR" sz="1400" b="1" dirty="0">
                <a:latin typeface="Times New Roman" panose="02020603050405020304" pitchFamily="18" charset="0"/>
                <a:cs typeface="Times New Roman" panose="02020603050405020304" pitchFamily="18" charset="0"/>
              </a:rPr>
              <a:t> du KNN</a:t>
            </a: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2" name="Image 1"/>
          <p:cNvPicPr>
            <a:picLocks noChangeAspect="1"/>
          </p:cNvPicPr>
          <p:nvPr/>
        </p:nvPicPr>
        <p:blipFill rotWithShape="1">
          <a:blip r:embed="rId5"/>
          <a:srcRect t="1876" b="2473"/>
          <a:stretch/>
        </p:blipFill>
        <p:spPr>
          <a:xfrm>
            <a:off x="1890584" y="1130968"/>
            <a:ext cx="7829550" cy="5727032"/>
          </a:xfrm>
          <a:prstGeom prst="rect">
            <a:avLst/>
          </a:prstGeom>
        </p:spPr>
      </p:pic>
    </p:spTree>
    <p:extLst>
      <p:ext uri="{BB962C8B-B14F-4D97-AF65-F5344CB8AC3E}">
        <p14:creationId xmlns:p14="http://schemas.microsoft.com/office/powerpoint/2010/main" val="95136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anim calcmode="lin" valueType="num">
                                      <p:cBhvr>
                                        <p:cTn id="15" dur="500" fill="hold"/>
                                        <p:tgtEl>
                                          <p:spTgt spid="69"/>
                                        </p:tgtEl>
                                        <p:attrNameLst>
                                          <p:attrName>ppt_x</p:attrName>
                                        </p:attrNameLst>
                                      </p:cBhvr>
                                      <p:tavLst>
                                        <p:tav tm="0">
                                          <p:val>
                                            <p:strVal val="#ppt_x"/>
                                          </p:val>
                                        </p:tav>
                                        <p:tav tm="100000">
                                          <p:val>
                                            <p:strVal val="#ppt_x"/>
                                          </p:val>
                                        </p:tav>
                                      </p:tavLst>
                                    </p:anim>
                                    <p:anim calcmode="lin" valueType="num">
                                      <p:cBhvr>
                                        <p:cTn id="16" dur="500" fill="hold"/>
                                        <p:tgtEl>
                                          <p:spTgt spid="6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animBg="1"/>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9475580" y="6356350"/>
            <a:ext cx="2743200" cy="365125"/>
          </a:xfrm>
        </p:spPr>
        <p:txBody>
          <a:bodyPr/>
          <a:lstStyle/>
          <a:p>
            <a:fld id="{DE1002F5-115D-4173-818D-9BD173FCB9F9}" type="slidenum">
              <a:rPr lang="fr-FR" smtClean="0"/>
              <a:t>27</a:t>
            </a:fld>
            <a:endParaRPr lang="fr-FR" dirty="0"/>
          </a:p>
        </p:txBody>
      </p:sp>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2907765"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a:t>
            </a:r>
            <a:r>
              <a:rPr lang="fr-FR" sz="1400" b="1" dirty="0" err="1">
                <a:latin typeface="Times New Roman" panose="02020603050405020304" pitchFamily="18" charset="0"/>
                <a:cs typeface="Times New Roman" panose="02020603050405020304" pitchFamily="18" charset="0"/>
              </a:rPr>
              <a:t>Resultat</a:t>
            </a:r>
            <a:r>
              <a:rPr lang="fr-FR" sz="1400" b="1" dirty="0">
                <a:latin typeface="Times New Roman" panose="02020603050405020304" pitchFamily="18" charset="0"/>
                <a:cs typeface="Times New Roman" panose="02020603050405020304" pitchFamily="18" charset="0"/>
              </a:rPr>
              <a:t> du KNN</a:t>
            </a: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graphicFrame>
        <p:nvGraphicFramePr>
          <p:cNvPr id="2" name="Tableau 1">
            <a:extLst>
              <a:ext uri="{FF2B5EF4-FFF2-40B4-BE49-F238E27FC236}">
                <a16:creationId xmlns:a16="http://schemas.microsoft.com/office/drawing/2014/main" id="{2D3D3C9C-B548-49FB-8EC9-0EAB2E781219}"/>
              </a:ext>
            </a:extLst>
          </p:cNvPr>
          <p:cNvGraphicFramePr>
            <a:graphicFrameLocks noGrp="1"/>
          </p:cNvGraphicFramePr>
          <p:nvPr>
            <p:extLst>
              <p:ext uri="{D42A27DB-BD31-4B8C-83A1-F6EECF244321}">
                <p14:modId xmlns:p14="http://schemas.microsoft.com/office/powerpoint/2010/main" val="1473484102"/>
              </p:ext>
            </p:extLst>
          </p:nvPr>
        </p:nvGraphicFramePr>
        <p:xfrm>
          <a:off x="215898" y="1977615"/>
          <a:ext cx="11976101" cy="2978697"/>
        </p:xfrm>
        <a:graphic>
          <a:graphicData uri="http://schemas.openxmlformats.org/drawingml/2006/table">
            <a:tbl>
              <a:tblPr>
                <a:tableStyleId>{5C22544A-7EE6-4342-B048-85BDC9FD1C3A}</a:tableStyleId>
              </a:tblPr>
              <a:tblGrid>
                <a:gridCol w="2283226">
                  <a:extLst>
                    <a:ext uri="{9D8B030D-6E8A-4147-A177-3AD203B41FA5}">
                      <a16:colId xmlns:a16="http://schemas.microsoft.com/office/drawing/2014/main" val="20058834"/>
                    </a:ext>
                  </a:extLst>
                </a:gridCol>
                <a:gridCol w="1980111">
                  <a:extLst>
                    <a:ext uri="{9D8B030D-6E8A-4147-A177-3AD203B41FA5}">
                      <a16:colId xmlns:a16="http://schemas.microsoft.com/office/drawing/2014/main" val="3821574074"/>
                    </a:ext>
                  </a:extLst>
                </a:gridCol>
                <a:gridCol w="1855304">
                  <a:extLst>
                    <a:ext uri="{9D8B030D-6E8A-4147-A177-3AD203B41FA5}">
                      <a16:colId xmlns:a16="http://schemas.microsoft.com/office/drawing/2014/main" val="3542265554"/>
                    </a:ext>
                  </a:extLst>
                </a:gridCol>
                <a:gridCol w="1431235">
                  <a:extLst>
                    <a:ext uri="{9D8B030D-6E8A-4147-A177-3AD203B41FA5}">
                      <a16:colId xmlns:a16="http://schemas.microsoft.com/office/drawing/2014/main" val="497407599"/>
                    </a:ext>
                  </a:extLst>
                </a:gridCol>
                <a:gridCol w="1934817">
                  <a:extLst>
                    <a:ext uri="{9D8B030D-6E8A-4147-A177-3AD203B41FA5}">
                      <a16:colId xmlns:a16="http://schemas.microsoft.com/office/drawing/2014/main" val="797786557"/>
                    </a:ext>
                  </a:extLst>
                </a:gridCol>
                <a:gridCol w="1732233">
                  <a:extLst>
                    <a:ext uri="{9D8B030D-6E8A-4147-A177-3AD203B41FA5}">
                      <a16:colId xmlns:a16="http://schemas.microsoft.com/office/drawing/2014/main" val="3195036549"/>
                    </a:ext>
                  </a:extLst>
                </a:gridCol>
                <a:gridCol w="759175">
                  <a:extLst>
                    <a:ext uri="{9D8B030D-6E8A-4147-A177-3AD203B41FA5}">
                      <a16:colId xmlns:a16="http://schemas.microsoft.com/office/drawing/2014/main" val="3893805674"/>
                    </a:ext>
                  </a:extLst>
                </a:gridCol>
              </a:tblGrid>
              <a:tr h="1165056">
                <a:tc>
                  <a:txBody>
                    <a:bodyPr/>
                    <a:lstStyle/>
                    <a:p>
                      <a:pPr algn="ctr" fontAlgn="b"/>
                      <a:r>
                        <a:rPr lang="fr-FR" sz="2000" u="none" strike="noStrike">
                          <a:effectLst/>
                          <a:latin typeface="Times New Roman" panose="02020603050405020304" pitchFamily="18" charset="0"/>
                          <a:cs typeface="Times New Roman" panose="02020603050405020304" pitchFamily="18" charset="0"/>
                        </a:rPr>
                        <a:t>Dataset </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n_neighbors'</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weights</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b="0" i="0" u="none" strike="noStrike" dirty="0" err="1" smtClean="0">
                          <a:solidFill>
                            <a:schemeClr val="dk1"/>
                          </a:solidFill>
                          <a:effectLst/>
                          <a:latin typeface="Times New Roman" panose="02020603050405020304" pitchFamily="18" charset="0"/>
                          <a:cs typeface="Times New Roman" panose="02020603050405020304" pitchFamily="18" charset="0"/>
                        </a:rPr>
                        <a:t>accuracy</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400" u="none" strike="noStrike" dirty="0" err="1" smtClean="0">
                          <a:effectLst/>
                          <a:latin typeface="Times New Roman" panose="02020603050405020304" pitchFamily="18" charset="0"/>
                          <a:cs typeface="Times New Roman" panose="02020603050405020304" pitchFamily="18" charset="0"/>
                        </a:rPr>
                        <a:t>Auc_Roc</a:t>
                      </a:r>
                      <a:endParaRPr lang="fr-FR"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400" u="none" strike="noStrike" dirty="0">
                          <a:effectLst/>
                          <a:latin typeface="Times New Roman" panose="02020603050405020304" pitchFamily="18" charset="0"/>
                          <a:cs typeface="Times New Roman" panose="02020603050405020304" pitchFamily="18" charset="0"/>
                        </a:rPr>
                        <a:t> </a:t>
                      </a:r>
                      <a:r>
                        <a:rPr lang="fr-FR" sz="2400" u="none" strike="noStrike" dirty="0" err="1" smtClean="0">
                          <a:effectLst/>
                          <a:latin typeface="Times New Roman" panose="02020603050405020304" pitchFamily="18" charset="0"/>
                          <a:cs typeface="Times New Roman" panose="02020603050405020304" pitchFamily="18" charset="0"/>
                        </a:rPr>
                        <a:t>Precision</a:t>
                      </a:r>
                      <a:endParaRPr lang="fr-FR"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RANK</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35104740"/>
                  </a:ext>
                </a:extLst>
              </a:tr>
              <a:tr h="360326">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overVAR_40</a:t>
                      </a:r>
                      <a:endParaRPr lang="fr-FR"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2</a:t>
                      </a:r>
                      <a:endParaRPr lang="fr-FR" sz="20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distance</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0,699167</a:t>
                      </a:r>
                      <a:endParaRPr lang="fr-FR" sz="20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1600" u="none" strike="noStrike" dirty="0">
                          <a:effectLst/>
                          <a:latin typeface="Times New Roman" panose="02020603050405020304" pitchFamily="18" charset="0"/>
                          <a:cs typeface="Times New Roman" panose="02020603050405020304" pitchFamily="18" charset="0"/>
                        </a:rPr>
                        <a:t>0,718281</a:t>
                      </a:r>
                      <a:endParaRPr lang="fr-FR" sz="16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1600" u="none" strike="noStrike" dirty="0">
                          <a:effectLst/>
                          <a:latin typeface="Times New Roman" panose="02020603050405020304" pitchFamily="18" charset="0"/>
                          <a:cs typeface="Times New Roman" panose="02020603050405020304" pitchFamily="18" charset="0"/>
                        </a:rPr>
                        <a:t>72,3981</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1</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extLst>
                  <a:ext uri="{0D108BD9-81ED-4DB2-BD59-A6C34878D82A}">
                    <a16:rowId xmlns:a16="http://schemas.microsoft.com/office/drawing/2014/main" val="1264220075"/>
                  </a:ext>
                </a:extLst>
              </a:tr>
              <a:tr h="360326">
                <a:tc>
                  <a:txBody>
                    <a:bodyPr/>
                    <a:lstStyle/>
                    <a:p>
                      <a:pPr algn="ctr" fontAlgn="b"/>
                      <a:r>
                        <a:rPr lang="fr-FR" sz="2000" u="none" strike="noStrike">
                          <a:effectLst/>
                          <a:latin typeface="Times New Roman" panose="02020603050405020304" pitchFamily="18" charset="0"/>
                          <a:cs typeface="Times New Roman" panose="02020603050405020304" pitchFamily="18" charset="0"/>
                        </a:rPr>
                        <a:t>overChi2_40</a:t>
                      </a:r>
                      <a:endParaRPr lang="fr-FR" sz="2000" b="0"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8</a:t>
                      </a:r>
                      <a:endParaRPr lang="fr-FR" sz="20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distance</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0,68617</a:t>
                      </a:r>
                      <a:endParaRPr lang="fr-FR" sz="20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600" u="none" strike="noStrike" dirty="0">
                          <a:effectLst/>
                          <a:latin typeface="Times New Roman" panose="02020603050405020304" pitchFamily="18" charset="0"/>
                          <a:cs typeface="Times New Roman" panose="02020603050405020304" pitchFamily="18" charset="0"/>
                        </a:rPr>
                        <a:t>0,697497</a:t>
                      </a:r>
                      <a:endParaRPr lang="fr-FR" sz="16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600" u="none" strike="noStrike" dirty="0">
                          <a:effectLst/>
                          <a:latin typeface="Times New Roman" panose="02020603050405020304" pitchFamily="18" charset="0"/>
                          <a:cs typeface="Times New Roman" panose="02020603050405020304" pitchFamily="18" charset="0"/>
                        </a:rPr>
                        <a:t>68,617</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2</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693219929"/>
                  </a:ext>
                </a:extLst>
              </a:tr>
              <a:tr h="360326">
                <a:tc>
                  <a:txBody>
                    <a:bodyPr/>
                    <a:lstStyle/>
                    <a:p>
                      <a:pPr algn="ctr" fontAlgn="b"/>
                      <a:r>
                        <a:rPr lang="fr-FR" sz="2000" u="none" strike="noStrike">
                          <a:effectLst/>
                          <a:latin typeface="Times New Roman" panose="02020603050405020304" pitchFamily="18" charset="0"/>
                          <a:cs typeface="Times New Roman" panose="02020603050405020304" pitchFamily="18" charset="0"/>
                        </a:rPr>
                        <a:t>overMI_20</a:t>
                      </a:r>
                      <a:endParaRPr lang="fr-FR" sz="2000" b="0"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6</a:t>
                      </a:r>
                      <a:endParaRPr lang="fr-FR" sz="20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distance</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0,68173</a:t>
                      </a:r>
                      <a:endParaRPr lang="fr-FR" sz="20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600" u="none" strike="noStrike" dirty="0">
                          <a:effectLst/>
                          <a:latin typeface="Times New Roman" panose="02020603050405020304" pitchFamily="18" charset="0"/>
                          <a:cs typeface="Times New Roman" panose="02020603050405020304" pitchFamily="18" charset="0"/>
                        </a:rPr>
                        <a:t>0,697497</a:t>
                      </a:r>
                      <a:endParaRPr lang="fr-FR" sz="16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600" u="none" strike="noStrike" dirty="0">
                          <a:effectLst/>
                          <a:latin typeface="Times New Roman" panose="02020603050405020304" pitchFamily="18" charset="0"/>
                          <a:cs typeface="Times New Roman" panose="02020603050405020304" pitchFamily="18" charset="0"/>
                        </a:rPr>
                        <a:t>68,173</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3</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841020489"/>
                  </a:ext>
                </a:extLst>
              </a:tr>
              <a:tr h="360326">
                <a:tc>
                  <a:txBody>
                    <a:bodyPr/>
                    <a:lstStyle/>
                    <a:p>
                      <a:pPr algn="ctr" fontAlgn="b"/>
                      <a:r>
                        <a:rPr lang="fr-FR" sz="2000" u="none" strike="noStrike">
                          <a:effectLst/>
                          <a:latin typeface="Times New Roman" panose="02020603050405020304" pitchFamily="18" charset="0"/>
                          <a:cs typeface="Times New Roman" panose="02020603050405020304" pitchFamily="18" charset="0"/>
                        </a:rPr>
                        <a:t>overChi2_20</a:t>
                      </a:r>
                      <a:endParaRPr lang="fr-FR" sz="2000" b="0"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6</a:t>
                      </a:r>
                      <a:endParaRPr lang="fr-FR" sz="20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distance</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0,68173</a:t>
                      </a:r>
                      <a:endParaRPr lang="fr-FR" sz="20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600" u="none" strike="noStrike" dirty="0">
                          <a:effectLst/>
                          <a:latin typeface="Times New Roman" panose="02020603050405020304" pitchFamily="18" charset="0"/>
                          <a:cs typeface="Times New Roman" panose="02020603050405020304" pitchFamily="18" charset="0"/>
                        </a:rPr>
                        <a:t>0,68173</a:t>
                      </a:r>
                      <a:endParaRPr lang="fr-FR" sz="16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600" u="none" strike="noStrike" dirty="0">
                          <a:effectLst/>
                          <a:latin typeface="Times New Roman" panose="02020603050405020304" pitchFamily="18" charset="0"/>
                          <a:cs typeface="Times New Roman" panose="02020603050405020304" pitchFamily="18" charset="0"/>
                        </a:rPr>
                        <a:t>68,173</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3</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755770727"/>
                  </a:ext>
                </a:extLst>
              </a:tr>
              <a:tr h="372337">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overMI_40</a:t>
                      </a:r>
                      <a:endParaRPr lang="fr-FR"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6</a:t>
                      </a:r>
                      <a:endParaRPr lang="fr-FR" sz="20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distance</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0,677567</a:t>
                      </a:r>
                      <a:endParaRPr lang="fr-FR" sz="20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600" u="none" strike="noStrike" dirty="0">
                          <a:effectLst/>
                          <a:latin typeface="Times New Roman" panose="02020603050405020304" pitchFamily="18" charset="0"/>
                          <a:cs typeface="Times New Roman" panose="02020603050405020304" pitchFamily="18" charset="0"/>
                        </a:rPr>
                        <a:t>0,68617</a:t>
                      </a:r>
                      <a:endParaRPr lang="fr-FR" sz="16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600" u="none" strike="noStrike" dirty="0">
                          <a:effectLst/>
                          <a:latin typeface="Times New Roman" panose="02020603050405020304" pitchFamily="18" charset="0"/>
                          <a:cs typeface="Times New Roman" panose="02020603050405020304" pitchFamily="18" charset="0"/>
                        </a:rPr>
                        <a:t>67,9579</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5</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452126573"/>
                  </a:ext>
                </a:extLst>
              </a:tr>
            </a:tbl>
          </a:graphicData>
        </a:graphic>
      </p:graphicFrame>
    </p:spTree>
    <p:extLst>
      <p:ext uri="{BB962C8B-B14F-4D97-AF65-F5344CB8AC3E}">
        <p14:creationId xmlns:p14="http://schemas.microsoft.com/office/powerpoint/2010/main" val="237055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anim calcmode="lin" valueType="num">
                                      <p:cBhvr>
                                        <p:cTn id="15" dur="500" fill="hold"/>
                                        <p:tgtEl>
                                          <p:spTgt spid="69"/>
                                        </p:tgtEl>
                                        <p:attrNameLst>
                                          <p:attrName>ppt_x</p:attrName>
                                        </p:attrNameLst>
                                      </p:cBhvr>
                                      <p:tavLst>
                                        <p:tav tm="0">
                                          <p:val>
                                            <p:strVal val="#ppt_x"/>
                                          </p:val>
                                        </p:tav>
                                        <p:tav tm="100000">
                                          <p:val>
                                            <p:strVal val="#ppt_x"/>
                                          </p:val>
                                        </p:tav>
                                      </p:tavLst>
                                    </p:anim>
                                    <p:anim calcmode="lin" valueType="num">
                                      <p:cBhvr>
                                        <p:cTn id="16" dur="5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animBg="1"/>
      <p:bldP spid="6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592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9475580" y="6356350"/>
            <a:ext cx="2743200" cy="365125"/>
          </a:xfrm>
        </p:spPr>
        <p:txBody>
          <a:bodyPr/>
          <a:lstStyle/>
          <a:p>
            <a:fld id="{DE1002F5-115D-4173-818D-9BD173FCB9F9}" type="slidenum">
              <a:rPr lang="fr-FR" smtClean="0"/>
              <a:t>29</a:t>
            </a:fld>
            <a:endParaRPr lang="fr-FR" dirty="0"/>
          </a:p>
        </p:txBody>
      </p:sp>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4680419"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a:t>
            </a:r>
            <a:r>
              <a:rPr lang="fr-FR" sz="1400" b="1" dirty="0">
                <a:latin typeface="Times New Roman" panose="02020603050405020304" pitchFamily="18" charset="0"/>
                <a:cs typeface="Times New Roman" panose="02020603050405020304" pitchFamily="18" charset="0"/>
              </a:rPr>
              <a:t>Résultat du CART avec les paramètres Standards</a:t>
            </a: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graphicFrame>
        <p:nvGraphicFramePr>
          <p:cNvPr id="2" name="Tableau 1">
            <a:extLst>
              <a:ext uri="{FF2B5EF4-FFF2-40B4-BE49-F238E27FC236}">
                <a16:creationId xmlns:a16="http://schemas.microsoft.com/office/drawing/2014/main" id="{B5534E8A-F5EF-4869-829D-DE4E3DD9DC67}"/>
              </a:ext>
            </a:extLst>
          </p:cNvPr>
          <p:cNvGraphicFramePr>
            <a:graphicFrameLocks noGrp="1"/>
          </p:cNvGraphicFramePr>
          <p:nvPr>
            <p:extLst>
              <p:ext uri="{D42A27DB-BD31-4B8C-83A1-F6EECF244321}">
                <p14:modId xmlns:p14="http://schemas.microsoft.com/office/powerpoint/2010/main" val="1984208164"/>
              </p:ext>
            </p:extLst>
          </p:nvPr>
        </p:nvGraphicFramePr>
        <p:xfrm>
          <a:off x="93148" y="1631726"/>
          <a:ext cx="12098852" cy="4339823"/>
        </p:xfrm>
        <a:graphic>
          <a:graphicData uri="http://schemas.openxmlformats.org/drawingml/2006/table">
            <a:tbl>
              <a:tblPr>
                <a:tableStyleId>{5C22544A-7EE6-4342-B048-85BDC9FD1C3A}</a:tableStyleId>
              </a:tblPr>
              <a:tblGrid>
                <a:gridCol w="1790328">
                  <a:extLst>
                    <a:ext uri="{9D8B030D-6E8A-4147-A177-3AD203B41FA5}">
                      <a16:colId xmlns:a16="http://schemas.microsoft.com/office/drawing/2014/main" val="88151003"/>
                    </a:ext>
                  </a:extLst>
                </a:gridCol>
                <a:gridCol w="1451109">
                  <a:extLst>
                    <a:ext uri="{9D8B030D-6E8A-4147-A177-3AD203B41FA5}">
                      <a16:colId xmlns:a16="http://schemas.microsoft.com/office/drawing/2014/main" val="598067262"/>
                    </a:ext>
                  </a:extLst>
                </a:gridCol>
                <a:gridCol w="1696100">
                  <a:extLst>
                    <a:ext uri="{9D8B030D-6E8A-4147-A177-3AD203B41FA5}">
                      <a16:colId xmlns:a16="http://schemas.microsoft.com/office/drawing/2014/main" val="701581363"/>
                    </a:ext>
                  </a:extLst>
                </a:gridCol>
                <a:gridCol w="919541">
                  <a:extLst>
                    <a:ext uri="{9D8B030D-6E8A-4147-A177-3AD203B41FA5}">
                      <a16:colId xmlns:a16="http://schemas.microsoft.com/office/drawing/2014/main" val="2359720194"/>
                    </a:ext>
                  </a:extLst>
                </a:gridCol>
                <a:gridCol w="1073426">
                  <a:extLst>
                    <a:ext uri="{9D8B030D-6E8A-4147-A177-3AD203B41FA5}">
                      <a16:colId xmlns:a16="http://schemas.microsoft.com/office/drawing/2014/main" val="3681522515"/>
                    </a:ext>
                  </a:extLst>
                </a:gridCol>
                <a:gridCol w="1603513">
                  <a:extLst>
                    <a:ext uri="{9D8B030D-6E8A-4147-A177-3AD203B41FA5}">
                      <a16:colId xmlns:a16="http://schemas.microsoft.com/office/drawing/2014/main" val="2144829710"/>
                    </a:ext>
                  </a:extLst>
                </a:gridCol>
                <a:gridCol w="1444709">
                  <a:extLst>
                    <a:ext uri="{9D8B030D-6E8A-4147-A177-3AD203B41FA5}">
                      <a16:colId xmlns:a16="http://schemas.microsoft.com/office/drawing/2014/main" val="2573140468"/>
                    </a:ext>
                  </a:extLst>
                </a:gridCol>
                <a:gridCol w="951701">
                  <a:extLst>
                    <a:ext uri="{9D8B030D-6E8A-4147-A177-3AD203B41FA5}">
                      <a16:colId xmlns:a16="http://schemas.microsoft.com/office/drawing/2014/main" val="2541953580"/>
                    </a:ext>
                  </a:extLst>
                </a:gridCol>
                <a:gridCol w="1168425">
                  <a:extLst>
                    <a:ext uri="{9D8B030D-6E8A-4147-A177-3AD203B41FA5}">
                      <a16:colId xmlns:a16="http://schemas.microsoft.com/office/drawing/2014/main" val="1163308895"/>
                    </a:ext>
                  </a:extLst>
                </a:gridCol>
              </a:tblGrid>
              <a:tr h="551809">
                <a:tc>
                  <a:txBody>
                    <a:bodyPr/>
                    <a:lstStyle/>
                    <a:p>
                      <a:pPr algn="ctr" fontAlgn="b"/>
                      <a:r>
                        <a:rPr lang="fr-FR" sz="2000" u="none" strike="noStrike">
                          <a:effectLst/>
                          <a:latin typeface="Times New Roman" panose="02020603050405020304" pitchFamily="18" charset="0"/>
                          <a:cs typeface="Times New Roman" panose="02020603050405020304" pitchFamily="18" charset="0"/>
                        </a:rPr>
                        <a:t>dataset </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2000" u="none" strike="noStrike" dirty="0" err="1">
                          <a:effectLst/>
                          <a:latin typeface="Times New Roman" panose="02020603050405020304" pitchFamily="18" charset="0"/>
                          <a:cs typeface="Times New Roman" panose="02020603050405020304" pitchFamily="18" charset="0"/>
                        </a:rPr>
                        <a:t>max_depth</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max_features</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min_samples_leaf</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splitt</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accuracy</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err="1">
                          <a:effectLst/>
                          <a:latin typeface="Times New Roman" panose="02020603050405020304" pitchFamily="18" charset="0"/>
                          <a:cs typeface="Times New Roman" panose="02020603050405020304" pitchFamily="18" charset="0"/>
                        </a:rPr>
                        <a:t>precision</a:t>
                      </a:r>
                      <a:endParaRPr lang="fr-FR"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AUC</a:t>
                      </a:r>
                      <a:endParaRPr lang="fr-FR"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RANK</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52317954"/>
                  </a:ext>
                </a:extLst>
              </a:tr>
              <a:tr h="530586">
                <a:tc>
                  <a:txBody>
                    <a:bodyPr/>
                    <a:lstStyle/>
                    <a:p>
                      <a:pPr algn="ctr" fontAlgn="b"/>
                      <a:r>
                        <a:rPr lang="fr-FR" sz="2000" u="none" strike="noStrike">
                          <a:effectLst/>
                          <a:latin typeface="Times New Roman" panose="02020603050405020304" pitchFamily="18" charset="0"/>
                          <a:cs typeface="Times New Roman" panose="02020603050405020304" pitchFamily="18" charset="0"/>
                        </a:rPr>
                        <a:t>underChi2_20</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2</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5</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5</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best</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0,689015</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solidFill>
                  </a:tcPr>
                </a:tc>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0,826061</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72,9121</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1</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extLst>
                  <a:ext uri="{0D108BD9-81ED-4DB2-BD59-A6C34878D82A}">
                    <a16:rowId xmlns:a16="http://schemas.microsoft.com/office/drawing/2014/main" val="1926009175"/>
                  </a:ext>
                </a:extLst>
              </a:tr>
              <a:tr h="679981">
                <a:tc>
                  <a:txBody>
                    <a:bodyPr/>
                    <a:lstStyle/>
                    <a:p>
                      <a:pPr algn="ctr" fontAlgn="b"/>
                      <a:r>
                        <a:rPr lang="fr-FR" sz="2000" u="none" strike="noStrike">
                          <a:effectLst/>
                          <a:latin typeface="Times New Roman" panose="02020603050405020304" pitchFamily="18" charset="0"/>
                          <a:cs typeface="Times New Roman" panose="02020603050405020304" pitchFamily="18" charset="0"/>
                        </a:rPr>
                        <a:t>underMI_20</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2</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5</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5</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best</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0,689015</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0,836061</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72,7426</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1</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32226266"/>
                  </a:ext>
                </a:extLst>
              </a:tr>
              <a:tr h="551809">
                <a:tc>
                  <a:txBody>
                    <a:bodyPr/>
                    <a:lstStyle/>
                    <a:p>
                      <a:pPr algn="ctr" fontAlgn="b"/>
                      <a:r>
                        <a:rPr lang="fr-FR" sz="2000" u="none" strike="noStrike">
                          <a:effectLst/>
                          <a:latin typeface="Times New Roman" panose="02020603050405020304" pitchFamily="18" charset="0"/>
                          <a:cs typeface="Times New Roman" panose="02020603050405020304" pitchFamily="18" charset="0"/>
                        </a:rPr>
                        <a:t>underChi2_40</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2</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5</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7</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best</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0,689015</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0,836667</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72,7426</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1</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105881322"/>
                  </a:ext>
                </a:extLst>
              </a:tr>
              <a:tr h="551809">
                <a:tc>
                  <a:txBody>
                    <a:bodyPr/>
                    <a:lstStyle/>
                    <a:p>
                      <a:pPr algn="ctr" fontAlgn="b"/>
                      <a:r>
                        <a:rPr lang="fr-FR" sz="2000" u="none" strike="noStrike">
                          <a:effectLst/>
                          <a:latin typeface="Times New Roman" panose="02020603050405020304" pitchFamily="18" charset="0"/>
                          <a:cs typeface="Times New Roman" panose="02020603050405020304" pitchFamily="18" charset="0"/>
                        </a:rPr>
                        <a:t>underMI_40</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2</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5</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7</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best</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0,689015</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0,826667</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72,6753</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1</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196891932"/>
                  </a:ext>
                </a:extLst>
              </a:tr>
              <a:tr h="551809">
                <a:tc>
                  <a:txBody>
                    <a:bodyPr/>
                    <a:lstStyle/>
                    <a:p>
                      <a:pPr algn="ctr" fontAlgn="b"/>
                      <a:r>
                        <a:rPr lang="fr-FR" sz="2000" u="none" strike="noStrike">
                          <a:effectLst/>
                          <a:latin typeface="Times New Roman" panose="02020603050405020304" pitchFamily="18" charset="0"/>
                          <a:cs typeface="Times New Roman" panose="02020603050405020304" pitchFamily="18" charset="0"/>
                        </a:rPr>
                        <a:t>underMI_30</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3</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5</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5</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random</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2000" u="none" strike="noStrike" dirty="0">
                          <a:effectLst/>
                          <a:latin typeface="Times New Roman" panose="02020603050405020304" pitchFamily="18" charset="0"/>
                          <a:cs typeface="Times New Roman" panose="02020603050405020304" pitchFamily="18" charset="0"/>
                        </a:rPr>
                        <a:t>0,689015</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0,812846</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72,3193</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1</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984106387"/>
                  </a:ext>
                </a:extLst>
              </a:tr>
              <a:tr h="551809">
                <a:tc>
                  <a:txBody>
                    <a:bodyPr/>
                    <a:lstStyle/>
                    <a:p>
                      <a:pPr algn="ctr" fontAlgn="b"/>
                      <a:r>
                        <a:rPr lang="fr-FR" sz="2000" u="none" strike="noStrike">
                          <a:effectLst/>
                          <a:latin typeface="Times New Roman" panose="02020603050405020304" pitchFamily="18" charset="0"/>
                          <a:cs typeface="Times New Roman" panose="02020603050405020304" pitchFamily="18" charset="0"/>
                        </a:rPr>
                        <a:t>underChi2_30</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3</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5</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5</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random</a:t>
                      </a:r>
                      <a:endParaRPr lang="fr-FR"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0,689015</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0,8025125</a:t>
                      </a:r>
                      <a:endParaRPr lang="fr-FR"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b="0" i="0" u="none" strike="noStrike" dirty="0" smtClean="0">
                          <a:solidFill>
                            <a:schemeClr val="dk1"/>
                          </a:solidFill>
                          <a:effectLst/>
                          <a:latin typeface="Times New Roman" panose="02020603050405020304" pitchFamily="18" charset="0"/>
                          <a:cs typeface="Times New Roman" panose="02020603050405020304" pitchFamily="18" charset="0"/>
                        </a:rPr>
                        <a:t>72,1254</a:t>
                      </a:r>
                      <a:endParaRPr lang="fr-FR"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1</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259326364"/>
                  </a:ext>
                </a:extLst>
              </a:tr>
            </a:tbl>
          </a:graphicData>
        </a:graphic>
      </p:graphicFrame>
    </p:spTree>
    <p:extLst>
      <p:ext uri="{BB962C8B-B14F-4D97-AF65-F5344CB8AC3E}">
        <p14:creationId xmlns:p14="http://schemas.microsoft.com/office/powerpoint/2010/main" val="17525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anim calcmode="lin" valueType="num">
                                      <p:cBhvr>
                                        <p:cTn id="15" dur="500" fill="hold"/>
                                        <p:tgtEl>
                                          <p:spTgt spid="69"/>
                                        </p:tgtEl>
                                        <p:attrNameLst>
                                          <p:attrName>ppt_x</p:attrName>
                                        </p:attrNameLst>
                                      </p:cBhvr>
                                      <p:tavLst>
                                        <p:tav tm="0">
                                          <p:val>
                                            <p:strVal val="#ppt_x"/>
                                          </p:val>
                                        </p:tav>
                                        <p:tav tm="100000">
                                          <p:val>
                                            <p:strVal val="#ppt_x"/>
                                          </p:val>
                                        </p:tav>
                                      </p:tavLst>
                                    </p:anim>
                                    <p:anim calcmode="lin" valueType="num">
                                      <p:cBhvr>
                                        <p:cTn id="16" dur="5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animBg="1"/>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6C6439-FCF4-4E6A-850B-AAC7E0A8B0BF}"/>
              </a:ext>
            </a:extLst>
          </p:cNvPr>
          <p:cNvSpPr/>
          <p:nvPr/>
        </p:nvSpPr>
        <p:spPr>
          <a:xfrm>
            <a:off x="413625" y="2413873"/>
            <a:ext cx="11257006" cy="3046988"/>
          </a:xfrm>
          <a:prstGeom prst="rect">
            <a:avLst/>
          </a:prstGeom>
        </p:spPr>
        <p:txBody>
          <a:bodyPr wrap="square">
            <a:spAutoFit/>
          </a:bodyPr>
          <a:lstStyle/>
          <a:p>
            <a:pPr algn="just"/>
            <a:r>
              <a:rPr lang="fr-FR" sz="3200" dirty="0">
                <a:latin typeface="Times New Roman" panose="02020603050405020304" pitchFamily="18" charset="0"/>
                <a:cs typeface="Times New Roman" panose="02020603050405020304" pitchFamily="18" charset="0"/>
              </a:rPr>
              <a:t>	La mise en place un outil de prise de décision permettant de prévenir la réussite d’un étudiant, en développant un modèle de classification qui s’entoure sur 4 techniques qui font des modèles différents, qui sont évalués suivant différentes métrique, afin de choisir le modèle qui satisfait au maximum et qui répond aux besoins de notre  étude.</a:t>
            </a:r>
          </a:p>
        </p:txBody>
      </p:sp>
      <p:pic>
        <p:nvPicPr>
          <p:cNvPr id="3" name="Image 2">
            <a:extLst>
              <a:ext uri="{FF2B5EF4-FFF2-40B4-BE49-F238E27FC236}">
                <a16:creationId xmlns:a16="http://schemas.microsoft.com/office/drawing/2014/main" id="{772ECCE8-13E0-4D19-946A-CE77D2406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510181"/>
            <a:ext cx="1772165" cy="1161079"/>
          </a:xfrm>
          <a:prstGeom prst="rect">
            <a:avLst/>
          </a:prstGeom>
        </p:spPr>
      </p:pic>
      <p:sp>
        <p:nvSpPr>
          <p:cNvPr id="4" name="ZoneTexte 3">
            <a:extLst>
              <a:ext uri="{FF2B5EF4-FFF2-40B4-BE49-F238E27FC236}">
                <a16:creationId xmlns:a16="http://schemas.microsoft.com/office/drawing/2014/main" id="{F0C928F3-12E6-4A59-9B88-4A8573432FB7}"/>
              </a:ext>
            </a:extLst>
          </p:cNvPr>
          <p:cNvSpPr txBox="1"/>
          <p:nvPr/>
        </p:nvSpPr>
        <p:spPr>
          <a:xfrm>
            <a:off x="3089188" y="655597"/>
            <a:ext cx="6792244" cy="1015663"/>
          </a:xfrm>
          <a:prstGeom prst="rect">
            <a:avLst/>
          </a:prstGeom>
          <a:noFill/>
        </p:spPr>
        <p:txBody>
          <a:bodyPr wrap="none" rtlCol="0">
            <a:spAutoFit/>
          </a:bodyPr>
          <a:lstStyle/>
          <a:p>
            <a:r>
              <a:rPr lang="fr-FR" sz="6000" b="1" u="sng" dirty="0">
                <a:solidFill>
                  <a:srgbClr val="00B0F0"/>
                </a:solidFill>
                <a:latin typeface="Times New Roman" panose="02020603050405020304" pitchFamily="18" charset="0"/>
                <a:cs typeface="Times New Roman" panose="02020603050405020304" pitchFamily="18" charset="0"/>
              </a:rPr>
              <a:t>IDÉE MAITRESSE</a:t>
            </a:r>
          </a:p>
        </p:txBody>
      </p:sp>
    </p:spTree>
    <p:extLst>
      <p:ext uri="{BB962C8B-B14F-4D97-AF65-F5344CB8AC3E}">
        <p14:creationId xmlns:p14="http://schemas.microsoft.com/office/powerpoint/2010/main" val="167592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9475580" y="6356350"/>
            <a:ext cx="2743200" cy="365125"/>
          </a:xfrm>
        </p:spPr>
        <p:txBody>
          <a:bodyPr/>
          <a:lstStyle/>
          <a:p>
            <a:fld id="{DE1002F5-115D-4173-818D-9BD173FCB9F9}" type="slidenum">
              <a:rPr lang="fr-FR" smtClean="0"/>
              <a:t>30</a:t>
            </a:fld>
            <a:endParaRPr lang="fr-FR" dirty="0"/>
          </a:p>
        </p:txBody>
      </p:sp>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4680419"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a:t>
            </a:r>
            <a:r>
              <a:rPr lang="fr-FR" sz="1400" b="1" dirty="0" err="1">
                <a:latin typeface="Times New Roman" panose="02020603050405020304" pitchFamily="18" charset="0"/>
                <a:cs typeface="Times New Roman" panose="02020603050405020304" pitchFamily="18" charset="0"/>
              </a:rPr>
              <a:t>Resultat</a:t>
            </a:r>
            <a:r>
              <a:rPr lang="fr-FR" sz="1400" b="1" dirty="0">
                <a:latin typeface="Times New Roman" panose="02020603050405020304" pitchFamily="18" charset="0"/>
                <a:cs typeface="Times New Roman" panose="02020603050405020304" pitchFamily="18" charset="0"/>
              </a:rPr>
              <a:t> du CART avec les paramètres Standards</a:t>
            </a: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2" name="Image 1"/>
          <p:cNvPicPr>
            <a:picLocks noChangeAspect="1"/>
          </p:cNvPicPr>
          <p:nvPr/>
        </p:nvPicPr>
        <p:blipFill>
          <a:blip r:embed="rId5"/>
          <a:stretch>
            <a:fillRect/>
          </a:stretch>
        </p:blipFill>
        <p:spPr>
          <a:xfrm>
            <a:off x="2281238" y="1156908"/>
            <a:ext cx="6429626" cy="5586791"/>
          </a:xfrm>
          <a:prstGeom prst="rect">
            <a:avLst/>
          </a:prstGeom>
        </p:spPr>
      </p:pic>
    </p:spTree>
    <p:extLst>
      <p:ext uri="{BB962C8B-B14F-4D97-AF65-F5344CB8AC3E}">
        <p14:creationId xmlns:p14="http://schemas.microsoft.com/office/powerpoint/2010/main" val="194628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anim calcmode="lin" valueType="num">
                                      <p:cBhvr>
                                        <p:cTn id="15" dur="500" fill="hold"/>
                                        <p:tgtEl>
                                          <p:spTgt spid="69"/>
                                        </p:tgtEl>
                                        <p:attrNameLst>
                                          <p:attrName>ppt_x</p:attrName>
                                        </p:attrNameLst>
                                      </p:cBhvr>
                                      <p:tavLst>
                                        <p:tav tm="0">
                                          <p:val>
                                            <p:strVal val="#ppt_x"/>
                                          </p:val>
                                        </p:tav>
                                        <p:tav tm="100000">
                                          <p:val>
                                            <p:strVal val="#ppt_x"/>
                                          </p:val>
                                        </p:tav>
                                      </p:tavLst>
                                    </p:anim>
                                    <p:anim calcmode="lin" valueType="num">
                                      <p:cBhvr>
                                        <p:cTn id="16" dur="500" fill="hold"/>
                                        <p:tgtEl>
                                          <p:spTgt spid="6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animBg="1"/>
      <p:bldP spid="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9475580" y="6356350"/>
            <a:ext cx="2743200" cy="365125"/>
          </a:xfrm>
        </p:spPr>
        <p:txBody>
          <a:bodyPr/>
          <a:lstStyle/>
          <a:p>
            <a:fld id="{DE1002F5-115D-4173-818D-9BD173FCB9F9}" type="slidenum">
              <a:rPr lang="fr-FR" smtClean="0"/>
              <a:t>31</a:t>
            </a:fld>
            <a:endParaRPr lang="fr-FR" dirty="0"/>
          </a:p>
        </p:txBody>
      </p:sp>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3489292"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a:t>
            </a:r>
            <a:r>
              <a:rPr lang="fr-FR" sz="1400" b="1" dirty="0" err="1">
                <a:latin typeface="Times New Roman" panose="02020603050405020304" pitchFamily="18" charset="0"/>
                <a:cs typeface="Times New Roman" panose="02020603050405020304" pitchFamily="18" charset="0"/>
              </a:rPr>
              <a:t>Resultat</a:t>
            </a:r>
            <a:r>
              <a:rPr lang="fr-FR" sz="1400" b="1" dirty="0">
                <a:latin typeface="Times New Roman" panose="02020603050405020304" pitchFamily="18" charset="0"/>
                <a:cs typeface="Times New Roman" panose="02020603050405020304" pitchFamily="18" charset="0"/>
              </a:rPr>
              <a:t> du CART avec CCP Alpha</a:t>
            </a: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graphicFrame>
        <p:nvGraphicFramePr>
          <p:cNvPr id="21" name="Tableau 20">
            <a:extLst>
              <a:ext uri="{FF2B5EF4-FFF2-40B4-BE49-F238E27FC236}">
                <a16:creationId xmlns:a16="http://schemas.microsoft.com/office/drawing/2014/main" id="{3290FB44-00BA-4F67-9E4B-BE4586B3CB31}"/>
              </a:ext>
            </a:extLst>
          </p:cNvPr>
          <p:cNvGraphicFramePr>
            <a:graphicFrameLocks noGrp="1"/>
          </p:cNvGraphicFramePr>
          <p:nvPr>
            <p:extLst>
              <p:ext uri="{D42A27DB-BD31-4B8C-83A1-F6EECF244321}">
                <p14:modId xmlns:p14="http://schemas.microsoft.com/office/powerpoint/2010/main" val="855732137"/>
              </p:ext>
            </p:extLst>
          </p:nvPr>
        </p:nvGraphicFramePr>
        <p:xfrm>
          <a:off x="1067844" y="1979271"/>
          <a:ext cx="10638882" cy="3533022"/>
        </p:xfrm>
        <a:graphic>
          <a:graphicData uri="http://schemas.openxmlformats.org/drawingml/2006/table">
            <a:tbl>
              <a:tblPr>
                <a:tableStyleId>{5C22544A-7EE6-4342-B048-85BDC9FD1C3A}</a:tableStyleId>
              </a:tblPr>
              <a:tblGrid>
                <a:gridCol w="1808013">
                  <a:extLst>
                    <a:ext uri="{9D8B030D-6E8A-4147-A177-3AD203B41FA5}">
                      <a16:colId xmlns:a16="http://schemas.microsoft.com/office/drawing/2014/main" val="393349761"/>
                    </a:ext>
                  </a:extLst>
                </a:gridCol>
                <a:gridCol w="1240207">
                  <a:extLst>
                    <a:ext uri="{9D8B030D-6E8A-4147-A177-3AD203B41FA5}">
                      <a16:colId xmlns:a16="http://schemas.microsoft.com/office/drawing/2014/main" val="3042025144"/>
                    </a:ext>
                  </a:extLst>
                </a:gridCol>
                <a:gridCol w="1613762">
                  <a:extLst>
                    <a:ext uri="{9D8B030D-6E8A-4147-A177-3AD203B41FA5}">
                      <a16:colId xmlns:a16="http://schemas.microsoft.com/office/drawing/2014/main" val="1185156366"/>
                    </a:ext>
                  </a:extLst>
                </a:gridCol>
                <a:gridCol w="2196511">
                  <a:extLst>
                    <a:ext uri="{9D8B030D-6E8A-4147-A177-3AD203B41FA5}">
                      <a16:colId xmlns:a16="http://schemas.microsoft.com/office/drawing/2014/main" val="1731592560"/>
                    </a:ext>
                  </a:extLst>
                </a:gridCol>
                <a:gridCol w="1566579">
                  <a:extLst>
                    <a:ext uri="{9D8B030D-6E8A-4147-A177-3AD203B41FA5}">
                      <a16:colId xmlns:a16="http://schemas.microsoft.com/office/drawing/2014/main" val="2847182052"/>
                    </a:ext>
                  </a:extLst>
                </a:gridCol>
                <a:gridCol w="2213810">
                  <a:extLst>
                    <a:ext uri="{9D8B030D-6E8A-4147-A177-3AD203B41FA5}">
                      <a16:colId xmlns:a16="http://schemas.microsoft.com/office/drawing/2014/main" val="3925580446"/>
                    </a:ext>
                  </a:extLst>
                </a:gridCol>
              </a:tblGrid>
              <a:tr h="1100813">
                <a:tc gridSpan="6">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5400" u="none" strike="noStrike" dirty="0" err="1">
                          <a:effectLst/>
                          <a:latin typeface="Times New Roman" panose="02020603050405020304" pitchFamily="18" charset="0"/>
                          <a:cs typeface="Times New Roman" panose="02020603050405020304" pitchFamily="18" charset="0"/>
                        </a:rPr>
                        <a:t>ccp_alpha</a:t>
                      </a:r>
                      <a:endParaRPr lang="fr-FR" sz="5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92427431"/>
                  </a:ext>
                </a:extLst>
              </a:tr>
              <a:tr h="722505">
                <a:tc>
                  <a:txBody>
                    <a:bodyPr/>
                    <a:lstStyle/>
                    <a:p>
                      <a:pPr algn="ctr" fontAlgn="b"/>
                      <a:r>
                        <a:rPr lang="fr-FR" sz="2000" u="none" strike="noStrike">
                          <a:effectLst/>
                          <a:latin typeface="Times New Roman" panose="02020603050405020304" pitchFamily="18" charset="0"/>
                          <a:cs typeface="Times New Roman" panose="02020603050405020304" pitchFamily="18" charset="0"/>
                        </a:rPr>
                        <a:t>dataset </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err="1">
                          <a:effectLst/>
                          <a:latin typeface="Times New Roman" panose="02020603050405020304" pitchFamily="18" charset="0"/>
                          <a:cs typeface="Times New Roman" panose="02020603050405020304" pitchFamily="18" charset="0"/>
                        </a:rPr>
                        <a:t>ccp_alpha</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score</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err="1" smtClean="0">
                          <a:effectLst/>
                          <a:latin typeface="Times New Roman" panose="02020603050405020304" pitchFamily="18" charset="0"/>
                          <a:cs typeface="Times New Roman" panose="02020603050405020304" pitchFamily="18" charset="0"/>
                        </a:rPr>
                        <a:t>Accuracy</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RANK/score</a:t>
                      </a:r>
                      <a:endParaRPr lang="fr-FR" sz="2000" b="1"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RANK/ccp alpha</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427095716"/>
                  </a:ext>
                </a:extLst>
              </a:tr>
              <a:tr h="427426">
                <a:tc>
                  <a:txBody>
                    <a:bodyPr/>
                    <a:lstStyle/>
                    <a:p>
                      <a:pPr algn="ctr" fontAlgn="b"/>
                      <a:r>
                        <a:rPr lang="fr-FR" sz="2000" u="none" strike="noStrike">
                          <a:effectLst/>
                          <a:latin typeface="Times New Roman" panose="02020603050405020304" pitchFamily="18" charset="0"/>
                          <a:cs typeface="Times New Roman" panose="02020603050405020304" pitchFamily="18" charset="0"/>
                        </a:rPr>
                        <a:t>underMI_20</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2000" u="none" strike="noStrike" dirty="0">
                          <a:effectLst/>
                          <a:latin typeface="Times New Roman" panose="02020603050405020304" pitchFamily="18" charset="0"/>
                          <a:cs typeface="Times New Roman" panose="02020603050405020304" pitchFamily="18" charset="0"/>
                        </a:rPr>
                        <a:t>0,014497</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0,67964</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smtClean="0">
                          <a:solidFill>
                            <a:srgbClr val="0070C0"/>
                          </a:solidFill>
                          <a:effectLst/>
                          <a:highlight>
                            <a:srgbClr val="FFFF00"/>
                          </a:highlight>
                          <a:latin typeface="Times New Roman" panose="02020603050405020304" pitchFamily="18" charset="0"/>
                          <a:cs typeface="Times New Roman" panose="02020603050405020304" pitchFamily="18" charset="0"/>
                        </a:rPr>
                        <a:t>70,964</a:t>
                      </a:r>
                      <a:endParaRPr lang="fr-FR" sz="2000" b="1" i="0" u="none" strike="noStrike" dirty="0">
                        <a:solidFill>
                          <a:srgbClr val="0070C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b="0" i="0" u="none" strike="noStrike" dirty="0">
                          <a:solidFill>
                            <a:schemeClr val="dk1"/>
                          </a:solidFill>
                          <a:effectLst/>
                          <a:latin typeface="Times New Roman" panose="02020603050405020304" pitchFamily="18" charset="0"/>
                          <a:cs typeface="Times New Roman" panose="02020603050405020304" pitchFamily="18" charset="0"/>
                        </a:rPr>
                        <a:t>1</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effectLst/>
                          <a:latin typeface="Times New Roman" panose="02020603050405020304" pitchFamily="18" charset="0"/>
                          <a:cs typeface="Times New Roman" panose="02020603050405020304" pitchFamily="18" charset="0"/>
                        </a:rPr>
                        <a:t>2</a:t>
                      </a:r>
                      <a:endParaRPr lang="fr-FR" sz="18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585490396"/>
                  </a:ext>
                </a:extLst>
              </a:tr>
              <a:tr h="427426">
                <a:tc>
                  <a:txBody>
                    <a:bodyPr/>
                    <a:lstStyle/>
                    <a:p>
                      <a:pPr algn="ctr" fontAlgn="b"/>
                      <a:r>
                        <a:rPr lang="fr-FR" sz="2000" u="none" strike="noStrike">
                          <a:effectLst/>
                          <a:latin typeface="Times New Roman" panose="02020603050405020304" pitchFamily="18" charset="0"/>
                          <a:cs typeface="Times New Roman" panose="02020603050405020304" pitchFamily="18" charset="0"/>
                        </a:rPr>
                        <a:t>brutChi2_30</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0,0100115</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0,672245</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solidFill>
                            <a:srgbClr val="0070C0"/>
                          </a:solidFill>
                          <a:effectLst/>
                          <a:highlight>
                            <a:srgbClr val="FFFF00"/>
                          </a:highlight>
                          <a:latin typeface="Times New Roman" panose="02020603050405020304" pitchFamily="18" charset="0"/>
                          <a:cs typeface="Times New Roman" panose="02020603050405020304" pitchFamily="18" charset="0"/>
                        </a:rPr>
                        <a:t>70,2245</a:t>
                      </a:r>
                      <a:endParaRPr lang="fr-FR" sz="2000" b="1" i="0" u="none" strike="noStrike" dirty="0">
                        <a:solidFill>
                          <a:srgbClr val="0070C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b="0" i="0" u="none" strike="noStrike" dirty="0">
                          <a:solidFill>
                            <a:schemeClr val="dk1"/>
                          </a:solidFill>
                          <a:effectLst/>
                          <a:latin typeface="Times New Roman" panose="02020603050405020304" pitchFamily="18" charset="0"/>
                          <a:cs typeface="Times New Roman" panose="02020603050405020304" pitchFamily="18" charset="0"/>
                        </a:rPr>
                        <a:t>2</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dirty="0">
                          <a:effectLst/>
                          <a:latin typeface="Times New Roman" panose="02020603050405020304" pitchFamily="18" charset="0"/>
                          <a:cs typeface="Times New Roman" panose="02020603050405020304" pitchFamily="18" charset="0"/>
                        </a:rPr>
                        <a:t>8</a:t>
                      </a:r>
                      <a:endParaRPr lang="fr-FR" sz="18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543924298"/>
                  </a:ext>
                </a:extLst>
              </a:tr>
              <a:tr h="427426">
                <a:tc>
                  <a:txBody>
                    <a:bodyPr/>
                    <a:lstStyle/>
                    <a:p>
                      <a:pPr algn="ctr" fontAlgn="b"/>
                      <a:r>
                        <a:rPr lang="fr-FR" sz="2000" u="none" strike="noStrike">
                          <a:effectLst/>
                          <a:latin typeface="Times New Roman" panose="02020603050405020304" pitchFamily="18" charset="0"/>
                          <a:cs typeface="Times New Roman" panose="02020603050405020304" pitchFamily="18" charset="0"/>
                        </a:rPr>
                        <a:t>brutChi2_40</a:t>
                      </a:r>
                      <a:endParaRPr lang="fr-FR"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0,0100115</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a:effectLst/>
                          <a:latin typeface="Times New Roman" panose="02020603050405020304" pitchFamily="18" charset="0"/>
                          <a:cs typeface="Times New Roman" panose="02020603050405020304" pitchFamily="18" charset="0"/>
                        </a:rPr>
                        <a:t>0,672245</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solidFill>
                            <a:srgbClr val="0070C0"/>
                          </a:solidFill>
                          <a:effectLst/>
                          <a:highlight>
                            <a:srgbClr val="FFFF00"/>
                          </a:highlight>
                          <a:latin typeface="Times New Roman" panose="02020603050405020304" pitchFamily="18" charset="0"/>
                          <a:cs typeface="Times New Roman" panose="02020603050405020304" pitchFamily="18" charset="0"/>
                        </a:rPr>
                        <a:t>70,2245</a:t>
                      </a:r>
                      <a:endParaRPr lang="fr-FR" sz="2000" b="1" i="0" u="none" strike="noStrike" dirty="0">
                        <a:solidFill>
                          <a:srgbClr val="0070C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b="0" i="0" u="none" strike="noStrike" dirty="0">
                          <a:solidFill>
                            <a:schemeClr val="dk1"/>
                          </a:solidFill>
                          <a:effectLst/>
                          <a:latin typeface="Times New Roman" panose="02020603050405020304" pitchFamily="18" charset="0"/>
                          <a:cs typeface="Times New Roman" panose="02020603050405020304" pitchFamily="18" charset="0"/>
                        </a:rPr>
                        <a:t>2</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dirty="0">
                          <a:effectLst/>
                          <a:latin typeface="Times New Roman" panose="02020603050405020304" pitchFamily="18" charset="0"/>
                          <a:cs typeface="Times New Roman" panose="02020603050405020304" pitchFamily="18" charset="0"/>
                        </a:rPr>
                        <a:t>8</a:t>
                      </a:r>
                      <a:endParaRPr lang="fr-FR" sz="18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139497067"/>
                  </a:ext>
                </a:extLst>
              </a:tr>
              <a:tr h="427426">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underMI_40</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0,022528</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solidFill>
                  </a:tcPr>
                </a:tc>
                <a:tc>
                  <a:txBody>
                    <a:bodyPr/>
                    <a:lstStyle/>
                    <a:p>
                      <a:pPr algn="ctr" fontAlgn="ctr"/>
                      <a:r>
                        <a:rPr lang="fr-FR" sz="2000" u="none" strike="noStrike">
                          <a:effectLst/>
                          <a:latin typeface="Times New Roman" panose="02020603050405020304" pitchFamily="18" charset="0"/>
                          <a:cs typeface="Times New Roman" panose="02020603050405020304" pitchFamily="18" charset="0"/>
                        </a:rPr>
                        <a:t>0,670833</a:t>
                      </a:r>
                      <a:endParaRPr lang="fr-F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solidFill>
                  </a:tcPr>
                </a:tc>
                <a:tc>
                  <a:txBody>
                    <a:bodyPr/>
                    <a:lstStyle/>
                    <a:p>
                      <a:pPr algn="ctr" fontAlgn="b"/>
                      <a:r>
                        <a:rPr lang="fr-FR" sz="2000" u="none" strike="noStrike" dirty="0">
                          <a:solidFill>
                            <a:srgbClr val="0070C0"/>
                          </a:solidFill>
                          <a:effectLst/>
                          <a:highlight>
                            <a:srgbClr val="FFFF00"/>
                          </a:highlight>
                          <a:latin typeface="Times New Roman" panose="02020603050405020304" pitchFamily="18" charset="0"/>
                          <a:cs typeface="Times New Roman" panose="02020603050405020304" pitchFamily="18" charset="0"/>
                        </a:rPr>
                        <a:t>70,0833</a:t>
                      </a:r>
                      <a:endParaRPr lang="fr-FR" sz="2000" b="1" i="0" u="none" strike="noStrike" dirty="0">
                        <a:solidFill>
                          <a:srgbClr val="0070C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b="0" i="0" u="none" strike="noStrike" dirty="0">
                          <a:solidFill>
                            <a:schemeClr val="dk1"/>
                          </a:solidFill>
                          <a:effectLst/>
                          <a:latin typeface="Times New Roman" panose="02020603050405020304" pitchFamily="18" charset="0"/>
                          <a:cs typeface="Times New Roman" panose="02020603050405020304" pitchFamily="18" charset="0"/>
                        </a:rPr>
                        <a:t>3</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1800" u="none" strike="noStrike" dirty="0">
                          <a:effectLst/>
                          <a:latin typeface="Times New Roman" panose="02020603050405020304" pitchFamily="18" charset="0"/>
                          <a:cs typeface="Times New Roman" panose="02020603050405020304" pitchFamily="18" charset="0"/>
                        </a:rPr>
                        <a:t>1</a:t>
                      </a:r>
                      <a:endParaRPr lang="fr-FR" sz="18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extLst>
                  <a:ext uri="{0D108BD9-81ED-4DB2-BD59-A6C34878D82A}">
                    <a16:rowId xmlns:a16="http://schemas.microsoft.com/office/drawing/2014/main" val="1240269090"/>
                  </a:ext>
                </a:extLst>
              </a:tr>
            </a:tbl>
          </a:graphicData>
        </a:graphic>
      </p:graphicFrame>
    </p:spTree>
    <p:extLst>
      <p:ext uri="{BB962C8B-B14F-4D97-AF65-F5344CB8AC3E}">
        <p14:creationId xmlns:p14="http://schemas.microsoft.com/office/powerpoint/2010/main" val="420451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anim calcmode="lin" valueType="num">
                                      <p:cBhvr>
                                        <p:cTn id="15" dur="500" fill="hold"/>
                                        <p:tgtEl>
                                          <p:spTgt spid="69"/>
                                        </p:tgtEl>
                                        <p:attrNameLst>
                                          <p:attrName>ppt_x</p:attrName>
                                        </p:attrNameLst>
                                      </p:cBhvr>
                                      <p:tavLst>
                                        <p:tav tm="0">
                                          <p:val>
                                            <p:strVal val="#ppt_x"/>
                                          </p:val>
                                        </p:tav>
                                        <p:tav tm="100000">
                                          <p:val>
                                            <p:strVal val="#ppt_x"/>
                                          </p:val>
                                        </p:tav>
                                      </p:tavLst>
                                    </p:anim>
                                    <p:anim calcmode="lin" valueType="num">
                                      <p:cBhvr>
                                        <p:cTn id="16" dur="500" fill="hold"/>
                                        <p:tgtEl>
                                          <p:spTgt spid="6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animBg="1"/>
      <p:bldP spid="6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9475580" y="6356350"/>
            <a:ext cx="2743200" cy="365125"/>
          </a:xfrm>
        </p:spPr>
        <p:txBody>
          <a:bodyPr/>
          <a:lstStyle/>
          <a:p>
            <a:fld id="{DE1002F5-115D-4173-818D-9BD173FCB9F9}" type="slidenum">
              <a:rPr lang="fr-FR" smtClean="0"/>
              <a:t>32</a:t>
            </a:fld>
            <a:endParaRPr lang="fr-FR" dirty="0"/>
          </a:p>
        </p:txBody>
      </p:sp>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3489292"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a:t>
            </a:r>
            <a:r>
              <a:rPr lang="fr-FR" sz="1400" b="1" dirty="0" err="1">
                <a:latin typeface="Times New Roman" panose="02020603050405020304" pitchFamily="18" charset="0"/>
                <a:cs typeface="Times New Roman" panose="02020603050405020304" pitchFamily="18" charset="0"/>
              </a:rPr>
              <a:t>Resultat</a:t>
            </a:r>
            <a:r>
              <a:rPr lang="fr-FR" sz="1400" b="1" dirty="0">
                <a:latin typeface="Times New Roman" panose="02020603050405020304" pitchFamily="18" charset="0"/>
                <a:cs typeface="Times New Roman" panose="02020603050405020304" pitchFamily="18" charset="0"/>
              </a:rPr>
              <a:t> du CART avec CCP Alpha</a:t>
            </a: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pic>
        <p:nvPicPr>
          <p:cNvPr id="20" name="Image 19"/>
          <p:cNvPicPr>
            <a:picLocks noChangeAspect="1"/>
          </p:cNvPicPr>
          <p:nvPr/>
        </p:nvPicPr>
        <p:blipFill>
          <a:blip r:embed="rId5"/>
          <a:stretch>
            <a:fillRect/>
          </a:stretch>
        </p:blipFill>
        <p:spPr>
          <a:xfrm>
            <a:off x="2281238" y="1156908"/>
            <a:ext cx="6429626" cy="5586791"/>
          </a:xfrm>
          <a:prstGeom prst="rect">
            <a:avLst/>
          </a:prstGeom>
        </p:spPr>
      </p:pic>
    </p:spTree>
    <p:extLst>
      <p:ext uri="{BB962C8B-B14F-4D97-AF65-F5344CB8AC3E}">
        <p14:creationId xmlns:p14="http://schemas.microsoft.com/office/powerpoint/2010/main" val="45583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anim calcmode="lin" valueType="num">
                                      <p:cBhvr>
                                        <p:cTn id="15" dur="500" fill="hold"/>
                                        <p:tgtEl>
                                          <p:spTgt spid="69"/>
                                        </p:tgtEl>
                                        <p:attrNameLst>
                                          <p:attrName>ppt_x</p:attrName>
                                        </p:attrNameLst>
                                      </p:cBhvr>
                                      <p:tavLst>
                                        <p:tav tm="0">
                                          <p:val>
                                            <p:strVal val="#ppt_x"/>
                                          </p:val>
                                        </p:tav>
                                        <p:tav tm="100000">
                                          <p:val>
                                            <p:strVal val="#ppt_x"/>
                                          </p:val>
                                        </p:tav>
                                      </p:tavLst>
                                    </p:anim>
                                    <p:anim calcmode="lin" valueType="num">
                                      <p:cBhvr>
                                        <p:cTn id="16" dur="500" fill="hold"/>
                                        <p:tgtEl>
                                          <p:spTgt spid="6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animBg="1"/>
      <p:bldP spid="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2907765"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a:t>
            </a:r>
            <a:r>
              <a:rPr lang="fr-FR" sz="1400" b="1" dirty="0">
                <a:latin typeface="Times New Roman" panose="02020603050405020304" pitchFamily="18" charset="0"/>
                <a:cs typeface="Times New Roman" panose="02020603050405020304" pitchFamily="18" charset="0"/>
              </a:rPr>
              <a:t>MLP</a:t>
            </a: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graphicFrame>
        <p:nvGraphicFramePr>
          <p:cNvPr id="4" name="Diagramme 3"/>
          <p:cNvGraphicFramePr/>
          <p:nvPr>
            <p:extLst>
              <p:ext uri="{D42A27DB-BD31-4B8C-83A1-F6EECF244321}">
                <p14:modId xmlns:p14="http://schemas.microsoft.com/office/powerpoint/2010/main" val="2176671640"/>
              </p:ext>
            </p:extLst>
          </p:nvPr>
        </p:nvGraphicFramePr>
        <p:xfrm>
          <a:off x="1399442" y="890341"/>
          <a:ext cx="9393113" cy="56652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0271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anim calcmode="lin" valueType="num">
                                      <p:cBhvr>
                                        <p:cTn id="8" dur="500" fill="hold"/>
                                        <p:tgtEl>
                                          <p:spTgt spid="48"/>
                                        </p:tgtEl>
                                        <p:attrNameLst>
                                          <p:attrName>ppt_x</p:attrName>
                                        </p:attrNameLst>
                                      </p:cBhvr>
                                      <p:tavLst>
                                        <p:tav tm="0">
                                          <p:val>
                                            <p:strVal val="#ppt_x"/>
                                          </p:val>
                                        </p:tav>
                                        <p:tav tm="100000">
                                          <p:val>
                                            <p:strVal val="#ppt_x"/>
                                          </p:val>
                                        </p:tav>
                                      </p:tavLst>
                                    </p:anim>
                                    <p:anim calcmode="lin" valueType="num">
                                      <p:cBhvr>
                                        <p:cTn id="9" dur="5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Graphic spid="4"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9475580" y="6356350"/>
            <a:ext cx="2743200" cy="365125"/>
          </a:xfrm>
        </p:spPr>
        <p:txBody>
          <a:bodyPr/>
          <a:lstStyle/>
          <a:p>
            <a:fld id="{DE1002F5-115D-4173-818D-9BD173FCB9F9}" type="slidenum">
              <a:rPr lang="fr-FR" smtClean="0"/>
              <a:t>34</a:t>
            </a:fld>
            <a:endParaRPr lang="fr-FR" dirty="0"/>
          </a:p>
        </p:txBody>
      </p:sp>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2653452" y="594440"/>
            <a:ext cx="4680419"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a:t>
            </a:r>
            <a:r>
              <a:rPr lang="fr-FR" sz="1400" b="1" dirty="0">
                <a:latin typeface="Times New Roman" panose="02020603050405020304" pitchFamily="18" charset="0"/>
                <a:cs typeface="Times New Roman" panose="02020603050405020304" pitchFamily="18" charset="0"/>
              </a:rPr>
              <a:t>Résultat du MLP avec les paramètres Standards</a:t>
            </a: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graphicFrame>
        <p:nvGraphicFramePr>
          <p:cNvPr id="3" name="Tableau 2">
            <a:extLst>
              <a:ext uri="{FF2B5EF4-FFF2-40B4-BE49-F238E27FC236}">
                <a16:creationId xmlns:a16="http://schemas.microsoft.com/office/drawing/2014/main" id="{303DD2AB-6F6D-4211-9D5B-7FC0CE71E4F8}"/>
              </a:ext>
            </a:extLst>
          </p:cNvPr>
          <p:cNvGraphicFramePr>
            <a:graphicFrameLocks noGrp="1"/>
          </p:cNvGraphicFramePr>
          <p:nvPr>
            <p:extLst>
              <p:ext uri="{D42A27DB-BD31-4B8C-83A1-F6EECF244321}">
                <p14:modId xmlns:p14="http://schemas.microsoft.com/office/powerpoint/2010/main" val="1426648336"/>
              </p:ext>
            </p:extLst>
          </p:nvPr>
        </p:nvGraphicFramePr>
        <p:xfrm>
          <a:off x="215900" y="1762513"/>
          <a:ext cx="11459266" cy="3405837"/>
        </p:xfrm>
        <a:graphic>
          <a:graphicData uri="http://schemas.openxmlformats.org/drawingml/2006/table">
            <a:tbl>
              <a:tblPr>
                <a:tableStyleId>{5C22544A-7EE6-4342-B048-85BDC9FD1C3A}</a:tableStyleId>
              </a:tblPr>
              <a:tblGrid>
                <a:gridCol w="2813093">
                  <a:extLst>
                    <a:ext uri="{9D8B030D-6E8A-4147-A177-3AD203B41FA5}">
                      <a16:colId xmlns:a16="http://schemas.microsoft.com/office/drawing/2014/main" val="2477260978"/>
                    </a:ext>
                  </a:extLst>
                </a:gridCol>
                <a:gridCol w="893650">
                  <a:extLst>
                    <a:ext uri="{9D8B030D-6E8A-4147-A177-3AD203B41FA5}">
                      <a16:colId xmlns:a16="http://schemas.microsoft.com/office/drawing/2014/main" val="663881145"/>
                    </a:ext>
                  </a:extLst>
                </a:gridCol>
                <a:gridCol w="1352172">
                  <a:extLst>
                    <a:ext uri="{9D8B030D-6E8A-4147-A177-3AD203B41FA5}">
                      <a16:colId xmlns:a16="http://schemas.microsoft.com/office/drawing/2014/main" val="2240032981"/>
                    </a:ext>
                  </a:extLst>
                </a:gridCol>
                <a:gridCol w="1192697">
                  <a:extLst>
                    <a:ext uri="{9D8B030D-6E8A-4147-A177-3AD203B41FA5}">
                      <a16:colId xmlns:a16="http://schemas.microsoft.com/office/drawing/2014/main" val="616797615"/>
                    </a:ext>
                  </a:extLst>
                </a:gridCol>
                <a:gridCol w="1281514">
                  <a:extLst>
                    <a:ext uri="{9D8B030D-6E8A-4147-A177-3AD203B41FA5}">
                      <a16:colId xmlns:a16="http://schemas.microsoft.com/office/drawing/2014/main" val="907526561"/>
                    </a:ext>
                  </a:extLst>
                </a:gridCol>
                <a:gridCol w="1091190">
                  <a:extLst>
                    <a:ext uri="{9D8B030D-6E8A-4147-A177-3AD203B41FA5}">
                      <a16:colId xmlns:a16="http://schemas.microsoft.com/office/drawing/2014/main" val="1645461596"/>
                    </a:ext>
                  </a:extLst>
                </a:gridCol>
                <a:gridCol w="1172792">
                  <a:extLst>
                    <a:ext uri="{9D8B030D-6E8A-4147-A177-3AD203B41FA5}">
                      <a16:colId xmlns:a16="http://schemas.microsoft.com/office/drawing/2014/main" val="3603282663"/>
                    </a:ext>
                  </a:extLst>
                </a:gridCol>
                <a:gridCol w="850113">
                  <a:extLst>
                    <a:ext uri="{9D8B030D-6E8A-4147-A177-3AD203B41FA5}">
                      <a16:colId xmlns:a16="http://schemas.microsoft.com/office/drawing/2014/main" val="1820878844"/>
                    </a:ext>
                  </a:extLst>
                </a:gridCol>
                <a:gridCol w="812045">
                  <a:extLst>
                    <a:ext uri="{9D8B030D-6E8A-4147-A177-3AD203B41FA5}">
                      <a16:colId xmlns:a16="http://schemas.microsoft.com/office/drawing/2014/main" val="2271913288"/>
                    </a:ext>
                  </a:extLst>
                </a:gridCol>
              </a:tblGrid>
              <a:tr h="620394">
                <a:tc>
                  <a:txBody>
                    <a:bodyPr/>
                    <a:lstStyle/>
                    <a:p>
                      <a:pPr algn="ctr" fontAlgn="ctr"/>
                      <a:r>
                        <a:rPr lang="fr-FR" sz="1600" u="none" strike="noStrike" dirty="0" err="1">
                          <a:solidFill>
                            <a:schemeClr val="tx1"/>
                          </a:solidFill>
                          <a:effectLst/>
                          <a:latin typeface="Times New Roman" panose="02020603050405020304" pitchFamily="18" charset="0"/>
                          <a:cs typeface="Times New Roman" panose="02020603050405020304" pitchFamily="18" charset="0"/>
                        </a:rPr>
                        <a:t>dataset</a:t>
                      </a:r>
                      <a:r>
                        <a:rPr lang="fr-FR" sz="1600" u="none" strike="noStrike" dirty="0">
                          <a:solidFill>
                            <a:schemeClr val="tx1"/>
                          </a:solidFill>
                          <a:effectLst/>
                          <a:latin typeface="Times New Roman" panose="02020603050405020304" pitchFamily="18" charset="0"/>
                          <a:cs typeface="Times New Roman" panose="02020603050405020304" pitchFamily="18" charset="0"/>
                        </a:rPr>
                        <a:t> </a:t>
                      </a:r>
                      <a:endParaRPr lang="fr-FR"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err="1">
                          <a:solidFill>
                            <a:schemeClr val="tx1"/>
                          </a:solidFill>
                          <a:effectLst/>
                          <a:latin typeface="Times New Roman" panose="02020603050405020304" pitchFamily="18" charset="0"/>
                          <a:cs typeface="Times New Roman" panose="02020603050405020304" pitchFamily="18" charset="0"/>
                        </a:rPr>
                        <a:t>batch_size</a:t>
                      </a:r>
                      <a:endParaRPr lang="fr-FR"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err="1">
                          <a:solidFill>
                            <a:schemeClr val="tx1"/>
                          </a:solidFill>
                          <a:effectLst/>
                          <a:latin typeface="Times New Roman" panose="02020603050405020304" pitchFamily="18" charset="0"/>
                          <a:cs typeface="Times New Roman" panose="02020603050405020304" pitchFamily="18" charset="0"/>
                        </a:rPr>
                        <a:t>learning_rate</a:t>
                      </a:r>
                      <a:endParaRPr lang="fr-FR"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err="1">
                          <a:solidFill>
                            <a:schemeClr val="tx1"/>
                          </a:solidFill>
                          <a:effectLst/>
                          <a:latin typeface="Times New Roman" panose="02020603050405020304" pitchFamily="18" charset="0"/>
                          <a:cs typeface="Times New Roman" panose="02020603050405020304" pitchFamily="18" charset="0"/>
                        </a:rPr>
                        <a:t>learning_rate_init</a:t>
                      </a:r>
                      <a:endParaRPr lang="fr-FR"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err="1">
                          <a:solidFill>
                            <a:schemeClr val="tx1"/>
                          </a:solidFill>
                          <a:effectLst/>
                          <a:latin typeface="Times New Roman" panose="02020603050405020304" pitchFamily="18" charset="0"/>
                          <a:cs typeface="Times New Roman" panose="02020603050405020304" pitchFamily="18" charset="0"/>
                        </a:rPr>
                        <a:t>momentum</a:t>
                      </a:r>
                      <a:endParaRPr lang="fr-FR"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b="1" i="0" u="none" strike="noStrike" dirty="0" err="1">
                          <a:solidFill>
                            <a:schemeClr val="tx1"/>
                          </a:solidFill>
                          <a:effectLst/>
                          <a:latin typeface="Times New Roman" panose="02020603050405020304" pitchFamily="18" charset="0"/>
                          <a:cs typeface="Times New Roman" panose="02020603050405020304" pitchFamily="18" charset="0"/>
                        </a:rPr>
                        <a:t>accuracy</a:t>
                      </a:r>
                      <a:endParaRPr lang="fr-FR"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1600" b="0" i="0" u="none" strike="noStrike" dirty="0" smtClean="0">
                          <a:solidFill>
                            <a:schemeClr val="tx1"/>
                          </a:solidFill>
                          <a:effectLst/>
                          <a:latin typeface="Times New Roman" panose="02020603050405020304" pitchFamily="18" charset="0"/>
                          <a:cs typeface="Times New Roman" panose="02020603050405020304" pitchFamily="18" charset="0"/>
                        </a:rPr>
                        <a:t>Précision</a:t>
                      </a:r>
                      <a:endParaRPr lang="fr-FR"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1600" u="none" strike="noStrike" dirty="0" smtClean="0">
                          <a:solidFill>
                            <a:schemeClr val="tx1"/>
                          </a:solidFill>
                          <a:effectLst/>
                          <a:latin typeface="Times New Roman" panose="02020603050405020304" pitchFamily="18" charset="0"/>
                          <a:cs typeface="Times New Roman" panose="02020603050405020304" pitchFamily="18" charset="0"/>
                        </a:rPr>
                        <a:t>AUC</a:t>
                      </a:r>
                      <a:endParaRPr lang="fr-FR"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a:solidFill>
                            <a:schemeClr val="tx1"/>
                          </a:solidFill>
                          <a:effectLst/>
                          <a:latin typeface="Times New Roman" panose="02020603050405020304" pitchFamily="18" charset="0"/>
                          <a:cs typeface="Times New Roman" panose="02020603050405020304" pitchFamily="18" charset="0"/>
                        </a:rPr>
                        <a:t>RANK</a:t>
                      </a:r>
                      <a:endParaRPr lang="fr-FR"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860036084"/>
                  </a:ext>
                </a:extLst>
              </a:tr>
              <a:tr h="354511">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brutMI_20_dummy_codding</a:t>
                      </a:r>
                      <a:endParaRPr lang="fr-FR" sz="16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350</a:t>
                      </a:r>
                      <a:endParaRPr lang="fr-FR" sz="16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invscaling</a:t>
                      </a:r>
                      <a:endParaRPr lang="fr-F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0,005</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0,633</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ctr"/>
                      <a:r>
                        <a:rPr lang="fr-FR" sz="1600" u="none" strike="noStrike" dirty="0" smtClean="0">
                          <a:effectLst/>
                          <a:latin typeface="Times New Roman" panose="02020603050405020304" pitchFamily="18" charset="0"/>
                          <a:cs typeface="Times New Roman" panose="02020603050405020304" pitchFamily="18" charset="0"/>
                        </a:rPr>
                        <a:t>0,731282</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ctr"/>
                      <a:r>
                        <a:rPr lang="fr-FR" sz="1600" u="none" strike="noStrike" dirty="0" smtClean="0">
                          <a:effectLst/>
                          <a:latin typeface="Times New Roman" panose="02020603050405020304" pitchFamily="18" charset="0"/>
                          <a:cs typeface="Times New Roman" panose="02020603050405020304" pitchFamily="18" charset="0"/>
                        </a:rPr>
                        <a:t>0,83214</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ctr"/>
                      <a:r>
                        <a:rPr lang="fr-FR" sz="1600" u="none" strike="noStrike" dirty="0" smtClean="0">
                          <a:effectLst/>
                          <a:latin typeface="Times New Roman" panose="02020603050405020304" pitchFamily="18" charset="0"/>
                          <a:cs typeface="Times New Roman" panose="02020603050405020304" pitchFamily="18" charset="0"/>
                        </a:rPr>
                        <a:t>0,75596</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1</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extLst>
                  <a:ext uri="{0D108BD9-81ED-4DB2-BD59-A6C34878D82A}">
                    <a16:rowId xmlns:a16="http://schemas.microsoft.com/office/drawing/2014/main" val="3647591095"/>
                  </a:ext>
                </a:extLst>
              </a:tr>
              <a:tr h="620394">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brutChi2_20_dummy_codding</a:t>
                      </a:r>
                      <a:endParaRPr lang="fr-F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350</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invscaling</a:t>
                      </a:r>
                      <a:endParaRPr lang="fr-F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0,005</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0,5</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smtClean="0">
                          <a:effectLst/>
                          <a:latin typeface="Times New Roman" panose="02020603050405020304" pitchFamily="18" charset="0"/>
                          <a:cs typeface="Times New Roman" panose="02020603050405020304" pitchFamily="18" charset="0"/>
                        </a:rPr>
                        <a:t>0,731282</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0,821587</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0,760172</a:t>
                      </a:r>
                      <a:endParaRPr lang="fr-F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1</a:t>
                      </a:r>
                      <a:endParaRPr lang="fr-F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4091848772"/>
                  </a:ext>
                </a:extLst>
              </a:tr>
              <a:tr h="620394">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brutChi2_30_dummy_codding</a:t>
                      </a:r>
                      <a:endParaRPr lang="fr-F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350</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invscaling</a:t>
                      </a:r>
                      <a:endParaRPr lang="fr-F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0,003</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0,63</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smtClean="0">
                          <a:effectLst/>
                          <a:latin typeface="Times New Roman" panose="02020603050405020304" pitchFamily="18" charset="0"/>
                          <a:cs typeface="Times New Roman" panose="02020603050405020304" pitchFamily="18" charset="0"/>
                        </a:rPr>
                        <a:t>0,728654</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smtClean="0">
                          <a:effectLst/>
                          <a:latin typeface="Times New Roman" panose="02020603050405020304" pitchFamily="18" charset="0"/>
                          <a:cs typeface="Times New Roman" panose="02020603050405020304" pitchFamily="18" charset="0"/>
                        </a:rPr>
                        <a:t>0,773929</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smtClean="0">
                          <a:effectLst/>
                          <a:latin typeface="Times New Roman" panose="02020603050405020304" pitchFamily="18" charset="0"/>
                          <a:cs typeface="Times New Roman" panose="02020603050405020304" pitchFamily="18" charset="0"/>
                        </a:rPr>
                        <a:t>0,779339</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3</a:t>
                      </a:r>
                      <a:endParaRPr lang="fr-F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898935577"/>
                  </a:ext>
                </a:extLst>
              </a:tr>
              <a:tr h="620394">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overMI_40_dummy_codding</a:t>
                      </a:r>
                      <a:endParaRPr lang="fr-F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200</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constant</a:t>
                      </a:r>
                      <a:endParaRPr lang="fr-F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0,005</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0,9</a:t>
                      </a:r>
                      <a:endParaRPr lang="fr-FR" sz="16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smtClean="0">
                          <a:effectLst/>
                          <a:latin typeface="Times New Roman" panose="02020603050405020304" pitchFamily="18" charset="0"/>
                          <a:cs typeface="Times New Roman" panose="02020603050405020304" pitchFamily="18" charset="0"/>
                        </a:rPr>
                        <a:t>0,717632</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0,785195</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0,74322</a:t>
                      </a:r>
                      <a:endParaRPr lang="fr-F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4</a:t>
                      </a:r>
                      <a:endParaRPr lang="fr-F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60512366"/>
                  </a:ext>
                </a:extLst>
              </a:tr>
              <a:tr h="569750">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brutMI_40_dummy_codding</a:t>
                      </a:r>
                      <a:endParaRPr lang="fr-FR" sz="16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250</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adaptive</a:t>
                      </a:r>
                      <a:endParaRPr lang="fr-F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0,002</a:t>
                      </a:r>
                      <a:endParaRPr lang="fr-FR" sz="16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a:effectLst/>
                          <a:latin typeface="Times New Roman" panose="02020603050405020304" pitchFamily="18" charset="0"/>
                          <a:cs typeface="Times New Roman" panose="02020603050405020304" pitchFamily="18" charset="0"/>
                        </a:rPr>
                        <a:t>0,5</a:t>
                      </a:r>
                      <a:endParaRPr lang="fr-FR" sz="1600" b="0" i="0" u="none" strike="noStrike">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smtClean="0">
                          <a:effectLst/>
                          <a:latin typeface="Times New Roman" panose="02020603050405020304" pitchFamily="18" charset="0"/>
                          <a:cs typeface="Times New Roman" panose="02020603050405020304" pitchFamily="18" charset="0"/>
                        </a:rPr>
                        <a:t>0,711026</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0,76316</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0,743028</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600" u="none" strike="noStrike" dirty="0">
                          <a:effectLst/>
                          <a:latin typeface="Times New Roman" panose="02020603050405020304" pitchFamily="18" charset="0"/>
                          <a:cs typeface="Times New Roman" panose="02020603050405020304" pitchFamily="18" charset="0"/>
                        </a:rPr>
                        <a:t>5</a:t>
                      </a:r>
                      <a:endParaRPr lang="fr-F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4099354677"/>
                  </a:ext>
                </a:extLst>
              </a:tr>
            </a:tbl>
          </a:graphicData>
        </a:graphic>
      </p:graphicFrame>
    </p:spTree>
    <p:extLst>
      <p:ext uri="{BB962C8B-B14F-4D97-AF65-F5344CB8AC3E}">
        <p14:creationId xmlns:p14="http://schemas.microsoft.com/office/powerpoint/2010/main" val="118342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anim calcmode="lin" valueType="num">
                                      <p:cBhvr>
                                        <p:cTn id="15" dur="500" fill="hold"/>
                                        <p:tgtEl>
                                          <p:spTgt spid="69"/>
                                        </p:tgtEl>
                                        <p:attrNameLst>
                                          <p:attrName>ppt_x</p:attrName>
                                        </p:attrNameLst>
                                      </p:cBhvr>
                                      <p:tavLst>
                                        <p:tav tm="0">
                                          <p:val>
                                            <p:strVal val="#ppt_x"/>
                                          </p:val>
                                        </p:tav>
                                        <p:tav tm="100000">
                                          <p:val>
                                            <p:strVal val="#ppt_x"/>
                                          </p:val>
                                        </p:tav>
                                      </p:tavLst>
                                    </p:anim>
                                    <p:anim calcmode="lin" valueType="num">
                                      <p:cBhvr>
                                        <p:cTn id="16" dur="5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animBg="1"/>
      <p:bldP spid="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2907765" cy="307777"/>
          </a:xfrm>
          <a:prstGeom prst="rect">
            <a:avLst/>
          </a:prstGeom>
          <a:noFill/>
        </p:spPr>
        <p:txBody>
          <a:bodyPr wrap="square" rtlCol="0">
            <a:spAutoFit/>
          </a:bodyPr>
          <a:lstStyle/>
          <a:p>
            <a:r>
              <a:rPr lang="fr-FR" sz="1400" b="1" dirty="0">
                <a:solidFill>
                  <a:srgbClr val="002060"/>
                </a:solidFill>
                <a:latin typeface="Times New Roman" panose="02020603050405020304" pitchFamily="18" charset="0"/>
                <a:cs typeface="Times New Roman" panose="02020603050405020304" pitchFamily="18" charset="0"/>
              </a:rPr>
              <a:t>2.2 SVM</a:t>
            </a:r>
            <a:endParaRPr lang="fr-FR" sz="1400" b="1" dirty="0">
              <a:latin typeface="Times New Roman" panose="02020603050405020304" pitchFamily="18" charset="0"/>
              <a:cs typeface="Times New Roman" panose="02020603050405020304" pitchFamily="18" charset="0"/>
            </a:endParaRP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graphicFrame>
        <p:nvGraphicFramePr>
          <p:cNvPr id="3" name="Tableau 2">
            <a:extLst>
              <a:ext uri="{FF2B5EF4-FFF2-40B4-BE49-F238E27FC236}">
                <a16:creationId xmlns:a16="http://schemas.microsoft.com/office/drawing/2014/main" id="{0936BED3-622E-44B8-9F4E-C188C13A8FC8}"/>
              </a:ext>
            </a:extLst>
          </p:cNvPr>
          <p:cNvGraphicFramePr>
            <a:graphicFrameLocks noGrp="1"/>
          </p:cNvGraphicFramePr>
          <p:nvPr>
            <p:extLst>
              <p:ext uri="{D42A27DB-BD31-4B8C-83A1-F6EECF244321}">
                <p14:modId xmlns:p14="http://schemas.microsoft.com/office/powerpoint/2010/main" val="152316003"/>
              </p:ext>
            </p:extLst>
          </p:nvPr>
        </p:nvGraphicFramePr>
        <p:xfrm>
          <a:off x="520698" y="1655428"/>
          <a:ext cx="11353248" cy="1691640"/>
        </p:xfrm>
        <a:graphic>
          <a:graphicData uri="http://schemas.openxmlformats.org/drawingml/2006/table">
            <a:tbl>
              <a:tblPr>
                <a:tableStyleId>{5C22544A-7EE6-4342-B048-85BDC9FD1C3A}</a:tableStyleId>
              </a:tblPr>
              <a:tblGrid>
                <a:gridCol w="3409661">
                  <a:extLst>
                    <a:ext uri="{9D8B030D-6E8A-4147-A177-3AD203B41FA5}">
                      <a16:colId xmlns:a16="http://schemas.microsoft.com/office/drawing/2014/main" val="1662067126"/>
                    </a:ext>
                  </a:extLst>
                </a:gridCol>
                <a:gridCol w="1142697">
                  <a:extLst>
                    <a:ext uri="{9D8B030D-6E8A-4147-A177-3AD203B41FA5}">
                      <a16:colId xmlns:a16="http://schemas.microsoft.com/office/drawing/2014/main" val="3290477278"/>
                    </a:ext>
                  </a:extLst>
                </a:gridCol>
                <a:gridCol w="1142697">
                  <a:extLst>
                    <a:ext uri="{9D8B030D-6E8A-4147-A177-3AD203B41FA5}">
                      <a16:colId xmlns:a16="http://schemas.microsoft.com/office/drawing/2014/main" val="797333108"/>
                    </a:ext>
                  </a:extLst>
                </a:gridCol>
                <a:gridCol w="1142697">
                  <a:extLst>
                    <a:ext uri="{9D8B030D-6E8A-4147-A177-3AD203B41FA5}">
                      <a16:colId xmlns:a16="http://schemas.microsoft.com/office/drawing/2014/main" val="934530106"/>
                    </a:ext>
                  </a:extLst>
                </a:gridCol>
                <a:gridCol w="1529739">
                  <a:extLst>
                    <a:ext uri="{9D8B030D-6E8A-4147-A177-3AD203B41FA5}">
                      <a16:colId xmlns:a16="http://schemas.microsoft.com/office/drawing/2014/main" val="1332989298"/>
                    </a:ext>
                  </a:extLst>
                </a:gridCol>
                <a:gridCol w="921530">
                  <a:extLst>
                    <a:ext uri="{9D8B030D-6E8A-4147-A177-3AD203B41FA5}">
                      <a16:colId xmlns:a16="http://schemas.microsoft.com/office/drawing/2014/main" val="2568310599"/>
                    </a:ext>
                  </a:extLst>
                </a:gridCol>
                <a:gridCol w="921530">
                  <a:extLst>
                    <a:ext uri="{9D8B030D-6E8A-4147-A177-3AD203B41FA5}">
                      <a16:colId xmlns:a16="http://schemas.microsoft.com/office/drawing/2014/main" val="1286653205"/>
                    </a:ext>
                  </a:extLst>
                </a:gridCol>
                <a:gridCol w="1142697">
                  <a:extLst>
                    <a:ext uri="{9D8B030D-6E8A-4147-A177-3AD203B41FA5}">
                      <a16:colId xmlns:a16="http://schemas.microsoft.com/office/drawing/2014/main" val="463681070"/>
                    </a:ext>
                  </a:extLst>
                </a:gridCol>
              </a:tblGrid>
              <a:tr h="279389">
                <a:tc>
                  <a:txBody>
                    <a:bodyPr/>
                    <a:lstStyle/>
                    <a:p>
                      <a:pPr algn="ctr" fontAlgn="b"/>
                      <a:r>
                        <a:rPr lang="fr-FR" sz="1800" u="none" strike="noStrike" dirty="0" err="1">
                          <a:solidFill>
                            <a:schemeClr val="tx1"/>
                          </a:solidFill>
                          <a:effectLst/>
                          <a:latin typeface="Times New Roman" panose="02020603050405020304" pitchFamily="18" charset="0"/>
                          <a:cs typeface="Times New Roman" panose="02020603050405020304" pitchFamily="18" charset="0"/>
                        </a:rPr>
                        <a:t>dataset</a:t>
                      </a:r>
                      <a:r>
                        <a:rPr lang="fr-FR" sz="1800" u="none" strike="noStrike" dirty="0">
                          <a:solidFill>
                            <a:schemeClr val="tx1"/>
                          </a:solidFill>
                          <a:effectLst/>
                          <a:latin typeface="Times New Roman" panose="02020603050405020304" pitchFamily="18" charset="0"/>
                          <a:cs typeface="Times New Roman" panose="02020603050405020304" pitchFamily="18" charset="0"/>
                        </a:rPr>
                        <a:t> </a:t>
                      </a:r>
                      <a:endParaRPr lang="fr-FR" sz="1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gamma</a:t>
                      </a:r>
                      <a:endParaRPr lang="fr-FR" sz="1800" b="1"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'C'</a:t>
                      </a:r>
                      <a:endParaRPr lang="fr-FR" sz="1800" b="1"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kernel</a:t>
                      </a:r>
                      <a:endParaRPr lang="fr-FR" sz="1800" b="1"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accuracy</a:t>
                      </a:r>
                      <a:endParaRPr lang="fr-FR" sz="1800" b="1"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dirty="0" smtClean="0">
                          <a:solidFill>
                            <a:schemeClr val="tx1"/>
                          </a:solidFill>
                          <a:effectLst/>
                          <a:latin typeface="Times New Roman" panose="02020603050405020304" pitchFamily="18" charset="0"/>
                          <a:cs typeface="Times New Roman" panose="02020603050405020304" pitchFamily="18" charset="0"/>
                        </a:rPr>
                        <a:t>Précision</a:t>
                      </a:r>
                      <a:endParaRPr lang="fr-FR" sz="1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b="1" i="0" u="none" strike="noStrike" dirty="0" smtClean="0">
                          <a:solidFill>
                            <a:schemeClr val="tx1"/>
                          </a:solidFill>
                          <a:effectLst/>
                          <a:latin typeface="Times New Roman" panose="02020603050405020304" pitchFamily="18" charset="0"/>
                          <a:cs typeface="Times New Roman" panose="02020603050405020304" pitchFamily="18" charset="0"/>
                        </a:rPr>
                        <a:t>AUC</a:t>
                      </a:r>
                      <a:endParaRPr lang="fr-FR" sz="1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RANK</a:t>
                      </a:r>
                      <a:endParaRPr lang="fr-FR" sz="1800" b="1"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22439421"/>
                  </a:ext>
                </a:extLst>
              </a:tr>
              <a:tr h="213360">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overMI_20_dummy_codding</a:t>
                      </a:r>
                      <a:endParaRPr lang="fr-FR" sz="1800" b="1"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scale</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2,55555</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poly</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1800" u="none" strike="noStrike">
                          <a:solidFill>
                            <a:schemeClr val="tx1"/>
                          </a:solidFill>
                          <a:effectLst/>
                          <a:latin typeface="Times New Roman" panose="02020603050405020304" pitchFamily="18" charset="0"/>
                          <a:cs typeface="Times New Roman" panose="02020603050405020304" pitchFamily="18" charset="0"/>
                        </a:rPr>
                        <a:t>0,707678</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800" u="none" strike="noStrike" dirty="0" smtClean="0">
                          <a:solidFill>
                            <a:schemeClr val="tx1"/>
                          </a:solidFill>
                          <a:effectLst/>
                          <a:latin typeface="Times New Roman" panose="02020603050405020304" pitchFamily="18" charset="0"/>
                          <a:cs typeface="Times New Roman" panose="02020603050405020304" pitchFamily="18" charset="0"/>
                        </a:rPr>
                        <a:t>0,752417</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800" b="0" i="0" u="none" strike="noStrike" dirty="0" smtClean="0">
                          <a:solidFill>
                            <a:schemeClr val="tx1"/>
                          </a:solidFill>
                          <a:effectLst/>
                          <a:latin typeface="Times New Roman" panose="02020603050405020304" pitchFamily="18" charset="0"/>
                          <a:cs typeface="Times New Roman" panose="02020603050405020304" pitchFamily="18" charset="0"/>
                        </a:rPr>
                        <a:t>0,741425</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1</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33024351"/>
                  </a:ext>
                </a:extLst>
              </a:tr>
              <a:tr h="213360">
                <a:tc>
                  <a:txBody>
                    <a:bodyPr/>
                    <a:lstStyle/>
                    <a:p>
                      <a:pPr algn="ctr" fontAlgn="b"/>
                      <a:r>
                        <a:rPr lang="fr-FR" sz="1800" u="none" strike="noStrike" dirty="0">
                          <a:solidFill>
                            <a:schemeClr val="tx1"/>
                          </a:solidFill>
                          <a:effectLst/>
                          <a:latin typeface="Times New Roman" panose="02020603050405020304" pitchFamily="18" charset="0"/>
                          <a:cs typeface="Times New Roman" panose="02020603050405020304" pitchFamily="18" charset="0"/>
                        </a:rPr>
                        <a:t>underMI_20_dummy_codding</a:t>
                      </a:r>
                      <a:endParaRPr lang="fr-FR" sz="1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60000"/>
                        <a:lumOff val="40000"/>
                      </a:schemeClr>
                    </a:solidFill>
                  </a:tcPr>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scale</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60000"/>
                        <a:lumOff val="40000"/>
                      </a:schemeClr>
                    </a:solidFill>
                  </a:tcPr>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1,444</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60000"/>
                        <a:lumOff val="40000"/>
                      </a:schemeClr>
                    </a:solidFill>
                  </a:tcPr>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poly</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60000"/>
                        <a:lumOff val="40000"/>
                      </a:schemeClr>
                    </a:solidFill>
                  </a:tcPr>
                </a:tc>
                <a:tc>
                  <a:txBody>
                    <a:bodyPr/>
                    <a:lstStyle/>
                    <a:p>
                      <a:pPr algn="ctr" fontAlgn="ctr"/>
                      <a:r>
                        <a:rPr lang="fr-FR" sz="1800" u="none" strike="noStrike">
                          <a:solidFill>
                            <a:schemeClr val="tx1"/>
                          </a:solidFill>
                          <a:effectLst/>
                          <a:latin typeface="Times New Roman" panose="02020603050405020304" pitchFamily="18" charset="0"/>
                          <a:cs typeface="Times New Roman" panose="02020603050405020304" pitchFamily="18" charset="0"/>
                        </a:rPr>
                        <a:t>0,701136</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ctr"/>
                      <a:r>
                        <a:rPr lang="fr-FR" sz="1800" u="none" strike="noStrike" dirty="0" smtClean="0">
                          <a:solidFill>
                            <a:schemeClr val="tx1"/>
                          </a:solidFill>
                          <a:effectLst/>
                          <a:latin typeface="Times New Roman" panose="02020603050405020304" pitchFamily="18" charset="0"/>
                          <a:cs typeface="Times New Roman" panose="02020603050405020304" pitchFamily="18" charset="0"/>
                        </a:rPr>
                        <a:t>0,764952</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ctr"/>
                      <a:r>
                        <a:rPr lang="fr-FR" sz="1800" b="0" i="0" u="none" strike="noStrike" dirty="0" smtClean="0">
                          <a:solidFill>
                            <a:schemeClr val="tx1"/>
                          </a:solidFill>
                          <a:effectLst/>
                          <a:latin typeface="Times New Roman" panose="02020603050405020304" pitchFamily="18" charset="0"/>
                          <a:cs typeface="Times New Roman" panose="02020603050405020304" pitchFamily="18" charset="0"/>
                        </a:rPr>
                        <a:t>0,751458</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60000"/>
                        <a:lumOff val="40000"/>
                      </a:schemeClr>
                    </a:solidFill>
                  </a:tcPr>
                </a:tc>
                <a:tc>
                  <a:txBody>
                    <a:bodyPr/>
                    <a:lstStyle/>
                    <a:p>
                      <a:pPr algn="ctr" fontAlgn="b"/>
                      <a:r>
                        <a:rPr lang="fr-FR" sz="1800" u="none" strike="noStrike" dirty="0">
                          <a:solidFill>
                            <a:schemeClr val="tx1"/>
                          </a:solidFill>
                          <a:effectLst/>
                          <a:latin typeface="Times New Roman" panose="02020603050405020304" pitchFamily="18" charset="0"/>
                          <a:cs typeface="Times New Roman" panose="02020603050405020304" pitchFamily="18" charset="0"/>
                        </a:rPr>
                        <a:t>2</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60000"/>
                        <a:lumOff val="40000"/>
                      </a:schemeClr>
                    </a:solidFill>
                  </a:tcPr>
                </a:tc>
                <a:extLst>
                  <a:ext uri="{0D108BD9-81ED-4DB2-BD59-A6C34878D82A}">
                    <a16:rowId xmlns:a16="http://schemas.microsoft.com/office/drawing/2014/main" val="2958056529"/>
                  </a:ext>
                </a:extLst>
              </a:tr>
              <a:tr h="213360">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overMI_40_dummy_codding</a:t>
                      </a:r>
                      <a:endParaRPr lang="fr-FR" sz="1800" b="1"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scale</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1,4444</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linear</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1800" u="none" strike="noStrike" dirty="0">
                          <a:solidFill>
                            <a:schemeClr val="tx1"/>
                          </a:solidFill>
                          <a:effectLst/>
                          <a:latin typeface="Times New Roman" panose="02020603050405020304" pitchFamily="18" charset="0"/>
                          <a:cs typeface="Times New Roman" panose="02020603050405020304" pitchFamily="18" charset="0"/>
                        </a:rPr>
                        <a:t>0,694773</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800" u="none" strike="noStrike" dirty="0" smtClean="0">
                          <a:solidFill>
                            <a:schemeClr val="tx1"/>
                          </a:solidFill>
                          <a:effectLst/>
                          <a:latin typeface="Times New Roman" panose="02020603050405020304" pitchFamily="18" charset="0"/>
                          <a:cs typeface="Times New Roman" panose="02020603050405020304" pitchFamily="18" charset="0"/>
                        </a:rPr>
                        <a:t>0,749355</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800" b="0" i="0" u="none" strike="noStrike" dirty="0" smtClean="0">
                          <a:solidFill>
                            <a:schemeClr val="tx1"/>
                          </a:solidFill>
                          <a:effectLst/>
                          <a:latin typeface="Times New Roman" panose="02020603050405020304" pitchFamily="18" charset="0"/>
                          <a:cs typeface="Times New Roman" panose="02020603050405020304" pitchFamily="18" charset="0"/>
                        </a:rPr>
                        <a:t>0,731524</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3</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839917418"/>
                  </a:ext>
                </a:extLst>
              </a:tr>
              <a:tr h="213360">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overChi2_20_dummy_codding</a:t>
                      </a:r>
                      <a:endParaRPr lang="fr-FR" sz="1800" b="1"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scale</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3</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poly</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1800" u="none" strike="noStrike">
                          <a:solidFill>
                            <a:schemeClr val="tx1"/>
                          </a:solidFill>
                          <a:effectLst/>
                          <a:latin typeface="Times New Roman" panose="02020603050405020304" pitchFamily="18" charset="0"/>
                          <a:cs typeface="Times New Roman" panose="02020603050405020304" pitchFamily="18" charset="0"/>
                        </a:rPr>
                        <a:t>0,692553</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800" u="none" strike="noStrike" dirty="0" smtClean="0">
                          <a:solidFill>
                            <a:schemeClr val="tx1"/>
                          </a:solidFill>
                          <a:effectLst/>
                          <a:latin typeface="Times New Roman" panose="02020603050405020304" pitchFamily="18" charset="0"/>
                          <a:cs typeface="Times New Roman" panose="02020603050405020304" pitchFamily="18" charset="0"/>
                        </a:rPr>
                        <a:t>0,744053</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800" b="0" i="0" u="none" strike="noStrike" dirty="0" smtClean="0">
                          <a:solidFill>
                            <a:schemeClr val="tx1"/>
                          </a:solidFill>
                          <a:effectLst/>
                          <a:latin typeface="Times New Roman" panose="02020603050405020304" pitchFamily="18" charset="0"/>
                          <a:cs typeface="Times New Roman" panose="02020603050405020304" pitchFamily="18" charset="0"/>
                        </a:rPr>
                        <a:t>0,731520</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4</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280643038"/>
                  </a:ext>
                </a:extLst>
              </a:tr>
              <a:tr h="213360">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brutMI_20_dummy_codding</a:t>
                      </a:r>
                      <a:endParaRPr lang="fr-FR" sz="1800" b="1"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scale</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1,888</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1800" u="none" strike="noStrike">
                          <a:solidFill>
                            <a:schemeClr val="tx1"/>
                          </a:solidFill>
                          <a:effectLst/>
                          <a:latin typeface="Times New Roman" panose="02020603050405020304" pitchFamily="18" charset="0"/>
                          <a:cs typeface="Times New Roman" panose="02020603050405020304" pitchFamily="18" charset="0"/>
                        </a:rPr>
                        <a:t>poly</a:t>
                      </a:r>
                      <a:endParaRPr lang="fr-FR" sz="1800" b="0" i="0" u="none" strike="noStrike">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1800" u="none" strike="noStrike" dirty="0">
                          <a:solidFill>
                            <a:schemeClr val="tx1"/>
                          </a:solidFill>
                          <a:effectLst/>
                          <a:latin typeface="Times New Roman" panose="02020603050405020304" pitchFamily="18" charset="0"/>
                          <a:cs typeface="Times New Roman" panose="02020603050405020304" pitchFamily="18" charset="0"/>
                        </a:rPr>
                        <a:t>0,689377</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800" u="none" strike="noStrike" dirty="0" smtClean="0">
                          <a:solidFill>
                            <a:schemeClr val="tx1"/>
                          </a:solidFill>
                          <a:effectLst/>
                          <a:latin typeface="Times New Roman" panose="02020603050405020304" pitchFamily="18" charset="0"/>
                          <a:cs typeface="Times New Roman" panose="02020603050405020304" pitchFamily="18" charset="0"/>
                        </a:rPr>
                        <a:t>0,740874</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1800" b="0" i="0" u="none" strike="noStrike" dirty="0" smtClean="0">
                          <a:solidFill>
                            <a:schemeClr val="tx1"/>
                          </a:solidFill>
                          <a:effectLst/>
                          <a:latin typeface="Times New Roman" panose="02020603050405020304" pitchFamily="18" charset="0"/>
                          <a:cs typeface="Times New Roman" panose="02020603050405020304" pitchFamily="18" charset="0"/>
                        </a:rPr>
                        <a:t>0,721254</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1800" u="none" strike="noStrike" dirty="0">
                          <a:solidFill>
                            <a:schemeClr val="tx1"/>
                          </a:solidFill>
                          <a:effectLst/>
                          <a:latin typeface="Times New Roman" panose="02020603050405020304" pitchFamily="18" charset="0"/>
                          <a:cs typeface="Times New Roman" panose="02020603050405020304" pitchFamily="18" charset="0"/>
                        </a:rPr>
                        <a:t>5</a:t>
                      </a:r>
                      <a:endParaRPr lang="fr-FR"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72564510"/>
                  </a:ext>
                </a:extLst>
              </a:tr>
            </a:tbl>
          </a:graphicData>
        </a:graphic>
      </p:graphicFrame>
    </p:spTree>
    <p:extLst>
      <p:ext uri="{BB962C8B-B14F-4D97-AF65-F5344CB8AC3E}">
        <p14:creationId xmlns:p14="http://schemas.microsoft.com/office/powerpoint/2010/main" val="26037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anim calcmode="lin" valueType="num">
                                      <p:cBhvr>
                                        <p:cTn id="8" dur="500" fill="hold"/>
                                        <p:tgtEl>
                                          <p:spTgt spid="48"/>
                                        </p:tgtEl>
                                        <p:attrNameLst>
                                          <p:attrName>ppt_x</p:attrName>
                                        </p:attrNameLst>
                                      </p:cBhvr>
                                      <p:tavLst>
                                        <p:tav tm="0">
                                          <p:val>
                                            <p:strVal val="#ppt_x"/>
                                          </p:val>
                                        </p:tav>
                                        <p:tav tm="100000">
                                          <p:val>
                                            <p:strVal val="#ppt_x"/>
                                          </p:val>
                                        </p:tav>
                                      </p:tavLst>
                                    </p:anim>
                                    <p:anim calcmode="lin" valueType="num">
                                      <p:cBhvr>
                                        <p:cTn id="9"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0">
            <a:extLst>
              <a:ext uri="{FF2B5EF4-FFF2-40B4-BE49-F238E27FC236}">
                <a16:creationId xmlns:a16="http://schemas.microsoft.com/office/drawing/2014/main" id="{8195A42A-273F-4BD9-ACFF-F9AD00174433}"/>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6" name="AutoShape 4" descr="Résultat de recherche d'images pour &quot;azure&quot;">
            <a:extLst>
              <a:ext uri="{FF2B5EF4-FFF2-40B4-BE49-F238E27FC236}">
                <a16:creationId xmlns:a16="http://schemas.microsoft.com/office/drawing/2014/main" id="{B7105662-FD17-442A-A462-2ED172EAD3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AutoShape 8" descr="Résultat de recherche d'images pour &quot;VMware vCloud Suite Private Cloud logo&quot;">
            <a:extLst>
              <a:ext uri="{FF2B5EF4-FFF2-40B4-BE49-F238E27FC236}">
                <a16:creationId xmlns:a16="http://schemas.microsoft.com/office/drawing/2014/main" id="{96926962-B4F9-402F-A1AD-4002E490EEDB}"/>
              </a:ext>
            </a:extLst>
          </p:cNvP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AutoShape 16" descr="Résultat de recherche d'images pour &quot;vmware private cloud logo&quot;">
            <a:extLst>
              <a:ext uri="{FF2B5EF4-FFF2-40B4-BE49-F238E27FC236}">
                <a16:creationId xmlns:a16="http://schemas.microsoft.com/office/drawing/2014/main" id="{1BBB3360-A3B5-455B-9F3A-D1F9D524760D}"/>
              </a:ext>
            </a:extLst>
          </p:cNvP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AutoShape 18" descr="Résultat de recherche d'images pour &quot;platform9 logo&quot;">
            <a:extLst>
              <a:ext uri="{FF2B5EF4-FFF2-40B4-BE49-F238E27FC236}">
                <a16:creationId xmlns:a16="http://schemas.microsoft.com/office/drawing/2014/main" id="{CD210E04-F757-43CA-988C-62CC19CF74C5}"/>
              </a:ext>
            </a:extLst>
          </p:cNvPr>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AutoShape 20" descr="Image associée">
            <a:extLst>
              <a:ext uri="{FF2B5EF4-FFF2-40B4-BE49-F238E27FC236}">
                <a16:creationId xmlns:a16="http://schemas.microsoft.com/office/drawing/2014/main" id="{9A5CB5EE-90E8-428A-979A-C64214D72E4A}"/>
              </a:ext>
            </a:extLst>
          </p:cNvPr>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Oval 14">
            <a:extLst>
              <a:ext uri="{FF2B5EF4-FFF2-40B4-BE49-F238E27FC236}">
                <a16:creationId xmlns:a16="http://schemas.microsoft.com/office/drawing/2014/main" id="{3DB54925-D123-4BBF-B471-5047AA583EC5}"/>
              </a:ext>
            </a:extLst>
          </p:cNvPr>
          <p:cNvSpPr/>
          <p:nvPr/>
        </p:nvSpPr>
        <p:spPr>
          <a:xfrm>
            <a:off x="3037227" y="3016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2" name="TextBox 30">
            <a:extLst>
              <a:ext uri="{FF2B5EF4-FFF2-40B4-BE49-F238E27FC236}">
                <a16:creationId xmlns:a16="http://schemas.microsoft.com/office/drawing/2014/main" id="{18DF5D0B-304C-4A9B-B3BF-685C6B594432}"/>
              </a:ext>
            </a:extLst>
          </p:cNvPr>
          <p:cNvSpPr txBox="1"/>
          <p:nvPr/>
        </p:nvSpPr>
        <p:spPr>
          <a:xfrm>
            <a:off x="3041555" y="-90563"/>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44" name="Oval 14">
            <a:extLst>
              <a:ext uri="{FF2B5EF4-FFF2-40B4-BE49-F238E27FC236}">
                <a16:creationId xmlns:a16="http://schemas.microsoft.com/office/drawing/2014/main" id="{437B9C2D-20DC-4D12-B963-C68BF27DE9F4}"/>
              </a:ext>
            </a:extLst>
          </p:cNvPr>
          <p:cNvSpPr/>
          <p:nvPr/>
        </p:nvSpPr>
        <p:spPr>
          <a:xfrm>
            <a:off x="8474907"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6" name="Oval 14">
            <a:extLst>
              <a:ext uri="{FF2B5EF4-FFF2-40B4-BE49-F238E27FC236}">
                <a16:creationId xmlns:a16="http://schemas.microsoft.com/office/drawing/2014/main" id="{5A393762-0281-48C8-9255-F2B19956DE5A}"/>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7" name="TextBox 30">
            <a:extLst>
              <a:ext uri="{FF2B5EF4-FFF2-40B4-BE49-F238E27FC236}">
                <a16:creationId xmlns:a16="http://schemas.microsoft.com/office/drawing/2014/main" id="{94C133B6-85A4-49A0-9ED5-1697C8597189}"/>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4" name="ZoneTexte 26"/>
          <p:cNvSpPr txBox="1"/>
          <p:nvPr/>
        </p:nvSpPr>
        <p:spPr>
          <a:xfrm>
            <a:off x="3188234" y="637988"/>
            <a:ext cx="2907765" cy="307777"/>
          </a:xfrm>
          <a:prstGeom prst="rect">
            <a:avLst/>
          </a:prstGeom>
          <a:noFill/>
        </p:spPr>
        <p:txBody>
          <a:bodyPr wrap="square" rtlCol="0">
            <a:spAutoFit/>
          </a:bodyPr>
          <a:lstStyle/>
          <a:p>
            <a:r>
              <a:rPr lang="fr-FR" sz="1400" b="1" dirty="0" smtClean="0">
                <a:solidFill>
                  <a:srgbClr val="002060"/>
                </a:solidFill>
                <a:latin typeface="Times New Roman" panose="02020603050405020304" pitchFamily="18" charset="0"/>
                <a:cs typeface="Times New Roman" panose="02020603050405020304" pitchFamily="18" charset="0"/>
              </a:rPr>
              <a:t>2.3 Discussion</a:t>
            </a:r>
            <a:endParaRPr lang="fr-FR" sz="1400" b="1" dirty="0">
              <a:latin typeface="Times New Roman" panose="02020603050405020304" pitchFamily="18" charset="0"/>
              <a:cs typeface="Times New Roman" panose="02020603050405020304" pitchFamily="18" charset="0"/>
            </a:endParaRPr>
          </a:p>
        </p:txBody>
      </p:sp>
      <p:pic>
        <p:nvPicPr>
          <p:cNvPr id="23" name="Image 22">
            <a:extLst>
              <a:ext uri="{FF2B5EF4-FFF2-40B4-BE49-F238E27FC236}">
                <a16:creationId xmlns:a16="http://schemas.microsoft.com/office/drawing/2014/main" id="{7F4FD3DA-7F09-447C-8A42-F61AD4F1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pic>
        <p:nvPicPr>
          <p:cNvPr id="25" name="Picture 13">
            <a:extLst>
              <a:ext uri="{FF2B5EF4-FFF2-40B4-BE49-F238E27FC236}">
                <a16:creationId xmlns:a16="http://schemas.microsoft.com/office/drawing/2014/main" id="{4927A5C3-2C95-46B0-BDA9-FB77D4EE7022}"/>
              </a:ext>
            </a:extLst>
          </p:cNvPr>
          <p:cNvPicPr>
            <a:picLocks noChangeAspect="1"/>
          </p:cNvPicPr>
          <p:nvPr/>
        </p:nvPicPr>
        <p:blipFill>
          <a:blip r:embed="rId4" cstate="print"/>
          <a:stretch>
            <a:fillRect/>
          </a:stretch>
        </p:blipFill>
        <p:spPr>
          <a:xfrm>
            <a:off x="1798563" y="573403"/>
            <a:ext cx="9134479" cy="45719"/>
          </a:xfrm>
          <a:prstGeom prst="rect">
            <a:avLst/>
          </a:prstGeom>
        </p:spPr>
      </p:pic>
      <p:sp>
        <p:nvSpPr>
          <p:cNvPr id="26" name="Rectangle 25">
            <a:extLst>
              <a:ext uri="{FF2B5EF4-FFF2-40B4-BE49-F238E27FC236}">
                <a16:creationId xmlns:a16="http://schemas.microsoft.com/office/drawing/2014/main" id="{6B691CEC-6B7D-48A4-A343-61F8D86A7EB6}"/>
              </a:ext>
            </a:extLst>
          </p:cNvPr>
          <p:cNvSpPr/>
          <p:nvPr/>
        </p:nvSpPr>
        <p:spPr>
          <a:xfrm>
            <a:off x="1890584" y="1029968"/>
            <a:ext cx="904246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TextBox 73"/>
          <p:cNvSpPr txBox="1"/>
          <p:nvPr/>
        </p:nvSpPr>
        <p:spPr>
          <a:xfrm>
            <a:off x="3707143" y="-36600"/>
            <a:ext cx="3876942" cy="615553"/>
          </a:xfrm>
          <a:prstGeom prst="rect">
            <a:avLst/>
          </a:prstGeom>
          <a:noFill/>
        </p:spPr>
        <p:txBody>
          <a:bodyPr wrap="square" rtlCol="0">
            <a:spAutoFit/>
          </a:bodyPr>
          <a:lstStyle/>
          <a:p>
            <a:r>
              <a:rPr lang="fr-FR" sz="1700" b="1" dirty="0">
                <a:latin typeface="Times New Roman" panose="02020603050405020304" pitchFamily="18" charset="0"/>
                <a:cs typeface="Times New Roman" panose="02020603050405020304" pitchFamily="18" charset="0"/>
              </a:rPr>
              <a:t>CONSTRUCTION ET ÉVALUATION</a:t>
            </a:r>
          </a:p>
          <a:p>
            <a:r>
              <a:rPr lang="fr-FR" sz="1700" b="1" dirty="0">
                <a:latin typeface="Times New Roman" panose="02020603050405020304" pitchFamily="18" charset="0"/>
                <a:cs typeface="Times New Roman" panose="02020603050405020304" pitchFamily="18" charset="0"/>
              </a:rPr>
              <a:t> DES MODÈLES</a:t>
            </a:r>
          </a:p>
        </p:txBody>
      </p:sp>
      <p:graphicFrame>
        <p:nvGraphicFramePr>
          <p:cNvPr id="19" name="Tableau 18">
            <a:extLst>
              <a:ext uri="{FF2B5EF4-FFF2-40B4-BE49-F238E27FC236}">
                <a16:creationId xmlns:a16="http://schemas.microsoft.com/office/drawing/2014/main" id="{2D3D3C9C-B548-49FB-8EC9-0EAB2E781219}"/>
              </a:ext>
            </a:extLst>
          </p:cNvPr>
          <p:cNvGraphicFramePr>
            <a:graphicFrameLocks noGrp="1"/>
          </p:cNvGraphicFramePr>
          <p:nvPr>
            <p:extLst>
              <p:ext uri="{D42A27DB-BD31-4B8C-83A1-F6EECF244321}">
                <p14:modId xmlns:p14="http://schemas.microsoft.com/office/powerpoint/2010/main" val="2326186186"/>
              </p:ext>
            </p:extLst>
          </p:nvPr>
        </p:nvGraphicFramePr>
        <p:xfrm>
          <a:off x="189584" y="2782956"/>
          <a:ext cx="12002415" cy="2241605"/>
        </p:xfrm>
        <a:graphic>
          <a:graphicData uri="http://schemas.openxmlformats.org/drawingml/2006/table">
            <a:tbl>
              <a:tblPr>
                <a:tableStyleId>{5C22544A-7EE6-4342-B048-85BDC9FD1C3A}</a:tableStyleId>
              </a:tblPr>
              <a:tblGrid>
                <a:gridCol w="1327778">
                  <a:extLst>
                    <a:ext uri="{9D8B030D-6E8A-4147-A177-3AD203B41FA5}">
                      <a16:colId xmlns:a16="http://schemas.microsoft.com/office/drawing/2014/main" val="20058834"/>
                    </a:ext>
                  </a:extLst>
                </a:gridCol>
                <a:gridCol w="4240911">
                  <a:extLst>
                    <a:ext uri="{9D8B030D-6E8A-4147-A177-3AD203B41FA5}">
                      <a16:colId xmlns:a16="http://schemas.microsoft.com/office/drawing/2014/main" val="3222907202"/>
                    </a:ext>
                  </a:extLst>
                </a:gridCol>
                <a:gridCol w="1581400">
                  <a:extLst>
                    <a:ext uri="{9D8B030D-6E8A-4147-A177-3AD203B41FA5}">
                      <a16:colId xmlns:a16="http://schemas.microsoft.com/office/drawing/2014/main" val="497407599"/>
                    </a:ext>
                  </a:extLst>
                </a:gridCol>
                <a:gridCol w="2500503">
                  <a:extLst>
                    <a:ext uri="{9D8B030D-6E8A-4147-A177-3AD203B41FA5}">
                      <a16:colId xmlns:a16="http://schemas.microsoft.com/office/drawing/2014/main" val="797786557"/>
                    </a:ext>
                  </a:extLst>
                </a:gridCol>
                <a:gridCol w="1212137">
                  <a:extLst>
                    <a:ext uri="{9D8B030D-6E8A-4147-A177-3AD203B41FA5}">
                      <a16:colId xmlns:a16="http://schemas.microsoft.com/office/drawing/2014/main" val="3195036549"/>
                    </a:ext>
                  </a:extLst>
                </a:gridCol>
                <a:gridCol w="1139686">
                  <a:extLst>
                    <a:ext uri="{9D8B030D-6E8A-4147-A177-3AD203B41FA5}">
                      <a16:colId xmlns:a16="http://schemas.microsoft.com/office/drawing/2014/main" val="3893805674"/>
                    </a:ext>
                  </a:extLst>
                </a:gridCol>
              </a:tblGrid>
              <a:tr h="680671">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Algorithmes </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err="1">
                          <a:effectLst/>
                          <a:latin typeface="Times New Roman" panose="02020603050405020304" pitchFamily="18" charset="0"/>
                          <a:cs typeface="Times New Roman" panose="02020603050405020304" pitchFamily="18" charset="0"/>
                        </a:rPr>
                        <a:t>Dataset</a:t>
                      </a:r>
                      <a:r>
                        <a:rPr lang="fr-FR" sz="2000" u="none" strike="noStrike" dirty="0">
                          <a:effectLst/>
                          <a:latin typeface="Times New Roman" panose="02020603050405020304" pitchFamily="18" charset="0"/>
                          <a:cs typeface="Times New Roman" panose="02020603050405020304" pitchFamily="18" charset="0"/>
                        </a:rPr>
                        <a:t> </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b="0" i="0" u="none" strike="noStrike" dirty="0" err="1" smtClean="0">
                          <a:solidFill>
                            <a:schemeClr val="dk1"/>
                          </a:solidFill>
                          <a:effectLst/>
                          <a:latin typeface="Times New Roman" panose="02020603050405020304" pitchFamily="18" charset="0"/>
                          <a:cs typeface="Times New Roman" panose="02020603050405020304" pitchFamily="18" charset="0"/>
                        </a:rPr>
                        <a:t>accuracy</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Précision</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 </a:t>
                      </a:r>
                      <a:r>
                        <a:rPr lang="fr-FR" sz="2000" u="none" strike="noStrike" dirty="0" err="1" smtClean="0">
                          <a:effectLst/>
                          <a:latin typeface="Times New Roman" panose="02020603050405020304" pitchFamily="18" charset="0"/>
                          <a:cs typeface="Times New Roman" panose="02020603050405020304" pitchFamily="18" charset="0"/>
                        </a:rPr>
                        <a:t>auc_roc</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RANK</a:t>
                      </a:r>
                      <a:endParaRPr lang="fr-FR" sz="20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35104740"/>
                  </a:ext>
                </a:extLst>
              </a:tr>
              <a:tr h="259700">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KNN</a:t>
                      </a:r>
                      <a:endParaRPr lang="fr-FR"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overVAR_40</a:t>
                      </a:r>
                      <a:endParaRPr lang="fr-FR"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0,699167</a:t>
                      </a:r>
                      <a:endParaRPr lang="fr-FR" sz="20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0,718281</a:t>
                      </a:r>
                      <a:endParaRPr lang="fr-FR" sz="2000" b="0" i="0" u="none" strike="noStrike" dirty="0">
                        <a:solidFill>
                          <a:srgbClr val="9C0006"/>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72,3981</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1</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1264220075"/>
                  </a:ext>
                </a:extLst>
              </a:tr>
              <a:tr h="623674">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CART</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underChi2_20</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ctr"/>
                      <a:r>
                        <a:rPr lang="fr-FR" sz="2000" u="none" strike="noStrike" dirty="0">
                          <a:effectLst/>
                          <a:latin typeface="Times New Roman" panose="02020603050405020304" pitchFamily="18" charset="0"/>
                          <a:cs typeface="Times New Roman" panose="02020603050405020304" pitchFamily="18" charset="0"/>
                        </a:rPr>
                        <a:t>0,689015</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solidFill>
                  </a:tcPr>
                </a:tc>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0,826061</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72,9121</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b"/>
                      <a:r>
                        <a:rPr lang="fr-FR" sz="2000" u="none" strike="noStrike" dirty="0">
                          <a:effectLst/>
                          <a:latin typeface="Times New Roman" panose="02020603050405020304" pitchFamily="18" charset="0"/>
                          <a:cs typeface="Times New Roman" panose="02020603050405020304" pitchFamily="18" charset="0"/>
                        </a:rPr>
                        <a:t>1</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extLst>
                  <a:ext uri="{0D108BD9-81ED-4DB2-BD59-A6C34878D82A}">
                    <a16:rowId xmlns:a16="http://schemas.microsoft.com/office/drawing/2014/main" val="2693219929"/>
                  </a:ext>
                </a:extLst>
              </a:tr>
              <a:tr h="259700">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MLP</a:t>
                      </a:r>
                      <a:endParaRPr lang="fr-FR"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ctr" fontAlgn="ctr"/>
                      <a:r>
                        <a:rPr lang="fr-FR" sz="2000" u="none" strike="noStrike" dirty="0">
                          <a:effectLst/>
                          <a:latin typeface="Times New Roman" panose="02020603050405020304" pitchFamily="18" charset="0"/>
                          <a:cs typeface="Times New Roman" panose="02020603050405020304" pitchFamily="18" charset="0"/>
                        </a:rPr>
                        <a:t>brutMI_20_dummy_codding</a:t>
                      </a:r>
                      <a:endParaRPr lang="fr-F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solidFill>
                  </a:tcPr>
                </a:tc>
                <a:tc>
                  <a:txBody>
                    <a:bodyPr/>
                    <a:lstStyle/>
                    <a:p>
                      <a:pPr algn="ctr" fontAlgn="ctr"/>
                      <a:r>
                        <a:rPr lang="fr-FR" sz="2000" u="none" strike="noStrike" dirty="0" smtClean="0">
                          <a:effectLst/>
                          <a:latin typeface="Times New Roman" panose="02020603050405020304" pitchFamily="18" charset="0"/>
                          <a:cs typeface="Times New Roman" panose="02020603050405020304" pitchFamily="18" charset="0"/>
                        </a:rPr>
                        <a:t>0,731282</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solidFill>
                  </a:tcPr>
                </a:tc>
                <a:tc>
                  <a:txBody>
                    <a:bodyPr/>
                    <a:lstStyle/>
                    <a:p>
                      <a:pPr algn="ctr" fontAlgn="ctr"/>
                      <a:r>
                        <a:rPr lang="fr-FR" sz="2000" u="none" strike="noStrike" dirty="0" smtClean="0">
                          <a:effectLst/>
                          <a:latin typeface="Times New Roman" panose="02020603050405020304" pitchFamily="18" charset="0"/>
                          <a:cs typeface="Times New Roman" panose="02020603050405020304" pitchFamily="18" charset="0"/>
                        </a:rPr>
                        <a:t>0,84856</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solidFill>
                  </a:tcPr>
                </a:tc>
                <a:tc>
                  <a:txBody>
                    <a:bodyPr/>
                    <a:lstStyle/>
                    <a:p>
                      <a:pPr algn="ctr" fontAlgn="ctr"/>
                      <a:r>
                        <a:rPr lang="fr-FR" sz="2000" u="none" strike="noStrike" dirty="0" smtClean="0">
                          <a:effectLst/>
                          <a:latin typeface="Times New Roman" panose="02020603050405020304" pitchFamily="18" charset="0"/>
                          <a:cs typeface="Times New Roman" panose="02020603050405020304" pitchFamily="18" charset="0"/>
                        </a:rPr>
                        <a:t>0,75596</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solidFill>
                  </a:tcPr>
                </a:tc>
                <a:tc>
                  <a:txBody>
                    <a:bodyPr/>
                    <a:lstStyle/>
                    <a:p>
                      <a:pPr algn="ctr" fontAlgn="ctr"/>
                      <a:r>
                        <a:rPr lang="fr-FR" sz="2000" u="none" strike="noStrike" dirty="0">
                          <a:effectLst/>
                          <a:latin typeface="Times New Roman" panose="02020603050405020304" pitchFamily="18" charset="0"/>
                          <a:cs typeface="Times New Roman" panose="02020603050405020304" pitchFamily="18" charset="0"/>
                        </a:rPr>
                        <a:t>1</a:t>
                      </a:r>
                      <a:endParaRPr lang="fr-F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solidFill>
                  </a:tcPr>
                </a:tc>
                <a:extLst>
                  <a:ext uri="{0D108BD9-81ED-4DB2-BD59-A6C34878D82A}">
                    <a16:rowId xmlns:a16="http://schemas.microsoft.com/office/drawing/2014/main" val="1841020489"/>
                  </a:ext>
                </a:extLst>
              </a:tr>
              <a:tr h="259700">
                <a:tc>
                  <a:txBody>
                    <a:bodyPr/>
                    <a:lstStyle/>
                    <a:p>
                      <a:pPr algn="ctr" fontAlgn="b"/>
                      <a:r>
                        <a:rPr lang="fr-FR" sz="2000" u="none" strike="noStrike" dirty="0" smtClean="0">
                          <a:effectLst/>
                          <a:latin typeface="Times New Roman" panose="02020603050405020304" pitchFamily="18" charset="0"/>
                          <a:cs typeface="Times New Roman" panose="02020603050405020304" pitchFamily="18" charset="0"/>
                        </a:rPr>
                        <a:t>SVC</a:t>
                      </a:r>
                      <a:endParaRPr lang="fr-FR"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fr-FR" sz="2000" u="none" strike="noStrike" dirty="0">
                          <a:solidFill>
                            <a:schemeClr val="tx1"/>
                          </a:solidFill>
                          <a:effectLst/>
                          <a:latin typeface="Times New Roman" panose="02020603050405020304" pitchFamily="18" charset="0"/>
                          <a:cs typeface="Times New Roman" panose="02020603050405020304" pitchFamily="18" charset="0"/>
                        </a:rPr>
                        <a:t>underMI_20_dummy_codding</a:t>
                      </a:r>
                      <a:endParaRPr lang="fr-FR" sz="2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ctr"/>
                      <a:r>
                        <a:rPr lang="fr-FR" sz="2000" u="none" strike="noStrike" dirty="0">
                          <a:solidFill>
                            <a:schemeClr val="tx1"/>
                          </a:solidFill>
                          <a:effectLst/>
                          <a:latin typeface="Times New Roman" panose="02020603050405020304" pitchFamily="18" charset="0"/>
                          <a:cs typeface="Times New Roman" panose="02020603050405020304" pitchFamily="18" charset="0"/>
                        </a:rPr>
                        <a:t>0,701136</a:t>
                      </a:r>
                      <a:endParaRPr lang="fr-FR"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2000" u="none" strike="noStrike" dirty="0" smtClean="0">
                          <a:solidFill>
                            <a:schemeClr val="tx1"/>
                          </a:solidFill>
                          <a:effectLst/>
                          <a:latin typeface="Times New Roman" panose="02020603050405020304" pitchFamily="18" charset="0"/>
                          <a:cs typeface="Times New Roman" panose="02020603050405020304" pitchFamily="18" charset="0"/>
                        </a:rPr>
                        <a:t>0,764952</a:t>
                      </a:r>
                      <a:endParaRPr lang="fr-FR"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fr-FR" sz="2000" b="0" i="0" u="none" strike="noStrike" dirty="0" smtClean="0">
                          <a:solidFill>
                            <a:schemeClr val="tx1"/>
                          </a:solidFill>
                          <a:effectLst/>
                          <a:latin typeface="Times New Roman" panose="02020603050405020304" pitchFamily="18" charset="0"/>
                          <a:cs typeface="Times New Roman" panose="02020603050405020304" pitchFamily="18" charset="0"/>
                        </a:rPr>
                        <a:t>0,751458</a:t>
                      </a:r>
                      <a:endParaRPr lang="fr-FR"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fr-FR" sz="2000" u="none" strike="noStrike" dirty="0">
                          <a:solidFill>
                            <a:schemeClr val="tx1"/>
                          </a:solidFill>
                          <a:effectLst/>
                          <a:latin typeface="Times New Roman" panose="02020603050405020304" pitchFamily="18" charset="0"/>
                          <a:cs typeface="Times New Roman" panose="02020603050405020304" pitchFamily="18" charset="0"/>
                        </a:rPr>
                        <a:t>2</a:t>
                      </a:r>
                      <a:endParaRPr lang="fr-FR"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755770727"/>
                  </a:ext>
                </a:extLst>
              </a:tr>
            </a:tbl>
          </a:graphicData>
        </a:graphic>
      </p:graphicFrame>
    </p:spTree>
    <p:extLst>
      <p:ext uri="{BB962C8B-B14F-4D97-AF65-F5344CB8AC3E}">
        <p14:creationId xmlns:p14="http://schemas.microsoft.com/office/powerpoint/2010/main" val="137139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anim calcmode="lin" valueType="num">
                                      <p:cBhvr>
                                        <p:cTn id="8" dur="500" fill="hold"/>
                                        <p:tgtEl>
                                          <p:spTgt spid="48"/>
                                        </p:tgtEl>
                                        <p:attrNameLst>
                                          <p:attrName>ppt_x</p:attrName>
                                        </p:attrNameLst>
                                      </p:cBhvr>
                                      <p:tavLst>
                                        <p:tav tm="0">
                                          <p:val>
                                            <p:strVal val="#ppt_x"/>
                                          </p:val>
                                        </p:tav>
                                        <p:tav tm="100000">
                                          <p:val>
                                            <p:strVal val="#ppt_x"/>
                                          </p:val>
                                        </p:tav>
                                      </p:tavLst>
                                    </p:anim>
                                    <p:anim calcmode="lin" valueType="num">
                                      <p:cBhvr>
                                        <p:cTn id="9" dur="5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14">
            <a:extLst>
              <a:ext uri="{FF2B5EF4-FFF2-40B4-BE49-F238E27FC236}">
                <a16:creationId xmlns:a16="http://schemas.microsoft.com/office/drawing/2014/main" id="{12FD73A1-DF13-41CC-8DB4-D0C3E8DCF13F}"/>
              </a:ext>
            </a:extLst>
          </p:cNvPr>
          <p:cNvSpPr/>
          <p:nvPr/>
        </p:nvSpPr>
        <p:spPr>
          <a:xfrm>
            <a:off x="3564309" y="49241"/>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37</a:t>
            </a:fld>
            <a:endParaRPr lang="fr-FR"/>
          </a:p>
        </p:txBody>
      </p:sp>
      <p:sp>
        <p:nvSpPr>
          <p:cNvPr id="22" name="AutoShape 6" descr="https://d1b9nt246jyosd.cloudfront.net/cms_page_media/70/klout_dashboard.png.541x449_q95.png">
            <a:extLst>
              <a:ext uri="{FF2B5EF4-FFF2-40B4-BE49-F238E27FC236}">
                <a16:creationId xmlns:a16="http://schemas.microsoft.com/office/drawing/2014/main" id="{D58BBC62-426B-4B35-ACA8-B320A3693031}"/>
              </a:ext>
            </a:extLst>
          </p:cNvPr>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3" name="Oval 14">
            <a:extLst>
              <a:ext uri="{FF2B5EF4-FFF2-40B4-BE49-F238E27FC236}">
                <a16:creationId xmlns:a16="http://schemas.microsoft.com/office/drawing/2014/main" id="{4DAB003E-7DE7-43A0-944D-7431E3B76C44}"/>
              </a:ext>
            </a:extLst>
          </p:cNvPr>
          <p:cNvSpPr/>
          <p:nvPr/>
        </p:nvSpPr>
        <p:spPr>
          <a:xfrm>
            <a:off x="7979081" y="46223"/>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24" name="TextBox 23">
            <a:extLst>
              <a:ext uri="{FF2B5EF4-FFF2-40B4-BE49-F238E27FC236}">
                <a16:creationId xmlns:a16="http://schemas.microsoft.com/office/drawing/2014/main" id="{8B4C65C1-CB30-4537-A682-C916649F4653}"/>
              </a:ext>
            </a:extLst>
          </p:cNvPr>
          <p:cNvSpPr txBox="1"/>
          <p:nvPr/>
        </p:nvSpPr>
        <p:spPr>
          <a:xfrm>
            <a:off x="3579020" y="-7854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3</a:t>
            </a:r>
          </a:p>
        </p:txBody>
      </p:sp>
      <p:pic>
        <p:nvPicPr>
          <p:cNvPr id="27" name="Picture 13">
            <a:extLst>
              <a:ext uri="{FF2B5EF4-FFF2-40B4-BE49-F238E27FC236}">
                <a16:creationId xmlns:a16="http://schemas.microsoft.com/office/drawing/2014/main" id="{9CC7C34D-0E5F-43E8-8032-7601A4444543}"/>
              </a:ext>
            </a:extLst>
          </p:cNvPr>
          <p:cNvPicPr>
            <a:picLocks noChangeAspect="1"/>
          </p:cNvPicPr>
          <p:nvPr/>
        </p:nvPicPr>
        <p:blipFill>
          <a:blip r:embed="rId3" cstate="print"/>
          <a:stretch>
            <a:fillRect/>
          </a:stretch>
        </p:blipFill>
        <p:spPr>
          <a:xfrm flipV="1">
            <a:off x="1798651" y="619122"/>
            <a:ext cx="9134391" cy="45719"/>
          </a:xfrm>
          <a:prstGeom prst="rect">
            <a:avLst/>
          </a:prstGeom>
        </p:spPr>
      </p:pic>
      <p:sp>
        <p:nvSpPr>
          <p:cNvPr id="28" name="Oval 14">
            <a:extLst>
              <a:ext uri="{FF2B5EF4-FFF2-40B4-BE49-F238E27FC236}">
                <a16:creationId xmlns:a16="http://schemas.microsoft.com/office/drawing/2014/main" id="{12FD73A1-DF13-41CC-8DB4-D0C3E8DCF13F}"/>
              </a:ext>
            </a:extLst>
          </p:cNvPr>
          <p:cNvSpPr/>
          <p:nvPr/>
        </p:nvSpPr>
        <p:spPr>
          <a:xfrm>
            <a:off x="3039372" y="32309"/>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29" name="Oval 14">
            <a:extLst>
              <a:ext uri="{FF2B5EF4-FFF2-40B4-BE49-F238E27FC236}">
                <a16:creationId xmlns:a16="http://schemas.microsoft.com/office/drawing/2014/main" id="{B23FC643-3DBF-44B1-8388-8C45D049E858}"/>
              </a:ext>
            </a:extLst>
          </p:cNvPr>
          <p:cNvSpPr/>
          <p:nvPr/>
        </p:nvSpPr>
        <p:spPr>
          <a:xfrm>
            <a:off x="2494901" y="32776"/>
            <a:ext cx="405619" cy="402524"/>
          </a:xfrm>
          <a:prstGeom prst="ellipse">
            <a:avLst/>
          </a:prstGeom>
          <a:solidFill>
            <a:srgbClr val="008DF6"/>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TextBox 30">
            <a:extLst>
              <a:ext uri="{FF2B5EF4-FFF2-40B4-BE49-F238E27FC236}">
                <a16:creationId xmlns:a16="http://schemas.microsoft.com/office/drawing/2014/main" id="{0DFD6B01-17D3-416B-917C-98DAB84EA0DB}"/>
              </a:ext>
            </a:extLst>
          </p:cNvPr>
          <p:cNvSpPr txBox="1"/>
          <p:nvPr/>
        </p:nvSpPr>
        <p:spPr>
          <a:xfrm>
            <a:off x="2501337" y="-79451"/>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1" name="TextBox 30">
            <a:extLst>
              <a:ext uri="{FF2B5EF4-FFF2-40B4-BE49-F238E27FC236}">
                <a16:creationId xmlns:a16="http://schemas.microsoft.com/office/drawing/2014/main" id="{9B7B08E8-BE12-4B7F-8386-65088CB8135C}"/>
              </a:ext>
            </a:extLst>
          </p:cNvPr>
          <p:cNvSpPr txBox="1"/>
          <p:nvPr/>
        </p:nvSpPr>
        <p:spPr>
          <a:xfrm>
            <a:off x="3043700" y="-88415"/>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2</a:t>
            </a:r>
          </a:p>
        </p:txBody>
      </p:sp>
      <p:sp>
        <p:nvSpPr>
          <p:cNvPr id="32" name="Oval 14">
            <a:extLst>
              <a:ext uri="{FF2B5EF4-FFF2-40B4-BE49-F238E27FC236}">
                <a16:creationId xmlns:a16="http://schemas.microsoft.com/office/drawing/2014/main" id="{93ED9F9A-CC34-45D3-A50B-B325FBE1D9A1}"/>
              </a:ext>
            </a:extLst>
          </p:cNvPr>
          <p:cNvSpPr/>
          <p:nvPr/>
        </p:nvSpPr>
        <p:spPr>
          <a:xfrm>
            <a:off x="8433582" y="59670"/>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1796797" y="1025664"/>
            <a:ext cx="9136246" cy="500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extBox 73">
            <a:extLst>
              <a:ext uri="{FF2B5EF4-FFF2-40B4-BE49-F238E27FC236}">
                <a16:creationId xmlns:a16="http://schemas.microsoft.com/office/drawing/2014/main" id="{75046EFD-8F8E-4CB0-BD0E-6DC051A2AF79}"/>
              </a:ext>
            </a:extLst>
          </p:cNvPr>
          <p:cNvSpPr txBox="1"/>
          <p:nvPr/>
        </p:nvSpPr>
        <p:spPr>
          <a:xfrm>
            <a:off x="4186750" y="67977"/>
            <a:ext cx="3049463" cy="646331"/>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LES ÉTAPES À FAIRE</a:t>
            </a:r>
          </a:p>
          <a:p>
            <a:endParaRPr lang="fr-FR" b="1" dirty="0">
              <a:latin typeface="Times New Roman" panose="02020603050405020304" pitchFamily="18" charset="0"/>
              <a:cs typeface="Times New Roman" panose="02020603050405020304" pitchFamily="18" charset="0"/>
            </a:endParaRPr>
          </a:p>
        </p:txBody>
      </p:sp>
      <p:pic>
        <p:nvPicPr>
          <p:cNvPr id="21" name="Image 20">
            <a:extLst>
              <a:ext uri="{FF2B5EF4-FFF2-40B4-BE49-F238E27FC236}">
                <a16:creationId xmlns:a16="http://schemas.microsoft.com/office/drawing/2014/main" id="{9BB728D6-7606-44CC-B0CD-C3937BB37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3" name="Rectangle 2"/>
          <p:cNvSpPr/>
          <p:nvPr/>
        </p:nvSpPr>
        <p:spPr>
          <a:xfrm>
            <a:off x="6185679" y="4840693"/>
            <a:ext cx="5807539" cy="97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Ø"/>
            </a:pPr>
            <a:r>
              <a:rPr lang="fr-FR" sz="2800" dirty="0" smtClean="0">
                <a:latin typeface="Times New Roman" panose="02020603050405020304" pitchFamily="18" charset="0"/>
                <a:cs typeface="Times New Roman" panose="02020603050405020304" pitchFamily="18" charset="0"/>
              </a:rPr>
              <a:t>Achever la rédaction de la brochure,</a:t>
            </a:r>
          </a:p>
        </p:txBody>
      </p:sp>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440" y="1799167"/>
            <a:ext cx="4748981" cy="2629314"/>
          </a:xfrm>
          <a:prstGeom prst="rect">
            <a:avLst/>
          </a:prstGeom>
        </p:spPr>
      </p:pic>
      <p:sp>
        <p:nvSpPr>
          <p:cNvPr id="19" name="Rectangle 18"/>
          <p:cNvSpPr/>
          <p:nvPr/>
        </p:nvSpPr>
        <p:spPr>
          <a:xfrm>
            <a:off x="555395" y="4892762"/>
            <a:ext cx="5315318" cy="871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Ø"/>
            </a:pPr>
            <a:r>
              <a:rPr lang="fr-FR" sz="2800" dirty="0" smtClean="0">
                <a:latin typeface="Times New Roman" panose="02020603050405020304" pitchFamily="18" charset="0"/>
                <a:cs typeface="Times New Roman" panose="02020603050405020304" pitchFamily="18" charset="0"/>
              </a:rPr>
              <a:t>Implémenter une application WEB  </a:t>
            </a:r>
          </a:p>
        </p:txBody>
      </p:sp>
      <p:pic>
        <p:nvPicPr>
          <p:cNvPr id="6" name="Imag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4408" y="1799167"/>
            <a:ext cx="3809586" cy="2396306"/>
          </a:xfrm>
          <a:prstGeom prst="rect">
            <a:avLst/>
          </a:prstGeom>
        </p:spPr>
      </p:pic>
    </p:spTree>
    <p:extLst>
      <p:ext uri="{BB962C8B-B14F-4D97-AF65-F5344CB8AC3E}">
        <p14:creationId xmlns:p14="http://schemas.microsoft.com/office/powerpoint/2010/main" val="141026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anim calcmode="lin" valueType="num">
                                      <p:cBhvr>
                                        <p:cTn id="11" dur="500" fill="hold"/>
                                        <p:tgtEl>
                                          <p:spTgt spid="20"/>
                                        </p:tgtEl>
                                        <p:attrNameLst>
                                          <p:attrName>ppt_x</p:attrName>
                                        </p:attrNameLst>
                                      </p:cBhvr>
                                      <p:tavLst>
                                        <p:tav tm="0">
                                          <p:val>
                                            <p:strVal val="#ppt_x"/>
                                          </p:val>
                                        </p:tav>
                                        <p:tav tm="100000">
                                          <p:val>
                                            <p:strVal val="#ppt_x"/>
                                          </p:val>
                                        </p:tav>
                                      </p:tavLst>
                                    </p:anim>
                                    <p:anim calcmode="lin" valueType="num">
                                      <p:cBhvr>
                                        <p:cTn id="12" dur="500" fill="hold"/>
                                        <p:tgtEl>
                                          <p:spTgt spid="20"/>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0" grpId="0"/>
      <p:bldP spid="3"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38</a:t>
            </a:fld>
            <a:endParaRPr lang="fr-FR"/>
          </a:p>
        </p:txBody>
      </p:sp>
      <p:pic>
        <p:nvPicPr>
          <p:cNvPr id="3" name="Image 2"/>
          <p:cNvPicPr>
            <a:picLocks noChangeAspect="1"/>
          </p:cNvPicPr>
          <p:nvPr/>
        </p:nvPicPr>
        <p:blipFill>
          <a:blip r:embed="rId3"/>
          <a:stretch>
            <a:fillRect/>
          </a:stretch>
        </p:blipFill>
        <p:spPr>
          <a:xfrm>
            <a:off x="0" y="38100"/>
            <a:ext cx="12192000" cy="6781800"/>
          </a:xfrm>
          <a:prstGeom prst="rect">
            <a:avLst/>
          </a:prstGeom>
        </p:spPr>
      </p:pic>
    </p:spTree>
    <p:extLst>
      <p:ext uri="{BB962C8B-B14F-4D97-AF65-F5344CB8AC3E}">
        <p14:creationId xmlns:p14="http://schemas.microsoft.com/office/powerpoint/2010/main" val="1073465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bwMode="auto">
          <a:xfrm>
            <a:off x="5296314" y="-40467"/>
            <a:ext cx="4666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lnSpc>
                <a:spcPct val="75000"/>
              </a:lnSpc>
              <a:spcBef>
                <a:spcPct val="0"/>
              </a:spcBef>
              <a:spcAft>
                <a:spcPct val="0"/>
              </a:spcAft>
              <a:defRPr sz="2400" b="1">
                <a:solidFill>
                  <a:schemeClr val="accent1"/>
                </a:solidFill>
                <a:latin typeface="+mj-lt"/>
                <a:ea typeface="+mj-ea"/>
                <a:cs typeface="+mj-cs"/>
              </a:defRPr>
            </a:lvl1pPr>
            <a:lvl2pPr algn="l" rtl="0" eaLnBrk="1" fontAlgn="base" hangingPunct="1">
              <a:lnSpc>
                <a:spcPct val="75000"/>
              </a:lnSpc>
              <a:spcBef>
                <a:spcPct val="0"/>
              </a:spcBef>
              <a:spcAft>
                <a:spcPct val="0"/>
              </a:spcAft>
              <a:defRPr sz="2400" b="1">
                <a:solidFill>
                  <a:schemeClr val="accent1"/>
                </a:solidFill>
                <a:latin typeface="Arial Narrow" pitchFamily="34" charset="0"/>
              </a:defRPr>
            </a:lvl2pPr>
            <a:lvl3pPr algn="l" rtl="0" eaLnBrk="1" fontAlgn="base" hangingPunct="1">
              <a:lnSpc>
                <a:spcPct val="75000"/>
              </a:lnSpc>
              <a:spcBef>
                <a:spcPct val="0"/>
              </a:spcBef>
              <a:spcAft>
                <a:spcPct val="0"/>
              </a:spcAft>
              <a:defRPr sz="2400" b="1">
                <a:solidFill>
                  <a:schemeClr val="accent1"/>
                </a:solidFill>
                <a:latin typeface="Arial Narrow" pitchFamily="34" charset="0"/>
              </a:defRPr>
            </a:lvl3pPr>
            <a:lvl4pPr algn="l" rtl="0" eaLnBrk="1" fontAlgn="base" hangingPunct="1">
              <a:lnSpc>
                <a:spcPct val="75000"/>
              </a:lnSpc>
              <a:spcBef>
                <a:spcPct val="0"/>
              </a:spcBef>
              <a:spcAft>
                <a:spcPct val="0"/>
              </a:spcAft>
              <a:defRPr sz="2400" b="1">
                <a:solidFill>
                  <a:schemeClr val="accent1"/>
                </a:solidFill>
                <a:latin typeface="Arial Narrow" pitchFamily="34" charset="0"/>
              </a:defRPr>
            </a:lvl4pPr>
            <a:lvl5pPr algn="l" rtl="0" eaLnBrk="1" fontAlgn="base" hangingPunct="1">
              <a:lnSpc>
                <a:spcPct val="75000"/>
              </a:lnSpc>
              <a:spcBef>
                <a:spcPct val="0"/>
              </a:spcBef>
              <a:spcAft>
                <a:spcPct val="0"/>
              </a:spcAft>
              <a:defRPr sz="2400" b="1">
                <a:solidFill>
                  <a:schemeClr val="accent1"/>
                </a:solidFill>
                <a:latin typeface="Arial Narrow" pitchFamily="34" charset="0"/>
              </a:defRPr>
            </a:lvl5pPr>
            <a:lvl6pPr marL="457200" algn="l" rtl="0" eaLnBrk="1" fontAlgn="base" hangingPunct="1">
              <a:lnSpc>
                <a:spcPct val="75000"/>
              </a:lnSpc>
              <a:spcBef>
                <a:spcPct val="0"/>
              </a:spcBef>
              <a:spcAft>
                <a:spcPct val="0"/>
              </a:spcAft>
              <a:defRPr sz="2400" b="1">
                <a:solidFill>
                  <a:schemeClr val="accent1"/>
                </a:solidFill>
                <a:latin typeface="Arial Narrow" pitchFamily="34" charset="0"/>
              </a:defRPr>
            </a:lvl6pPr>
            <a:lvl7pPr marL="914400" algn="l" rtl="0" eaLnBrk="1" fontAlgn="base" hangingPunct="1">
              <a:lnSpc>
                <a:spcPct val="75000"/>
              </a:lnSpc>
              <a:spcBef>
                <a:spcPct val="0"/>
              </a:spcBef>
              <a:spcAft>
                <a:spcPct val="0"/>
              </a:spcAft>
              <a:defRPr sz="2400" b="1">
                <a:solidFill>
                  <a:schemeClr val="accent1"/>
                </a:solidFill>
                <a:latin typeface="Arial Narrow" pitchFamily="34" charset="0"/>
              </a:defRPr>
            </a:lvl7pPr>
            <a:lvl8pPr marL="1371600" algn="l" rtl="0" eaLnBrk="1" fontAlgn="base" hangingPunct="1">
              <a:lnSpc>
                <a:spcPct val="75000"/>
              </a:lnSpc>
              <a:spcBef>
                <a:spcPct val="0"/>
              </a:spcBef>
              <a:spcAft>
                <a:spcPct val="0"/>
              </a:spcAft>
              <a:defRPr sz="2400" b="1">
                <a:solidFill>
                  <a:schemeClr val="accent1"/>
                </a:solidFill>
                <a:latin typeface="Arial Narrow" pitchFamily="34" charset="0"/>
              </a:defRPr>
            </a:lvl8pPr>
            <a:lvl9pPr marL="1828800" algn="l" rtl="0" eaLnBrk="1" fontAlgn="base" hangingPunct="1">
              <a:lnSpc>
                <a:spcPct val="75000"/>
              </a:lnSpc>
              <a:spcBef>
                <a:spcPct val="0"/>
              </a:spcBef>
              <a:spcAft>
                <a:spcPct val="0"/>
              </a:spcAft>
              <a:defRPr sz="2400" b="1">
                <a:solidFill>
                  <a:schemeClr val="accent1"/>
                </a:solidFill>
                <a:latin typeface="Arial Narrow" pitchFamily="34" charset="0"/>
              </a:defRPr>
            </a:lvl9pPr>
          </a:lstStyle>
          <a:p>
            <a:r>
              <a:rPr lang="fr-FR" sz="4800" dirty="0">
                <a:solidFill>
                  <a:srgbClr val="307990"/>
                </a:solidFill>
                <a:latin typeface="Times New Roman" panose="02020603050405020304" pitchFamily="18" charset="0"/>
                <a:cs typeface="Times New Roman" panose="02020603050405020304" pitchFamily="18" charset="0"/>
              </a:rPr>
              <a:t>PLAN</a:t>
            </a:r>
          </a:p>
        </p:txBody>
      </p:sp>
      <p:sp>
        <p:nvSpPr>
          <p:cNvPr id="4" name="Arc 3"/>
          <p:cNvSpPr/>
          <p:nvPr/>
        </p:nvSpPr>
        <p:spPr>
          <a:xfrm>
            <a:off x="-3376030" y="28575"/>
            <a:ext cx="6858002" cy="6858000"/>
          </a:xfrm>
          <a:prstGeom prst="arc">
            <a:avLst>
              <a:gd name="adj1" fmla="val 16200000"/>
              <a:gd name="adj2" fmla="val 5370932"/>
            </a:avLst>
          </a:prstGeom>
          <a:noFill/>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0" name="Oval 14"/>
          <p:cNvSpPr/>
          <p:nvPr/>
        </p:nvSpPr>
        <p:spPr>
          <a:xfrm>
            <a:off x="2768821" y="2465922"/>
            <a:ext cx="522237" cy="537288"/>
          </a:xfrm>
          <a:prstGeom prst="ellipse">
            <a:avLst/>
          </a:prstGeom>
          <a:solidFill>
            <a:schemeClr val="accent5">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bg1"/>
                </a:solidFill>
              </a:rPr>
              <a:t>2</a:t>
            </a:r>
            <a:endParaRPr lang="en-US" sz="2400" b="1" dirty="0">
              <a:solidFill>
                <a:schemeClr val="bg1"/>
              </a:solidFill>
            </a:endParaRPr>
          </a:p>
        </p:txBody>
      </p:sp>
      <p:sp>
        <p:nvSpPr>
          <p:cNvPr id="11" name="Oval 14"/>
          <p:cNvSpPr/>
          <p:nvPr/>
        </p:nvSpPr>
        <p:spPr>
          <a:xfrm>
            <a:off x="2768821" y="3656685"/>
            <a:ext cx="528628" cy="584775"/>
          </a:xfrm>
          <a:prstGeom prst="ellipse">
            <a:avLst/>
          </a:prstGeom>
          <a:solidFill>
            <a:schemeClr val="accent5">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bg1"/>
                </a:solidFill>
              </a:rPr>
              <a:t>3</a:t>
            </a:r>
          </a:p>
        </p:txBody>
      </p:sp>
      <p:sp>
        <p:nvSpPr>
          <p:cNvPr id="15" name="TextBox 7"/>
          <p:cNvSpPr txBox="1"/>
          <p:nvPr/>
        </p:nvSpPr>
        <p:spPr>
          <a:xfrm flipH="1">
            <a:off x="3326986" y="2462747"/>
            <a:ext cx="6835763" cy="584775"/>
          </a:xfrm>
          <a:prstGeom prst="rect">
            <a:avLst/>
          </a:prstGeom>
          <a:noFill/>
        </p:spPr>
        <p:txBody>
          <a:bodyPr wrap="square" rtlCol="0">
            <a:spAutoFit/>
          </a:bodyPr>
          <a:lstStyle/>
          <a:p>
            <a:r>
              <a:rPr lang="fr-FR" sz="3200" dirty="0">
                <a:latin typeface="Times New Roman" panose="02020603050405020304" pitchFamily="18" charset="0"/>
                <a:cs typeface="Times New Roman" panose="02020603050405020304" pitchFamily="18" charset="0"/>
              </a:rPr>
              <a:t> PRÉPARATION DES DONNÉES</a:t>
            </a:r>
          </a:p>
        </p:txBody>
      </p:sp>
      <p:sp>
        <p:nvSpPr>
          <p:cNvPr id="16" name="TextBox 8"/>
          <p:cNvSpPr txBox="1"/>
          <p:nvPr/>
        </p:nvSpPr>
        <p:spPr>
          <a:xfrm flipH="1">
            <a:off x="3517900" y="3429000"/>
            <a:ext cx="8562874" cy="1077218"/>
          </a:xfrm>
          <a:prstGeom prst="rect">
            <a:avLst/>
          </a:prstGeom>
          <a:noFill/>
        </p:spPr>
        <p:txBody>
          <a:bodyPr wrap="square" rtlCol="0">
            <a:spAutoFit/>
          </a:bodyPr>
          <a:lstStyle/>
          <a:p>
            <a:r>
              <a:rPr lang="fr-FR" sz="3200" dirty="0">
                <a:latin typeface="Times New Roman" panose="02020603050405020304" pitchFamily="18" charset="0"/>
                <a:cs typeface="Times New Roman" panose="02020603050405020304" pitchFamily="18" charset="0"/>
              </a:rPr>
              <a:t>CONSTRUCTION ET ÉVALUATION DES MODÈLES</a:t>
            </a:r>
          </a:p>
        </p:txBody>
      </p:sp>
      <p:sp>
        <p:nvSpPr>
          <p:cNvPr id="17" name="TextBox 9"/>
          <p:cNvSpPr txBox="1"/>
          <p:nvPr/>
        </p:nvSpPr>
        <p:spPr>
          <a:xfrm flipH="1">
            <a:off x="3029939" y="5664027"/>
            <a:ext cx="7821711" cy="584775"/>
          </a:xfrm>
          <a:prstGeom prst="rect">
            <a:avLst/>
          </a:prstGeom>
          <a:noFill/>
        </p:spPr>
        <p:txBody>
          <a:bodyPr wrap="square" rtlCol="0">
            <a:spAutoFit/>
          </a:bodyPr>
          <a:lstStyle/>
          <a:p>
            <a:r>
              <a:rPr lang="fr-FR" sz="3200" dirty="0">
                <a:latin typeface="Times New Roman" panose="02020603050405020304" pitchFamily="18" charset="0"/>
                <a:cs typeface="Times New Roman" panose="02020603050405020304" pitchFamily="18" charset="0"/>
              </a:rPr>
              <a:t>LES ÉTAPES À FAIRE</a:t>
            </a:r>
            <a:endParaRPr lang="en-US" sz="3200" dirty="0">
              <a:latin typeface="Times New Roman" panose="02020603050405020304" pitchFamily="18" charset="0"/>
              <a:cs typeface="Times New Roman" panose="02020603050405020304" pitchFamily="18" charset="0"/>
            </a:endParaRPr>
          </a:p>
        </p:txBody>
      </p:sp>
      <p:sp>
        <p:nvSpPr>
          <p:cNvPr id="3" name="Espace réservé de la date 2"/>
          <p:cNvSpPr>
            <a:spLocks noGrp="1"/>
          </p:cNvSpPr>
          <p:nvPr>
            <p:ph type="dt" sz="half" idx="10"/>
          </p:nvPr>
        </p:nvSpPr>
        <p:spPr/>
        <p:txBody>
          <a:bodyPr/>
          <a:lstStyle/>
          <a:p>
            <a:fld id="{2622368F-93E4-4A7C-982B-D5242344D138}" type="datetime1">
              <a:rPr lang="en-US" smtClean="0"/>
              <a:pPr/>
              <a:t>7/25/2020</a:t>
            </a:fld>
            <a:endParaRPr lang="fr-FR" dirty="0"/>
          </a:p>
        </p:txBody>
      </p:sp>
      <p:sp>
        <p:nvSpPr>
          <p:cNvPr id="6" name="Espace réservé du numéro de diapositive 5"/>
          <p:cNvSpPr>
            <a:spLocks noGrp="1"/>
          </p:cNvSpPr>
          <p:nvPr>
            <p:ph type="sldNum" sz="quarter" idx="12"/>
          </p:nvPr>
        </p:nvSpPr>
        <p:spPr/>
        <p:txBody>
          <a:bodyPr/>
          <a:lstStyle/>
          <a:p>
            <a:fld id="{DE1002F5-115D-4173-818D-9BD173FCB9F9}" type="slidenum">
              <a:rPr lang="fr-FR" smtClean="0"/>
              <a:t>4</a:t>
            </a:fld>
            <a:endParaRPr lang="fr-FR"/>
          </a:p>
        </p:txBody>
      </p:sp>
      <p:sp>
        <p:nvSpPr>
          <p:cNvPr id="5" name="Rectangle 4"/>
          <p:cNvSpPr/>
          <p:nvPr/>
        </p:nvSpPr>
        <p:spPr>
          <a:xfrm>
            <a:off x="11540356" y="-40467"/>
            <a:ext cx="651644" cy="689846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a:extLst>
              <a:ext uri="{FF2B5EF4-FFF2-40B4-BE49-F238E27FC236}">
                <a16:creationId xmlns:a16="http://schemas.microsoft.com/office/drawing/2014/main" id="{87B6BBAE-1ED4-4142-B2EE-C49CE63DF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510181"/>
            <a:ext cx="1772165" cy="1161079"/>
          </a:xfrm>
          <a:prstGeom prst="rect">
            <a:avLst/>
          </a:prstGeom>
        </p:spPr>
      </p:pic>
      <p:sp>
        <p:nvSpPr>
          <p:cNvPr id="7" name="Rectangle 6">
            <a:extLst>
              <a:ext uri="{FF2B5EF4-FFF2-40B4-BE49-F238E27FC236}">
                <a16:creationId xmlns:a16="http://schemas.microsoft.com/office/drawing/2014/main" id="{35713D6A-593D-4CB1-AF2E-06B7DF1851A2}"/>
              </a:ext>
            </a:extLst>
          </p:cNvPr>
          <p:cNvSpPr/>
          <p:nvPr/>
        </p:nvSpPr>
        <p:spPr>
          <a:xfrm>
            <a:off x="3517900" y="1183125"/>
            <a:ext cx="4734758" cy="927177"/>
          </a:xfrm>
          <a:prstGeom prst="rect">
            <a:avLst/>
          </a:prstGeom>
        </p:spPr>
        <p:txBody>
          <a:bodyPr wrap="none">
            <a:spAutoFit/>
          </a:bodyPr>
          <a:lstStyle/>
          <a:p>
            <a:pPr>
              <a:lnSpc>
                <a:spcPct val="200000"/>
              </a:lnSpc>
            </a:pPr>
            <a:r>
              <a:rPr lang="fr-FR" sz="3200" dirty="0">
                <a:latin typeface="Times New Roman" panose="02020603050405020304" pitchFamily="18" charset="0"/>
                <a:cs typeface="Times New Roman" panose="02020603050405020304" pitchFamily="18" charset="0"/>
              </a:rPr>
              <a:t>DATASET DESCRIPTION</a:t>
            </a:r>
          </a:p>
        </p:txBody>
      </p:sp>
      <p:sp>
        <p:nvSpPr>
          <p:cNvPr id="8" name="Rectangle 7">
            <a:extLst>
              <a:ext uri="{FF2B5EF4-FFF2-40B4-BE49-F238E27FC236}">
                <a16:creationId xmlns:a16="http://schemas.microsoft.com/office/drawing/2014/main" id="{8CA0C8C5-A546-4789-9C11-9E7907EEC2C5}"/>
              </a:ext>
            </a:extLst>
          </p:cNvPr>
          <p:cNvSpPr/>
          <p:nvPr/>
        </p:nvSpPr>
        <p:spPr>
          <a:xfrm>
            <a:off x="3332006" y="4714130"/>
            <a:ext cx="5527988" cy="584775"/>
          </a:xfrm>
          <a:prstGeom prst="rect">
            <a:avLst/>
          </a:prstGeom>
        </p:spPr>
        <p:txBody>
          <a:bodyPr wrap="none">
            <a:spAutoFit/>
          </a:bodyPr>
          <a:lstStyle/>
          <a:p>
            <a:r>
              <a:rPr lang="fr-FR" sz="3200" dirty="0">
                <a:latin typeface="Times New Roman" panose="02020603050405020304" pitchFamily="18" charset="0"/>
                <a:cs typeface="Times New Roman" panose="02020603050405020304" pitchFamily="18" charset="0"/>
              </a:rPr>
              <a:t>RESULTAS ET DISCUSSIONS</a:t>
            </a:r>
          </a:p>
        </p:txBody>
      </p:sp>
      <p:sp>
        <p:nvSpPr>
          <p:cNvPr id="19" name="Oval 14">
            <a:extLst>
              <a:ext uri="{FF2B5EF4-FFF2-40B4-BE49-F238E27FC236}">
                <a16:creationId xmlns:a16="http://schemas.microsoft.com/office/drawing/2014/main" id="{57752A52-FA75-4354-844A-7A4857D031BA}"/>
              </a:ext>
            </a:extLst>
          </p:cNvPr>
          <p:cNvSpPr/>
          <p:nvPr/>
        </p:nvSpPr>
        <p:spPr>
          <a:xfrm>
            <a:off x="2504507" y="4660356"/>
            <a:ext cx="528628" cy="584775"/>
          </a:xfrm>
          <a:prstGeom prst="ellipse">
            <a:avLst/>
          </a:prstGeom>
          <a:solidFill>
            <a:schemeClr val="accent5">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bg1"/>
                </a:solidFill>
              </a:rPr>
              <a:t>4</a:t>
            </a:r>
          </a:p>
        </p:txBody>
      </p:sp>
      <p:sp>
        <p:nvSpPr>
          <p:cNvPr id="20" name="Oval 14">
            <a:extLst>
              <a:ext uri="{FF2B5EF4-FFF2-40B4-BE49-F238E27FC236}">
                <a16:creationId xmlns:a16="http://schemas.microsoft.com/office/drawing/2014/main" id="{906C560E-AAAE-4434-BB80-B10E081B5785}"/>
              </a:ext>
            </a:extLst>
          </p:cNvPr>
          <p:cNvSpPr/>
          <p:nvPr/>
        </p:nvSpPr>
        <p:spPr>
          <a:xfrm>
            <a:off x="2230592" y="5610847"/>
            <a:ext cx="528628" cy="584775"/>
          </a:xfrm>
          <a:prstGeom prst="ellipse">
            <a:avLst/>
          </a:prstGeom>
          <a:solidFill>
            <a:schemeClr val="accent5">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bg1"/>
                </a:solidFill>
              </a:rPr>
              <a:t>5</a:t>
            </a:r>
          </a:p>
        </p:txBody>
      </p:sp>
      <p:sp>
        <p:nvSpPr>
          <p:cNvPr id="21" name="Oval 14">
            <a:extLst>
              <a:ext uri="{FF2B5EF4-FFF2-40B4-BE49-F238E27FC236}">
                <a16:creationId xmlns:a16="http://schemas.microsoft.com/office/drawing/2014/main" id="{4C44C978-6668-496A-BDFA-63FDDD3C07F8}"/>
              </a:ext>
            </a:extLst>
          </p:cNvPr>
          <p:cNvSpPr/>
          <p:nvPr/>
        </p:nvSpPr>
        <p:spPr>
          <a:xfrm>
            <a:off x="2706994" y="1550243"/>
            <a:ext cx="528628" cy="584775"/>
          </a:xfrm>
          <a:prstGeom prst="ellipse">
            <a:avLst/>
          </a:prstGeom>
          <a:solidFill>
            <a:schemeClr val="accent5">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bg1"/>
                </a:solidFill>
              </a:rPr>
              <a:t>1</a:t>
            </a:r>
          </a:p>
        </p:txBody>
      </p:sp>
    </p:spTree>
    <p:extLst>
      <p:ext uri="{BB962C8B-B14F-4D97-AF65-F5344CB8AC3E}">
        <p14:creationId xmlns:p14="http://schemas.microsoft.com/office/powerpoint/2010/main" val="40228645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000"/>
                            </p:stCondLst>
                            <p:childTnLst>
                              <p:par>
                                <p:cTn id="15" presetID="1" presetClass="emph" presetSubtype="2" fill="hold" nodeType="afterEffect">
                                  <p:stCondLst>
                                    <p:cond delay="0"/>
                                  </p:stCondLst>
                                  <p:childTnLst>
                                    <p:animClr clrSpc="rgb" dir="cw">
                                      <p:cBhvr>
                                        <p:cTn id="16" dur="500" fill="hold"/>
                                        <p:tgtEl>
                                          <p:spTgt spid="21"/>
                                        </p:tgtEl>
                                        <p:attrNameLst>
                                          <p:attrName>fillcolor</p:attrName>
                                        </p:attrNameLst>
                                      </p:cBhvr>
                                      <p:to>
                                        <a:srgbClr val="000066"/>
                                      </p:to>
                                    </p:animClr>
                                    <p:set>
                                      <p:cBhvr>
                                        <p:cTn id="17" dur="500" fill="hold"/>
                                        <p:tgtEl>
                                          <p:spTgt spid="21"/>
                                        </p:tgtEl>
                                        <p:attrNameLst>
                                          <p:attrName>fill.type</p:attrName>
                                        </p:attrNameLst>
                                      </p:cBhvr>
                                      <p:to>
                                        <p:strVal val="solid"/>
                                      </p:to>
                                    </p:set>
                                    <p:set>
                                      <p:cBhvr>
                                        <p:cTn id="18" dur="500" fill="hold"/>
                                        <p:tgtEl>
                                          <p:spTgt spid="21"/>
                                        </p:tgtEl>
                                        <p:attrNameLst>
                                          <p:attrName>fill.on</p:attrName>
                                        </p:attrNameLst>
                                      </p:cBhvr>
                                      <p:to>
                                        <p:strVal val="true"/>
                                      </p:to>
                                    </p:se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1" presetClass="emph" presetSubtype="2" fill="hold" nodeType="afterEffect">
                                  <p:stCondLst>
                                    <p:cond delay="0"/>
                                  </p:stCondLst>
                                  <p:childTnLst>
                                    <p:animClr clrSpc="rgb" dir="cw">
                                      <p:cBhvr>
                                        <p:cTn id="30" dur="500" fill="hold"/>
                                        <p:tgtEl>
                                          <p:spTgt spid="10"/>
                                        </p:tgtEl>
                                        <p:attrNameLst>
                                          <p:attrName>fillcolor</p:attrName>
                                        </p:attrNameLst>
                                      </p:cBhvr>
                                      <p:to>
                                        <a:srgbClr val="000066"/>
                                      </p:to>
                                    </p:animClr>
                                    <p:set>
                                      <p:cBhvr>
                                        <p:cTn id="31" dur="500" fill="hold"/>
                                        <p:tgtEl>
                                          <p:spTgt spid="10"/>
                                        </p:tgtEl>
                                        <p:attrNameLst>
                                          <p:attrName>fill.type</p:attrName>
                                        </p:attrNameLst>
                                      </p:cBhvr>
                                      <p:to>
                                        <p:strVal val="solid"/>
                                      </p:to>
                                    </p:set>
                                    <p:set>
                                      <p:cBhvr>
                                        <p:cTn id="32" dur="500" fill="hold"/>
                                        <p:tgtEl>
                                          <p:spTgt spid="10"/>
                                        </p:tgtEl>
                                        <p:attrNameLst>
                                          <p:attrName>fill.on</p:attrName>
                                        </p:attrNameLst>
                                      </p:cBhvr>
                                      <p:to>
                                        <p:strVal val="true"/>
                                      </p:to>
                                    </p:se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anim calcmode="lin" valueType="num">
                                      <p:cBhvr>
                                        <p:cTn id="40" dur="500" fill="hold"/>
                                        <p:tgtEl>
                                          <p:spTgt spid="11"/>
                                        </p:tgtEl>
                                        <p:attrNameLst>
                                          <p:attrName>ppt_x</p:attrName>
                                        </p:attrNameLst>
                                      </p:cBhvr>
                                      <p:tavLst>
                                        <p:tav tm="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1" presetClass="emph" presetSubtype="2" fill="hold" nodeType="afterEffect">
                                  <p:stCondLst>
                                    <p:cond delay="0"/>
                                  </p:stCondLst>
                                  <p:childTnLst>
                                    <p:animClr clrSpc="rgb" dir="cw">
                                      <p:cBhvr>
                                        <p:cTn id="44" dur="500" fill="hold"/>
                                        <p:tgtEl>
                                          <p:spTgt spid="11"/>
                                        </p:tgtEl>
                                        <p:attrNameLst>
                                          <p:attrName>fillcolor</p:attrName>
                                        </p:attrNameLst>
                                      </p:cBhvr>
                                      <p:to>
                                        <a:srgbClr val="000066"/>
                                      </p:to>
                                    </p:animClr>
                                    <p:set>
                                      <p:cBhvr>
                                        <p:cTn id="45" dur="500" fill="hold"/>
                                        <p:tgtEl>
                                          <p:spTgt spid="11"/>
                                        </p:tgtEl>
                                        <p:attrNameLst>
                                          <p:attrName>fill.type</p:attrName>
                                        </p:attrNameLst>
                                      </p:cBhvr>
                                      <p:to>
                                        <p:strVal val="solid"/>
                                      </p:to>
                                    </p:set>
                                    <p:set>
                                      <p:cBhvr>
                                        <p:cTn id="46" dur="500" fill="hold"/>
                                        <p:tgtEl>
                                          <p:spTgt spid="11"/>
                                        </p:tgtEl>
                                        <p:attrNameLst>
                                          <p:attrName>fill.on</p:attrName>
                                        </p:attrNameLst>
                                      </p:cBhvr>
                                      <p:to>
                                        <p:strVal val="true"/>
                                      </p:to>
                                    </p:set>
                                  </p:childTnLst>
                                </p:cTn>
                              </p:par>
                              <p:par>
                                <p:cTn id="47" presetID="42"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anim calcmode="lin" valueType="num">
                                      <p:cBhvr>
                                        <p:cTn id="50" dur="500" fill="hold"/>
                                        <p:tgtEl>
                                          <p:spTgt spid="19"/>
                                        </p:tgtEl>
                                        <p:attrNameLst>
                                          <p:attrName>ppt_x</p:attrName>
                                        </p:attrNameLst>
                                      </p:cBhvr>
                                      <p:tavLst>
                                        <p:tav tm="0">
                                          <p:val>
                                            <p:strVal val="#ppt_x"/>
                                          </p:val>
                                        </p:tav>
                                        <p:tav tm="100000">
                                          <p:val>
                                            <p:strVal val="#ppt_x"/>
                                          </p:val>
                                        </p:tav>
                                      </p:tavLst>
                                    </p:anim>
                                    <p:anim calcmode="lin" valueType="num">
                                      <p:cBhvr>
                                        <p:cTn id="51" dur="500" fill="hold"/>
                                        <p:tgtEl>
                                          <p:spTgt spid="19"/>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par>
                          <p:cTn id="56" fill="hold">
                            <p:stCondLst>
                              <p:cond delay="4000"/>
                            </p:stCondLst>
                            <p:childTnLst>
                              <p:par>
                                <p:cTn id="57" presetID="1" presetClass="emph" presetSubtype="2" fill="hold" nodeType="afterEffect">
                                  <p:stCondLst>
                                    <p:cond delay="0"/>
                                  </p:stCondLst>
                                  <p:childTnLst>
                                    <p:animClr clrSpc="rgb" dir="cw">
                                      <p:cBhvr>
                                        <p:cTn id="58" dur="500" fill="hold"/>
                                        <p:tgtEl>
                                          <p:spTgt spid="19"/>
                                        </p:tgtEl>
                                        <p:attrNameLst>
                                          <p:attrName>fillcolor</p:attrName>
                                        </p:attrNameLst>
                                      </p:cBhvr>
                                      <p:to>
                                        <a:srgbClr val="000066"/>
                                      </p:to>
                                    </p:animClr>
                                    <p:set>
                                      <p:cBhvr>
                                        <p:cTn id="59" dur="500" fill="hold"/>
                                        <p:tgtEl>
                                          <p:spTgt spid="19"/>
                                        </p:tgtEl>
                                        <p:attrNameLst>
                                          <p:attrName>fill.type</p:attrName>
                                        </p:attrNameLst>
                                      </p:cBhvr>
                                      <p:to>
                                        <p:strVal val="solid"/>
                                      </p:to>
                                    </p:set>
                                    <p:set>
                                      <p:cBhvr>
                                        <p:cTn id="60" dur="500" fill="hold"/>
                                        <p:tgtEl>
                                          <p:spTgt spid="19"/>
                                        </p:tgtEl>
                                        <p:attrNameLst>
                                          <p:attrName>fill.on</p:attrName>
                                        </p:attrNameLst>
                                      </p:cBhvr>
                                      <p:to>
                                        <p:strVal val="true"/>
                                      </p:to>
                                    </p:set>
                                  </p:childTnLst>
                                </p:cTn>
                              </p:par>
                              <p:par>
                                <p:cTn id="61" presetID="42"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anim calcmode="lin" valueType="num">
                                      <p:cBhvr>
                                        <p:cTn id="64" dur="500" fill="hold"/>
                                        <p:tgtEl>
                                          <p:spTgt spid="20"/>
                                        </p:tgtEl>
                                        <p:attrNameLst>
                                          <p:attrName>ppt_x</p:attrName>
                                        </p:attrNameLst>
                                      </p:cBhvr>
                                      <p:tavLst>
                                        <p:tav tm="0">
                                          <p:val>
                                            <p:strVal val="#ppt_x"/>
                                          </p:val>
                                        </p:tav>
                                        <p:tav tm="100000">
                                          <p:val>
                                            <p:strVal val="#ppt_x"/>
                                          </p:val>
                                        </p:tav>
                                      </p:tavLst>
                                    </p:anim>
                                    <p:anim calcmode="lin" valueType="num">
                                      <p:cBhvr>
                                        <p:cTn id="65" dur="500" fill="hold"/>
                                        <p:tgtEl>
                                          <p:spTgt spid="20"/>
                                        </p:tgtEl>
                                        <p:attrNameLst>
                                          <p:attrName>ppt_y</p:attrName>
                                        </p:attrNameLst>
                                      </p:cBhvr>
                                      <p:tavLst>
                                        <p:tav tm="0">
                                          <p:val>
                                            <p:strVal val="#ppt_y+.1"/>
                                          </p:val>
                                        </p:tav>
                                        <p:tav tm="100000">
                                          <p:val>
                                            <p:strVal val="#ppt_y"/>
                                          </p:val>
                                        </p:tav>
                                      </p:tavLst>
                                    </p:anim>
                                  </p:childTnLst>
                                </p:cTn>
                              </p:par>
                              <p:par>
                                <p:cTn id="66" presetID="10"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par>
                          <p:cTn id="69" fill="hold">
                            <p:stCondLst>
                              <p:cond delay="4500"/>
                            </p:stCondLst>
                            <p:childTnLst>
                              <p:par>
                                <p:cTn id="70" presetID="1" presetClass="emph" presetSubtype="2" fill="hold" nodeType="afterEffect">
                                  <p:stCondLst>
                                    <p:cond delay="0"/>
                                  </p:stCondLst>
                                  <p:childTnLst>
                                    <p:animClr clrSpc="rgb" dir="cw">
                                      <p:cBhvr>
                                        <p:cTn id="71" dur="500" fill="hold"/>
                                        <p:tgtEl>
                                          <p:spTgt spid="20"/>
                                        </p:tgtEl>
                                        <p:attrNameLst>
                                          <p:attrName>fillcolor</p:attrName>
                                        </p:attrNameLst>
                                      </p:cBhvr>
                                      <p:to>
                                        <a:srgbClr val="000066"/>
                                      </p:to>
                                    </p:animClr>
                                    <p:set>
                                      <p:cBhvr>
                                        <p:cTn id="72" dur="500" fill="hold"/>
                                        <p:tgtEl>
                                          <p:spTgt spid="20"/>
                                        </p:tgtEl>
                                        <p:attrNameLst>
                                          <p:attrName>fill.type</p:attrName>
                                        </p:attrNameLst>
                                      </p:cBhvr>
                                      <p:to>
                                        <p:strVal val="solid"/>
                                      </p:to>
                                    </p:set>
                                    <p:set>
                                      <p:cBhvr>
                                        <p:cTn id="73" dur="5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p:bldP spid="16" grpId="0"/>
      <p:bldP spid="17" grpId="0"/>
      <p:bldP spid="7" grpId="0"/>
      <p:bldP spid="8" grpId="0"/>
      <p:bldP spid="19"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a:spLocks noChangeAspect="1"/>
          </p:cNvSpPr>
          <p:nvPr/>
        </p:nvSpPr>
        <p:spPr>
          <a:xfrm>
            <a:off x="5846649" y="6592736"/>
            <a:ext cx="233363" cy="251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13"/>
          <p:cNvPicPr>
            <a:picLocks noChangeAspect="1"/>
          </p:cNvPicPr>
          <p:nvPr/>
        </p:nvPicPr>
        <p:blipFill>
          <a:blip r:embed="rId3" cstate="print"/>
          <a:stretch>
            <a:fillRect/>
          </a:stretch>
        </p:blipFill>
        <p:spPr>
          <a:xfrm>
            <a:off x="1796797" y="569045"/>
            <a:ext cx="9239758" cy="46246"/>
          </a:xfrm>
          <a:prstGeom prst="rect">
            <a:avLst/>
          </a:prstGeom>
        </p:spPr>
      </p:pic>
      <p:sp>
        <p:nvSpPr>
          <p:cNvPr id="17"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DESCPRIPTION DU DATASET</a:t>
            </a:r>
          </a:p>
        </p:txBody>
      </p:sp>
      <p:sp>
        <p:nvSpPr>
          <p:cNvPr id="48" name="Oval 14"/>
          <p:cNvSpPr/>
          <p:nvPr/>
        </p:nvSpPr>
        <p:spPr>
          <a:xfrm>
            <a:off x="6982894" y="45756"/>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9"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50"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99" name="ZoneTexte 26"/>
          <p:cNvSpPr txBox="1"/>
          <p:nvPr/>
        </p:nvSpPr>
        <p:spPr>
          <a:xfrm>
            <a:off x="3127910" y="579591"/>
            <a:ext cx="3288765" cy="461665"/>
          </a:xfrm>
          <a:prstGeom prst="rect">
            <a:avLst/>
          </a:prstGeom>
          <a:noFill/>
        </p:spPr>
        <p:txBody>
          <a:bodyPr wrap="square" rtlCol="0">
            <a:spAutoFit/>
          </a:bodyPr>
          <a:lstStyle/>
          <a:p>
            <a:r>
              <a:rPr lang="fr-FR" b="1" dirty="0">
                <a:solidFill>
                  <a:srgbClr val="00B050"/>
                </a:solidFill>
                <a:latin typeface="Times New Roman" panose="02020603050405020304" pitchFamily="18" charset="0"/>
                <a:cs typeface="Times New Roman" panose="02020603050405020304" pitchFamily="18" charset="0"/>
              </a:rPr>
              <a:t>1.1 </a:t>
            </a:r>
            <a:r>
              <a:rPr lang="fr-FR" sz="2400" b="1" dirty="0">
                <a:solidFill>
                  <a:srgbClr val="00B050"/>
                </a:solidFill>
                <a:latin typeface="Times New Roman" panose="02020603050405020304" pitchFamily="18" charset="0"/>
                <a:cs typeface="Times New Roman" panose="02020603050405020304" pitchFamily="18" charset="0"/>
              </a:rPr>
              <a:t>Données</a:t>
            </a:r>
            <a:endParaRPr lang="fr-FR" b="1" dirty="0">
              <a:solidFill>
                <a:srgbClr val="00B050"/>
              </a:solidFill>
              <a:latin typeface="Times New Roman" panose="02020603050405020304" pitchFamily="18" charset="0"/>
              <a:cs typeface="Times New Roman" panose="02020603050405020304" pitchFamily="18" charset="0"/>
            </a:endParaRPr>
          </a:p>
        </p:txBody>
      </p:sp>
      <p:sp>
        <p:nvSpPr>
          <p:cNvPr id="53" name="Rectangle 52"/>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99BA761F-2A64-45B9-8590-D25E3CC07F94}" type="datetime1">
              <a:rPr lang="en-US" smtClean="0"/>
              <a:t>7/25/2020</a:t>
            </a:fld>
            <a:endParaRPr lang="fr-FR" dirty="0"/>
          </a:p>
        </p:txBody>
      </p:sp>
      <p:sp>
        <p:nvSpPr>
          <p:cNvPr id="5" name="Espace réservé du numéro de diapositive 4"/>
          <p:cNvSpPr>
            <a:spLocks noGrp="1"/>
          </p:cNvSpPr>
          <p:nvPr>
            <p:ph type="sldNum" sz="quarter" idx="12"/>
          </p:nvPr>
        </p:nvSpPr>
        <p:spPr/>
        <p:txBody>
          <a:bodyPr/>
          <a:lstStyle/>
          <a:p>
            <a:fld id="{DE1002F5-115D-4173-818D-9BD173FCB9F9}" type="slidenum">
              <a:rPr lang="fr-FR" smtClean="0"/>
              <a:t>5</a:t>
            </a:fld>
            <a:endParaRPr lang="fr-FR"/>
          </a:p>
        </p:txBody>
      </p:sp>
      <p:pic>
        <p:nvPicPr>
          <p:cNvPr id="19" name="Image 18">
            <a:extLst>
              <a:ext uri="{FF2B5EF4-FFF2-40B4-BE49-F238E27FC236}">
                <a16:creationId xmlns:a16="http://schemas.microsoft.com/office/drawing/2014/main" id="{156FD3D3-0AD8-47FB-9C18-A8BF3BF7C20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5850" y="122370"/>
            <a:ext cx="1504700" cy="985842"/>
          </a:xfrm>
          <a:prstGeom prst="rect">
            <a:avLst/>
          </a:prstGeom>
        </p:spPr>
      </p:pic>
      <p:pic>
        <p:nvPicPr>
          <p:cNvPr id="15" name="Image 14">
            <a:extLst>
              <a:ext uri="{FF2B5EF4-FFF2-40B4-BE49-F238E27FC236}">
                <a16:creationId xmlns:a16="http://schemas.microsoft.com/office/drawing/2014/main" id="{BCC3F07F-D156-4A71-9D01-053FC4475D64}"/>
              </a:ext>
            </a:extLst>
          </p:cNvPr>
          <p:cNvPicPr>
            <a:picLocks noChangeAspect="1"/>
          </p:cNvPicPr>
          <p:nvPr/>
        </p:nvPicPr>
        <p:blipFill>
          <a:blip r:embed="rId5"/>
          <a:stretch>
            <a:fillRect/>
          </a:stretch>
        </p:blipFill>
        <p:spPr>
          <a:xfrm>
            <a:off x="1" y="1488612"/>
            <a:ext cx="12192000" cy="5369387"/>
          </a:xfrm>
          <a:prstGeom prst="rect">
            <a:avLst/>
          </a:prstGeom>
        </p:spPr>
      </p:pic>
      <p:pic>
        <p:nvPicPr>
          <p:cNvPr id="6" name="Image 5">
            <a:extLst>
              <a:ext uri="{FF2B5EF4-FFF2-40B4-BE49-F238E27FC236}">
                <a16:creationId xmlns:a16="http://schemas.microsoft.com/office/drawing/2014/main" id="{CB6AC29B-43CC-4D5B-9C66-5BE25C61FABD}"/>
              </a:ext>
            </a:extLst>
          </p:cNvPr>
          <p:cNvPicPr>
            <a:picLocks noChangeAspect="1"/>
          </p:cNvPicPr>
          <p:nvPr/>
        </p:nvPicPr>
        <p:blipFill>
          <a:blip r:embed="rId6"/>
          <a:stretch>
            <a:fillRect/>
          </a:stretch>
        </p:blipFill>
        <p:spPr>
          <a:xfrm>
            <a:off x="2801085" y="1672854"/>
            <a:ext cx="6638925" cy="4506957"/>
          </a:xfrm>
          <a:prstGeom prst="rect">
            <a:avLst/>
          </a:prstGeom>
        </p:spPr>
      </p:pic>
    </p:spTree>
    <p:extLst>
      <p:ext uri="{BB962C8B-B14F-4D97-AF65-F5344CB8AC3E}">
        <p14:creationId xmlns:p14="http://schemas.microsoft.com/office/powerpoint/2010/main" val="3256997353"/>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250" fill="hold"/>
                                        <p:tgtEl>
                                          <p:spTgt spid="49"/>
                                        </p:tgtEl>
                                        <p:attrNameLst>
                                          <p:attrName>ppt_x</p:attrName>
                                        </p:attrNameLst>
                                      </p:cBhvr>
                                      <p:tavLst>
                                        <p:tav tm="0">
                                          <p:val>
                                            <p:strVal val="1+#ppt_w/2"/>
                                          </p:val>
                                        </p:tav>
                                        <p:tav tm="100000">
                                          <p:val>
                                            <p:strVal val="#ppt_x"/>
                                          </p:val>
                                        </p:tav>
                                      </p:tavLst>
                                    </p:anim>
                                    <p:anim calcmode="lin" valueType="num">
                                      <p:cBhvr additive="base">
                                        <p:cTn id="13" dur="250" fill="hold"/>
                                        <p:tgtEl>
                                          <p:spTgt spid="49"/>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2"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250" fill="hold"/>
                                        <p:tgtEl>
                                          <p:spTgt spid="50"/>
                                        </p:tgtEl>
                                        <p:attrNameLst>
                                          <p:attrName>ppt_x</p:attrName>
                                        </p:attrNameLst>
                                      </p:cBhvr>
                                      <p:tavLst>
                                        <p:tav tm="0">
                                          <p:val>
                                            <p:strVal val="1+#ppt_w/2"/>
                                          </p:val>
                                        </p:tav>
                                        <p:tav tm="100000">
                                          <p:val>
                                            <p:strVal val="#ppt_x"/>
                                          </p:val>
                                        </p:tav>
                                      </p:tavLst>
                                    </p:anim>
                                    <p:anim calcmode="lin" valueType="num">
                                      <p:cBhvr additive="base">
                                        <p:cTn id="18" dur="250" fill="hold"/>
                                        <p:tgtEl>
                                          <p:spTgt spid="50"/>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35" presetClass="path" presetSubtype="0" accel="50000" decel="50000" fill="hold" grpId="1" nodeType="afterEffect">
                                  <p:stCondLst>
                                    <p:cond delay="0"/>
                                  </p:stCondLst>
                                  <p:childTnLst>
                                    <p:animMotion origin="layout" path="M 2.77778E-6 3.7037E-7 L -0.36823 -0.00139 " pathEditMode="relative" rAng="0" ptsTypes="AA">
                                      <p:cBhvr>
                                        <p:cTn id="21" dur="1000" fill="hold"/>
                                        <p:tgtEl>
                                          <p:spTgt spid="48"/>
                                        </p:tgtEl>
                                        <p:attrNameLst>
                                          <p:attrName>ppt_x</p:attrName>
                                          <p:attrName>ppt_y</p:attrName>
                                        </p:attrNameLst>
                                      </p:cBhvr>
                                      <p:rCtr x="-18420" y="-69"/>
                                    </p:animMotion>
                                  </p:childTnLst>
                                </p:cTn>
                              </p:par>
                              <p:par>
                                <p:cTn id="22" presetID="1" presetClass="emph" presetSubtype="2" fill="hold" nodeType="withEffect">
                                  <p:stCondLst>
                                    <p:cond delay="0"/>
                                  </p:stCondLst>
                                  <p:childTnLst>
                                    <p:animClr clrSpc="rgb" dir="cw">
                                      <p:cBhvr>
                                        <p:cTn id="23" dur="1000" fill="hold"/>
                                        <p:tgtEl>
                                          <p:spTgt spid="48"/>
                                        </p:tgtEl>
                                        <p:attrNameLst>
                                          <p:attrName>fillcolor</p:attrName>
                                        </p:attrNameLst>
                                      </p:cBhvr>
                                      <p:to>
                                        <a:srgbClr val="0099FF"/>
                                      </p:to>
                                    </p:animClr>
                                    <p:set>
                                      <p:cBhvr>
                                        <p:cTn id="24" dur="1000" fill="hold"/>
                                        <p:tgtEl>
                                          <p:spTgt spid="48"/>
                                        </p:tgtEl>
                                        <p:attrNameLst>
                                          <p:attrName>fill.type</p:attrName>
                                        </p:attrNameLst>
                                      </p:cBhvr>
                                      <p:to>
                                        <p:strVal val="solid"/>
                                      </p:to>
                                    </p:set>
                                    <p:set>
                                      <p:cBhvr>
                                        <p:cTn id="25" dur="1000" fill="hold"/>
                                        <p:tgtEl>
                                          <p:spTgt spid="48"/>
                                        </p:tgtEl>
                                        <p:attrNameLst>
                                          <p:attrName>fill.on</p:attrName>
                                        </p:attrNameLst>
                                      </p:cBhvr>
                                      <p:to>
                                        <p:strVal val="true"/>
                                      </p:to>
                                    </p:se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250"/>
                                        <p:tgtEl>
                                          <p:spTgt spid="31"/>
                                        </p:tgtEl>
                                      </p:cBhvr>
                                    </p:animEffect>
                                  </p:childTnLst>
                                </p:cTn>
                              </p:par>
                            </p:childTnLst>
                          </p:cTn>
                        </p:par>
                        <p:par>
                          <p:cTn id="29" fill="hold">
                            <p:stCondLst>
                              <p:cond delay="2000"/>
                            </p:stCondLst>
                            <p:childTnLst>
                              <p:par>
                                <p:cTn id="30" presetID="47"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50"/>
                                        <p:tgtEl>
                                          <p:spTgt spid="17"/>
                                        </p:tgtEl>
                                      </p:cBhvr>
                                    </p:animEffect>
                                    <p:anim calcmode="lin" valueType="num">
                                      <p:cBhvr>
                                        <p:cTn id="33" dur="250" fill="hold"/>
                                        <p:tgtEl>
                                          <p:spTgt spid="17"/>
                                        </p:tgtEl>
                                        <p:attrNameLst>
                                          <p:attrName>ppt_x</p:attrName>
                                        </p:attrNameLst>
                                      </p:cBhvr>
                                      <p:tavLst>
                                        <p:tav tm="0">
                                          <p:val>
                                            <p:strVal val="#ppt_x"/>
                                          </p:val>
                                        </p:tav>
                                        <p:tav tm="100000">
                                          <p:val>
                                            <p:strVal val="#ppt_x"/>
                                          </p:val>
                                        </p:tav>
                                      </p:tavLst>
                                    </p:anim>
                                    <p:anim calcmode="lin" valueType="num">
                                      <p:cBhvr>
                                        <p:cTn id="34" dur="25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2250"/>
                            </p:stCondLst>
                            <p:childTnLst>
                              <p:par>
                                <p:cTn id="36" presetID="22" presetClass="entr" presetSubtype="8"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9"/>
                                        </p:tgtEl>
                                        <p:attrNameLst>
                                          <p:attrName>style.visibility</p:attrName>
                                        </p:attrNameLst>
                                      </p:cBhvr>
                                      <p:to>
                                        <p:strVal val="visible"/>
                                      </p:to>
                                    </p:set>
                                    <p:anim calcmode="lin" valueType="num">
                                      <p:cBhvr>
                                        <p:cTn id="41" dur="500" fill="hold"/>
                                        <p:tgtEl>
                                          <p:spTgt spid="99"/>
                                        </p:tgtEl>
                                        <p:attrNameLst>
                                          <p:attrName>ppt_w</p:attrName>
                                        </p:attrNameLst>
                                      </p:cBhvr>
                                      <p:tavLst>
                                        <p:tav tm="0">
                                          <p:val>
                                            <p:fltVal val="0"/>
                                          </p:val>
                                        </p:tav>
                                        <p:tav tm="100000">
                                          <p:val>
                                            <p:strVal val="#ppt_w"/>
                                          </p:val>
                                        </p:tav>
                                      </p:tavLst>
                                    </p:anim>
                                    <p:anim calcmode="lin" valueType="num">
                                      <p:cBhvr>
                                        <p:cTn id="42" dur="500" fill="hold"/>
                                        <p:tgtEl>
                                          <p:spTgt spid="99"/>
                                        </p:tgtEl>
                                        <p:attrNameLst>
                                          <p:attrName>ppt_h</p:attrName>
                                        </p:attrNameLst>
                                      </p:cBhvr>
                                      <p:tavLst>
                                        <p:tav tm="0">
                                          <p:val>
                                            <p:fltVal val="0"/>
                                          </p:val>
                                        </p:tav>
                                        <p:tav tm="100000">
                                          <p:val>
                                            <p:strVal val="#ppt_h"/>
                                          </p:val>
                                        </p:tav>
                                      </p:tavLst>
                                    </p:anim>
                                    <p:animEffect transition="in" filter="fade">
                                      <p:cBhvr>
                                        <p:cTn id="43" dur="500"/>
                                        <p:tgtEl>
                                          <p:spTgt spid="99"/>
                                        </p:tgtEl>
                                      </p:cBhvr>
                                    </p:animEffect>
                                  </p:childTnLst>
                                </p:cTn>
                              </p:par>
                            </p:childTnLst>
                          </p:cTn>
                        </p:par>
                        <p:par>
                          <p:cTn id="44" fill="hold">
                            <p:stCondLst>
                              <p:cond delay="2750"/>
                            </p:stCondLst>
                            <p:childTnLst>
                              <p:par>
                                <p:cTn id="45" presetID="10" presetClass="entr" presetSubtype="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heel(1)">
                                      <p:cBhvr>
                                        <p:cTn id="5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8" grpId="0" animBg="1"/>
      <p:bldP spid="48" grpId="1" animBg="1"/>
      <p:bldP spid="49" grpId="0" animBg="1"/>
      <p:bldP spid="50" grpId="0" animBg="1"/>
      <p:bldP spid="31" grpId="0"/>
      <p:bldP spid="99" grpId="0"/>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a:spLocks noChangeAspect="1"/>
          </p:cNvSpPr>
          <p:nvPr/>
        </p:nvSpPr>
        <p:spPr>
          <a:xfrm>
            <a:off x="5846649" y="6592736"/>
            <a:ext cx="233363" cy="251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13"/>
          <p:cNvPicPr>
            <a:picLocks noChangeAspect="1"/>
          </p:cNvPicPr>
          <p:nvPr/>
        </p:nvPicPr>
        <p:blipFill>
          <a:blip r:embed="rId3" cstate="print"/>
          <a:stretch>
            <a:fillRect/>
          </a:stretch>
        </p:blipFill>
        <p:spPr>
          <a:xfrm>
            <a:off x="1796797" y="569045"/>
            <a:ext cx="9239758" cy="46246"/>
          </a:xfrm>
          <a:prstGeom prst="rect">
            <a:avLst/>
          </a:prstGeom>
        </p:spPr>
      </p:pic>
      <p:sp>
        <p:nvSpPr>
          <p:cNvPr id="17"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DESCPRIPTION DU DATASET</a:t>
            </a:r>
          </a:p>
        </p:txBody>
      </p:sp>
      <p:sp>
        <p:nvSpPr>
          <p:cNvPr id="48" name="Oval 14"/>
          <p:cNvSpPr/>
          <p:nvPr/>
        </p:nvSpPr>
        <p:spPr>
          <a:xfrm>
            <a:off x="6982894" y="45756"/>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9"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50"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53" name="Rectangle 52"/>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99BA761F-2A64-45B9-8590-D25E3CC07F94}" type="datetime1">
              <a:rPr lang="en-US" smtClean="0"/>
              <a:t>7/25/2020</a:t>
            </a:fld>
            <a:endParaRPr lang="fr-FR" dirty="0"/>
          </a:p>
        </p:txBody>
      </p:sp>
      <p:sp>
        <p:nvSpPr>
          <p:cNvPr id="5" name="Espace réservé du numéro de diapositive 4"/>
          <p:cNvSpPr>
            <a:spLocks noGrp="1"/>
          </p:cNvSpPr>
          <p:nvPr>
            <p:ph type="sldNum" sz="quarter" idx="12"/>
          </p:nvPr>
        </p:nvSpPr>
        <p:spPr/>
        <p:txBody>
          <a:bodyPr/>
          <a:lstStyle/>
          <a:p>
            <a:fld id="{DE1002F5-115D-4173-818D-9BD173FCB9F9}" type="slidenum">
              <a:rPr lang="fr-FR" smtClean="0"/>
              <a:t>6</a:t>
            </a:fld>
            <a:endParaRPr lang="fr-FR"/>
          </a:p>
        </p:txBody>
      </p:sp>
      <p:pic>
        <p:nvPicPr>
          <p:cNvPr id="19" name="Image 18">
            <a:extLst>
              <a:ext uri="{FF2B5EF4-FFF2-40B4-BE49-F238E27FC236}">
                <a16:creationId xmlns:a16="http://schemas.microsoft.com/office/drawing/2014/main" id="{156FD3D3-0AD8-47FB-9C18-A8BF3BF7C20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5850" y="122370"/>
            <a:ext cx="1504700" cy="985842"/>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2932134888"/>
              </p:ext>
            </p:extLst>
          </p:nvPr>
        </p:nvGraphicFramePr>
        <p:xfrm>
          <a:off x="71387" y="1228977"/>
          <a:ext cx="12017250" cy="5120640"/>
        </p:xfrm>
        <a:graphic>
          <a:graphicData uri="http://schemas.openxmlformats.org/drawingml/2006/table">
            <a:tbl>
              <a:tblPr firstRow="1" bandRow="1">
                <a:tableStyleId>{5C22544A-7EE6-4342-B048-85BDC9FD1C3A}</a:tableStyleId>
              </a:tblPr>
              <a:tblGrid>
                <a:gridCol w="4134686">
                  <a:extLst>
                    <a:ext uri="{9D8B030D-6E8A-4147-A177-3AD203B41FA5}">
                      <a16:colId xmlns:a16="http://schemas.microsoft.com/office/drawing/2014/main" val="3796758711"/>
                    </a:ext>
                  </a:extLst>
                </a:gridCol>
                <a:gridCol w="4108643">
                  <a:extLst>
                    <a:ext uri="{9D8B030D-6E8A-4147-A177-3AD203B41FA5}">
                      <a16:colId xmlns:a16="http://schemas.microsoft.com/office/drawing/2014/main" val="315808029"/>
                    </a:ext>
                  </a:extLst>
                </a:gridCol>
                <a:gridCol w="2278657">
                  <a:extLst>
                    <a:ext uri="{9D8B030D-6E8A-4147-A177-3AD203B41FA5}">
                      <a16:colId xmlns:a16="http://schemas.microsoft.com/office/drawing/2014/main" val="1472567059"/>
                    </a:ext>
                  </a:extLst>
                </a:gridCol>
                <a:gridCol w="1495264">
                  <a:extLst>
                    <a:ext uri="{9D8B030D-6E8A-4147-A177-3AD203B41FA5}">
                      <a16:colId xmlns:a16="http://schemas.microsoft.com/office/drawing/2014/main" val="3732645250"/>
                    </a:ext>
                  </a:extLst>
                </a:gridCol>
              </a:tblGrid>
              <a:tr h="860743">
                <a:tc>
                  <a:txBody>
                    <a:bodyPr/>
                    <a:lstStyle/>
                    <a:p>
                      <a:pPr algn="ctr"/>
                      <a:endParaRPr lang="fr-FR" dirty="0">
                        <a:latin typeface="Times New Roman" panose="02020603050405020304" pitchFamily="18" charset="0"/>
                        <a:cs typeface="Times New Roman" panose="02020603050405020304" pitchFamily="18" charset="0"/>
                      </a:endParaRPr>
                    </a:p>
                    <a:p>
                      <a:pPr algn="ctr"/>
                      <a:endParaRPr lang="fr-FR" dirty="0">
                        <a:latin typeface="Times New Roman" panose="02020603050405020304" pitchFamily="18" charset="0"/>
                        <a:cs typeface="Times New Roman" panose="02020603050405020304" pitchFamily="18" charset="0"/>
                      </a:endParaRPr>
                    </a:p>
                    <a:p>
                      <a:pPr algn="ctr"/>
                      <a:r>
                        <a:rPr lang="fr-FR" dirty="0">
                          <a:latin typeface="Times New Roman" panose="02020603050405020304" pitchFamily="18" charset="0"/>
                          <a:cs typeface="Times New Roman" panose="02020603050405020304" pitchFamily="18" charset="0"/>
                        </a:rPr>
                        <a:t>Variables Catégorique</a:t>
                      </a:r>
                      <a:r>
                        <a:rPr lang="fr-FR" baseline="0" dirty="0">
                          <a:latin typeface="Times New Roman" panose="02020603050405020304" pitchFamily="18" charset="0"/>
                          <a:cs typeface="Times New Roman" panose="02020603050405020304" pitchFamily="18" charset="0"/>
                        </a:rPr>
                        <a:t>s </a:t>
                      </a:r>
                      <a:r>
                        <a:rPr lang="fr-FR" dirty="0">
                          <a:latin typeface="Times New Roman" panose="02020603050405020304" pitchFamily="18" charset="0"/>
                          <a:cs typeface="Times New Roman" panose="02020603050405020304" pitchFamily="18" charset="0"/>
                        </a:rPr>
                        <a:t>Ordinales</a:t>
                      </a:r>
                    </a:p>
                  </a:txBody>
                  <a:tcPr/>
                </a:tc>
                <a:tc>
                  <a:txBody>
                    <a:bodyPr/>
                    <a:lstStyle/>
                    <a:p>
                      <a:pPr algn="ctr"/>
                      <a:endParaRPr lang="fr-FR" dirty="0">
                        <a:latin typeface="Times New Roman" panose="02020603050405020304" pitchFamily="18" charset="0"/>
                        <a:cs typeface="Times New Roman" panose="02020603050405020304" pitchFamily="18" charset="0"/>
                      </a:endParaRPr>
                    </a:p>
                    <a:p>
                      <a:pPr algn="ctr"/>
                      <a:endParaRPr lang="fr-FR" dirty="0">
                        <a:latin typeface="Times New Roman" panose="02020603050405020304" pitchFamily="18" charset="0"/>
                        <a:cs typeface="Times New Roman" panose="02020603050405020304" pitchFamily="18" charset="0"/>
                      </a:endParaRPr>
                    </a:p>
                    <a:p>
                      <a:pPr algn="ctr"/>
                      <a:r>
                        <a:rPr lang="fr-FR" dirty="0">
                          <a:latin typeface="Times New Roman" panose="02020603050405020304" pitchFamily="18" charset="0"/>
                          <a:cs typeface="Times New Roman" panose="02020603050405020304" pitchFamily="18" charset="0"/>
                        </a:rPr>
                        <a:t>Variables Catégoriques Non Ordinales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latin typeface="Times New Roman" panose="02020603050405020304" pitchFamily="18" charset="0"/>
                          <a:cs typeface="Times New Roman" panose="02020603050405020304" pitchFamily="18" charset="0"/>
                        </a:rPr>
                        <a:t>Variables Catégoriques Non Ordinales à 2 Valeurs</a:t>
                      </a:r>
                    </a:p>
                    <a:p>
                      <a:pPr algn="ctr"/>
                      <a:endParaRPr lang="fr-FR" dirty="0">
                        <a:latin typeface="Times New Roman" panose="02020603050405020304" pitchFamily="18" charset="0"/>
                        <a:cs typeface="Times New Roman" panose="02020603050405020304" pitchFamily="18" charset="0"/>
                      </a:endParaRPr>
                    </a:p>
                  </a:txBody>
                  <a:tcPr/>
                </a:tc>
                <a:tc>
                  <a:txBody>
                    <a:bodyPr/>
                    <a:lstStyle/>
                    <a:p>
                      <a:pPr algn="ctr"/>
                      <a:endParaRPr lang="fr-FR" dirty="0">
                        <a:latin typeface="Times New Roman" panose="02020603050405020304" pitchFamily="18" charset="0"/>
                        <a:cs typeface="Times New Roman" panose="02020603050405020304" pitchFamily="18" charset="0"/>
                      </a:endParaRPr>
                    </a:p>
                    <a:p>
                      <a:pPr algn="ctr"/>
                      <a:r>
                        <a:rPr lang="fr-FR" dirty="0">
                          <a:latin typeface="Times New Roman" panose="02020603050405020304" pitchFamily="18" charset="0"/>
                          <a:cs typeface="Times New Roman" panose="02020603050405020304" pitchFamily="18" charset="0"/>
                        </a:rPr>
                        <a:t>Variables</a:t>
                      </a:r>
                      <a:r>
                        <a:rPr lang="fr-FR" baseline="0" dirty="0">
                          <a:latin typeface="Times New Roman" panose="02020603050405020304" pitchFamily="18" charset="0"/>
                          <a:cs typeface="Times New Roman" panose="02020603050405020304" pitchFamily="18" charset="0"/>
                        </a:rPr>
                        <a:t> numériques</a:t>
                      </a:r>
                      <a:endParaRPr lang="fr-F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0922652"/>
                  </a:ext>
                </a:extLst>
              </a:tr>
              <a:tr h="3099950">
                <a:tc>
                  <a:txBody>
                    <a:bodyPr/>
                    <a:lstStyle/>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Medu</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mother's</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education</a:t>
                      </a:r>
                      <a:endParaRPr lang="fr-FR"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Fedu</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father's</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education</a:t>
                      </a:r>
                      <a:endParaRPr lang="fr-FR"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traveltime</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home to school travel time </a:t>
                      </a:r>
                    </a:p>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studytime</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weekly</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study</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time </a:t>
                      </a:r>
                    </a:p>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Failures</a:t>
                      </a:r>
                      <a:endParaRPr lang="fr-FR"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famrel</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 quality of family relationships</a:t>
                      </a:r>
                    </a:p>
                    <a:p>
                      <a:pPr marL="285750" indent="-285750">
                        <a:buFont typeface="Arial" panose="020B0604020202020204" pitchFamily="34" charset="0"/>
                        <a:buChar char="•"/>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freetime</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 free time after school</a:t>
                      </a:r>
                    </a:p>
                    <a:p>
                      <a:pPr marL="285750" indent="-285750">
                        <a:buFont typeface="Arial" panose="020B0604020202020204" pitchFamily="34" charset="0"/>
                        <a:buChar char="•"/>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goout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 going out with friends</a:t>
                      </a:r>
                    </a:p>
                    <a:p>
                      <a:pPr marL="285750" indent="-285750">
                        <a:buFont typeface="Arial" panose="020B0604020202020204" pitchFamily="34" charset="0"/>
                        <a:buChar char="•"/>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Dalc</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 workday alcohol consumption</a:t>
                      </a:r>
                    </a:p>
                    <a:p>
                      <a:pPr marL="285750" indent="-285750">
                        <a:buFont typeface="Arial" panose="020B0604020202020204" pitchFamily="34" charset="0"/>
                        <a:buChar char="•"/>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Walc</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 weekend alcohol consumption </a:t>
                      </a:r>
                    </a:p>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health</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current</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health</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status</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Mjob</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mother's</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job</a:t>
                      </a:r>
                    </a:p>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Fjob</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father's</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job</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reason - reason to choose this school </a:t>
                      </a:r>
                    </a:p>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guardian</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student's</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guardian</a:t>
                      </a:r>
                      <a:endParaRPr lang="fr-FR"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school </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sex  </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address </a:t>
                      </a:r>
                    </a:p>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famsize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Pstatus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p>
                    <a:p>
                      <a:pPr marL="285750" indent="-285750">
                        <a:buFont typeface="Arial" panose="020B0604020202020204" pitchFamily="34" charset="0"/>
                        <a:buChar char="•"/>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schoolsup</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p>
                    <a:p>
                      <a:pPr marL="285750" indent="-285750">
                        <a:buFont typeface="Arial" panose="020B0604020202020204" pitchFamily="34" charset="0"/>
                        <a:buChar char="•"/>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famsup</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paid </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activities </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nursery </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higher </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internet </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Romantic</a:t>
                      </a:r>
                    </a:p>
                  </a:txBody>
                  <a:tcPr/>
                </a:tc>
                <a:tc>
                  <a:txBody>
                    <a:bodyPr/>
                    <a:lstStyle/>
                    <a:p>
                      <a:pPr marL="285750" indent="-285750">
                        <a:buFont typeface="Arial" panose="020B0604020202020204" pitchFamily="34" charset="0"/>
                        <a:buChar char="•"/>
                      </a:pP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age</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a:t>
                      </a:r>
                    </a:p>
                    <a:p>
                      <a:pPr marL="285750" indent="-285750">
                        <a:buFont typeface="Arial" panose="020B0604020202020204" pitchFamily="34" charset="0"/>
                        <a:buChar char="•"/>
                      </a:pP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absences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G1 - first period grade</a:t>
                      </a:r>
                    </a:p>
                    <a:p>
                      <a:pPr marL="285750" indent="-285750">
                        <a:buFont typeface="Arial" panose="020B0604020202020204" pitchFamily="34" charset="0"/>
                        <a:buChar char="•"/>
                      </a:pPr>
                      <a:r>
                        <a:rPr lang="fr-FR" sz="1800" b="0" i="0" kern="1200" dirty="0">
                          <a:solidFill>
                            <a:schemeClr val="dk1"/>
                          </a:solidFill>
                          <a:effectLst/>
                          <a:latin typeface="+mn-lt"/>
                          <a:ea typeface="+mn-ea"/>
                          <a:cs typeface="+mn-cs"/>
                        </a:rPr>
                        <a:t>G2 - second </a:t>
                      </a:r>
                      <a:r>
                        <a:rPr lang="fr-FR" sz="1800" b="0" i="0" kern="1200" dirty="0" err="1">
                          <a:solidFill>
                            <a:schemeClr val="dk1"/>
                          </a:solidFill>
                          <a:effectLst/>
                          <a:latin typeface="+mn-lt"/>
                          <a:ea typeface="+mn-ea"/>
                          <a:cs typeface="+mn-cs"/>
                        </a:rPr>
                        <a:t>period</a:t>
                      </a:r>
                      <a:r>
                        <a:rPr lang="fr-FR" sz="1800" b="0" i="0" kern="1200" dirty="0">
                          <a:solidFill>
                            <a:schemeClr val="dk1"/>
                          </a:solidFill>
                          <a:effectLst/>
                          <a:latin typeface="+mn-lt"/>
                          <a:ea typeface="+mn-ea"/>
                          <a:cs typeface="+mn-cs"/>
                        </a:rPr>
                        <a:t> grade</a:t>
                      </a:r>
                      <a:r>
                        <a:rPr lang="en-US" sz="1800" b="0" i="0" kern="1200" dirty="0">
                          <a:solidFill>
                            <a:schemeClr val="dk1"/>
                          </a:solidFill>
                          <a:effectLst/>
                          <a:latin typeface="+mn-lt"/>
                          <a:ea typeface="+mn-ea"/>
                          <a:cs typeface="+mn-cs"/>
                        </a:rPr>
                        <a:t>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G3 - final grade</a:t>
                      </a:r>
                      <a:endParaRPr lang="fr-F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0633584"/>
                  </a:ext>
                </a:extLst>
              </a:tr>
            </a:tbl>
          </a:graphicData>
        </a:graphic>
      </p:graphicFrame>
    </p:spTree>
    <p:extLst>
      <p:ext uri="{BB962C8B-B14F-4D97-AF65-F5344CB8AC3E}">
        <p14:creationId xmlns:p14="http://schemas.microsoft.com/office/powerpoint/2010/main" val="3780346002"/>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250" fill="hold"/>
                                        <p:tgtEl>
                                          <p:spTgt spid="49"/>
                                        </p:tgtEl>
                                        <p:attrNameLst>
                                          <p:attrName>ppt_x</p:attrName>
                                        </p:attrNameLst>
                                      </p:cBhvr>
                                      <p:tavLst>
                                        <p:tav tm="0">
                                          <p:val>
                                            <p:strVal val="1+#ppt_w/2"/>
                                          </p:val>
                                        </p:tav>
                                        <p:tav tm="100000">
                                          <p:val>
                                            <p:strVal val="#ppt_x"/>
                                          </p:val>
                                        </p:tav>
                                      </p:tavLst>
                                    </p:anim>
                                    <p:anim calcmode="lin" valueType="num">
                                      <p:cBhvr additive="base">
                                        <p:cTn id="13" dur="250" fill="hold"/>
                                        <p:tgtEl>
                                          <p:spTgt spid="49"/>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2"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250" fill="hold"/>
                                        <p:tgtEl>
                                          <p:spTgt spid="50"/>
                                        </p:tgtEl>
                                        <p:attrNameLst>
                                          <p:attrName>ppt_x</p:attrName>
                                        </p:attrNameLst>
                                      </p:cBhvr>
                                      <p:tavLst>
                                        <p:tav tm="0">
                                          <p:val>
                                            <p:strVal val="1+#ppt_w/2"/>
                                          </p:val>
                                        </p:tav>
                                        <p:tav tm="100000">
                                          <p:val>
                                            <p:strVal val="#ppt_x"/>
                                          </p:val>
                                        </p:tav>
                                      </p:tavLst>
                                    </p:anim>
                                    <p:anim calcmode="lin" valueType="num">
                                      <p:cBhvr additive="base">
                                        <p:cTn id="18" dur="250" fill="hold"/>
                                        <p:tgtEl>
                                          <p:spTgt spid="50"/>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35" presetClass="path" presetSubtype="0" accel="50000" decel="50000" fill="hold" grpId="1" nodeType="afterEffect">
                                  <p:stCondLst>
                                    <p:cond delay="0"/>
                                  </p:stCondLst>
                                  <p:childTnLst>
                                    <p:animMotion origin="layout" path="M 2.77778E-6 3.7037E-7 L -0.36823 -0.00139 " pathEditMode="relative" rAng="0" ptsTypes="AA">
                                      <p:cBhvr>
                                        <p:cTn id="21" dur="1000" fill="hold"/>
                                        <p:tgtEl>
                                          <p:spTgt spid="48"/>
                                        </p:tgtEl>
                                        <p:attrNameLst>
                                          <p:attrName>ppt_x</p:attrName>
                                          <p:attrName>ppt_y</p:attrName>
                                        </p:attrNameLst>
                                      </p:cBhvr>
                                      <p:rCtr x="-18420" y="-69"/>
                                    </p:animMotion>
                                  </p:childTnLst>
                                </p:cTn>
                              </p:par>
                              <p:par>
                                <p:cTn id="22" presetID="1" presetClass="emph" presetSubtype="2" fill="hold" nodeType="withEffect">
                                  <p:stCondLst>
                                    <p:cond delay="0"/>
                                  </p:stCondLst>
                                  <p:childTnLst>
                                    <p:animClr clrSpc="rgb" dir="cw">
                                      <p:cBhvr>
                                        <p:cTn id="23" dur="1000" fill="hold"/>
                                        <p:tgtEl>
                                          <p:spTgt spid="48"/>
                                        </p:tgtEl>
                                        <p:attrNameLst>
                                          <p:attrName>fillcolor</p:attrName>
                                        </p:attrNameLst>
                                      </p:cBhvr>
                                      <p:to>
                                        <a:srgbClr val="0099FF"/>
                                      </p:to>
                                    </p:animClr>
                                    <p:set>
                                      <p:cBhvr>
                                        <p:cTn id="24" dur="1000" fill="hold"/>
                                        <p:tgtEl>
                                          <p:spTgt spid="48"/>
                                        </p:tgtEl>
                                        <p:attrNameLst>
                                          <p:attrName>fill.type</p:attrName>
                                        </p:attrNameLst>
                                      </p:cBhvr>
                                      <p:to>
                                        <p:strVal val="solid"/>
                                      </p:to>
                                    </p:set>
                                    <p:set>
                                      <p:cBhvr>
                                        <p:cTn id="25" dur="1000" fill="hold"/>
                                        <p:tgtEl>
                                          <p:spTgt spid="48"/>
                                        </p:tgtEl>
                                        <p:attrNameLst>
                                          <p:attrName>fill.on</p:attrName>
                                        </p:attrNameLst>
                                      </p:cBhvr>
                                      <p:to>
                                        <p:strVal val="true"/>
                                      </p:to>
                                    </p:se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250"/>
                                        <p:tgtEl>
                                          <p:spTgt spid="31"/>
                                        </p:tgtEl>
                                      </p:cBhvr>
                                    </p:animEffect>
                                  </p:childTnLst>
                                </p:cTn>
                              </p:par>
                            </p:childTnLst>
                          </p:cTn>
                        </p:par>
                        <p:par>
                          <p:cTn id="29" fill="hold">
                            <p:stCondLst>
                              <p:cond delay="2000"/>
                            </p:stCondLst>
                            <p:childTnLst>
                              <p:par>
                                <p:cTn id="30" presetID="47"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50"/>
                                        <p:tgtEl>
                                          <p:spTgt spid="17"/>
                                        </p:tgtEl>
                                      </p:cBhvr>
                                    </p:animEffect>
                                    <p:anim calcmode="lin" valueType="num">
                                      <p:cBhvr>
                                        <p:cTn id="33" dur="250" fill="hold"/>
                                        <p:tgtEl>
                                          <p:spTgt spid="17"/>
                                        </p:tgtEl>
                                        <p:attrNameLst>
                                          <p:attrName>ppt_x</p:attrName>
                                        </p:attrNameLst>
                                      </p:cBhvr>
                                      <p:tavLst>
                                        <p:tav tm="0">
                                          <p:val>
                                            <p:strVal val="#ppt_x"/>
                                          </p:val>
                                        </p:tav>
                                        <p:tav tm="100000">
                                          <p:val>
                                            <p:strVal val="#ppt_x"/>
                                          </p:val>
                                        </p:tav>
                                      </p:tavLst>
                                    </p:anim>
                                    <p:anim calcmode="lin" valueType="num">
                                      <p:cBhvr>
                                        <p:cTn id="34" dur="25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2250"/>
                            </p:stCondLst>
                            <p:childTnLst>
                              <p:par>
                                <p:cTn id="36" presetID="22" presetClass="entr" presetSubtype="8"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8" grpId="0" animBg="1"/>
      <p:bldP spid="48" grpId="1" animBg="1"/>
      <p:bldP spid="49" grpId="0" animBg="1"/>
      <p:bldP spid="50" grpId="0" animBg="1"/>
      <p:bldP spid="31" grpId="0"/>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7</a:t>
            </a:fld>
            <a:endParaRPr lang="fr-FR"/>
          </a:p>
        </p:txBody>
      </p:sp>
      <p:sp>
        <p:nvSpPr>
          <p:cNvPr id="28"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 DÉFINITIONS ET THÉORÈMES</a:t>
            </a:r>
          </a:p>
        </p:txBody>
      </p:sp>
      <p:sp>
        <p:nvSpPr>
          <p:cNvPr id="29" name="Oval 14"/>
          <p:cNvSpPr/>
          <p:nvPr/>
        </p:nvSpPr>
        <p:spPr>
          <a:xfrm>
            <a:off x="2496854" y="63575"/>
            <a:ext cx="405619" cy="402524"/>
          </a:xfrm>
          <a:prstGeom prst="ellipse">
            <a:avLst/>
          </a:prstGeom>
          <a:solidFill>
            <a:srgbClr val="008DF6"/>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2"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3" name="ZoneTexte 26"/>
          <p:cNvSpPr txBox="1"/>
          <p:nvPr/>
        </p:nvSpPr>
        <p:spPr>
          <a:xfrm>
            <a:off x="3188234" y="637988"/>
            <a:ext cx="3784066" cy="369332"/>
          </a:xfrm>
          <a:prstGeom prst="rect">
            <a:avLst/>
          </a:prstGeom>
          <a:noFill/>
        </p:spPr>
        <p:txBody>
          <a:bodyPr wrap="square" rtlCol="0">
            <a:spAutoFit/>
          </a:bodyPr>
          <a:lstStyle/>
          <a:p>
            <a:r>
              <a:rPr lang="fr-FR" b="1" dirty="0">
                <a:solidFill>
                  <a:srgbClr val="00B050"/>
                </a:solidFill>
                <a:latin typeface="Times New Roman" panose="02020603050405020304" pitchFamily="18" charset="0"/>
                <a:cs typeface="Times New Roman" panose="02020603050405020304" pitchFamily="18" charset="0"/>
              </a:rPr>
              <a:t>1.2 Mise à jour des  </a:t>
            </a:r>
            <a:r>
              <a:rPr lang="fr-FR" b="1" dirty="0" err="1">
                <a:solidFill>
                  <a:srgbClr val="00B050"/>
                </a:solidFill>
                <a:latin typeface="Times New Roman" panose="02020603050405020304" pitchFamily="18" charset="0"/>
                <a:cs typeface="Times New Roman" panose="02020603050405020304" pitchFamily="18" charset="0"/>
              </a:rPr>
              <a:t>Features</a:t>
            </a:r>
            <a:endParaRPr lang="fr-FR" b="1" dirty="0">
              <a:solidFill>
                <a:srgbClr val="00B050"/>
              </a:solidFill>
              <a:latin typeface="Times New Roman" panose="02020603050405020304" pitchFamily="18" charset="0"/>
              <a:cs typeface="Times New Roman" panose="02020603050405020304" pitchFamily="18" charset="0"/>
            </a:endParaRPr>
          </a:p>
        </p:txBody>
      </p:sp>
      <p:pic>
        <p:nvPicPr>
          <p:cNvPr id="17" name="Picture 13">
            <a:extLst>
              <a:ext uri="{FF2B5EF4-FFF2-40B4-BE49-F238E27FC236}">
                <a16:creationId xmlns:a16="http://schemas.microsoft.com/office/drawing/2014/main" id="{CDE9312E-9759-48EB-88EA-425E4A3AB1D1}"/>
              </a:ext>
            </a:extLst>
          </p:cNvPr>
          <p:cNvPicPr>
            <a:picLocks noChangeAspect="1"/>
          </p:cNvPicPr>
          <p:nvPr/>
        </p:nvPicPr>
        <p:blipFill>
          <a:blip r:embed="rId3" cstate="print"/>
          <a:stretch>
            <a:fillRect/>
          </a:stretch>
        </p:blipFill>
        <p:spPr>
          <a:xfrm>
            <a:off x="1796797" y="569045"/>
            <a:ext cx="9239758" cy="46246"/>
          </a:xfrm>
          <a:prstGeom prst="rect">
            <a:avLst/>
          </a:prstGeom>
        </p:spPr>
      </p:pic>
      <p:sp>
        <p:nvSpPr>
          <p:cNvPr id="18" name="Rectangle 17">
            <a:extLst>
              <a:ext uri="{FF2B5EF4-FFF2-40B4-BE49-F238E27FC236}">
                <a16:creationId xmlns:a16="http://schemas.microsoft.com/office/drawing/2014/main" id="{92AD23C0-9E12-4FC7-A118-5606DD7859E3}"/>
              </a:ext>
            </a:extLst>
          </p:cNvPr>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a16="http://schemas.microsoft.com/office/drawing/2014/main" id="{CCA03177-7447-4345-90DE-C352F427F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sp>
        <p:nvSpPr>
          <p:cNvPr id="6" name="Rectangle 5"/>
          <p:cNvSpPr/>
          <p:nvPr/>
        </p:nvSpPr>
        <p:spPr>
          <a:xfrm>
            <a:off x="401052" y="1342549"/>
            <a:ext cx="11790948" cy="5632311"/>
          </a:xfrm>
          <a:prstGeom prst="rect">
            <a:avLst/>
          </a:prstGeom>
        </p:spPr>
        <p:txBody>
          <a:bodyPr wrap="square">
            <a:spAutoFit/>
          </a:bodyPr>
          <a:lstStyle/>
          <a:p>
            <a:pPr>
              <a:lnSpc>
                <a:spcPct val="200000"/>
              </a:lnSpc>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Ajout de la colonne « Moyenne » qui est la moyenne de G1, G2 et G3,</a:t>
            </a:r>
          </a:p>
          <a:p>
            <a:pPr>
              <a:lnSpc>
                <a:spcPct val="200000"/>
              </a:lnSpc>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La déduction de la colonne « mentions » : à deux classes :  qui sera notre colonne cible.</a:t>
            </a:r>
          </a:p>
          <a:p>
            <a:pPr>
              <a:lnSpc>
                <a:spcPct val="200000"/>
              </a:lnSpc>
              <a:buFont typeface="Wingdings" panose="05000000000000000000" pitchFamily="2" charset="2"/>
              <a:buChar char="q"/>
            </a:pPr>
            <a:endParaRPr lang="fr-FR" sz="2000"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La suppression des colonnes ci après:</a:t>
            </a:r>
          </a:p>
          <a:p>
            <a:pPr marL="1257300" lvl="2" indent="-342900">
              <a:lnSpc>
                <a:spcPct val="20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 G1 - grade de première semestre (numérique: de 0 à 20)</a:t>
            </a:r>
          </a:p>
          <a:p>
            <a:pPr marL="1257300" lvl="2" indent="-342900">
              <a:lnSpc>
                <a:spcPct val="20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G2 - note de deuxième semestre (numérique: de 0 à 20)</a:t>
            </a:r>
          </a:p>
          <a:p>
            <a:pPr marL="1257300" lvl="2" indent="-342900">
              <a:lnSpc>
                <a:spcPct val="20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G3 - note de troisième semestre (numérique: de 0 à 20)</a:t>
            </a:r>
          </a:p>
          <a:p>
            <a:pPr marL="1257300" lvl="2" indent="-342900">
              <a:lnSpc>
                <a:spcPct val="20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Moyenne  : la moyenne générale  des 3 semestres</a:t>
            </a:r>
          </a:p>
          <a:p>
            <a:pPr>
              <a:lnSpc>
                <a:spcPct val="200000"/>
              </a:lnSpc>
            </a:pPr>
            <a:r>
              <a:rPr lang="fr-FR" sz="2000" dirty="0">
                <a:latin typeface="Times New Roman" panose="02020603050405020304" pitchFamily="18" charset="0"/>
                <a:cs typeface="Times New Roman" panose="02020603050405020304" pitchFamily="18" charset="0"/>
              </a:rPr>
              <a:t> </a:t>
            </a:r>
          </a:p>
        </p:txBody>
      </p:sp>
      <p:graphicFrame>
        <p:nvGraphicFramePr>
          <p:cNvPr id="7" name="Tableau 6"/>
          <p:cNvGraphicFramePr>
            <a:graphicFrameLocks noGrp="1"/>
          </p:cNvGraphicFramePr>
          <p:nvPr>
            <p:extLst>
              <p:ext uri="{D42A27DB-BD31-4B8C-83A1-F6EECF244321}">
                <p14:modId xmlns:p14="http://schemas.microsoft.com/office/powerpoint/2010/main" val="707681752"/>
              </p:ext>
            </p:extLst>
          </p:nvPr>
        </p:nvGraphicFramePr>
        <p:xfrm>
          <a:off x="482600" y="2638100"/>
          <a:ext cx="10033000" cy="792480"/>
        </p:xfrm>
        <a:graphic>
          <a:graphicData uri="http://schemas.openxmlformats.org/drawingml/2006/table">
            <a:tbl>
              <a:tblPr firstRow="1" bandRow="1">
                <a:tableStyleId>{EB9631B5-78F2-41C9-869B-9F39066F8104}</a:tableStyleId>
              </a:tblPr>
              <a:tblGrid>
                <a:gridCol w="5016500">
                  <a:extLst>
                    <a:ext uri="{9D8B030D-6E8A-4147-A177-3AD203B41FA5}">
                      <a16:colId xmlns:a16="http://schemas.microsoft.com/office/drawing/2014/main" val="2826167873"/>
                    </a:ext>
                  </a:extLst>
                </a:gridCol>
                <a:gridCol w="5016500">
                  <a:extLst>
                    <a:ext uri="{9D8B030D-6E8A-4147-A177-3AD203B41FA5}">
                      <a16:colId xmlns:a16="http://schemas.microsoft.com/office/drawing/2014/main" val="583177219"/>
                    </a:ext>
                  </a:extLst>
                </a:gridCol>
              </a:tblGrid>
              <a:tr h="370840">
                <a:tc>
                  <a:txBody>
                    <a:bodyPr/>
                    <a:lstStyle/>
                    <a:p>
                      <a:pPr algn="ctr"/>
                      <a:r>
                        <a:rPr lang="fr-FR" sz="2000" dirty="0">
                          <a:solidFill>
                            <a:srgbClr val="FF0000"/>
                          </a:solidFill>
                          <a:latin typeface="Times New Roman" panose="02020603050405020304" pitchFamily="18" charset="0"/>
                          <a:cs typeface="Times New Roman" panose="02020603050405020304" pitchFamily="18" charset="0"/>
                        </a:rPr>
                        <a:t>FAILL (=1)</a:t>
                      </a:r>
                      <a:endParaRPr lang="fr-FR" sz="20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fr-FR" sz="2000" dirty="0">
                          <a:solidFill>
                            <a:srgbClr val="FF0000"/>
                          </a:solidFill>
                          <a:latin typeface="Times New Roman" panose="02020603050405020304" pitchFamily="18" charset="0"/>
                          <a:cs typeface="Times New Roman" panose="02020603050405020304" pitchFamily="18" charset="0"/>
                        </a:rPr>
                        <a:t>SUCCESS (=0)</a:t>
                      </a:r>
                      <a:endParaRPr lang="fr-FR" sz="20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1631641"/>
                  </a:ext>
                </a:extLst>
              </a:tr>
              <a:tr h="370840">
                <a:tc>
                  <a:txBody>
                    <a:bodyPr/>
                    <a:lstStyle/>
                    <a:p>
                      <a:pPr algn="ctr"/>
                      <a:r>
                        <a:rPr lang="fr-FR" sz="2000" dirty="0">
                          <a:latin typeface="Times New Roman" panose="02020603050405020304" pitchFamily="18" charset="0"/>
                          <a:cs typeface="Times New Roman" panose="02020603050405020304" pitchFamily="18" charset="0"/>
                        </a:rPr>
                        <a:t>Note&lt;10</a:t>
                      </a:r>
                      <a:endParaRPr lang="fr-FR" sz="2000" b="1" dirty="0">
                        <a:latin typeface="Times New Roman" panose="02020603050405020304" pitchFamily="18" charset="0"/>
                        <a:cs typeface="Times New Roman" panose="02020603050405020304" pitchFamily="18" charset="0"/>
                      </a:endParaRPr>
                    </a:p>
                  </a:txBody>
                  <a:tcPr/>
                </a:tc>
                <a:tc>
                  <a:txBody>
                    <a:bodyPr/>
                    <a:lstStyle/>
                    <a:p>
                      <a:pPr algn="ctr"/>
                      <a:r>
                        <a:rPr lang="fr-FR" sz="2000" dirty="0">
                          <a:latin typeface="Times New Roman" panose="02020603050405020304" pitchFamily="18" charset="0"/>
                          <a:cs typeface="Times New Roman" panose="02020603050405020304" pitchFamily="18" charset="0"/>
                        </a:rPr>
                        <a:t>Note&gt;10</a:t>
                      </a:r>
                      <a:endParaRPr lang="fr-FR"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6475329"/>
                  </a:ext>
                </a:extLst>
              </a:tr>
            </a:tbl>
          </a:graphicData>
        </a:graphic>
      </p:graphicFrame>
    </p:spTree>
    <p:extLst>
      <p:ext uri="{BB962C8B-B14F-4D97-AF65-F5344CB8AC3E}">
        <p14:creationId xmlns:p14="http://schemas.microsoft.com/office/powerpoint/2010/main" val="362506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8</a:t>
            </a:fld>
            <a:endParaRPr lang="fr-FR"/>
          </a:p>
        </p:txBody>
      </p:sp>
      <p:sp>
        <p:nvSpPr>
          <p:cNvPr id="28"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 PRÉPARATION DES DONNÉES</a:t>
            </a:r>
          </a:p>
        </p:txBody>
      </p:sp>
      <p:sp>
        <p:nvSpPr>
          <p:cNvPr id="29" name="Oval 14"/>
          <p:cNvSpPr/>
          <p:nvPr/>
        </p:nvSpPr>
        <p:spPr>
          <a:xfrm>
            <a:off x="2496854" y="63575"/>
            <a:ext cx="405619" cy="402524"/>
          </a:xfrm>
          <a:prstGeom prst="ellipse">
            <a:avLst/>
          </a:prstGeom>
          <a:solidFill>
            <a:srgbClr val="008DF6"/>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2"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3" name="ZoneTexte 26"/>
          <p:cNvSpPr txBox="1"/>
          <p:nvPr/>
        </p:nvSpPr>
        <p:spPr>
          <a:xfrm>
            <a:off x="3188234" y="637988"/>
            <a:ext cx="3199865" cy="400110"/>
          </a:xfrm>
          <a:prstGeom prst="rect">
            <a:avLst/>
          </a:prstGeom>
          <a:noFill/>
        </p:spPr>
        <p:txBody>
          <a:bodyPr wrap="square" rtlCol="0">
            <a:spAutoFit/>
          </a:bodyPr>
          <a:lstStyle/>
          <a:p>
            <a:r>
              <a:rPr lang="fr-FR" sz="2000" b="1" dirty="0">
                <a:solidFill>
                  <a:srgbClr val="00B050"/>
                </a:solidFill>
                <a:latin typeface="Times New Roman" panose="02020603050405020304" pitchFamily="18" charset="0"/>
                <a:cs typeface="Times New Roman" panose="02020603050405020304" pitchFamily="18" charset="0"/>
              </a:rPr>
              <a:t>1.3 Encodage de DATA </a:t>
            </a:r>
          </a:p>
        </p:txBody>
      </p:sp>
      <p:pic>
        <p:nvPicPr>
          <p:cNvPr id="17" name="Picture 13">
            <a:extLst>
              <a:ext uri="{FF2B5EF4-FFF2-40B4-BE49-F238E27FC236}">
                <a16:creationId xmlns:a16="http://schemas.microsoft.com/office/drawing/2014/main" id="{CDE9312E-9759-48EB-88EA-425E4A3AB1D1}"/>
              </a:ext>
            </a:extLst>
          </p:cNvPr>
          <p:cNvPicPr>
            <a:picLocks noChangeAspect="1"/>
          </p:cNvPicPr>
          <p:nvPr/>
        </p:nvPicPr>
        <p:blipFill>
          <a:blip r:embed="rId3" cstate="print"/>
          <a:stretch>
            <a:fillRect/>
          </a:stretch>
        </p:blipFill>
        <p:spPr>
          <a:xfrm>
            <a:off x="1796797" y="569045"/>
            <a:ext cx="9239758" cy="46246"/>
          </a:xfrm>
          <a:prstGeom prst="rect">
            <a:avLst/>
          </a:prstGeom>
        </p:spPr>
      </p:pic>
      <p:sp>
        <p:nvSpPr>
          <p:cNvPr id="18" name="Rectangle 17">
            <a:extLst>
              <a:ext uri="{FF2B5EF4-FFF2-40B4-BE49-F238E27FC236}">
                <a16:creationId xmlns:a16="http://schemas.microsoft.com/office/drawing/2014/main" id="{92AD23C0-9E12-4FC7-A118-5606DD7859E3}"/>
              </a:ext>
            </a:extLst>
          </p:cNvPr>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a16="http://schemas.microsoft.com/office/drawing/2014/main" id="{CCA03177-7447-4345-90DE-C352F427F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graphicFrame>
        <p:nvGraphicFramePr>
          <p:cNvPr id="3" name="Diagramme 2"/>
          <p:cNvGraphicFramePr/>
          <p:nvPr>
            <p:extLst>
              <p:ext uri="{D42A27DB-BD31-4B8C-83A1-F6EECF244321}">
                <p14:modId xmlns:p14="http://schemas.microsoft.com/office/powerpoint/2010/main" val="122327797"/>
              </p:ext>
            </p:extLst>
          </p:nvPr>
        </p:nvGraphicFramePr>
        <p:xfrm>
          <a:off x="2209800" y="1437738"/>
          <a:ext cx="6578600" cy="52490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880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09E715-CF27-4E5E-9F30-7CD11ACEEDDE}" type="datetime1">
              <a:rPr lang="en-US" smtClean="0"/>
              <a:t>7/25/2020</a:t>
            </a:fld>
            <a:endParaRPr lang="fr-FR"/>
          </a:p>
        </p:txBody>
      </p:sp>
      <p:sp>
        <p:nvSpPr>
          <p:cNvPr id="4" name="Espace réservé du numéro de diapositive 3"/>
          <p:cNvSpPr>
            <a:spLocks noGrp="1"/>
          </p:cNvSpPr>
          <p:nvPr>
            <p:ph type="sldNum" sz="quarter" idx="12"/>
          </p:nvPr>
        </p:nvSpPr>
        <p:spPr/>
        <p:txBody>
          <a:bodyPr/>
          <a:lstStyle/>
          <a:p>
            <a:fld id="{DE1002F5-115D-4173-818D-9BD173FCB9F9}" type="slidenum">
              <a:rPr lang="fr-FR" smtClean="0"/>
              <a:t>9</a:t>
            </a:fld>
            <a:endParaRPr lang="fr-FR"/>
          </a:p>
        </p:txBody>
      </p:sp>
      <p:sp>
        <p:nvSpPr>
          <p:cNvPr id="28" name="TextBox 16"/>
          <p:cNvSpPr txBox="1"/>
          <p:nvPr/>
        </p:nvSpPr>
        <p:spPr>
          <a:xfrm>
            <a:off x="3109030" y="86153"/>
            <a:ext cx="4012019"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 DÉFINITIONS ET THÉORÈMES</a:t>
            </a:r>
          </a:p>
        </p:txBody>
      </p:sp>
      <p:sp>
        <p:nvSpPr>
          <p:cNvPr id="29" name="Oval 14"/>
          <p:cNvSpPr/>
          <p:nvPr/>
        </p:nvSpPr>
        <p:spPr>
          <a:xfrm>
            <a:off x="2496854" y="63575"/>
            <a:ext cx="405619" cy="402524"/>
          </a:xfrm>
          <a:prstGeom prst="ellipse">
            <a:avLst/>
          </a:prstGeom>
          <a:solidFill>
            <a:srgbClr val="008DF6"/>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0" name="Oval 14"/>
          <p:cNvSpPr/>
          <p:nvPr/>
        </p:nvSpPr>
        <p:spPr>
          <a:xfrm>
            <a:off x="745500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1" name="Oval 14"/>
          <p:cNvSpPr/>
          <p:nvPr/>
        </p:nvSpPr>
        <p:spPr>
          <a:xfrm>
            <a:off x="7927114" y="56037"/>
            <a:ext cx="405619" cy="402524"/>
          </a:xfrm>
          <a:prstGeom prst="ellipse">
            <a:avLst/>
          </a:prstGeom>
          <a:solidFill>
            <a:srgbClr val="00206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32" name="TextBox 30"/>
          <p:cNvSpPr txBox="1"/>
          <p:nvPr/>
        </p:nvSpPr>
        <p:spPr>
          <a:xfrm>
            <a:off x="2496854" y="-83934"/>
            <a:ext cx="304231" cy="646331"/>
          </a:xfrm>
          <a:prstGeom prst="rect">
            <a:avLst/>
          </a:prstGeom>
          <a:noFill/>
        </p:spPr>
        <p:txBody>
          <a:bodyPr wrap="square" rtlCol="0">
            <a:spAutoFit/>
          </a:bodyPr>
          <a:lstStyle/>
          <a:p>
            <a:r>
              <a:rPr lang="fr-FR" sz="3600" dirty="0">
                <a:solidFill>
                  <a:schemeClr val="bg1"/>
                </a:solidFill>
                <a:latin typeface="Times New Roman" panose="02020603050405020304" pitchFamily="18" charset="0"/>
                <a:cs typeface="Times New Roman" panose="02020603050405020304" pitchFamily="18" charset="0"/>
              </a:rPr>
              <a:t>1</a:t>
            </a:r>
          </a:p>
        </p:txBody>
      </p:sp>
      <p:sp>
        <p:nvSpPr>
          <p:cNvPr id="33" name="ZoneTexte 26"/>
          <p:cNvSpPr txBox="1"/>
          <p:nvPr/>
        </p:nvSpPr>
        <p:spPr>
          <a:xfrm>
            <a:off x="3188234" y="637988"/>
            <a:ext cx="3163139" cy="400110"/>
          </a:xfrm>
          <a:prstGeom prst="rect">
            <a:avLst/>
          </a:prstGeom>
          <a:noFill/>
        </p:spPr>
        <p:txBody>
          <a:bodyPr wrap="square" rtlCol="0">
            <a:spAutoFit/>
          </a:bodyPr>
          <a:lstStyle/>
          <a:p>
            <a:r>
              <a:rPr lang="fr-FR" sz="2000" b="1" dirty="0">
                <a:solidFill>
                  <a:srgbClr val="00B050"/>
                </a:solidFill>
                <a:latin typeface="Times New Roman" panose="02020603050405020304" pitchFamily="18" charset="0"/>
                <a:cs typeface="Times New Roman" panose="02020603050405020304" pitchFamily="18" charset="0"/>
              </a:rPr>
              <a:t>1.4 Analyse de Forme :</a:t>
            </a:r>
          </a:p>
        </p:txBody>
      </p:sp>
      <p:pic>
        <p:nvPicPr>
          <p:cNvPr id="17" name="Picture 13">
            <a:extLst>
              <a:ext uri="{FF2B5EF4-FFF2-40B4-BE49-F238E27FC236}">
                <a16:creationId xmlns:a16="http://schemas.microsoft.com/office/drawing/2014/main" id="{CDE9312E-9759-48EB-88EA-425E4A3AB1D1}"/>
              </a:ext>
            </a:extLst>
          </p:cNvPr>
          <p:cNvPicPr>
            <a:picLocks noChangeAspect="1"/>
          </p:cNvPicPr>
          <p:nvPr/>
        </p:nvPicPr>
        <p:blipFill>
          <a:blip r:embed="rId3" cstate="print"/>
          <a:stretch>
            <a:fillRect/>
          </a:stretch>
        </p:blipFill>
        <p:spPr>
          <a:xfrm>
            <a:off x="1796797" y="569045"/>
            <a:ext cx="9239758" cy="46246"/>
          </a:xfrm>
          <a:prstGeom prst="rect">
            <a:avLst/>
          </a:prstGeom>
        </p:spPr>
      </p:pic>
      <p:sp>
        <p:nvSpPr>
          <p:cNvPr id="18" name="Rectangle 17">
            <a:extLst>
              <a:ext uri="{FF2B5EF4-FFF2-40B4-BE49-F238E27FC236}">
                <a16:creationId xmlns:a16="http://schemas.microsoft.com/office/drawing/2014/main" id="{92AD23C0-9E12-4FC7-A118-5606DD7859E3}"/>
              </a:ext>
            </a:extLst>
          </p:cNvPr>
          <p:cNvSpPr/>
          <p:nvPr/>
        </p:nvSpPr>
        <p:spPr>
          <a:xfrm>
            <a:off x="1796796" y="1029442"/>
            <a:ext cx="9239758" cy="46245"/>
          </a:xfrm>
          <a:prstGeom prst="rect">
            <a:avLst/>
          </a:prstGeom>
          <a:solidFill>
            <a:srgbClr val="639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a16="http://schemas.microsoft.com/office/drawing/2014/main" id="{CCA03177-7447-4345-90DE-C352F427F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2" y="302184"/>
            <a:ext cx="1772165" cy="1161079"/>
          </a:xfrm>
          <a:prstGeom prst="rect">
            <a:avLst/>
          </a:prstGeom>
        </p:spPr>
      </p:pic>
      <p:graphicFrame>
        <p:nvGraphicFramePr>
          <p:cNvPr id="15" name="Tableau 11">
            <a:extLst>
              <a:ext uri="{FF2B5EF4-FFF2-40B4-BE49-F238E27FC236}">
                <a16:creationId xmlns:a16="http://schemas.microsoft.com/office/drawing/2014/main" id="{65B46345-5159-439C-B9C9-7FB634B84745}"/>
              </a:ext>
            </a:extLst>
          </p:cNvPr>
          <p:cNvGraphicFramePr>
            <a:graphicFrameLocks noGrp="1"/>
          </p:cNvGraphicFramePr>
          <p:nvPr>
            <p:extLst>
              <p:ext uri="{D42A27DB-BD31-4B8C-83A1-F6EECF244321}">
                <p14:modId xmlns:p14="http://schemas.microsoft.com/office/powerpoint/2010/main" val="811949799"/>
              </p:ext>
            </p:extLst>
          </p:nvPr>
        </p:nvGraphicFramePr>
        <p:xfrm>
          <a:off x="324850" y="2064958"/>
          <a:ext cx="11754854" cy="3602127"/>
        </p:xfrm>
        <a:graphic>
          <a:graphicData uri="http://schemas.openxmlformats.org/drawingml/2006/table">
            <a:tbl>
              <a:tblPr firstRow="1" bandRow="1">
                <a:tableStyleId>{5C22544A-7EE6-4342-B048-85BDC9FD1C3A}</a:tableStyleId>
              </a:tblPr>
              <a:tblGrid>
                <a:gridCol w="4475750">
                  <a:extLst>
                    <a:ext uri="{9D8B030D-6E8A-4147-A177-3AD203B41FA5}">
                      <a16:colId xmlns:a16="http://schemas.microsoft.com/office/drawing/2014/main" val="3580915230"/>
                    </a:ext>
                  </a:extLst>
                </a:gridCol>
                <a:gridCol w="7279104">
                  <a:extLst>
                    <a:ext uri="{9D8B030D-6E8A-4147-A177-3AD203B41FA5}">
                      <a16:colId xmlns:a16="http://schemas.microsoft.com/office/drawing/2014/main" val="3409423482"/>
                    </a:ext>
                  </a:extLst>
                </a:gridCol>
              </a:tblGrid>
              <a:tr h="525285">
                <a:tc>
                  <a:txBody>
                    <a:bodyPr/>
                    <a:lstStyle/>
                    <a:p>
                      <a:pPr algn="ctr"/>
                      <a:r>
                        <a:rPr lang="fr-FR" dirty="0">
                          <a:latin typeface="Times New Roman" panose="02020603050405020304" pitchFamily="18" charset="0"/>
                          <a:cs typeface="Times New Roman" panose="02020603050405020304" pitchFamily="18" charset="0"/>
                        </a:rPr>
                        <a:t>Checklist de base</a:t>
                      </a:r>
                      <a:endParaRPr lang="fr-FR"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fr-FR"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4195120"/>
                  </a:ext>
                </a:extLst>
              </a:tr>
              <a:tr h="53258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000" b="1" dirty="0">
                          <a:latin typeface="Times New Roman" panose="02020603050405020304" pitchFamily="18" charset="0"/>
                          <a:cs typeface="Times New Roman" panose="02020603050405020304" pitchFamily="18" charset="0"/>
                        </a:rPr>
                        <a:t>Lignes et colonnes: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000" b="1" dirty="0">
                          <a:latin typeface="Times New Roman" panose="02020603050405020304" pitchFamily="18" charset="0"/>
                          <a:cs typeface="Times New Roman" panose="02020603050405020304" pitchFamily="18" charset="0"/>
                        </a:rPr>
                        <a:t>395, 33</a:t>
                      </a:r>
                    </a:p>
                  </a:txBody>
                  <a:tcPr/>
                </a:tc>
                <a:extLst>
                  <a:ext uri="{0D108BD9-81ED-4DB2-BD59-A6C34878D82A}">
                    <a16:rowId xmlns:a16="http://schemas.microsoft.com/office/drawing/2014/main" val="1839445097"/>
                  </a:ext>
                </a:extLst>
              </a:tr>
              <a:tr h="919249">
                <a:tc>
                  <a:txBody>
                    <a:bodyPr/>
                    <a:lstStyle/>
                    <a:p>
                      <a:pPr algn="ctr"/>
                      <a:endParaRPr lang="fr-FR" sz="2000" b="1" dirty="0">
                        <a:latin typeface="Times New Roman" panose="02020603050405020304" pitchFamily="18" charset="0"/>
                        <a:cs typeface="Times New Roman" panose="02020603050405020304" pitchFamily="18" charset="0"/>
                      </a:endParaRPr>
                    </a:p>
                    <a:p>
                      <a:pPr algn="ctr"/>
                      <a:r>
                        <a:rPr lang="fr-FR" sz="2000" b="1" dirty="0">
                          <a:latin typeface="Times New Roman" panose="02020603050405020304" pitchFamily="18" charset="0"/>
                          <a:cs typeface="Times New Roman" panose="02020603050405020304" pitchFamily="18" charset="0"/>
                        </a:rPr>
                        <a:t>Types de variables</a:t>
                      </a:r>
                    </a:p>
                  </a:txBody>
                  <a:tcPr/>
                </a:tc>
                <a:tc>
                  <a:txBody>
                    <a:bodyPr/>
                    <a:lstStyle/>
                    <a:p>
                      <a:pPr marL="342900" marR="0" lvl="0" indent="-342900" algn="ctr"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sz="2000" b="1" dirty="0">
                          <a:latin typeface="Times New Roman" panose="02020603050405020304" pitchFamily="18" charset="0"/>
                          <a:cs typeface="Times New Roman" panose="02020603050405020304" pitchFamily="18" charset="0"/>
                        </a:rPr>
                        <a:t>qualitatives Ordinales :</a:t>
                      </a:r>
                      <a:r>
                        <a:rPr lang="fr-FR" sz="2000" b="1" dirty="0">
                          <a:solidFill>
                            <a:srgbClr val="FF0000"/>
                          </a:solidFill>
                          <a:latin typeface="Times New Roman" panose="02020603050405020304" pitchFamily="18" charset="0"/>
                          <a:cs typeface="Times New Roman" panose="02020603050405020304" pitchFamily="18" charset="0"/>
                        </a:rPr>
                        <a:t> 11</a:t>
                      </a:r>
                    </a:p>
                    <a:p>
                      <a:pPr marL="342900" marR="0" lvl="0" indent="-342900" algn="ctr"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sz="2000" b="1" dirty="0">
                          <a:latin typeface="Times New Roman" panose="02020603050405020304" pitchFamily="18" charset="0"/>
                          <a:cs typeface="Times New Roman" panose="02020603050405020304" pitchFamily="18" charset="0"/>
                        </a:rPr>
                        <a:t>quantitatives Non Ordinale: </a:t>
                      </a:r>
                      <a:r>
                        <a:rPr lang="fr-FR" sz="2000" b="1" dirty="0">
                          <a:solidFill>
                            <a:srgbClr val="FF0000"/>
                          </a:solidFill>
                          <a:latin typeface="Times New Roman" panose="02020603050405020304" pitchFamily="18" charset="0"/>
                          <a:cs typeface="Times New Roman" panose="02020603050405020304" pitchFamily="18" charset="0"/>
                        </a:rPr>
                        <a:t>22</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fr-FR" sz="20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5346057"/>
                  </a:ext>
                </a:extLst>
              </a:tr>
              <a:tr h="532581">
                <a:tc>
                  <a:txBody>
                    <a:bodyPr/>
                    <a:lstStyle/>
                    <a:p>
                      <a:pPr algn="ctr"/>
                      <a:r>
                        <a:rPr lang="fr-FR" sz="2000" b="1" dirty="0">
                          <a:latin typeface="Times New Roman" panose="02020603050405020304" pitchFamily="18" charset="0"/>
                          <a:cs typeface="Times New Roman" panose="02020603050405020304" pitchFamily="18" charset="0"/>
                        </a:rPr>
                        <a:t>Analyse des valeurs manquantes</a:t>
                      </a:r>
                    </a:p>
                  </a:txBody>
                  <a:tcPr/>
                </a:tc>
                <a:tc>
                  <a:txBody>
                    <a:bodyPr/>
                    <a:lstStyle/>
                    <a:p>
                      <a:pPr algn="ctr"/>
                      <a:r>
                        <a:rPr lang="fr-FR" sz="2000" b="1" dirty="0">
                          <a:latin typeface="Times New Roman" panose="02020603050405020304" pitchFamily="18" charset="0"/>
                          <a:cs typeface="Times New Roman" panose="02020603050405020304" pitchFamily="18" charset="0"/>
                        </a:rPr>
                        <a:t>Néant</a:t>
                      </a:r>
                    </a:p>
                  </a:txBody>
                  <a:tcPr/>
                </a:tc>
                <a:extLst>
                  <a:ext uri="{0D108BD9-81ED-4DB2-BD59-A6C34878D82A}">
                    <a16:rowId xmlns:a16="http://schemas.microsoft.com/office/drawing/2014/main" val="3932134239"/>
                  </a:ext>
                </a:extLst>
              </a:tr>
              <a:tr h="532581">
                <a:tc>
                  <a:txBody>
                    <a:bodyPr/>
                    <a:lstStyle/>
                    <a:p>
                      <a:pPr algn="ctr"/>
                      <a:endParaRPr lang="fr-FR" sz="2000" b="1" dirty="0">
                        <a:latin typeface="Times New Roman" panose="02020603050405020304" pitchFamily="18" charset="0"/>
                        <a:cs typeface="Times New Roman" panose="02020603050405020304" pitchFamily="18" charset="0"/>
                      </a:endParaRPr>
                    </a:p>
                    <a:p>
                      <a:pPr algn="ctr"/>
                      <a:r>
                        <a:rPr lang="fr-FR" sz="2000" b="1" dirty="0">
                          <a:latin typeface="Times New Roman" panose="02020603050405020304" pitchFamily="18" charset="0"/>
                          <a:cs typeface="Times New Roman" panose="02020603050405020304" pitchFamily="18" charset="0"/>
                        </a:rPr>
                        <a:t>Variable Target(cible)</a:t>
                      </a:r>
                    </a:p>
                  </a:txBody>
                  <a:tcPr/>
                </a:tc>
                <a:tc>
                  <a:txBody>
                    <a:bodyPr/>
                    <a:lstStyle/>
                    <a:p>
                      <a:pPr algn="ctr"/>
                      <a:r>
                        <a:rPr lang="fr-FR" sz="2000" b="1" dirty="0">
                          <a:latin typeface="Times New Roman" panose="02020603050405020304" pitchFamily="18" charset="0"/>
                          <a:cs typeface="Times New Roman" panose="02020603050405020304" pitchFamily="18" charset="0"/>
                        </a:rPr>
                        <a:t>Mention:</a:t>
                      </a:r>
                    </a:p>
                    <a:p>
                      <a:pPr marL="342900" indent="-342900" algn="ctr">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FAIL : 1</a:t>
                      </a:r>
                    </a:p>
                    <a:p>
                      <a:pPr marL="342900" indent="-342900" algn="ctr">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SUCCES:0</a:t>
                      </a:r>
                    </a:p>
                  </a:txBody>
                  <a:tcPr/>
                </a:tc>
                <a:extLst>
                  <a:ext uri="{0D108BD9-81ED-4DB2-BD59-A6C34878D82A}">
                    <a16:rowId xmlns:a16="http://schemas.microsoft.com/office/drawing/2014/main" val="166039598"/>
                  </a:ext>
                </a:extLst>
              </a:tr>
            </a:tbl>
          </a:graphicData>
        </a:graphic>
      </p:graphicFrame>
    </p:spTree>
    <p:extLst>
      <p:ext uri="{BB962C8B-B14F-4D97-AF65-F5344CB8AC3E}">
        <p14:creationId xmlns:p14="http://schemas.microsoft.com/office/powerpoint/2010/main" val="200679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16199</TotalTime>
  <Words>3588</Words>
  <Application>Microsoft Office PowerPoint</Application>
  <PresentationFormat>Grand écran</PresentationFormat>
  <Paragraphs>818</Paragraphs>
  <Slides>38</Slides>
  <Notes>36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38</vt:i4>
      </vt:variant>
    </vt:vector>
  </HeadingPairs>
  <TitlesOfParts>
    <vt:vector size="45" baseType="lpstr">
      <vt:lpstr>Arial</vt:lpstr>
      <vt:lpstr>Bookman Old Style</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abdo hamdo</dc:creator>
  <cp:lastModifiedBy>Abderahmane HAMDOUCHI</cp:lastModifiedBy>
  <cp:revision>280</cp:revision>
  <dcterms:created xsi:type="dcterms:W3CDTF">2020-01-12T17:16:22Z</dcterms:created>
  <dcterms:modified xsi:type="dcterms:W3CDTF">2020-07-27T17:22:05Z</dcterms:modified>
</cp:coreProperties>
</file>