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7" r:id="rId2"/>
    <p:sldId id="328" r:id="rId3"/>
    <p:sldId id="346" r:id="rId4"/>
    <p:sldId id="348" r:id="rId5"/>
    <p:sldId id="333" r:id="rId6"/>
    <p:sldId id="344" r:id="rId7"/>
    <p:sldId id="347" r:id="rId8"/>
    <p:sldId id="331" r:id="rId9"/>
    <p:sldId id="332" r:id="rId10"/>
    <p:sldId id="330" r:id="rId11"/>
    <p:sldId id="342" r:id="rId12"/>
    <p:sldId id="339" r:id="rId13"/>
    <p:sldId id="345" r:id="rId14"/>
    <p:sldId id="338" r:id="rId15"/>
    <p:sldId id="336" r:id="rId16"/>
    <p:sldId id="337" r:id="rId17"/>
    <p:sldId id="340" r:id="rId18"/>
    <p:sldId id="327" r:id="rId1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D8"/>
    <a:srgbClr val="2D2D2D"/>
    <a:srgbClr val="CCCCCC"/>
    <a:srgbClr val="E6E6E6"/>
    <a:srgbClr val="DCDCAA"/>
    <a:srgbClr val="F8981D"/>
    <a:srgbClr val="7030A0"/>
    <a:srgbClr val="0073D2"/>
    <a:srgbClr val="D13F3F"/>
    <a:srgbClr val="AD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3" autoAdjust="0"/>
    <p:restoredTop sz="75182" autoAdjust="0"/>
  </p:normalViewPr>
  <p:slideViewPr>
    <p:cSldViewPr snapToGrid="0">
      <p:cViewPr>
        <p:scale>
          <a:sx n="75" d="100"/>
          <a:sy n="75" d="100"/>
        </p:scale>
        <p:origin x="1236" y="246"/>
      </p:cViewPr>
      <p:guideLst/>
    </p:cSldViewPr>
  </p:slideViewPr>
  <p:notesTextViewPr>
    <p:cViewPr>
      <p:scale>
        <a:sx n="3" d="2"/>
        <a:sy n="3" d="2"/>
      </p:scale>
      <p:origin x="0" y="0"/>
    </p:cViewPr>
  </p:notesTextViewPr>
  <p:notesViewPr>
    <p:cSldViewPr snapToGrid="0">
      <p:cViewPr>
        <p:scale>
          <a:sx n="138" d="100"/>
          <a:sy n="138" d="100"/>
        </p:scale>
        <p:origin x="2688" y="-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8428" cy="513508"/>
          </a:xfrm>
          <a:prstGeom prst="rect">
            <a:avLst/>
          </a:prstGeom>
        </p:spPr>
        <p:txBody>
          <a:bodyPr vert="horz" lIns="96650" tIns="48325" rIns="96650" bIns="48325" rtlCol="0"/>
          <a:lstStyle>
            <a:lvl1pPr algn="l">
              <a:defRPr sz="1300"/>
            </a:lvl1pPr>
          </a:lstStyle>
          <a:p>
            <a:endParaRPr lang="en-US"/>
          </a:p>
        </p:txBody>
      </p:sp>
      <p:sp>
        <p:nvSpPr>
          <p:cNvPr id="3" name="Date Placeholder 2"/>
          <p:cNvSpPr>
            <a:spLocks noGrp="1"/>
          </p:cNvSpPr>
          <p:nvPr>
            <p:ph type="dt" sz="quarter" idx="1"/>
          </p:nvPr>
        </p:nvSpPr>
        <p:spPr>
          <a:xfrm>
            <a:off x="4023993" y="1"/>
            <a:ext cx="3078428" cy="513508"/>
          </a:xfrm>
          <a:prstGeom prst="rect">
            <a:avLst/>
          </a:prstGeom>
        </p:spPr>
        <p:txBody>
          <a:bodyPr vert="horz" lIns="96650" tIns="48325" rIns="96650" bIns="48325" rtlCol="0"/>
          <a:lstStyle>
            <a:lvl1pPr algn="r">
              <a:defRPr sz="1300"/>
            </a:lvl1pPr>
          </a:lstStyle>
          <a:p>
            <a:fld id="{103B912C-EBBB-41B2-8F8D-69DD027B404D}" type="datetimeFigureOut">
              <a:rPr lang="en-US" smtClean="0"/>
              <a:t>2/3/2024</a:t>
            </a:fld>
            <a:endParaRPr lang="en-US"/>
          </a:p>
        </p:txBody>
      </p:sp>
      <p:sp>
        <p:nvSpPr>
          <p:cNvPr id="4" name="Footer Placeholder 3"/>
          <p:cNvSpPr>
            <a:spLocks noGrp="1"/>
          </p:cNvSpPr>
          <p:nvPr>
            <p:ph type="ftr" sz="quarter" idx="2"/>
          </p:nvPr>
        </p:nvSpPr>
        <p:spPr>
          <a:xfrm>
            <a:off x="1" y="9721107"/>
            <a:ext cx="3078428" cy="513507"/>
          </a:xfrm>
          <a:prstGeom prst="rect">
            <a:avLst/>
          </a:prstGeom>
        </p:spPr>
        <p:txBody>
          <a:bodyPr vert="horz" lIns="96650" tIns="48325" rIns="96650" bIns="48325" rtlCol="0" anchor="b"/>
          <a:lstStyle>
            <a:lvl1pPr algn="l">
              <a:defRPr sz="1300"/>
            </a:lvl1pPr>
          </a:lstStyle>
          <a:p>
            <a:endParaRPr lang="en-US"/>
          </a:p>
        </p:txBody>
      </p:sp>
      <p:sp>
        <p:nvSpPr>
          <p:cNvPr id="5" name="Slide Number Placeholder 4"/>
          <p:cNvSpPr>
            <a:spLocks noGrp="1"/>
          </p:cNvSpPr>
          <p:nvPr>
            <p:ph type="sldNum" sz="quarter" idx="3"/>
          </p:nvPr>
        </p:nvSpPr>
        <p:spPr>
          <a:xfrm>
            <a:off x="4023993" y="9721107"/>
            <a:ext cx="3078428" cy="513507"/>
          </a:xfrm>
          <a:prstGeom prst="rect">
            <a:avLst/>
          </a:prstGeom>
        </p:spPr>
        <p:txBody>
          <a:bodyPr vert="horz" lIns="96650" tIns="48325" rIns="96650" bIns="48325" rtlCol="0" anchor="b"/>
          <a:lstStyle>
            <a:lvl1pPr algn="r">
              <a:defRPr sz="1300"/>
            </a:lvl1pPr>
          </a:lstStyle>
          <a:p>
            <a:fld id="{6BE4B248-25DA-4E3B-800F-F82573C108A5}" type="slidenum">
              <a:rPr lang="en-US" smtClean="0"/>
              <a:t>‹#›</a:t>
            </a:fld>
            <a:endParaRPr lang="en-US"/>
          </a:p>
        </p:txBody>
      </p:sp>
    </p:spTree>
    <p:extLst>
      <p:ext uri="{BB962C8B-B14F-4D97-AF65-F5344CB8AC3E}">
        <p14:creationId xmlns:p14="http://schemas.microsoft.com/office/powerpoint/2010/main" val="1960846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8428" cy="513508"/>
          </a:xfrm>
          <a:prstGeom prst="rect">
            <a:avLst/>
          </a:prstGeom>
        </p:spPr>
        <p:txBody>
          <a:bodyPr vert="horz" lIns="96650" tIns="48325" rIns="96650" bIns="48325" rtlCol="0"/>
          <a:lstStyle>
            <a:lvl1pPr algn="l">
              <a:defRPr sz="1300"/>
            </a:lvl1pPr>
          </a:lstStyle>
          <a:p>
            <a:endParaRPr lang="en-US"/>
          </a:p>
        </p:txBody>
      </p:sp>
      <p:sp>
        <p:nvSpPr>
          <p:cNvPr id="3" name="Date Placeholder 2"/>
          <p:cNvSpPr>
            <a:spLocks noGrp="1"/>
          </p:cNvSpPr>
          <p:nvPr>
            <p:ph type="dt" idx="1"/>
          </p:nvPr>
        </p:nvSpPr>
        <p:spPr>
          <a:xfrm>
            <a:off x="4023993" y="1"/>
            <a:ext cx="3078428" cy="513508"/>
          </a:xfrm>
          <a:prstGeom prst="rect">
            <a:avLst/>
          </a:prstGeom>
        </p:spPr>
        <p:txBody>
          <a:bodyPr vert="horz" lIns="96650" tIns="48325" rIns="96650" bIns="48325" rtlCol="0"/>
          <a:lstStyle>
            <a:lvl1pPr algn="r">
              <a:defRPr sz="1300"/>
            </a:lvl1pPr>
          </a:lstStyle>
          <a:p>
            <a:fld id="{667CB111-5253-4D54-8274-59C5C76CD735}" type="datetimeFigureOut">
              <a:rPr lang="en-US" smtClean="0"/>
              <a:t>2/3/2024</a:t>
            </a:fld>
            <a:endParaRPr lang="en-US"/>
          </a:p>
        </p:txBody>
      </p:sp>
      <p:sp>
        <p:nvSpPr>
          <p:cNvPr id="4" name="Slide Image Placeholder 3"/>
          <p:cNvSpPr>
            <a:spLocks noGrp="1" noRot="1" noChangeAspect="1"/>
          </p:cNvSpPr>
          <p:nvPr>
            <p:ph type="sldImg" idx="2"/>
          </p:nvPr>
        </p:nvSpPr>
        <p:spPr>
          <a:xfrm>
            <a:off x="481013" y="1279525"/>
            <a:ext cx="6142037" cy="3454400"/>
          </a:xfrm>
          <a:prstGeom prst="rect">
            <a:avLst/>
          </a:prstGeom>
          <a:noFill/>
          <a:ln w="12700">
            <a:solidFill>
              <a:prstClr val="black"/>
            </a:solidFill>
          </a:ln>
        </p:spPr>
        <p:txBody>
          <a:bodyPr vert="horz" lIns="96650" tIns="48325" rIns="96650" bIns="48325" rtlCol="0" anchor="ctr"/>
          <a:lstStyle/>
          <a:p>
            <a:endParaRPr lang="en-US"/>
          </a:p>
        </p:txBody>
      </p:sp>
      <p:sp>
        <p:nvSpPr>
          <p:cNvPr id="5" name="Notes Placeholder 4"/>
          <p:cNvSpPr>
            <a:spLocks noGrp="1"/>
          </p:cNvSpPr>
          <p:nvPr>
            <p:ph type="body" sz="quarter" idx="3"/>
          </p:nvPr>
        </p:nvSpPr>
        <p:spPr>
          <a:xfrm>
            <a:off x="710407" y="4925410"/>
            <a:ext cx="5683250" cy="4029879"/>
          </a:xfrm>
          <a:prstGeom prst="rect">
            <a:avLst/>
          </a:prstGeom>
        </p:spPr>
        <p:txBody>
          <a:bodyPr vert="horz" lIns="96650" tIns="48325" rIns="96650" bIns="483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07"/>
            <a:ext cx="3078428" cy="513507"/>
          </a:xfrm>
          <a:prstGeom prst="rect">
            <a:avLst/>
          </a:prstGeom>
        </p:spPr>
        <p:txBody>
          <a:bodyPr vert="horz" lIns="96650" tIns="48325" rIns="96650" bIns="48325" rtlCol="0" anchor="b"/>
          <a:lstStyle>
            <a:lvl1pPr algn="l">
              <a:defRPr sz="1300"/>
            </a:lvl1pPr>
          </a:lstStyle>
          <a:p>
            <a:endParaRPr lang="en-US"/>
          </a:p>
        </p:txBody>
      </p:sp>
      <p:sp>
        <p:nvSpPr>
          <p:cNvPr id="7" name="Slide Number Placeholder 6"/>
          <p:cNvSpPr>
            <a:spLocks noGrp="1"/>
          </p:cNvSpPr>
          <p:nvPr>
            <p:ph type="sldNum" sz="quarter" idx="5"/>
          </p:nvPr>
        </p:nvSpPr>
        <p:spPr>
          <a:xfrm>
            <a:off x="4023993" y="9721107"/>
            <a:ext cx="3078428" cy="513507"/>
          </a:xfrm>
          <a:prstGeom prst="rect">
            <a:avLst/>
          </a:prstGeom>
        </p:spPr>
        <p:txBody>
          <a:bodyPr vert="horz" lIns="96650" tIns="48325" rIns="96650" bIns="48325" rtlCol="0" anchor="b"/>
          <a:lstStyle>
            <a:lvl1pPr algn="r">
              <a:defRPr sz="1300"/>
            </a:lvl1pPr>
          </a:lstStyle>
          <a:p>
            <a:fld id="{F57C88FC-B6CF-4BF1-920B-59DED0A43E77}" type="slidenum">
              <a:rPr lang="en-US" smtClean="0"/>
              <a:t>‹#›</a:t>
            </a:fld>
            <a:endParaRPr lang="en-US"/>
          </a:p>
        </p:txBody>
      </p:sp>
    </p:spTree>
    <p:extLst>
      <p:ext uri="{BB962C8B-B14F-4D97-AF65-F5344CB8AC3E}">
        <p14:creationId xmlns:p14="http://schemas.microsoft.com/office/powerpoint/2010/main" val="180400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rial" panose="020B0604020202020204" pitchFamily="34" charset="0"/>
                <a:ea typeface="Calibri" panose="020F0502020204030204" pitchFamily="34" charset="0"/>
              </a:rPr>
              <a:t>Welcome to the presentation of my research proposal titled, “Enhancing Fake News Detection on Twitter through Graph Neural Networks: </a:t>
            </a:r>
            <a:br>
              <a:rPr lang="en-GB" sz="1800" dirty="0">
                <a:effectLst/>
                <a:latin typeface="Arial" panose="020B0604020202020204" pitchFamily="34" charset="0"/>
                <a:ea typeface="Calibri" panose="020F0502020204030204" pitchFamily="34" charset="0"/>
              </a:rPr>
            </a:br>
            <a:r>
              <a:rPr lang="en-GB" sz="1800" dirty="0">
                <a:effectLst/>
                <a:latin typeface="Arial" panose="020B0604020202020204" pitchFamily="34" charset="0"/>
                <a:ea typeface="Calibri" panose="020F0502020204030204" pitchFamily="34" charset="0"/>
              </a:rPr>
              <a:t>An Analysis of User </a:t>
            </a:r>
            <a:r>
              <a:rPr lang="en-GB" sz="1800" dirty="0" err="1">
                <a:effectLst/>
                <a:latin typeface="Arial" panose="020B0604020202020204" pitchFamily="34" charset="0"/>
                <a:ea typeface="Calibri" panose="020F0502020204030204" pitchFamily="34" charset="0"/>
              </a:rPr>
              <a:t>Behavior</a:t>
            </a:r>
            <a:r>
              <a:rPr lang="en-GB" sz="1800" dirty="0">
                <a:effectLst/>
                <a:latin typeface="Arial" panose="020B0604020202020204" pitchFamily="34" charset="0"/>
                <a:ea typeface="Calibri" panose="020F0502020204030204" pitchFamily="34" charset="0"/>
              </a:rPr>
              <a:t>, Network Structure, and Content Engagement.”</a:t>
            </a:r>
            <a:endParaRPr lang="en-US" sz="2000" dirty="0"/>
          </a:p>
        </p:txBody>
      </p:sp>
      <p:sp>
        <p:nvSpPr>
          <p:cNvPr id="4" name="Slide Number Placeholder 3"/>
          <p:cNvSpPr>
            <a:spLocks noGrp="1"/>
          </p:cNvSpPr>
          <p:nvPr>
            <p:ph type="sldNum" sz="quarter" idx="10"/>
          </p:nvPr>
        </p:nvSpPr>
        <p:spPr/>
        <p:txBody>
          <a:bodyPr/>
          <a:lstStyle/>
          <a:p>
            <a:fld id="{F57C88FC-B6CF-4BF1-920B-59DED0A43E77}" type="slidenum">
              <a:rPr lang="en-US" sz="2000" smtClean="0"/>
              <a:t>1</a:t>
            </a:fld>
            <a:endParaRPr lang="en-US" sz="2000" dirty="0"/>
          </a:p>
        </p:txBody>
      </p:sp>
    </p:spTree>
    <p:extLst>
      <p:ext uri="{BB962C8B-B14F-4D97-AF65-F5344CB8AC3E}">
        <p14:creationId xmlns:p14="http://schemas.microsoft.com/office/powerpoint/2010/main" val="3426974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Utilizing theories from psychology and related disciplines, this project adopts a deductive approach to investigate fake news detection on Twitter. It employs a quantitative, exploratory research method aimed at identifying relevant socio-affective determinants. These determinants are derived from the data accessible on Twitter, offering a novel perspective on how psychological insights can enhance the accuracy of fake news identification.</a:t>
            </a:r>
            <a:endParaRPr lang="en-GB" dirty="0"/>
          </a:p>
        </p:txBody>
      </p:sp>
      <p:sp>
        <p:nvSpPr>
          <p:cNvPr id="4" name="Slide Number Placeholder 3"/>
          <p:cNvSpPr>
            <a:spLocks noGrp="1"/>
          </p:cNvSpPr>
          <p:nvPr>
            <p:ph type="sldNum" sz="quarter" idx="5"/>
          </p:nvPr>
        </p:nvSpPr>
        <p:spPr/>
        <p:txBody>
          <a:bodyPr/>
          <a:lstStyle/>
          <a:p>
            <a:fld id="{F57C88FC-B6CF-4BF1-920B-59DED0A43E77}" type="slidenum">
              <a:rPr lang="en-US" smtClean="0"/>
              <a:t>10</a:t>
            </a:fld>
            <a:endParaRPr lang="en-US"/>
          </a:p>
        </p:txBody>
      </p:sp>
    </p:spTree>
    <p:extLst>
      <p:ext uri="{BB962C8B-B14F-4D97-AF65-F5344CB8AC3E}">
        <p14:creationId xmlns:p14="http://schemas.microsoft.com/office/powerpoint/2010/main" val="3678616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To facilitate a direct comparison of outcomes, this project employs the benchmark datasets originally used by Soga et al. (2024). These datasets are rehydrated via the Twitter API—a process that will be elaborated upon subsequently—and enriched with previously quantified metrics. Model development is carried out using </a:t>
            </a:r>
            <a:r>
              <a:rPr lang="en-US" sz="1800" dirty="0" err="1">
                <a:effectLst/>
                <a:latin typeface="Arial" panose="020B0604020202020204" pitchFamily="34" charset="0"/>
                <a:ea typeface="Calibri" panose="020F0502020204030204" pitchFamily="34" charset="0"/>
              </a:rPr>
              <a:t>PyTorch</a:t>
            </a:r>
            <a:r>
              <a:rPr lang="en-US" sz="1800" dirty="0">
                <a:effectLst/>
                <a:latin typeface="Arial" panose="020B0604020202020204" pitchFamily="34" charset="0"/>
                <a:ea typeface="Calibri" panose="020F0502020204030204" pitchFamily="34" charset="0"/>
              </a:rPr>
              <a:t> Geometric and BERT, ensuring the use of cutting-edge technology in natural language processing and graph-based learning. The exploration of individual socio-affective determinants is conducted iteratively, with each determinant being progressively integrated into the model. This iterative process, inspired by principles of agile software development, enables a structured yet flexible approach within the exploratory nature of this research.</a:t>
            </a:r>
            <a:endParaRPr lang="en-GB" dirty="0"/>
          </a:p>
        </p:txBody>
      </p:sp>
      <p:sp>
        <p:nvSpPr>
          <p:cNvPr id="4" name="Slide Number Placeholder 3"/>
          <p:cNvSpPr>
            <a:spLocks noGrp="1"/>
          </p:cNvSpPr>
          <p:nvPr>
            <p:ph type="sldNum" sz="quarter" idx="5"/>
          </p:nvPr>
        </p:nvSpPr>
        <p:spPr/>
        <p:txBody>
          <a:bodyPr/>
          <a:lstStyle/>
          <a:p>
            <a:fld id="{F57C88FC-B6CF-4BF1-920B-59DED0A43E77}" type="slidenum">
              <a:rPr lang="en-US" smtClean="0"/>
              <a:t>11</a:t>
            </a:fld>
            <a:endParaRPr lang="en-US"/>
          </a:p>
        </p:txBody>
      </p:sp>
    </p:spTree>
    <p:extLst>
      <p:ext uri="{BB962C8B-B14F-4D97-AF65-F5344CB8AC3E}">
        <p14:creationId xmlns:p14="http://schemas.microsoft.com/office/powerpoint/2010/main" val="569437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The ethical foundation of this project is grounded in the BCS Code of Conduct and the Menlo Report, with a particular emphasis on personal autonomy. Despite the public nature of tweets, research by </a:t>
            </a:r>
            <a:r>
              <a:rPr lang="en-US" sz="1800" dirty="0" err="1">
                <a:effectLst/>
                <a:latin typeface="Arial" panose="020B0604020202020204" pitchFamily="34" charset="0"/>
                <a:ea typeface="Calibri" panose="020F0502020204030204" pitchFamily="34" charset="0"/>
              </a:rPr>
              <a:t>Kaphle</a:t>
            </a:r>
            <a:r>
              <a:rPr lang="en-US" sz="1800" dirty="0">
                <a:effectLst/>
                <a:latin typeface="Arial" panose="020B0604020202020204" pitchFamily="34" charset="0"/>
                <a:ea typeface="Calibri" panose="020F0502020204030204" pitchFamily="34" charset="0"/>
              </a:rPr>
              <a:t> et al. (2022) reveals that Twitter users frequently lack awareness of the platform's terms and conditions. Moreover, the public availability of data does not negate the presence of personal information within it. In addition, the challenge of anonymization is notable; simply removing names does not effectively obscure an author's identity, a task that becomes increasingly difficult as more network-specific data is incorporated. This highlights the complexity of ethical considerations in handling publicly available, yet personally identifiable, information.</a:t>
            </a:r>
            <a:endParaRPr lang="en-GB" dirty="0"/>
          </a:p>
        </p:txBody>
      </p:sp>
      <p:sp>
        <p:nvSpPr>
          <p:cNvPr id="4" name="Slide Number Placeholder 3"/>
          <p:cNvSpPr>
            <a:spLocks noGrp="1"/>
          </p:cNvSpPr>
          <p:nvPr>
            <p:ph type="sldNum" sz="quarter" idx="5"/>
          </p:nvPr>
        </p:nvSpPr>
        <p:spPr/>
        <p:txBody>
          <a:bodyPr/>
          <a:lstStyle/>
          <a:p>
            <a:fld id="{F57C88FC-B6CF-4BF1-920B-59DED0A43E77}" type="slidenum">
              <a:rPr lang="en-US" smtClean="0"/>
              <a:t>12</a:t>
            </a:fld>
            <a:endParaRPr lang="en-US"/>
          </a:p>
        </p:txBody>
      </p:sp>
    </p:spTree>
    <p:extLst>
      <p:ext uri="{BB962C8B-B14F-4D97-AF65-F5344CB8AC3E}">
        <p14:creationId xmlns:p14="http://schemas.microsoft.com/office/powerpoint/2010/main" val="426286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1200"/>
              </a:spcBef>
              <a:spcAft>
                <a:spcPts val="2000"/>
              </a:spcAft>
            </a:pPr>
            <a:r>
              <a:rPr lang="en-US" sz="1800" dirty="0">
                <a:effectLst/>
                <a:latin typeface="Arial" panose="020B0604020202020204" pitchFamily="34" charset="0"/>
                <a:ea typeface="Calibri" panose="020F0502020204030204" pitchFamily="34" charset="0"/>
                <a:cs typeface="Arial" panose="020B0604020202020204" pitchFamily="34" charset="0"/>
              </a:rPr>
              <a:t>To safeguard users' rights, particularly the right to be forgotten, two prevalent methods are employed. The first method, data hydration, is depicted in the slide. This process involves retaining only Twitter user or post IDs in a dataset for distribution. Should a researcher wish to replicate the study, they must reacquire the data associated with these IDs via the API. This ensures that if a user has subsequently deleted their post or account, such data will be absent from the new researcher's dataset, aligning with the user's right to be forgotten.</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200000"/>
              </a:lnSpc>
              <a:spcBef>
                <a:spcPts val="1200"/>
              </a:spcBef>
              <a:spcAft>
                <a:spcPts val="2000"/>
              </a:spcAft>
            </a:pPr>
            <a:r>
              <a:rPr lang="en-US" sz="1800" dirty="0">
                <a:effectLst/>
                <a:latin typeface="Arial" panose="020B0604020202020204" pitchFamily="34"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Arial" panose="020B0604020202020204" pitchFamily="34" charset="0"/>
                <a:ea typeface="Calibri" panose="020F0502020204030204" pitchFamily="34" charset="0"/>
              </a:rPr>
              <a:t>However, this approach introduces a challenge to the 100% reproducibility of research projects. To counteract this, initiatives like the Social Media Archive have been developed. This project anonymizes data and secures it, granting access only to individuals who meet specific security criteria. The choice between these methods is determined by the project's advancement and the requisite level of data protection.</a:t>
            </a:r>
            <a:endParaRPr lang="en-GB" dirty="0"/>
          </a:p>
        </p:txBody>
      </p:sp>
      <p:sp>
        <p:nvSpPr>
          <p:cNvPr id="4" name="Slide Number Placeholder 3"/>
          <p:cNvSpPr>
            <a:spLocks noGrp="1"/>
          </p:cNvSpPr>
          <p:nvPr>
            <p:ph type="sldNum" sz="quarter" idx="5"/>
          </p:nvPr>
        </p:nvSpPr>
        <p:spPr/>
        <p:txBody>
          <a:bodyPr/>
          <a:lstStyle/>
          <a:p>
            <a:fld id="{F57C88FC-B6CF-4BF1-920B-59DED0A43E77}" type="slidenum">
              <a:rPr lang="en-US" smtClean="0"/>
              <a:t>13</a:t>
            </a:fld>
            <a:endParaRPr lang="en-US"/>
          </a:p>
        </p:txBody>
      </p:sp>
    </p:spTree>
    <p:extLst>
      <p:ext uri="{BB962C8B-B14F-4D97-AF65-F5344CB8AC3E}">
        <p14:creationId xmlns:p14="http://schemas.microsoft.com/office/powerpoint/2010/main" val="3773391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1200"/>
              </a:spcBef>
              <a:spcAft>
                <a:spcPts val="2000"/>
              </a:spcAft>
            </a:pPr>
            <a:r>
              <a:rPr lang="en-US" sz="1800" dirty="0">
                <a:effectLst/>
                <a:latin typeface="Arial" panose="020B0604020202020204" pitchFamily="34" charset="0"/>
                <a:ea typeface="Calibri" panose="020F0502020204030204" pitchFamily="34" charset="0"/>
                <a:cs typeface="Arial" panose="020B0604020202020204" pitchFamily="34" charset="0"/>
              </a:rPr>
              <a:t>The project's objective is to enhance fake news detection by incorporating additional network-specific information. However, there's a potential ethical concern: this data could also enable the classification of users based on personal characteristics. Utilizing such information for classification purposes, akin to social scoring, poses an unacceptable risk under the AI Act due to the profound implications for privacy and individual rights.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200000"/>
              </a:lnSpc>
              <a:spcBef>
                <a:spcPts val="1200"/>
              </a:spcBef>
              <a:spcAft>
                <a:spcPts val="2000"/>
              </a:spcAft>
            </a:pPr>
            <a:r>
              <a:rPr lang="en-US" sz="1800" dirty="0">
                <a:effectLst/>
                <a:latin typeface="Arial" panose="020B0604020202020204" pitchFamily="34"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200000"/>
              </a:lnSpc>
              <a:spcBef>
                <a:spcPts val="1200"/>
              </a:spcBef>
              <a:spcAft>
                <a:spcPts val="2000"/>
              </a:spcAft>
            </a:pPr>
            <a:r>
              <a:rPr lang="en-US" sz="1800" dirty="0">
                <a:effectLst/>
                <a:latin typeface="Arial" panose="020B0604020202020204" pitchFamily="34" charset="0"/>
                <a:ea typeface="Calibri" panose="020F0502020204030204" pitchFamily="34" charset="0"/>
                <a:cs typeface="Arial" panose="020B0604020202020204" pitchFamily="34" charset="0"/>
              </a:rPr>
              <a:t>Moreover, there are inherent risks associated with relying on Twitter (now referred to as X) data, which is often biased. Additionally, X's recent adjustments to its terms of use could further complicate research efforts, either by restricting data availability for scholarly purposes or imposing prohibitive costs for access. These challenges underscore the need for careful consideration of ethical standards and legal compliance in the project's design and implementation.</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F57C88FC-B6CF-4BF1-920B-59DED0A43E77}" type="slidenum">
              <a:rPr lang="en-US" smtClean="0"/>
              <a:t>14</a:t>
            </a:fld>
            <a:endParaRPr lang="en-US"/>
          </a:p>
        </p:txBody>
      </p:sp>
    </p:spTree>
    <p:extLst>
      <p:ext uri="{BB962C8B-B14F-4D97-AF65-F5344CB8AC3E}">
        <p14:creationId xmlns:p14="http://schemas.microsoft.com/office/powerpoint/2010/main" val="2952519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Given the project's exploratory and incremental nature, the specific artefacts to be generated remain undefined at this stage. Nevertheless, ethical considerations are paramount. To address these, the project will either provide a dataset comprised solely of Twitter IDs, enabling data rehydration, or utilize a service like SOMAR (Social Media Archive) to ensure data remains reproducible yet securely protected. This approach balances the need for research integrity with the imperative to uphold ethical standards, ensuring that personal privacy is respected and that data usage complies with legal and ethical guidelines.</a:t>
            </a:r>
            <a:endParaRPr lang="en-GB" dirty="0"/>
          </a:p>
        </p:txBody>
      </p:sp>
      <p:sp>
        <p:nvSpPr>
          <p:cNvPr id="4" name="Slide Number Placeholder 3"/>
          <p:cNvSpPr>
            <a:spLocks noGrp="1"/>
          </p:cNvSpPr>
          <p:nvPr>
            <p:ph type="sldNum" sz="quarter" idx="5"/>
          </p:nvPr>
        </p:nvSpPr>
        <p:spPr/>
        <p:txBody>
          <a:bodyPr/>
          <a:lstStyle/>
          <a:p>
            <a:fld id="{F57C88FC-B6CF-4BF1-920B-59DED0A43E77}" type="slidenum">
              <a:rPr lang="en-US" smtClean="0"/>
              <a:t>15</a:t>
            </a:fld>
            <a:endParaRPr lang="en-US"/>
          </a:p>
        </p:txBody>
      </p:sp>
    </p:spTree>
    <p:extLst>
      <p:ext uri="{BB962C8B-B14F-4D97-AF65-F5344CB8AC3E}">
        <p14:creationId xmlns:p14="http://schemas.microsoft.com/office/powerpoint/2010/main" val="2696409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The project follows a standard timeline, with a significant portion already dedicated to conducting the literature review and formulating the research proposal. Should the project commence as scheduled, the development of the model will adopt an interactive approach. Subsequent phases will allocate time specifically for finalizing the documentation. Considering the ECTS credits assigned to this computing project, an estimated maximum of 600 hours has been outlined. This estimation includes a substantial buffer to accommodate any unforeseen circumstances that may arise during the project's progression.</a:t>
            </a:r>
            <a:endParaRPr lang="en-GB" dirty="0"/>
          </a:p>
        </p:txBody>
      </p:sp>
      <p:sp>
        <p:nvSpPr>
          <p:cNvPr id="4" name="Slide Number Placeholder 3"/>
          <p:cNvSpPr>
            <a:spLocks noGrp="1"/>
          </p:cNvSpPr>
          <p:nvPr>
            <p:ph type="sldNum" sz="quarter" idx="5"/>
          </p:nvPr>
        </p:nvSpPr>
        <p:spPr/>
        <p:txBody>
          <a:bodyPr/>
          <a:lstStyle/>
          <a:p>
            <a:fld id="{F57C88FC-B6CF-4BF1-920B-59DED0A43E77}" type="slidenum">
              <a:rPr lang="en-US" smtClean="0"/>
              <a:t>16</a:t>
            </a:fld>
            <a:endParaRPr lang="en-US"/>
          </a:p>
        </p:txBody>
      </p:sp>
    </p:spTree>
    <p:extLst>
      <p:ext uri="{BB962C8B-B14F-4D97-AF65-F5344CB8AC3E}">
        <p14:creationId xmlns:p14="http://schemas.microsoft.com/office/powerpoint/2010/main" val="1313502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For a comprehensive understanding of the sources and insights that have shaped this presentation, the following references have been utilized extensively.</a:t>
            </a:r>
            <a:endParaRPr lang="en-GB" dirty="0"/>
          </a:p>
        </p:txBody>
      </p:sp>
      <p:sp>
        <p:nvSpPr>
          <p:cNvPr id="4" name="Slide Number Placeholder 3"/>
          <p:cNvSpPr>
            <a:spLocks noGrp="1"/>
          </p:cNvSpPr>
          <p:nvPr>
            <p:ph type="sldNum" sz="quarter" idx="5"/>
          </p:nvPr>
        </p:nvSpPr>
        <p:spPr/>
        <p:txBody>
          <a:bodyPr/>
          <a:lstStyle/>
          <a:p>
            <a:fld id="{F57C88FC-B6CF-4BF1-920B-59DED0A43E77}" type="slidenum">
              <a:rPr lang="en-US" smtClean="0"/>
              <a:t>17</a:t>
            </a:fld>
            <a:endParaRPr lang="en-US"/>
          </a:p>
        </p:txBody>
      </p:sp>
    </p:spTree>
    <p:extLst>
      <p:ext uri="{BB962C8B-B14F-4D97-AF65-F5344CB8AC3E}">
        <p14:creationId xmlns:p14="http://schemas.microsoft.com/office/powerpoint/2010/main" val="295481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Thank you very much for your attention.</a:t>
            </a:r>
            <a:endParaRPr lang="en-US" dirty="0"/>
          </a:p>
        </p:txBody>
      </p:sp>
      <p:sp>
        <p:nvSpPr>
          <p:cNvPr id="4" name="Slide Number Placeholder 3"/>
          <p:cNvSpPr>
            <a:spLocks noGrp="1"/>
          </p:cNvSpPr>
          <p:nvPr>
            <p:ph type="sldNum" sz="quarter" idx="10"/>
          </p:nvPr>
        </p:nvSpPr>
        <p:spPr/>
        <p:txBody>
          <a:bodyPr/>
          <a:lstStyle/>
          <a:p>
            <a:fld id="{F57C88FC-B6CF-4BF1-920B-59DED0A43E77}" type="slidenum">
              <a:rPr lang="en-US" smtClean="0"/>
              <a:t>18</a:t>
            </a:fld>
            <a:endParaRPr lang="en-US"/>
          </a:p>
        </p:txBody>
      </p:sp>
    </p:spTree>
    <p:extLst>
      <p:ext uri="{BB962C8B-B14F-4D97-AF65-F5344CB8AC3E}">
        <p14:creationId xmlns:p14="http://schemas.microsoft.com/office/powerpoint/2010/main" val="392101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dirty="0">
                <a:effectLst/>
                <a:latin typeface="Arial" panose="020B0604020202020204" pitchFamily="34" charset="0"/>
                <a:ea typeface="Calibri" panose="020F0502020204030204" pitchFamily="34" charset="0"/>
              </a:rPr>
              <a:t>The agenda is aligned with the specifications outlined on Moodle and encompasses the topics listed there.</a:t>
            </a:r>
            <a:endParaRPr lang="en-GB" sz="2000" dirty="0"/>
          </a:p>
        </p:txBody>
      </p:sp>
      <p:sp>
        <p:nvSpPr>
          <p:cNvPr id="4" name="Slide Number Placeholder 3"/>
          <p:cNvSpPr>
            <a:spLocks noGrp="1"/>
          </p:cNvSpPr>
          <p:nvPr>
            <p:ph type="sldNum" sz="quarter" idx="5"/>
          </p:nvPr>
        </p:nvSpPr>
        <p:spPr/>
        <p:txBody>
          <a:bodyPr/>
          <a:lstStyle/>
          <a:p>
            <a:fld id="{F57C88FC-B6CF-4BF1-920B-59DED0A43E77}" type="slidenum">
              <a:rPr lang="en-US" sz="2000" smtClean="0"/>
              <a:t>2</a:t>
            </a:fld>
            <a:endParaRPr lang="en-US" sz="2000"/>
          </a:p>
        </p:txBody>
      </p:sp>
    </p:spTree>
    <p:extLst>
      <p:ext uri="{BB962C8B-B14F-4D97-AF65-F5344CB8AC3E}">
        <p14:creationId xmlns:p14="http://schemas.microsoft.com/office/powerpoint/2010/main" val="2904035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1200"/>
              </a:spcBef>
              <a:spcAft>
                <a:spcPts val="2000"/>
              </a:spcAft>
            </a:pPr>
            <a:r>
              <a:rPr lang="en-US" sz="1800" dirty="0">
                <a:effectLst/>
                <a:latin typeface="Arial" panose="020B0604020202020204" pitchFamily="34" charset="0"/>
                <a:ea typeface="Calibri" panose="020F0502020204030204" pitchFamily="34" charset="0"/>
                <a:cs typeface="Arial" panose="020B0604020202020204" pitchFamily="34" charset="0"/>
              </a:rPr>
              <a:t>The information landscape has faced a significant decline, highlighted by the World Health Organization's 2020 declaration of a global "infodemic," a term brought to attention by Van Der Linden in 2022. The challenge of misinformation has reached such a height that, as Lewandowsky and colleagues pointed out in 2020, individuals may continue to support political figures even when they recognize the untruths in their statements. This creates a paradox, emphasizing technology's dual role—not just as a catalyst for spreading misinformation but also as a crucial part of the solution, a perspective earlier suggested by Lewandowsky et al. in 2017.</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200000"/>
              </a:lnSpc>
              <a:spcBef>
                <a:spcPts val="1200"/>
              </a:spcBef>
              <a:spcAft>
                <a:spcPts val="2000"/>
              </a:spcAft>
            </a:pPr>
            <a:r>
              <a:rPr lang="en-US" sz="1800" dirty="0">
                <a:effectLst/>
                <a:latin typeface="Arial" panose="020B0604020202020204" pitchFamily="34"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Arial" panose="020B0604020202020204" pitchFamily="34" charset="0"/>
                <a:ea typeface="Calibri" panose="020F0502020204030204" pitchFamily="34" charset="0"/>
              </a:rPr>
              <a:t>Fake news, which deliberately presents false information in the guise of legitimate news, has garnered significant attention from both the media and the research community. The slide before you showcases a recent instance of fake news circulated on Twitter. This is just one example among countless others, yet it's critical to note the extensive interaction such false information receives. This highlights the urgent need for research focused on the automatic detection of fake news, underscoring its importance in today's digital information age.</a:t>
            </a:r>
            <a:endParaRPr lang="en-GB" dirty="0"/>
          </a:p>
        </p:txBody>
      </p:sp>
      <p:sp>
        <p:nvSpPr>
          <p:cNvPr id="4" name="Slide Number Placeholder 3"/>
          <p:cNvSpPr>
            <a:spLocks noGrp="1"/>
          </p:cNvSpPr>
          <p:nvPr>
            <p:ph type="sldNum" sz="quarter" idx="5"/>
          </p:nvPr>
        </p:nvSpPr>
        <p:spPr/>
        <p:txBody>
          <a:bodyPr/>
          <a:lstStyle/>
          <a:p>
            <a:fld id="{F57C88FC-B6CF-4BF1-920B-59DED0A43E77}" type="slidenum">
              <a:rPr lang="en-US" smtClean="0"/>
              <a:t>3</a:t>
            </a:fld>
            <a:endParaRPr lang="en-US"/>
          </a:p>
        </p:txBody>
      </p:sp>
    </p:spTree>
    <p:extLst>
      <p:ext uri="{BB962C8B-B14F-4D97-AF65-F5344CB8AC3E}">
        <p14:creationId xmlns:p14="http://schemas.microsoft.com/office/powerpoint/2010/main" val="1551892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Although this research proposal stems from the literature review completed earlier in the course, it has been carefully developed to serve as a viable postgraduate computing project. The project outlined here is contemporary and challenging, designed to autonomously showcase the skills acquired, making it equally suitable as a final computing project.</a:t>
            </a:r>
            <a:endParaRPr lang="en-GB" dirty="0"/>
          </a:p>
        </p:txBody>
      </p:sp>
      <p:sp>
        <p:nvSpPr>
          <p:cNvPr id="4" name="Slide Number Placeholder 3"/>
          <p:cNvSpPr>
            <a:spLocks noGrp="1"/>
          </p:cNvSpPr>
          <p:nvPr>
            <p:ph type="sldNum" sz="quarter" idx="5"/>
          </p:nvPr>
        </p:nvSpPr>
        <p:spPr/>
        <p:txBody>
          <a:bodyPr/>
          <a:lstStyle/>
          <a:p>
            <a:fld id="{F57C88FC-B6CF-4BF1-920B-59DED0A43E77}" type="slidenum">
              <a:rPr lang="en-US" smtClean="0"/>
              <a:t>4</a:t>
            </a:fld>
            <a:endParaRPr lang="en-US"/>
          </a:p>
        </p:txBody>
      </p:sp>
    </p:spTree>
    <p:extLst>
      <p:ext uri="{BB962C8B-B14F-4D97-AF65-F5344CB8AC3E}">
        <p14:creationId xmlns:p14="http://schemas.microsoft.com/office/powerpoint/2010/main" val="1838718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1200"/>
              </a:spcBef>
              <a:spcAft>
                <a:spcPts val="2000"/>
              </a:spcAft>
            </a:pPr>
            <a:r>
              <a:rPr lang="en-US" sz="1800" dirty="0">
                <a:effectLst/>
                <a:latin typeface="Arial" panose="020B0604020202020204" pitchFamily="34" charset="0"/>
                <a:ea typeface="Calibri" panose="020F0502020204030204" pitchFamily="34" charset="0"/>
                <a:cs typeface="Arial" panose="020B0604020202020204" pitchFamily="34" charset="0"/>
              </a:rPr>
              <a:t>To ensure the presentation flows cohesively, the results of the literature review are presented at this early stage. In this way, a thematic introduction can be conveyed directly.</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Arial" panose="020B0604020202020204" pitchFamily="34" charset="0"/>
                <a:ea typeface="Calibri" panose="020F0502020204030204" pitchFamily="34" charset="0"/>
              </a:rPr>
              <a:t>The literature review adopted a methodology from the University of Zurich, uniquely using recent Literature Reviews in place of standard literature recommendations. This approach was supported by extensive searches across major databases, including IEEE Xplore Digital Library, ACM Digital Library, </a:t>
            </a:r>
            <a:r>
              <a:rPr lang="en-US" sz="1800" dirty="0" err="1">
                <a:effectLst/>
                <a:latin typeface="Arial" panose="020B0604020202020204" pitchFamily="34" charset="0"/>
                <a:ea typeface="Calibri" panose="020F0502020204030204" pitchFamily="34" charset="0"/>
              </a:rPr>
              <a:t>arXiv</a:t>
            </a:r>
            <a:r>
              <a:rPr lang="en-US" sz="1800" dirty="0">
                <a:effectLst/>
                <a:latin typeface="Arial" panose="020B0604020202020204" pitchFamily="34" charset="0"/>
                <a:ea typeface="Calibri" panose="020F0502020204030204" pitchFamily="34" charset="0"/>
              </a:rPr>
              <a:t>, ScienceDirect, Google Scholar, and Consensus. For a comprehensive account of the methods and findings, refer to the literature review submitted in week 7 of the course.</a:t>
            </a:r>
            <a:endParaRPr lang="en-GB" dirty="0"/>
          </a:p>
        </p:txBody>
      </p:sp>
      <p:sp>
        <p:nvSpPr>
          <p:cNvPr id="4" name="Slide Number Placeholder 3"/>
          <p:cNvSpPr>
            <a:spLocks noGrp="1"/>
          </p:cNvSpPr>
          <p:nvPr>
            <p:ph type="sldNum" sz="quarter" idx="5"/>
          </p:nvPr>
        </p:nvSpPr>
        <p:spPr/>
        <p:txBody>
          <a:bodyPr/>
          <a:lstStyle/>
          <a:p>
            <a:fld id="{F57C88FC-B6CF-4BF1-920B-59DED0A43E77}" type="slidenum">
              <a:rPr lang="en-US" smtClean="0"/>
              <a:t>5</a:t>
            </a:fld>
            <a:endParaRPr lang="en-US"/>
          </a:p>
        </p:txBody>
      </p:sp>
    </p:spTree>
    <p:extLst>
      <p:ext uri="{BB962C8B-B14F-4D97-AF65-F5344CB8AC3E}">
        <p14:creationId xmlns:p14="http://schemas.microsoft.com/office/powerpoint/2010/main" val="4229905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Numerous scholars, including Altay et al. (2023) and Ecker et al. (2022), have emphasized the highly interdisciplinary nature of fake news detection. A critical aspect of this research involves pinpointing the key factors that heighten individuals' vulnerability to fake news. People frequently assess the veracity of news through the lens of their political biases, often overvaluing news that aligns with their views and discounting that which does not. Furthermore, certain elements have been identified as increasing the likelihood of falling for fake news, such as biases, partisanship, identity, and the level of trust in media and political institutions. On the other hand, a propensity for analytical thinking has been shown to mitigate these vulnerabilities. Arin et al. (2023) highlight that individuals who are older, male, have higher incomes, and lean politically to the left tend to be more adept at identifying fake news.</a:t>
            </a:r>
            <a:endParaRPr lang="en-GB" dirty="0"/>
          </a:p>
        </p:txBody>
      </p:sp>
      <p:sp>
        <p:nvSpPr>
          <p:cNvPr id="4" name="Slide Number Placeholder 3"/>
          <p:cNvSpPr>
            <a:spLocks noGrp="1"/>
          </p:cNvSpPr>
          <p:nvPr>
            <p:ph type="sldNum" sz="quarter" idx="5"/>
          </p:nvPr>
        </p:nvSpPr>
        <p:spPr/>
        <p:txBody>
          <a:bodyPr/>
          <a:lstStyle/>
          <a:p>
            <a:fld id="{F57C88FC-B6CF-4BF1-920B-59DED0A43E77}" type="slidenum">
              <a:rPr lang="en-US" smtClean="0"/>
              <a:t>6</a:t>
            </a:fld>
            <a:endParaRPr lang="en-US"/>
          </a:p>
        </p:txBody>
      </p:sp>
    </p:spTree>
    <p:extLst>
      <p:ext uri="{BB962C8B-B14F-4D97-AF65-F5344CB8AC3E}">
        <p14:creationId xmlns:p14="http://schemas.microsoft.com/office/powerpoint/2010/main" val="2782725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The latest advancement in incorporating network details for fake news detection was made by Soga et al. (2024). Their approach involved the development of a Graph Neural Network (GNN) model that integrates the stance of users towards the source tweet, essentially capturing whether individuals agree or disagree with it. This determination of stance was innovatively calculated through direct tweet interactions, including comments and likes.</a:t>
            </a:r>
            <a:endParaRPr lang="en-GB" dirty="0"/>
          </a:p>
        </p:txBody>
      </p:sp>
      <p:sp>
        <p:nvSpPr>
          <p:cNvPr id="4" name="Slide Number Placeholder 3"/>
          <p:cNvSpPr>
            <a:spLocks noGrp="1"/>
          </p:cNvSpPr>
          <p:nvPr>
            <p:ph type="sldNum" sz="quarter" idx="5"/>
          </p:nvPr>
        </p:nvSpPr>
        <p:spPr/>
        <p:txBody>
          <a:bodyPr/>
          <a:lstStyle/>
          <a:p>
            <a:fld id="{F57C88FC-B6CF-4BF1-920B-59DED0A43E77}" type="slidenum">
              <a:rPr lang="en-US" smtClean="0"/>
              <a:t>7</a:t>
            </a:fld>
            <a:endParaRPr lang="en-US"/>
          </a:p>
        </p:txBody>
      </p:sp>
    </p:spTree>
    <p:extLst>
      <p:ext uri="{BB962C8B-B14F-4D97-AF65-F5344CB8AC3E}">
        <p14:creationId xmlns:p14="http://schemas.microsoft.com/office/powerpoint/2010/main" val="1345088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Calibri" panose="020F0502020204030204" pitchFamily="34" charset="0"/>
              </a:rPr>
              <a:t>As shown, Graph Neural Networks (GNNs) have been central to the latest advancements in the field. These successes present an opportunity to be leveraged and expanded upon in a targeted manner. The research question is hence formulated as “</a:t>
            </a:r>
            <a:r>
              <a:rPr lang="en-US" sz="4000" b="0" i="1" dirty="0">
                <a:effectLst/>
                <a:latin typeface="+mj-lt"/>
              </a:rPr>
              <a:t>What specific attributes of user behavior, network structure, and content engagement on Twitter enhance the efficacy of Graph Neural Network (GNN)-based models for detecting fake news?</a:t>
            </a:r>
            <a:r>
              <a:rPr lang="en-US" sz="1800" dirty="0">
                <a:effectLst/>
                <a:latin typeface="Arial" panose="020B0604020202020204" pitchFamily="34" charset="0"/>
                <a:ea typeface="Calibri" panose="020F0502020204030204" pitchFamily="34" charset="0"/>
              </a:rPr>
              <a:t>“</a:t>
            </a:r>
          </a:p>
          <a:p>
            <a:endParaRPr lang="en-US" sz="1800" dirty="0">
              <a:effectLst/>
              <a:latin typeface="Arial" panose="020B0604020202020204" pitchFamily="34" charset="0"/>
              <a:ea typeface="Calibri" panose="020F0502020204030204" pitchFamily="34" charset="0"/>
            </a:endParaRPr>
          </a:p>
          <a:p>
            <a:r>
              <a:rPr lang="en-US" sz="1800" dirty="0">
                <a:effectLst/>
                <a:latin typeface="Arial" panose="020B0604020202020204" pitchFamily="34" charset="0"/>
                <a:ea typeface="Calibri" panose="020F0502020204030204" pitchFamily="34" charset="0"/>
              </a:rPr>
              <a:t>In simpler terms: The development of a GNN-based model is proposed, designed to intricately incorporate user interactions, network structure, and content engagement into the detection mechanism, offering a comprehensive approach to analysis.</a:t>
            </a:r>
            <a:endParaRPr lang="en-GB" dirty="0"/>
          </a:p>
        </p:txBody>
      </p:sp>
      <p:sp>
        <p:nvSpPr>
          <p:cNvPr id="4" name="Slide Number Placeholder 3"/>
          <p:cNvSpPr>
            <a:spLocks noGrp="1"/>
          </p:cNvSpPr>
          <p:nvPr>
            <p:ph type="sldNum" sz="quarter" idx="5"/>
          </p:nvPr>
        </p:nvSpPr>
        <p:spPr/>
        <p:txBody>
          <a:bodyPr/>
          <a:lstStyle/>
          <a:p>
            <a:fld id="{F57C88FC-B6CF-4BF1-920B-59DED0A43E77}" type="slidenum">
              <a:rPr lang="en-US" smtClean="0"/>
              <a:t>8</a:t>
            </a:fld>
            <a:endParaRPr lang="en-US"/>
          </a:p>
        </p:txBody>
      </p:sp>
    </p:spTree>
    <p:extLst>
      <p:ext uri="{BB962C8B-B14F-4D97-AF65-F5344CB8AC3E}">
        <p14:creationId xmlns:p14="http://schemas.microsoft.com/office/powerpoint/2010/main" val="3145001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The project's objective is to surpass the F1 score of the model introduced by Soga et al. (2024) by 5%, utilizing the same dataset, albeit extended. Additionally, it seeks to identify which features enhance the model's performance and which do not contribute significantly. To achieve this, comparisons will be made using randomized features to establish a clear understanding of the impact of various factors on model efficacy.</a:t>
            </a:r>
            <a:endParaRPr lang="en-GB" dirty="0"/>
          </a:p>
        </p:txBody>
      </p:sp>
      <p:sp>
        <p:nvSpPr>
          <p:cNvPr id="4" name="Slide Number Placeholder 3"/>
          <p:cNvSpPr>
            <a:spLocks noGrp="1"/>
          </p:cNvSpPr>
          <p:nvPr>
            <p:ph type="sldNum" sz="quarter" idx="5"/>
          </p:nvPr>
        </p:nvSpPr>
        <p:spPr/>
        <p:txBody>
          <a:bodyPr/>
          <a:lstStyle/>
          <a:p>
            <a:fld id="{F57C88FC-B6CF-4BF1-920B-59DED0A43E77}" type="slidenum">
              <a:rPr lang="en-US" smtClean="0"/>
              <a:t>9</a:t>
            </a:fld>
            <a:endParaRPr lang="en-US"/>
          </a:p>
        </p:txBody>
      </p:sp>
    </p:spTree>
    <p:extLst>
      <p:ext uri="{BB962C8B-B14F-4D97-AF65-F5344CB8AC3E}">
        <p14:creationId xmlns:p14="http://schemas.microsoft.com/office/powerpoint/2010/main" val="277411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CE6B0B-544B-427A-9515-D6393F4ED1A6}"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E5B76-029C-485E-9E5F-98B1E01578F3}" type="slidenum">
              <a:rPr lang="en-US" smtClean="0"/>
              <a:t>‹#›</a:t>
            </a:fld>
            <a:endParaRPr lang="en-US"/>
          </a:p>
        </p:txBody>
      </p:sp>
    </p:spTree>
    <p:extLst>
      <p:ext uri="{BB962C8B-B14F-4D97-AF65-F5344CB8AC3E}">
        <p14:creationId xmlns:p14="http://schemas.microsoft.com/office/powerpoint/2010/main" val="1654905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5E44CC-84D2-4266-B2DA-60464AADF00F}"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E5B76-029C-485E-9E5F-98B1E01578F3}" type="slidenum">
              <a:rPr lang="en-US" smtClean="0"/>
              <a:t>‹#›</a:t>
            </a:fld>
            <a:endParaRPr lang="en-US"/>
          </a:p>
        </p:txBody>
      </p:sp>
    </p:spTree>
    <p:extLst>
      <p:ext uri="{BB962C8B-B14F-4D97-AF65-F5344CB8AC3E}">
        <p14:creationId xmlns:p14="http://schemas.microsoft.com/office/powerpoint/2010/main" val="296918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0F28E1-ADB1-4B66-9075-B0284CADC92E}"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E5B76-029C-485E-9E5F-98B1E01578F3}" type="slidenum">
              <a:rPr lang="en-US" smtClean="0"/>
              <a:t>‹#›</a:t>
            </a:fld>
            <a:endParaRPr lang="en-US"/>
          </a:p>
        </p:txBody>
      </p:sp>
    </p:spTree>
    <p:extLst>
      <p:ext uri="{BB962C8B-B14F-4D97-AF65-F5344CB8AC3E}">
        <p14:creationId xmlns:p14="http://schemas.microsoft.com/office/powerpoint/2010/main" val="5379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714C26-3C20-4DFE-B603-CE2813A95D91}"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E5B76-029C-485E-9E5F-98B1E01578F3}" type="slidenum">
              <a:rPr lang="en-US" smtClean="0"/>
              <a:t>‹#›</a:t>
            </a:fld>
            <a:endParaRPr lang="en-US"/>
          </a:p>
        </p:txBody>
      </p:sp>
    </p:spTree>
    <p:extLst>
      <p:ext uri="{BB962C8B-B14F-4D97-AF65-F5344CB8AC3E}">
        <p14:creationId xmlns:p14="http://schemas.microsoft.com/office/powerpoint/2010/main" val="288679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2751E8-48FC-4512-B08A-C44AD7B6C4A0}"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E5B76-029C-485E-9E5F-98B1E01578F3}" type="slidenum">
              <a:rPr lang="en-US" smtClean="0"/>
              <a:t>‹#›</a:t>
            </a:fld>
            <a:endParaRPr lang="en-US"/>
          </a:p>
        </p:txBody>
      </p:sp>
    </p:spTree>
    <p:extLst>
      <p:ext uri="{BB962C8B-B14F-4D97-AF65-F5344CB8AC3E}">
        <p14:creationId xmlns:p14="http://schemas.microsoft.com/office/powerpoint/2010/main" val="216396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03661E-9C4B-4D8A-84FC-34FD25B6E150}" type="datetime1">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E5B76-029C-485E-9E5F-98B1E01578F3}" type="slidenum">
              <a:rPr lang="en-US" smtClean="0"/>
              <a:t>‹#›</a:t>
            </a:fld>
            <a:endParaRPr lang="en-US"/>
          </a:p>
        </p:txBody>
      </p:sp>
    </p:spTree>
    <p:extLst>
      <p:ext uri="{BB962C8B-B14F-4D97-AF65-F5344CB8AC3E}">
        <p14:creationId xmlns:p14="http://schemas.microsoft.com/office/powerpoint/2010/main" val="339052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56073D-CE13-4E40-AA41-05276A08C739}" type="datetime1">
              <a:rPr lang="en-US" smtClean="0"/>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E5B76-029C-485E-9E5F-98B1E01578F3}" type="slidenum">
              <a:rPr lang="en-US" smtClean="0"/>
              <a:t>‹#›</a:t>
            </a:fld>
            <a:endParaRPr lang="en-US"/>
          </a:p>
        </p:txBody>
      </p:sp>
    </p:spTree>
    <p:extLst>
      <p:ext uri="{BB962C8B-B14F-4D97-AF65-F5344CB8AC3E}">
        <p14:creationId xmlns:p14="http://schemas.microsoft.com/office/powerpoint/2010/main" val="373039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C707AA-B40A-4166-B610-A8AF5BDDDCC5}" type="datetime1">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E5B76-029C-485E-9E5F-98B1E01578F3}" type="slidenum">
              <a:rPr lang="en-US" smtClean="0"/>
              <a:t>‹#›</a:t>
            </a:fld>
            <a:endParaRPr lang="en-US"/>
          </a:p>
        </p:txBody>
      </p:sp>
    </p:spTree>
    <p:extLst>
      <p:ext uri="{BB962C8B-B14F-4D97-AF65-F5344CB8AC3E}">
        <p14:creationId xmlns:p14="http://schemas.microsoft.com/office/powerpoint/2010/main" val="147484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ED8D3-8AC1-4992-B81D-3E3FAED4A364}" type="datetime1">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E5B76-029C-485E-9E5F-98B1E01578F3}" type="slidenum">
              <a:rPr lang="en-US" smtClean="0"/>
              <a:t>‹#›</a:t>
            </a:fld>
            <a:endParaRPr lang="en-US"/>
          </a:p>
        </p:txBody>
      </p:sp>
    </p:spTree>
    <p:extLst>
      <p:ext uri="{BB962C8B-B14F-4D97-AF65-F5344CB8AC3E}">
        <p14:creationId xmlns:p14="http://schemas.microsoft.com/office/powerpoint/2010/main" val="325783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E5EFD7-F92A-4DB8-B180-207E5FD9BDB8}" type="datetime1">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E5B76-029C-485E-9E5F-98B1E01578F3}" type="slidenum">
              <a:rPr lang="en-US" smtClean="0"/>
              <a:t>‹#›</a:t>
            </a:fld>
            <a:endParaRPr lang="en-US"/>
          </a:p>
        </p:txBody>
      </p:sp>
    </p:spTree>
    <p:extLst>
      <p:ext uri="{BB962C8B-B14F-4D97-AF65-F5344CB8AC3E}">
        <p14:creationId xmlns:p14="http://schemas.microsoft.com/office/powerpoint/2010/main" val="228530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5181DD-5B55-4A0E-9AF9-25C32B86D787}" type="datetime1">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E5B76-029C-485E-9E5F-98B1E01578F3}" type="slidenum">
              <a:rPr lang="en-US" smtClean="0"/>
              <a:t>‹#›</a:t>
            </a:fld>
            <a:endParaRPr lang="en-US"/>
          </a:p>
        </p:txBody>
      </p:sp>
    </p:spTree>
    <p:extLst>
      <p:ext uri="{BB962C8B-B14F-4D97-AF65-F5344CB8AC3E}">
        <p14:creationId xmlns:p14="http://schemas.microsoft.com/office/powerpoint/2010/main" val="2157016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A62EF-2158-477A-8EB1-19E78A692A97}" type="datetime1">
              <a:rPr lang="en-US" smtClean="0"/>
              <a:t>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E5B76-029C-485E-9E5F-98B1E01578F3}" type="slidenum">
              <a:rPr lang="en-US" smtClean="0"/>
              <a:t>‹#›</a:t>
            </a:fld>
            <a:endParaRPr lang="en-US"/>
          </a:p>
        </p:txBody>
      </p:sp>
    </p:spTree>
    <p:extLst>
      <p:ext uri="{BB962C8B-B14F-4D97-AF65-F5344CB8AC3E}">
        <p14:creationId xmlns:p14="http://schemas.microsoft.com/office/powerpoint/2010/main" val="2562737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37016/mr-2020-119"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2D2D"/>
        </a:solidFill>
        <a:effectLst/>
      </p:bgPr>
    </p:bg>
    <p:spTree>
      <p:nvGrpSpPr>
        <p:cNvPr id="1" name=""/>
        <p:cNvGrpSpPr/>
        <p:nvPr/>
      </p:nvGrpSpPr>
      <p:grpSpPr>
        <a:xfrm>
          <a:off x="0" y="0"/>
          <a:ext cx="0" cy="0"/>
          <a:chOff x="0" y="0"/>
          <a:chExt cx="0" cy="0"/>
        </a:xfrm>
      </p:grpSpPr>
      <p:sp>
        <p:nvSpPr>
          <p:cNvPr id="7" name="TextBox 6"/>
          <p:cNvSpPr txBox="1"/>
          <p:nvPr/>
        </p:nvSpPr>
        <p:spPr>
          <a:xfrm>
            <a:off x="609600" y="1411513"/>
            <a:ext cx="10503049" cy="3293209"/>
          </a:xfrm>
          <a:prstGeom prst="rect">
            <a:avLst/>
          </a:prstGeom>
          <a:noFill/>
        </p:spPr>
        <p:txBody>
          <a:bodyPr wrap="square" rtlCol="0">
            <a:spAutoFit/>
          </a:bodyPr>
          <a:lstStyle/>
          <a:p>
            <a:r>
              <a:rPr lang="en-US" sz="3600" dirty="0">
                <a:solidFill>
                  <a:srgbClr val="007FD8"/>
                </a:solidFill>
                <a:latin typeface="Segoe UI Light" panose="020B0502040204020203" pitchFamily="34" charset="0"/>
                <a:ea typeface="Segoe UI Black" panose="020B0A02040204020203" pitchFamily="34" charset="0"/>
                <a:cs typeface="Segoe UI Light" panose="020B0502040204020203" pitchFamily="34" charset="0"/>
              </a:rPr>
              <a:t>Enhancing Fake News Detection on Twitter through Graph Neural Networks: </a:t>
            </a:r>
            <a:br>
              <a:rPr lang="en-US" sz="3600" dirty="0">
                <a:solidFill>
                  <a:srgbClr val="007FD8"/>
                </a:solidFill>
                <a:latin typeface="Segoe UI Light" panose="020B0502040204020203" pitchFamily="34" charset="0"/>
                <a:ea typeface="Segoe UI Black" panose="020B0A02040204020203" pitchFamily="34" charset="0"/>
                <a:cs typeface="Segoe UI Light" panose="020B0502040204020203" pitchFamily="34" charset="0"/>
              </a:rPr>
            </a:br>
            <a:r>
              <a:rPr lang="en-US" sz="3600" dirty="0">
                <a:solidFill>
                  <a:srgbClr val="007FD8"/>
                </a:solidFill>
                <a:latin typeface="Segoe UI Light" panose="020B0502040204020203" pitchFamily="34" charset="0"/>
                <a:ea typeface="Segoe UI Black" panose="020B0A02040204020203" pitchFamily="34" charset="0"/>
                <a:cs typeface="Segoe UI Light" panose="020B0502040204020203" pitchFamily="34" charset="0"/>
              </a:rPr>
              <a:t>An Analysis of User Behavior, Network Structure, and Content Engagement</a:t>
            </a:r>
          </a:p>
          <a:p>
            <a:endParaRPr lang="en-US" sz="3600" dirty="0">
              <a:solidFill>
                <a:schemeClr val="bg1"/>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sz="2800" dirty="0">
                <a:solidFill>
                  <a:schemeClr val="bg1"/>
                </a:solidFill>
                <a:latin typeface="Segoe UI Light" panose="020B0502040204020203" pitchFamily="34" charset="0"/>
                <a:ea typeface="Segoe UI Black" panose="020B0A02040204020203" pitchFamily="34" charset="0"/>
                <a:cs typeface="Segoe UI Light" panose="020B0502040204020203" pitchFamily="34" charset="0"/>
              </a:rPr>
              <a:t>Research Proposal</a:t>
            </a:r>
          </a:p>
        </p:txBody>
      </p:sp>
      <p:sp>
        <p:nvSpPr>
          <p:cNvPr id="8" name="TextBox 7"/>
          <p:cNvSpPr txBox="1"/>
          <p:nvPr/>
        </p:nvSpPr>
        <p:spPr>
          <a:xfrm>
            <a:off x="682173" y="5831143"/>
            <a:ext cx="10430476" cy="400110"/>
          </a:xfrm>
          <a:prstGeom prst="rect">
            <a:avLst/>
          </a:prstGeom>
          <a:noFill/>
        </p:spPr>
        <p:txBody>
          <a:bodyPr wrap="square" rtlCol="0">
            <a:spAutoFit/>
          </a:bodyPr>
          <a:lstStyle/>
          <a:p>
            <a:r>
              <a:rPr lang="en-US" sz="2000" dirty="0">
                <a:solidFill>
                  <a:srgbClr val="007FD8"/>
                </a:solidFill>
                <a:latin typeface="Segoe UI Light" panose="020B0502040204020203" pitchFamily="34" charset="0"/>
                <a:ea typeface="Segoe UI Black" panose="020B0A02040204020203" pitchFamily="34" charset="0"/>
                <a:cs typeface="Segoe UI Light" panose="020B0502040204020203" pitchFamily="34" charset="0"/>
              </a:rPr>
              <a:t>Research Methods and Professional Practice November 2023, University of Essex Online</a:t>
            </a:r>
          </a:p>
        </p:txBody>
      </p:sp>
    </p:spTree>
    <p:extLst>
      <p:ext uri="{BB962C8B-B14F-4D97-AF65-F5344CB8AC3E}">
        <p14:creationId xmlns:p14="http://schemas.microsoft.com/office/powerpoint/2010/main" val="260056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DA1D-96DC-1AB5-CD5E-A97D86AF2E02}"/>
              </a:ext>
            </a:extLst>
          </p:cNvPr>
          <p:cNvSpPr>
            <a:spLocks noGrp="1"/>
          </p:cNvSpPr>
          <p:nvPr>
            <p:ph type="title"/>
          </p:nvPr>
        </p:nvSpPr>
        <p:spPr/>
        <p:txBody>
          <a:bodyPr/>
          <a:lstStyle/>
          <a:p>
            <a:r>
              <a:rPr lang="en-US" dirty="0"/>
              <a:t>Research Design</a:t>
            </a:r>
            <a:endParaRPr lang="en-GB" dirty="0"/>
          </a:p>
        </p:txBody>
      </p:sp>
      <p:sp>
        <p:nvSpPr>
          <p:cNvPr id="3" name="Content Placeholder 2">
            <a:extLst>
              <a:ext uri="{FF2B5EF4-FFF2-40B4-BE49-F238E27FC236}">
                <a16:creationId xmlns:a16="http://schemas.microsoft.com/office/drawing/2014/main" id="{4809EA87-6FB7-6D1A-20A4-B27376606C04}"/>
              </a:ext>
            </a:extLst>
          </p:cNvPr>
          <p:cNvSpPr>
            <a:spLocks noGrp="1"/>
          </p:cNvSpPr>
          <p:nvPr>
            <p:ph idx="1"/>
          </p:nvPr>
        </p:nvSpPr>
        <p:spPr/>
        <p:txBody>
          <a:bodyPr>
            <a:normAutofit/>
          </a:bodyPr>
          <a:lstStyle/>
          <a:p>
            <a:r>
              <a:rPr lang="en-GB" dirty="0">
                <a:solidFill>
                  <a:srgbClr val="007FD8"/>
                </a:solidFill>
                <a:latin typeface="+mj-lt"/>
              </a:rPr>
              <a:t>Research Approach:</a:t>
            </a:r>
            <a:r>
              <a:rPr lang="en-GB" dirty="0">
                <a:latin typeface="+mj-lt"/>
              </a:rPr>
              <a:t>		</a:t>
            </a:r>
            <a:br>
              <a:rPr lang="en-GB" dirty="0">
                <a:latin typeface="+mj-lt"/>
              </a:rPr>
            </a:br>
            <a:r>
              <a:rPr lang="en-GB" dirty="0">
                <a:latin typeface="+mj-lt"/>
              </a:rPr>
              <a:t>Exploratory</a:t>
            </a:r>
          </a:p>
          <a:p>
            <a:r>
              <a:rPr lang="en-GB" dirty="0">
                <a:solidFill>
                  <a:srgbClr val="007FD8"/>
                </a:solidFill>
                <a:latin typeface="+mj-lt"/>
              </a:rPr>
              <a:t>Reasoning Methodology: </a:t>
            </a:r>
            <a:r>
              <a:rPr lang="en-GB" dirty="0">
                <a:latin typeface="+mj-lt"/>
              </a:rPr>
              <a:t>	</a:t>
            </a:r>
            <a:br>
              <a:rPr lang="en-GB" dirty="0">
                <a:latin typeface="+mj-lt"/>
              </a:rPr>
            </a:br>
            <a:r>
              <a:rPr lang="en-GB" dirty="0">
                <a:latin typeface="+mj-lt"/>
              </a:rPr>
              <a:t>Deductive</a:t>
            </a:r>
          </a:p>
          <a:p>
            <a:r>
              <a:rPr lang="en-GB" dirty="0">
                <a:solidFill>
                  <a:srgbClr val="007FD8"/>
                </a:solidFill>
                <a:latin typeface="+mj-lt"/>
              </a:rPr>
              <a:t>Data Collection Method:</a:t>
            </a:r>
            <a:r>
              <a:rPr lang="en-GB" dirty="0">
                <a:latin typeface="+mj-lt"/>
              </a:rPr>
              <a:t>	</a:t>
            </a:r>
            <a:br>
              <a:rPr lang="en-GB" dirty="0">
                <a:latin typeface="+mj-lt"/>
              </a:rPr>
            </a:br>
            <a:r>
              <a:rPr lang="en-GB" dirty="0">
                <a:latin typeface="+mj-lt"/>
              </a:rPr>
              <a:t>Quantitative</a:t>
            </a:r>
          </a:p>
          <a:p>
            <a:endParaRPr lang="en-GB" dirty="0">
              <a:latin typeface="+mj-lt"/>
            </a:endParaRPr>
          </a:p>
          <a:p>
            <a:endParaRPr lang="en-GB" dirty="0">
              <a:latin typeface="+mj-lt"/>
            </a:endParaRPr>
          </a:p>
          <a:p>
            <a:pPr lvl="1"/>
            <a:endParaRPr lang="en-GB" dirty="0"/>
          </a:p>
        </p:txBody>
      </p:sp>
      <p:sp>
        <p:nvSpPr>
          <p:cNvPr id="4" name="Slide Number Placeholder 3">
            <a:extLst>
              <a:ext uri="{FF2B5EF4-FFF2-40B4-BE49-F238E27FC236}">
                <a16:creationId xmlns:a16="http://schemas.microsoft.com/office/drawing/2014/main" id="{6D20E235-1DFE-C823-4624-26EE49E52613}"/>
              </a:ext>
            </a:extLst>
          </p:cNvPr>
          <p:cNvSpPr>
            <a:spLocks noGrp="1"/>
          </p:cNvSpPr>
          <p:nvPr>
            <p:ph type="sldNum" sz="quarter" idx="12"/>
          </p:nvPr>
        </p:nvSpPr>
        <p:spPr/>
        <p:txBody>
          <a:bodyPr/>
          <a:lstStyle/>
          <a:p>
            <a:fld id="{658E5B76-029C-485E-9E5F-98B1E01578F3}" type="slidenum">
              <a:rPr lang="en-US" smtClean="0"/>
              <a:t>10</a:t>
            </a:fld>
            <a:endParaRPr lang="en-US"/>
          </a:p>
        </p:txBody>
      </p:sp>
      <p:pic>
        <p:nvPicPr>
          <p:cNvPr id="6" name="Content Placeholder 5" descr="A screenshot of a computer screen&#10;&#10;Description automatically generated">
            <a:extLst>
              <a:ext uri="{FF2B5EF4-FFF2-40B4-BE49-F238E27FC236}">
                <a16:creationId xmlns:a16="http://schemas.microsoft.com/office/drawing/2014/main" id="{D82DC3F8-B455-803F-052A-3EEAC2274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678" y="1870075"/>
            <a:ext cx="6061843" cy="4041228"/>
          </a:xfrm>
          <a:prstGeom prst="rect">
            <a:avLst/>
          </a:prstGeom>
        </p:spPr>
      </p:pic>
    </p:spTree>
    <p:extLst>
      <p:ext uri="{BB962C8B-B14F-4D97-AF65-F5344CB8AC3E}">
        <p14:creationId xmlns:p14="http://schemas.microsoft.com/office/powerpoint/2010/main" val="1017599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DA1D-96DC-1AB5-CD5E-A97D86AF2E02}"/>
              </a:ext>
            </a:extLst>
          </p:cNvPr>
          <p:cNvSpPr>
            <a:spLocks noGrp="1"/>
          </p:cNvSpPr>
          <p:nvPr>
            <p:ph type="title"/>
          </p:nvPr>
        </p:nvSpPr>
        <p:spPr/>
        <p:txBody>
          <a:bodyPr/>
          <a:lstStyle/>
          <a:p>
            <a:r>
              <a:rPr lang="en-US" dirty="0"/>
              <a:t>Research Design</a:t>
            </a:r>
            <a:endParaRPr lang="en-GB" dirty="0"/>
          </a:p>
        </p:txBody>
      </p:sp>
      <p:sp>
        <p:nvSpPr>
          <p:cNvPr id="4" name="Slide Number Placeholder 3">
            <a:extLst>
              <a:ext uri="{FF2B5EF4-FFF2-40B4-BE49-F238E27FC236}">
                <a16:creationId xmlns:a16="http://schemas.microsoft.com/office/drawing/2014/main" id="{6D20E235-1DFE-C823-4624-26EE49E52613}"/>
              </a:ext>
            </a:extLst>
          </p:cNvPr>
          <p:cNvSpPr>
            <a:spLocks noGrp="1"/>
          </p:cNvSpPr>
          <p:nvPr>
            <p:ph type="sldNum" sz="quarter" idx="12"/>
          </p:nvPr>
        </p:nvSpPr>
        <p:spPr/>
        <p:txBody>
          <a:bodyPr/>
          <a:lstStyle/>
          <a:p>
            <a:fld id="{658E5B76-029C-485E-9E5F-98B1E01578F3}" type="slidenum">
              <a:rPr lang="en-US" smtClean="0"/>
              <a:t>11</a:t>
            </a:fld>
            <a:endParaRPr lang="en-US"/>
          </a:p>
        </p:txBody>
      </p:sp>
      <p:sp>
        <p:nvSpPr>
          <p:cNvPr id="8" name="Content Placeholder 7">
            <a:extLst>
              <a:ext uri="{FF2B5EF4-FFF2-40B4-BE49-F238E27FC236}">
                <a16:creationId xmlns:a16="http://schemas.microsoft.com/office/drawing/2014/main" id="{4579B68A-AF17-F467-7924-6124A7545182}"/>
              </a:ext>
            </a:extLst>
          </p:cNvPr>
          <p:cNvSpPr>
            <a:spLocks noGrp="1"/>
          </p:cNvSpPr>
          <p:nvPr>
            <p:ph idx="1"/>
          </p:nvPr>
        </p:nvSpPr>
        <p:spPr/>
        <p:txBody>
          <a:bodyPr/>
          <a:lstStyle/>
          <a:p>
            <a:r>
              <a:rPr lang="en-GB" dirty="0">
                <a:latin typeface="+mj-lt"/>
              </a:rPr>
              <a:t>Data Collection</a:t>
            </a:r>
          </a:p>
          <a:p>
            <a:pPr lvl="1"/>
            <a:r>
              <a:rPr lang="en-GB" dirty="0">
                <a:latin typeface="+mj-lt"/>
              </a:rPr>
              <a:t>Use benchmark datasets </a:t>
            </a:r>
            <a:r>
              <a:rPr lang="en-GB" dirty="0" err="1">
                <a:latin typeface="+mj-lt"/>
              </a:rPr>
              <a:t>FakeNewsNet</a:t>
            </a:r>
            <a:r>
              <a:rPr lang="en-GB" dirty="0">
                <a:latin typeface="+mj-lt"/>
              </a:rPr>
              <a:t> and </a:t>
            </a:r>
            <a:r>
              <a:rPr lang="en-GB" dirty="0" err="1">
                <a:latin typeface="+mj-lt"/>
              </a:rPr>
              <a:t>FibVID</a:t>
            </a:r>
            <a:endParaRPr lang="en-GB" dirty="0">
              <a:latin typeface="+mj-lt"/>
            </a:endParaRPr>
          </a:p>
          <a:p>
            <a:pPr lvl="1"/>
            <a:r>
              <a:rPr lang="en-GB" dirty="0">
                <a:latin typeface="+mj-lt"/>
              </a:rPr>
              <a:t>Hydrate the data sets using the Twitter API</a:t>
            </a:r>
          </a:p>
          <a:p>
            <a:pPr lvl="1"/>
            <a:r>
              <a:rPr lang="en-GB" dirty="0">
                <a:latin typeface="+mj-lt"/>
              </a:rPr>
              <a:t>Enhance the dataset while iterating on the cognitive drivers</a:t>
            </a:r>
          </a:p>
          <a:p>
            <a:r>
              <a:rPr lang="en-GB" dirty="0">
                <a:latin typeface="+mj-lt"/>
              </a:rPr>
              <a:t>Data Analysis</a:t>
            </a:r>
          </a:p>
          <a:p>
            <a:pPr lvl="1"/>
            <a:r>
              <a:rPr lang="en-GB" dirty="0">
                <a:latin typeface="+mj-lt"/>
              </a:rPr>
              <a:t>Perform Data Wrangling</a:t>
            </a:r>
          </a:p>
          <a:p>
            <a:pPr lvl="1"/>
            <a:r>
              <a:rPr lang="en-GB" dirty="0">
                <a:latin typeface="+mj-lt"/>
              </a:rPr>
              <a:t>Use </a:t>
            </a:r>
            <a:r>
              <a:rPr lang="en-GB" dirty="0" err="1">
                <a:latin typeface="+mj-lt"/>
              </a:rPr>
              <a:t>PyTorch</a:t>
            </a:r>
            <a:r>
              <a:rPr lang="en-GB" dirty="0">
                <a:latin typeface="+mj-lt"/>
              </a:rPr>
              <a:t> Geometric to implement the GNN models</a:t>
            </a:r>
          </a:p>
          <a:p>
            <a:pPr lvl="1"/>
            <a:r>
              <a:rPr lang="en-GB" dirty="0">
                <a:latin typeface="+mj-lt"/>
              </a:rPr>
              <a:t>Use BERT for natural language processing (NLP)</a:t>
            </a:r>
          </a:p>
          <a:p>
            <a:endParaRPr lang="en-GB" dirty="0">
              <a:latin typeface="+mj-lt"/>
            </a:endParaRPr>
          </a:p>
        </p:txBody>
      </p:sp>
      <p:pic>
        <p:nvPicPr>
          <p:cNvPr id="10" name="Picture 9">
            <a:extLst>
              <a:ext uri="{FF2B5EF4-FFF2-40B4-BE49-F238E27FC236}">
                <a16:creationId xmlns:a16="http://schemas.microsoft.com/office/drawing/2014/main" id="{8AB65B42-7BDC-BDFB-E400-8999032598D5}"/>
              </a:ext>
            </a:extLst>
          </p:cNvPr>
          <p:cNvPicPr>
            <a:picLocks noChangeAspect="1"/>
          </p:cNvPicPr>
          <p:nvPr/>
        </p:nvPicPr>
        <p:blipFill>
          <a:blip r:embed="rId3"/>
          <a:stretch>
            <a:fillRect/>
          </a:stretch>
        </p:blipFill>
        <p:spPr>
          <a:xfrm>
            <a:off x="2113994" y="5206789"/>
            <a:ext cx="7964011" cy="1514686"/>
          </a:xfrm>
          <a:prstGeom prst="rect">
            <a:avLst/>
          </a:prstGeom>
        </p:spPr>
      </p:pic>
    </p:spTree>
    <p:extLst>
      <p:ext uri="{BB962C8B-B14F-4D97-AF65-F5344CB8AC3E}">
        <p14:creationId xmlns:p14="http://schemas.microsoft.com/office/powerpoint/2010/main" val="145839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DA1D-96DC-1AB5-CD5E-A97D86AF2E02}"/>
              </a:ext>
            </a:extLst>
          </p:cNvPr>
          <p:cNvSpPr>
            <a:spLocks noGrp="1"/>
          </p:cNvSpPr>
          <p:nvPr>
            <p:ph type="title"/>
          </p:nvPr>
        </p:nvSpPr>
        <p:spPr/>
        <p:txBody>
          <a:bodyPr/>
          <a:lstStyle/>
          <a:p>
            <a:r>
              <a:rPr lang="en-US" dirty="0"/>
              <a:t>Ethical considerations</a:t>
            </a:r>
            <a:endParaRPr lang="en-GB" dirty="0"/>
          </a:p>
        </p:txBody>
      </p:sp>
      <p:sp>
        <p:nvSpPr>
          <p:cNvPr id="3" name="Content Placeholder 2">
            <a:extLst>
              <a:ext uri="{FF2B5EF4-FFF2-40B4-BE49-F238E27FC236}">
                <a16:creationId xmlns:a16="http://schemas.microsoft.com/office/drawing/2014/main" id="{4809EA87-6FB7-6D1A-20A4-B27376606C04}"/>
              </a:ext>
            </a:extLst>
          </p:cNvPr>
          <p:cNvSpPr>
            <a:spLocks noGrp="1"/>
          </p:cNvSpPr>
          <p:nvPr>
            <p:ph idx="1"/>
          </p:nvPr>
        </p:nvSpPr>
        <p:spPr/>
        <p:txBody>
          <a:bodyPr>
            <a:normAutofit/>
          </a:bodyPr>
          <a:lstStyle/>
          <a:p>
            <a:r>
              <a:rPr lang="en-US" dirty="0">
                <a:latin typeface="+mj-lt"/>
              </a:rPr>
              <a:t>Input: BCS Code of Conduct, Menlo Report</a:t>
            </a:r>
          </a:p>
          <a:p>
            <a:pPr lvl="1"/>
            <a:r>
              <a:rPr lang="en-US" dirty="0">
                <a:latin typeface="+mj-lt"/>
              </a:rPr>
              <a:t>Respect for Persons, Beneficence, Justice, Respect for Law and Public Interest</a:t>
            </a:r>
            <a:endParaRPr lang="en-GB" dirty="0">
              <a:latin typeface="+mj-lt"/>
            </a:endParaRPr>
          </a:p>
          <a:p>
            <a:r>
              <a:rPr lang="en-US" b="0" i="0" dirty="0">
                <a:effectLst/>
                <a:latin typeface="+mj-lt"/>
              </a:rPr>
              <a:t>A tweet is public, but:</a:t>
            </a:r>
          </a:p>
          <a:p>
            <a:pPr lvl="1"/>
            <a:r>
              <a:rPr lang="en-US" b="0" i="0" dirty="0">
                <a:effectLst/>
                <a:latin typeface="+mj-lt"/>
              </a:rPr>
              <a:t>Often contains personally identifiable information</a:t>
            </a:r>
          </a:p>
          <a:p>
            <a:pPr lvl="1"/>
            <a:r>
              <a:rPr lang="en-US" dirty="0">
                <a:latin typeface="+mj-lt"/>
              </a:rPr>
              <a:t>Users a</a:t>
            </a:r>
            <a:r>
              <a:rPr lang="en-US" b="0" i="0" dirty="0">
                <a:effectLst/>
                <a:latin typeface="+mj-lt"/>
              </a:rPr>
              <a:t>re easily re-identifiable</a:t>
            </a:r>
          </a:p>
          <a:p>
            <a:pPr lvl="1"/>
            <a:r>
              <a:rPr lang="en-US" b="0" i="0" dirty="0">
                <a:effectLst/>
                <a:latin typeface="+mj-lt"/>
              </a:rPr>
              <a:t>61.2% of participants are not aware of the use of their tweets for research purposes (</a:t>
            </a:r>
            <a:r>
              <a:rPr lang="en-US" b="0" i="0" dirty="0" err="1">
                <a:effectLst/>
                <a:latin typeface="+mj-lt"/>
              </a:rPr>
              <a:t>Kaphle</a:t>
            </a:r>
            <a:r>
              <a:rPr lang="en-US" b="0" i="0" dirty="0">
                <a:effectLst/>
                <a:latin typeface="+mj-lt"/>
              </a:rPr>
              <a:t> et al., 2022)</a:t>
            </a:r>
          </a:p>
          <a:p>
            <a:r>
              <a:rPr lang="en-US" dirty="0">
                <a:latin typeface="+mj-lt"/>
              </a:rPr>
              <a:t>Respect for Persons / Autonomy is key</a:t>
            </a:r>
            <a:endParaRPr lang="en-US" b="0" i="0" dirty="0">
              <a:effectLst/>
              <a:latin typeface="+mj-lt"/>
            </a:endParaRPr>
          </a:p>
          <a:p>
            <a:endParaRPr lang="en-GB" dirty="0">
              <a:latin typeface="+mj-lt"/>
            </a:endParaRPr>
          </a:p>
        </p:txBody>
      </p:sp>
      <p:sp>
        <p:nvSpPr>
          <p:cNvPr id="4" name="Slide Number Placeholder 3">
            <a:extLst>
              <a:ext uri="{FF2B5EF4-FFF2-40B4-BE49-F238E27FC236}">
                <a16:creationId xmlns:a16="http://schemas.microsoft.com/office/drawing/2014/main" id="{6D20E235-1DFE-C823-4624-26EE49E52613}"/>
              </a:ext>
            </a:extLst>
          </p:cNvPr>
          <p:cNvSpPr>
            <a:spLocks noGrp="1"/>
          </p:cNvSpPr>
          <p:nvPr>
            <p:ph type="sldNum" sz="quarter" idx="12"/>
          </p:nvPr>
        </p:nvSpPr>
        <p:spPr/>
        <p:txBody>
          <a:bodyPr/>
          <a:lstStyle/>
          <a:p>
            <a:fld id="{658E5B76-029C-485E-9E5F-98B1E01578F3}" type="slidenum">
              <a:rPr lang="en-US" smtClean="0"/>
              <a:t>12</a:t>
            </a:fld>
            <a:endParaRPr lang="en-US"/>
          </a:p>
        </p:txBody>
      </p:sp>
    </p:spTree>
    <p:extLst>
      <p:ext uri="{BB962C8B-B14F-4D97-AF65-F5344CB8AC3E}">
        <p14:creationId xmlns:p14="http://schemas.microsoft.com/office/powerpoint/2010/main" val="497231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DA1D-96DC-1AB5-CD5E-A97D86AF2E02}"/>
              </a:ext>
            </a:extLst>
          </p:cNvPr>
          <p:cNvSpPr>
            <a:spLocks noGrp="1"/>
          </p:cNvSpPr>
          <p:nvPr>
            <p:ph type="title"/>
          </p:nvPr>
        </p:nvSpPr>
        <p:spPr/>
        <p:txBody>
          <a:bodyPr/>
          <a:lstStyle/>
          <a:p>
            <a:r>
              <a:rPr lang="en-US" dirty="0"/>
              <a:t>Ethical considerations</a:t>
            </a:r>
            <a:endParaRPr lang="en-GB" dirty="0"/>
          </a:p>
        </p:txBody>
      </p:sp>
      <p:sp>
        <p:nvSpPr>
          <p:cNvPr id="4" name="Slide Number Placeholder 3">
            <a:extLst>
              <a:ext uri="{FF2B5EF4-FFF2-40B4-BE49-F238E27FC236}">
                <a16:creationId xmlns:a16="http://schemas.microsoft.com/office/drawing/2014/main" id="{6D20E235-1DFE-C823-4624-26EE49E52613}"/>
              </a:ext>
            </a:extLst>
          </p:cNvPr>
          <p:cNvSpPr>
            <a:spLocks noGrp="1"/>
          </p:cNvSpPr>
          <p:nvPr>
            <p:ph type="sldNum" sz="quarter" idx="12"/>
          </p:nvPr>
        </p:nvSpPr>
        <p:spPr/>
        <p:txBody>
          <a:bodyPr/>
          <a:lstStyle/>
          <a:p>
            <a:fld id="{658E5B76-029C-485E-9E5F-98B1E01578F3}" type="slidenum">
              <a:rPr lang="en-US" smtClean="0"/>
              <a:t>13</a:t>
            </a:fld>
            <a:endParaRPr lang="en-US"/>
          </a:p>
        </p:txBody>
      </p:sp>
      <p:sp>
        <p:nvSpPr>
          <p:cNvPr id="8" name="Content Placeholder 7">
            <a:extLst>
              <a:ext uri="{FF2B5EF4-FFF2-40B4-BE49-F238E27FC236}">
                <a16:creationId xmlns:a16="http://schemas.microsoft.com/office/drawing/2014/main" id="{1D1B46BB-B0F3-0DC9-037C-CD1AC08AC6E8}"/>
              </a:ext>
            </a:extLst>
          </p:cNvPr>
          <p:cNvSpPr>
            <a:spLocks noGrp="1"/>
          </p:cNvSpPr>
          <p:nvPr>
            <p:ph idx="1"/>
          </p:nvPr>
        </p:nvSpPr>
        <p:spPr/>
        <p:txBody>
          <a:bodyPr/>
          <a:lstStyle/>
          <a:p>
            <a:r>
              <a:rPr lang="en-US" dirty="0">
                <a:latin typeface="+mj-lt"/>
              </a:rPr>
              <a:t>Two possible scenarios:</a:t>
            </a:r>
          </a:p>
          <a:p>
            <a:pPr lvl="1"/>
            <a:r>
              <a:rPr lang="en-US" dirty="0">
                <a:solidFill>
                  <a:srgbClr val="007FD8"/>
                </a:solidFill>
                <a:latin typeface="+mj-lt"/>
              </a:rPr>
              <a:t>I:</a:t>
            </a:r>
            <a:r>
              <a:rPr lang="en-US" dirty="0">
                <a:latin typeface="+mj-lt"/>
              </a:rPr>
              <a:t>  Data hydration</a:t>
            </a:r>
          </a:p>
          <a:p>
            <a:pPr lvl="1"/>
            <a:r>
              <a:rPr lang="en-US" dirty="0">
                <a:solidFill>
                  <a:srgbClr val="007FD8"/>
                </a:solidFill>
                <a:latin typeface="+mj-lt"/>
              </a:rPr>
              <a:t>II: </a:t>
            </a:r>
            <a:r>
              <a:rPr lang="en-US" dirty="0">
                <a:latin typeface="+mj-lt"/>
              </a:rPr>
              <a:t>Social Media Archive (SOMAR)</a:t>
            </a:r>
          </a:p>
          <a:p>
            <a:pPr lvl="1"/>
            <a:endParaRPr lang="en-GB" dirty="0">
              <a:latin typeface="+mj-lt"/>
            </a:endParaRPr>
          </a:p>
        </p:txBody>
      </p:sp>
      <p:pic>
        <p:nvPicPr>
          <p:cNvPr id="9" name="Content Placeholder 5" descr="A screenshot of a computer screen&#10;&#10;Description automatically generated">
            <a:extLst>
              <a:ext uri="{FF2B5EF4-FFF2-40B4-BE49-F238E27FC236}">
                <a16:creationId xmlns:a16="http://schemas.microsoft.com/office/drawing/2014/main" id="{FB004C25-3D1D-C1D1-0608-63EDB81F8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2419" y="1915319"/>
            <a:ext cx="6203353" cy="4351338"/>
          </a:xfrm>
          <a:prstGeom prst="rect">
            <a:avLst/>
          </a:prstGeom>
        </p:spPr>
      </p:pic>
    </p:spTree>
    <p:extLst>
      <p:ext uri="{BB962C8B-B14F-4D97-AF65-F5344CB8AC3E}">
        <p14:creationId xmlns:p14="http://schemas.microsoft.com/office/powerpoint/2010/main" val="1218035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DA1D-96DC-1AB5-CD5E-A97D86AF2E02}"/>
              </a:ext>
            </a:extLst>
          </p:cNvPr>
          <p:cNvSpPr>
            <a:spLocks noGrp="1"/>
          </p:cNvSpPr>
          <p:nvPr>
            <p:ph type="title"/>
          </p:nvPr>
        </p:nvSpPr>
        <p:spPr/>
        <p:txBody>
          <a:bodyPr/>
          <a:lstStyle/>
          <a:p>
            <a:r>
              <a:rPr lang="en-US" dirty="0"/>
              <a:t>Risk assessment</a:t>
            </a:r>
            <a:endParaRPr lang="en-GB" dirty="0"/>
          </a:p>
        </p:txBody>
      </p:sp>
      <p:sp>
        <p:nvSpPr>
          <p:cNvPr id="3" name="Content Placeholder 2">
            <a:extLst>
              <a:ext uri="{FF2B5EF4-FFF2-40B4-BE49-F238E27FC236}">
                <a16:creationId xmlns:a16="http://schemas.microsoft.com/office/drawing/2014/main" id="{4809EA87-6FB7-6D1A-20A4-B27376606C04}"/>
              </a:ext>
            </a:extLst>
          </p:cNvPr>
          <p:cNvSpPr>
            <a:spLocks noGrp="1"/>
          </p:cNvSpPr>
          <p:nvPr>
            <p:ph idx="1"/>
          </p:nvPr>
        </p:nvSpPr>
        <p:spPr/>
        <p:txBody>
          <a:bodyPr>
            <a:normAutofit/>
          </a:bodyPr>
          <a:lstStyle/>
          <a:p>
            <a:r>
              <a:rPr lang="en-US" b="0" i="0" dirty="0">
                <a:effectLst/>
                <a:latin typeface="+mj-lt"/>
              </a:rPr>
              <a:t>AI Act: Social scoring is an unacceptable risk: classifying people based on </a:t>
            </a:r>
            <a:r>
              <a:rPr lang="en-US" b="0" i="0" dirty="0" err="1">
                <a:effectLst/>
                <a:latin typeface="+mj-lt"/>
              </a:rPr>
              <a:t>behaviour</a:t>
            </a:r>
            <a:r>
              <a:rPr lang="en-US" b="0" i="0" dirty="0">
                <a:effectLst/>
                <a:latin typeface="+mj-lt"/>
              </a:rPr>
              <a:t>, socio-economic status or personal characteristics</a:t>
            </a:r>
          </a:p>
          <a:p>
            <a:r>
              <a:rPr lang="en-US" b="0" i="0" dirty="0">
                <a:effectLst/>
                <a:latin typeface="+mj-lt"/>
              </a:rPr>
              <a:t>Possibility of publication bias on Twitter</a:t>
            </a:r>
          </a:p>
          <a:p>
            <a:r>
              <a:rPr lang="en-US" dirty="0">
                <a:latin typeface="+mj-lt"/>
              </a:rPr>
              <a:t>Twitter changing terms and conditions</a:t>
            </a:r>
          </a:p>
          <a:p>
            <a:endParaRPr lang="en-US" dirty="0">
              <a:latin typeface="+mj-lt"/>
            </a:endParaRPr>
          </a:p>
          <a:p>
            <a:endParaRPr lang="en-US" dirty="0">
              <a:latin typeface="+mj-lt"/>
            </a:endParaRPr>
          </a:p>
          <a:p>
            <a:pPr marL="0" indent="0">
              <a:buNone/>
            </a:pPr>
            <a:r>
              <a:rPr lang="en-GB" sz="1800" dirty="0">
                <a:latin typeface="Calibri" panose="020F0502020204030204" pitchFamily="34" charset="0"/>
                <a:ea typeface="Calibri" panose="020F0502020204030204" pitchFamily="34" charset="0"/>
                <a:cs typeface="Arial" panose="020B0604020202020204" pitchFamily="34" charset="0"/>
              </a:rPr>
              <a:t>     (</a:t>
            </a:r>
            <a:r>
              <a:rPr lang="en-GB" sz="1800" dirty="0">
                <a:effectLst/>
                <a:latin typeface="Calibri" panose="020F0502020204030204" pitchFamily="34" charset="0"/>
                <a:ea typeface="Calibri" panose="020F0502020204030204" pitchFamily="34" charset="0"/>
                <a:cs typeface="Arial" panose="020B0604020202020204" pitchFamily="34" charset="0"/>
              </a:rPr>
              <a:t>Twitter, 2024</a:t>
            </a:r>
            <a:r>
              <a:rPr lang="en-US" sz="1800" dirty="0">
                <a:latin typeface="+mj-lt"/>
                <a:ea typeface="Calibri" panose="020F0502020204030204" pitchFamily="34" charset="0"/>
                <a:cs typeface="Arial" panose="020B0604020202020204" pitchFamily="34" charset="0"/>
              </a:rPr>
              <a:t>)</a:t>
            </a:r>
            <a:endParaRPr lang="en-GB" dirty="0">
              <a:latin typeface="+mj-lt"/>
            </a:endParaRPr>
          </a:p>
        </p:txBody>
      </p:sp>
      <p:sp>
        <p:nvSpPr>
          <p:cNvPr id="4" name="Slide Number Placeholder 3">
            <a:extLst>
              <a:ext uri="{FF2B5EF4-FFF2-40B4-BE49-F238E27FC236}">
                <a16:creationId xmlns:a16="http://schemas.microsoft.com/office/drawing/2014/main" id="{6D20E235-1DFE-C823-4624-26EE49E52613}"/>
              </a:ext>
            </a:extLst>
          </p:cNvPr>
          <p:cNvSpPr>
            <a:spLocks noGrp="1"/>
          </p:cNvSpPr>
          <p:nvPr>
            <p:ph type="sldNum" sz="quarter" idx="12"/>
          </p:nvPr>
        </p:nvSpPr>
        <p:spPr/>
        <p:txBody>
          <a:bodyPr/>
          <a:lstStyle/>
          <a:p>
            <a:fld id="{658E5B76-029C-485E-9E5F-98B1E01578F3}" type="slidenum">
              <a:rPr lang="en-US" smtClean="0"/>
              <a:t>14</a:t>
            </a:fld>
            <a:endParaRPr lang="en-US"/>
          </a:p>
        </p:txBody>
      </p:sp>
      <p:pic>
        <p:nvPicPr>
          <p:cNvPr id="6" name="Picture 5">
            <a:extLst>
              <a:ext uri="{FF2B5EF4-FFF2-40B4-BE49-F238E27FC236}">
                <a16:creationId xmlns:a16="http://schemas.microsoft.com/office/drawing/2014/main" id="{E056784E-E1E9-3E56-796F-6894E96F329B}"/>
              </a:ext>
            </a:extLst>
          </p:cNvPr>
          <p:cNvPicPr>
            <a:picLocks noChangeAspect="1"/>
          </p:cNvPicPr>
          <p:nvPr/>
        </p:nvPicPr>
        <p:blipFill>
          <a:blip r:embed="rId3"/>
          <a:stretch>
            <a:fillRect/>
          </a:stretch>
        </p:blipFill>
        <p:spPr>
          <a:xfrm>
            <a:off x="1155072" y="3721906"/>
            <a:ext cx="8221222" cy="990738"/>
          </a:xfrm>
          <a:prstGeom prst="rect">
            <a:avLst/>
          </a:prstGeom>
        </p:spPr>
      </p:pic>
    </p:spTree>
    <p:extLst>
      <p:ext uri="{BB962C8B-B14F-4D97-AF65-F5344CB8AC3E}">
        <p14:creationId xmlns:p14="http://schemas.microsoft.com/office/powerpoint/2010/main" val="363917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DA1D-96DC-1AB5-CD5E-A97D86AF2E02}"/>
              </a:ext>
            </a:extLst>
          </p:cNvPr>
          <p:cNvSpPr>
            <a:spLocks noGrp="1"/>
          </p:cNvSpPr>
          <p:nvPr>
            <p:ph type="title"/>
          </p:nvPr>
        </p:nvSpPr>
        <p:spPr/>
        <p:txBody>
          <a:bodyPr/>
          <a:lstStyle/>
          <a:p>
            <a:r>
              <a:rPr lang="en-US" dirty="0"/>
              <a:t>Artifacts</a:t>
            </a:r>
            <a:endParaRPr lang="en-GB" dirty="0"/>
          </a:p>
        </p:txBody>
      </p:sp>
      <p:sp>
        <p:nvSpPr>
          <p:cNvPr id="3" name="Content Placeholder 2">
            <a:extLst>
              <a:ext uri="{FF2B5EF4-FFF2-40B4-BE49-F238E27FC236}">
                <a16:creationId xmlns:a16="http://schemas.microsoft.com/office/drawing/2014/main" id="{4809EA87-6FB7-6D1A-20A4-B27376606C04}"/>
              </a:ext>
            </a:extLst>
          </p:cNvPr>
          <p:cNvSpPr>
            <a:spLocks noGrp="1"/>
          </p:cNvSpPr>
          <p:nvPr>
            <p:ph idx="1"/>
          </p:nvPr>
        </p:nvSpPr>
        <p:spPr/>
        <p:txBody>
          <a:bodyPr/>
          <a:lstStyle/>
          <a:p>
            <a:r>
              <a:rPr lang="en-US" dirty="0">
                <a:latin typeface="+mj-lt"/>
              </a:rPr>
              <a:t>Dataset containing Twitter IDs for rehydration</a:t>
            </a:r>
            <a:br>
              <a:rPr lang="en-US" dirty="0">
                <a:latin typeface="+mj-lt"/>
              </a:rPr>
            </a:br>
            <a:br>
              <a:rPr lang="en-US" dirty="0">
                <a:latin typeface="+mj-lt"/>
              </a:rPr>
            </a:br>
            <a:r>
              <a:rPr lang="en-US" dirty="0">
                <a:solidFill>
                  <a:srgbClr val="C00000"/>
                </a:solidFill>
                <a:latin typeface="+mj-lt"/>
              </a:rPr>
              <a:t>OR</a:t>
            </a:r>
            <a:br>
              <a:rPr lang="en-US" dirty="0">
                <a:latin typeface="+mj-lt"/>
              </a:rPr>
            </a:br>
            <a:endParaRPr lang="en-US" dirty="0">
              <a:latin typeface="+mj-lt"/>
            </a:endParaRPr>
          </a:p>
          <a:p>
            <a:r>
              <a:rPr lang="en-US" dirty="0">
                <a:latin typeface="+mj-lt"/>
              </a:rPr>
              <a:t>Dataset in SOMAR</a:t>
            </a:r>
          </a:p>
          <a:p>
            <a:endParaRPr lang="en-GB" dirty="0">
              <a:latin typeface="+mj-lt"/>
            </a:endParaRPr>
          </a:p>
          <a:p>
            <a:endParaRPr lang="en-US" dirty="0">
              <a:latin typeface="+mj-lt"/>
            </a:endParaRPr>
          </a:p>
        </p:txBody>
      </p:sp>
      <p:sp>
        <p:nvSpPr>
          <p:cNvPr id="4" name="Slide Number Placeholder 3">
            <a:extLst>
              <a:ext uri="{FF2B5EF4-FFF2-40B4-BE49-F238E27FC236}">
                <a16:creationId xmlns:a16="http://schemas.microsoft.com/office/drawing/2014/main" id="{6D20E235-1DFE-C823-4624-26EE49E52613}"/>
              </a:ext>
            </a:extLst>
          </p:cNvPr>
          <p:cNvSpPr>
            <a:spLocks noGrp="1"/>
          </p:cNvSpPr>
          <p:nvPr>
            <p:ph type="sldNum" sz="quarter" idx="12"/>
          </p:nvPr>
        </p:nvSpPr>
        <p:spPr/>
        <p:txBody>
          <a:bodyPr/>
          <a:lstStyle/>
          <a:p>
            <a:fld id="{658E5B76-029C-485E-9E5F-98B1E01578F3}" type="slidenum">
              <a:rPr lang="en-US" smtClean="0"/>
              <a:t>15</a:t>
            </a:fld>
            <a:endParaRPr lang="en-US"/>
          </a:p>
        </p:txBody>
      </p:sp>
    </p:spTree>
    <p:extLst>
      <p:ext uri="{BB962C8B-B14F-4D97-AF65-F5344CB8AC3E}">
        <p14:creationId xmlns:p14="http://schemas.microsoft.com/office/powerpoint/2010/main" val="4268831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DA1D-96DC-1AB5-CD5E-A97D86AF2E02}"/>
              </a:ext>
            </a:extLst>
          </p:cNvPr>
          <p:cNvSpPr>
            <a:spLocks noGrp="1"/>
          </p:cNvSpPr>
          <p:nvPr>
            <p:ph type="title"/>
          </p:nvPr>
        </p:nvSpPr>
        <p:spPr>
          <a:xfrm rot="5400000">
            <a:off x="-4595019" y="4595018"/>
            <a:ext cx="10515600" cy="1325563"/>
          </a:xfrm>
        </p:spPr>
        <p:txBody>
          <a:bodyPr/>
          <a:lstStyle/>
          <a:p>
            <a:r>
              <a:rPr lang="en-US" dirty="0"/>
              <a:t>Timeline</a:t>
            </a:r>
            <a:endParaRPr lang="en-GB" dirty="0"/>
          </a:p>
        </p:txBody>
      </p:sp>
      <p:graphicFrame>
        <p:nvGraphicFramePr>
          <p:cNvPr id="5" name="Content Placeholder 4">
            <a:extLst>
              <a:ext uri="{FF2B5EF4-FFF2-40B4-BE49-F238E27FC236}">
                <a16:creationId xmlns:a16="http://schemas.microsoft.com/office/drawing/2014/main" id="{94889446-BBEA-A7FC-F569-DA36EC71726C}"/>
              </a:ext>
            </a:extLst>
          </p:cNvPr>
          <p:cNvGraphicFramePr>
            <a:graphicFrameLocks noGrp="1"/>
          </p:cNvGraphicFramePr>
          <p:nvPr>
            <p:ph idx="1"/>
            <p:extLst>
              <p:ext uri="{D42A27DB-BD31-4B8C-83A1-F6EECF244321}">
                <p14:modId xmlns:p14="http://schemas.microsoft.com/office/powerpoint/2010/main" val="4260005797"/>
              </p:ext>
            </p:extLst>
          </p:nvPr>
        </p:nvGraphicFramePr>
        <p:xfrm>
          <a:off x="1325562" y="0"/>
          <a:ext cx="10866437" cy="6822440"/>
        </p:xfrm>
        <a:graphic>
          <a:graphicData uri="http://schemas.openxmlformats.org/drawingml/2006/table">
            <a:tbl>
              <a:tblPr firstRow="1" bandRow="1">
                <a:tableStyleId>{5C22544A-7EE6-4342-B048-85BDC9FD1C3A}</a:tableStyleId>
              </a:tblPr>
              <a:tblGrid>
                <a:gridCol w="3348038">
                  <a:extLst>
                    <a:ext uri="{9D8B030D-6E8A-4147-A177-3AD203B41FA5}">
                      <a16:colId xmlns:a16="http://schemas.microsoft.com/office/drawing/2014/main" val="3563055926"/>
                    </a:ext>
                  </a:extLst>
                </a:gridCol>
                <a:gridCol w="4331008">
                  <a:extLst>
                    <a:ext uri="{9D8B030D-6E8A-4147-A177-3AD203B41FA5}">
                      <a16:colId xmlns:a16="http://schemas.microsoft.com/office/drawing/2014/main" val="3386029307"/>
                    </a:ext>
                  </a:extLst>
                </a:gridCol>
                <a:gridCol w="1372151">
                  <a:extLst>
                    <a:ext uri="{9D8B030D-6E8A-4147-A177-3AD203B41FA5}">
                      <a16:colId xmlns:a16="http://schemas.microsoft.com/office/drawing/2014/main" val="2870150807"/>
                    </a:ext>
                  </a:extLst>
                </a:gridCol>
                <a:gridCol w="757542">
                  <a:extLst>
                    <a:ext uri="{9D8B030D-6E8A-4147-A177-3AD203B41FA5}">
                      <a16:colId xmlns:a16="http://schemas.microsoft.com/office/drawing/2014/main" val="1075203296"/>
                    </a:ext>
                  </a:extLst>
                </a:gridCol>
                <a:gridCol w="1057698">
                  <a:extLst>
                    <a:ext uri="{9D8B030D-6E8A-4147-A177-3AD203B41FA5}">
                      <a16:colId xmlns:a16="http://schemas.microsoft.com/office/drawing/2014/main" val="2165560211"/>
                    </a:ext>
                  </a:extLst>
                </a:gridCol>
              </a:tblGrid>
              <a:tr h="370840">
                <a:tc>
                  <a:txBody>
                    <a:bodyPr/>
                    <a:lstStyle/>
                    <a:p>
                      <a:r>
                        <a:rPr lang="en-US" sz="1400" dirty="0"/>
                        <a:t>Stage</a:t>
                      </a:r>
                      <a:endParaRPr lang="en-GB" sz="1400" dirty="0"/>
                    </a:p>
                  </a:txBody>
                  <a:tcPr/>
                </a:tc>
                <a:tc>
                  <a:txBody>
                    <a:bodyPr/>
                    <a:lstStyle/>
                    <a:p>
                      <a:r>
                        <a:rPr lang="en-US" sz="1400" dirty="0"/>
                        <a:t>Activity</a:t>
                      </a:r>
                      <a:endParaRPr lang="en-GB" sz="1400" dirty="0"/>
                    </a:p>
                  </a:txBody>
                  <a:tcPr/>
                </a:tc>
                <a:tc>
                  <a:txBody>
                    <a:bodyPr/>
                    <a:lstStyle/>
                    <a:p>
                      <a:r>
                        <a:rPr lang="en-US" sz="1400" dirty="0"/>
                        <a:t>Estimated duration</a:t>
                      </a:r>
                      <a:endParaRPr lang="en-GB" sz="1400" dirty="0"/>
                    </a:p>
                  </a:txBody>
                  <a:tcPr/>
                </a:tc>
                <a:tc>
                  <a:txBody>
                    <a:bodyPr/>
                    <a:lstStyle/>
                    <a:p>
                      <a:r>
                        <a:rPr lang="en-US" sz="1400" dirty="0"/>
                        <a:t>Start date</a:t>
                      </a:r>
                      <a:endParaRPr lang="en-GB" sz="1400" dirty="0"/>
                    </a:p>
                  </a:txBody>
                  <a:tcPr/>
                </a:tc>
                <a:tc>
                  <a:txBody>
                    <a:bodyPr/>
                    <a:lstStyle/>
                    <a:p>
                      <a:r>
                        <a:rPr lang="en-US" sz="1400" dirty="0"/>
                        <a:t>End date</a:t>
                      </a:r>
                      <a:endParaRPr lang="en-GB" sz="1400" dirty="0"/>
                    </a:p>
                  </a:txBody>
                  <a:tcPr/>
                </a:tc>
                <a:extLst>
                  <a:ext uri="{0D108BD9-81ED-4DB2-BD59-A6C34878D82A}">
                    <a16:rowId xmlns:a16="http://schemas.microsoft.com/office/drawing/2014/main" val="1746059949"/>
                  </a:ext>
                </a:extLst>
              </a:tr>
              <a:tr h="370840">
                <a:tc rowSpan="2">
                  <a:txBody>
                    <a:bodyPr/>
                    <a:lstStyle/>
                    <a:p>
                      <a:r>
                        <a:rPr lang="en-US" sz="1400" dirty="0"/>
                        <a:t>Literature review</a:t>
                      </a:r>
                      <a:endParaRPr lang="en-GB" sz="1400" dirty="0"/>
                    </a:p>
                  </a:txBody>
                  <a:tcPr/>
                </a:tc>
                <a:tc>
                  <a:txBody>
                    <a:bodyPr/>
                    <a:lstStyle/>
                    <a:p>
                      <a:r>
                        <a:rPr lang="en-US" sz="1400" dirty="0"/>
                        <a:t>Search, capture and </a:t>
                      </a:r>
                      <a:r>
                        <a:rPr lang="en-US" sz="1400" dirty="0" err="1"/>
                        <a:t>synthesise</a:t>
                      </a:r>
                      <a:r>
                        <a:rPr lang="en-US" sz="1400" dirty="0"/>
                        <a:t> relevant literature</a:t>
                      </a:r>
                      <a:endParaRPr lang="en-GB" sz="1400" dirty="0"/>
                    </a:p>
                  </a:txBody>
                  <a:tcPr/>
                </a:tc>
                <a:tc>
                  <a:txBody>
                    <a:bodyPr/>
                    <a:lstStyle/>
                    <a:p>
                      <a:r>
                        <a:rPr lang="en-US" sz="1400" dirty="0"/>
                        <a:t>80</a:t>
                      </a:r>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582236284"/>
                  </a:ext>
                </a:extLst>
              </a:tr>
              <a:tr h="370840">
                <a:tc vMerge="1">
                  <a:txBody>
                    <a:bodyPr/>
                    <a:lstStyle/>
                    <a:p>
                      <a:endParaRPr lang="en-GB" sz="1400" dirty="0"/>
                    </a:p>
                  </a:txBody>
                  <a:tcPr/>
                </a:tc>
                <a:tc>
                  <a:txBody>
                    <a:bodyPr/>
                    <a:lstStyle/>
                    <a:p>
                      <a:r>
                        <a:rPr lang="en-GB" sz="1400" dirty="0"/>
                        <a:t>Prepare draft literature review</a:t>
                      </a:r>
                    </a:p>
                  </a:txBody>
                  <a:tcPr/>
                </a:tc>
                <a:tc>
                  <a:txBody>
                    <a:bodyPr/>
                    <a:lstStyle/>
                    <a:p>
                      <a:r>
                        <a:rPr lang="en-US" sz="1400" dirty="0"/>
                        <a:t>10</a:t>
                      </a:r>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645173510"/>
                  </a:ext>
                </a:extLst>
              </a:tr>
              <a:tr h="370840">
                <a:tc rowSpan="3">
                  <a:txBody>
                    <a:bodyPr/>
                    <a:lstStyle/>
                    <a:p>
                      <a:r>
                        <a:rPr lang="en-US" sz="1400" dirty="0"/>
                        <a:t>Research design and planning</a:t>
                      </a:r>
                      <a:endParaRPr lang="en-GB" sz="1400" dirty="0"/>
                    </a:p>
                  </a:txBody>
                  <a:tcPr/>
                </a:tc>
                <a:tc>
                  <a:txBody>
                    <a:bodyPr/>
                    <a:lstStyle/>
                    <a:p>
                      <a:r>
                        <a:rPr lang="en-US" sz="1400" dirty="0"/>
                        <a:t>Finalize research problem / question</a:t>
                      </a:r>
                      <a:endParaRPr lang="en-GB" sz="1400" dirty="0"/>
                    </a:p>
                  </a:txBody>
                  <a:tcPr/>
                </a:tc>
                <a:tc>
                  <a:txBody>
                    <a:bodyPr/>
                    <a:lstStyle/>
                    <a:p>
                      <a:r>
                        <a:rPr lang="en-US" sz="1400" dirty="0"/>
                        <a:t>10</a:t>
                      </a:r>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2358073030"/>
                  </a:ext>
                </a:extLst>
              </a:tr>
              <a:tr h="370840">
                <a:tc vMerge="1">
                  <a:txBody>
                    <a:bodyPr/>
                    <a:lstStyle/>
                    <a:p>
                      <a:endParaRPr lang="en-GB" dirty="0"/>
                    </a:p>
                  </a:txBody>
                  <a:tcPr/>
                </a:tc>
                <a:tc>
                  <a:txBody>
                    <a:bodyPr/>
                    <a:lstStyle/>
                    <a:p>
                      <a:r>
                        <a:rPr lang="en-US" sz="1400" dirty="0"/>
                        <a:t>Develop research design</a:t>
                      </a:r>
                      <a:endParaRPr lang="en-GB" sz="1400" dirty="0"/>
                    </a:p>
                  </a:txBody>
                  <a:tcPr/>
                </a:tc>
                <a:tc>
                  <a:txBody>
                    <a:bodyPr/>
                    <a:lstStyle/>
                    <a:p>
                      <a:r>
                        <a:rPr lang="en-US" sz="1400" dirty="0"/>
                        <a:t>5</a:t>
                      </a:r>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888859617"/>
                  </a:ext>
                </a:extLst>
              </a:tr>
              <a:tr h="370840">
                <a:tc vMerge="1">
                  <a:txBody>
                    <a:bodyPr/>
                    <a:lstStyle/>
                    <a:p>
                      <a:endParaRPr lang="en-GB" dirty="0"/>
                    </a:p>
                  </a:txBody>
                  <a:tcPr/>
                </a:tc>
                <a:tc>
                  <a:txBody>
                    <a:bodyPr/>
                    <a:lstStyle/>
                    <a:p>
                      <a:r>
                        <a:rPr lang="en-US" sz="1400" dirty="0"/>
                        <a:t>Prepare research proposal</a:t>
                      </a:r>
                      <a:endParaRPr lang="en-GB" sz="1400" dirty="0"/>
                    </a:p>
                  </a:txBody>
                  <a:tcPr/>
                </a:tc>
                <a:tc>
                  <a:txBody>
                    <a:bodyPr/>
                    <a:lstStyle/>
                    <a:p>
                      <a:r>
                        <a:rPr lang="en-US" sz="1400" dirty="0"/>
                        <a:t>10</a:t>
                      </a:r>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1015142107"/>
                  </a:ext>
                </a:extLst>
              </a:tr>
              <a:tr h="370840">
                <a:tc rowSpan="4">
                  <a:txBody>
                    <a:bodyPr/>
                    <a:lstStyle/>
                    <a:p>
                      <a:r>
                        <a:rPr lang="en-US" sz="1400" dirty="0"/>
                        <a:t>Data collection</a:t>
                      </a:r>
                      <a:endParaRPr lang="en-GB" sz="1400" dirty="0"/>
                    </a:p>
                  </a:txBody>
                  <a:tcPr/>
                </a:tc>
                <a:tc>
                  <a:txBody>
                    <a:bodyPr/>
                    <a:lstStyle/>
                    <a:p>
                      <a:r>
                        <a:rPr lang="en-US" sz="1400" dirty="0"/>
                        <a:t>Develop data collection algorithms</a:t>
                      </a:r>
                      <a:endParaRPr lang="en-GB" sz="1400" dirty="0"/>
                    </a:p>
                  </a:txBody>
                  <a:tcPr/>
                </a:tc>
                <a:tc>
                  <a:txBody>
                    <a:bodyPr/>
                    <a:lstStyle/>
                    <a:p>
                      <a:r>
                        <a:rPr lang="en-US" sz="1400" dirty="0"/>
                        <a:t>10</a:t>
                      </a:r>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2163871939"/>
                  </a:ext>
                </a:extLst>
              </a:tr>
              <a:tr h="370840">
                <a:tc vMerge="1">
                  <a:txBody>
                    <a:bodyPr/>
                    <a:lstStyle/>
                    <a:p>
                      <a:endParaRPr lang="en-GB" sz="1400" dirty="0"/>
                    </a:p>
                  </a:txBody>
                  <a:tcPr/>
                </a:tc>
                <a:tc>
                  <a:txBody>
                    <a:bodyPr/>
                    <a:lstStyle/>
                    <a:p>
                      <a:r>
                        <a:rPr lang="en-US" sz="1400" dirty="0"/>
                        <a:t>Testing algorithms</a:t>
                      </a:r>
                      <a:endParaRPr lang="en-GB" sz="1400" dirty="0"/>
                    </a:p>
                  </a:txBody>
                  <a:tcPr/>
                </a:tc>
                <a:tc>
                  <a:txBody>
                    <a:bodyPr/>
                    <a:lstStyle/>
                    <a:p>
                      <a:r>
                        <a:rPr lang="en-US" sz="1400" dirty="0"/>
                        <a:t>2</a:t>
                      </a:r>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3019488605"/>
                  </a:ext>
                </a:extLst>
              </a:tr>
              <a:tr h="370840">
                <a:tc vMerge="1">
                  <a:txBody>
                    <a:bodyPr/>
                    <a:lstStyle/>
                    <a:p>
                      <a:endParaRPr lang="en-GB" sz="1400" dirty="0"/>
                    </a:p>
                  </a:txBody>
                  <a:tcPr/>
                </a:tc>
                <a:tc>
                  <a:txBody>
                    <a:bodyPr/>
                    <a:lstStyle/>
                    <a:p>
                      <a:r>
                        <a:rPr lang="en-US" sz="1400" dirty="0"/>
                        <a:t>Carry out data collection</a:t>
                      </a:r>
                      <a:endParaRPr lang="en-GB" sz="1400" dirty="0"/>
                    </a:p>
                  </a:txBody>
                  <a:tcPr/>
                </a:tc>
                <a:tc>
                  <a:txBody>
                    <a:bodyPr/>
                    <a:lstStyle/>
                    <a:p>
                      <a:r>
                        <a:rPr lang="en-US" sz="1400" dirty="0"/>
                        <a:t>5</a:t>
                      </a:r>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1527054095"/>
                  </a:ext>
                </a:extLst>
              </a:tr>
              <a:tr h="370840">
                <a:tc vMerge="1">
                  <a:txBody>
                    <a:bodyPr/>
                    <a:lstStyle/>
                    <a:p>
                      <a:endParaRPr lang="en-GB" sz="1400" dirty="0"/>
                    </a:p>
                  </a:txBody>
                  <a:tcPr/>
                </a:tc>
                <a:tc>
                  <a:txBody>
                    <a:bodyPr/>
                    <a:lstStyle/>
                    <a:p>
                      <a:r>
                        <a:rPr lang="en-US" sz="1400" dirty="0"/>
                        <a:t>Write up data collection</a:t>
                      </a:r>
                      <a:endParaRPr lang="en-GB" sz="1400" dirty="0"/>
                    </a:p>
                  </a:txBody>
                  <a:tcPr/>
                </a:tc>
                <a:tc>
                  <a:txBody>
                    <a:bodyPr/>
                    <a:lstStyle/>
                    <a:p>
                      <a:r>
                        <a:rPr lang="en-US" sz="1400" dirty="0"/>
                        <a:t>5</a:t>
                      </a:r>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3741637344"/>
                  </a:ext>
                </a:extLst>
              </a:tr>
              <a:tr h="370840">
                <a:tc rowSpan="3">
                  <a:txBody>
                    <a:bodyPr/>
                    <a:lstStyle/>
                    <a:p>
                      <a:r>
                        <a:rPr lang="en-US" sz="1400" dirty="0"/>
                        <a:t>Data analysis and model creation</a:t>
                      </a:r>
                      <a:endParaRPr lang="en-GB" sz="1400" dirty="0"/>
                    </a:p>
                  </a:txBody>
                  <a:tcPr/>
                </a:tc>
                <a:tc>
                  <a:txBody>
                    <a:bodyPr/>
                    <a:lstStyle/>
                    <a:p>
                      <a:r>
                        <a:rPr lang="en-US" sz="1400" dirty="0"/>
                        <a:t>Data Wrangling</a:t>
                      </a:r>
                      <a:endParaRPr lang="en-GB" sz="1400" dirty="0"/>
                    </a:p>
                  </a:txBody>
                  <a:tcPr/>
                </a:tc>
                <a:tc>
                  <a:txBody>
                    <a:bodyPr/>
                    <a:lstStyle/>
                    <a:p>
                      <a:r>
                        <a:rPr lang="en-US" sz="1400" dirty="0"/>
                        <a:t>15</a:t>
                      </a:r>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1691391850"/>
                  </a:ext>
                </a:extLst>
              </a:tr>
              <a:tr h="370840">
                <a:tc vMerge="1">
                  <a:txBody>
                    <a:bodyPr/>
                    <a:lstStyle/>
                    <a:p>
                      <a:endParaRPr lang="en-GB" sz="1400" dirty="0"/>
                    </a:p>
                  </a:txBody>
                  <a:tcPr/>
                </a:tc>
                <a:tc>
                  <a:txBody>
                    <a:bodyPr/>
                    <a:lstStyle/>
                    <a:p>
                      <a:r>
                        <a:rPr lang="en-US" sz="1400" dirty="0" err="1"/>
                        <a:t>Analyse</a:t>
                      </a:r>
                      <a:r>
                        <a:rPr lang="en-US" sz="1400" dirty="0"/>
                        <a:t> Data and create the model</a:t>
                      </a:r>
                      <a:endParaRPr lang="en-GB" sz="1400" dirty="0"/>
                    </a:p>
                  </a:txBody>
                  <a:tcPr/>
                </a:tc>
                <a:tc>
                  <a:txBody>
                    <a:bodyPr/>
                    <a:lstStyle/>
                    <a:p>
                      <a:r>
                        <a:rPr lang="en-US" sz="1400" dirty="0"/>
                        <a:t>10</a:t>
                      </a:r>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2905310684"/>
                  </a:ext>
                </a:extLst>
              </a:tr>
              <a:tr h="370840">
                <a:tc vMerge="1">
                  <a:txBody>
                    <a:bodyPr/>
                    <a:lstStyle/>
                    <a:p>
                      <a:endParaRPr lang="en-GB" sz="1400" dirty="0"/>
                    </a:p>
                  </a:txBody>
                  <a:tcPr/>
                </a:tc>
                <a:tc>
                  <a:txBody>
                    <a:bodyPr/>
                    <a:lstStyle/>
                    <a:p>
                      <a:r>
                        <a:rPr lang="en-US" sz="1400" dirty="0"/>
                        <a:t>Draw conclusions</a:t>
                      </a:r>
                      <a:endParaRPr lang="en-GB" sz="1400" dirty="0"/>
                    </a:p>
                  </a:txBody>
                  <a:tcPr/>
                </a:tc>
                <a:tc>
                  <a:txBody>
                    <a:bodyPr/>
                    <a:lstStyle/>
                    <a:p>
                      <a:r>
                        <a:rPr lang="en-US" sz="1400" dirty="0"/>
                        <a:t>10</a:t>
                      </a:r>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2293160739"/>
                  </a:ext>
                </a:extLst>
              </a:tr>
              <a:tr h="370840">
                <a:tc>
                  <a:txBody>
                    <a:bodyPr/>
                    <a:lstStyle/>
                    <a:p>
                      <a:r>
                        <a:rPr lang="en-US" sz="1400" dirty="0"/>
                        <a:t>Writing up</a:t>
                      </a:r>
                      <a:endParaRPr lang="en-GB" sz="1400" dirty="0"/>
                    </a:p>
                  </a:txBody>
                  <a:tcPr/>
                </a:tc>
                <a:tc>
                  <a:txBody>
                    <a:bodyPr/>
                    <a:lstStyle/>
                    <a:p>
                      <a:r>
                        <a:rPr lang="en-US" sz="1400" dirty="0"/>
                        <a:t>Final draft</a:t>
                      </a:r>
                      <a:endParaRPr lang="en-GB" sz="1400" dirty="0"/>
                    </a:p>
                  </a:txBody>
                  <a:tcPr/>
                </a:tc>
                <a:tc>
                  <a:txBody>
                    <a:bodyPr/>
                    <a:lstStyle/>
                    <a:p>
                      <a:r>
                        <a:rPr lang="en-US" sz="1400" dirty="0"/>
                        <a:t>40</a:t>
                      </a:r>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255519556"/>
                  </a:ext>
                </a:extLst>
              </a:tr>
              <a:tr h="370840">
                <a:tc>
                  <a:txBody>
                    <a:bodyPr/>
                    <a:lstStyle/>
                    <a:p>
                      <a:endParaRPr lang="en-GB" sz="1400" dirty="0"/>
                    </a:p>
                  </a:txBody>
                  <a:tcPr/>
                </a:tc>
                <a:tc>
                  <a:txBody>
                    <a:bodyPr/>
                    <a:lstStyle/>
                    <a:p>
                      <a:r>
                        <a:rPr lang="en-US" sz="1400" dirty="0"/>
                        <a:t>Review draft</a:t>
                      </a:r>
                      <a:endParaRPr lang="en-GB" sz="1400" dirty="0"/>
                    </a:p>
                  </a:txBody>
                  <a:tcPr/>
                </a:tc>
                <a:tc>
                  <a:txBody>
                    <a:bodyPr/>
                    <a:lstStyle/>
                    <a:p>
                      <a:r>
                        <a:rPr lang="en-US" sz="1400" dirty="0"/>
                        <a:t>10</a:t>
                      </a:r>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3351431014"/>
                  </a:ext>
                </a:extLst>
              </a:tr>
              <a:tr h="370840">
                <a:tc>
                  <a:txBody>
                    <a:bodyPr/>
                    <a:lstStyle/>
                    <a:p>
                      <a:endParaRPr lang="en-GB" sz="1400" dirty="0"/>
                    </a:p>
                  </a:txBody>
                  <a:tcPr/>
                </a:tc>
                <a:tc>
                  <a:txBody>
                    <a:bodyPr/>
                    <a:lstStyle/>
                    <a:p>
                      <a:r>
                        <a:rPr lang="en-US" sz="1400" dirty="0"/>
                        <a:t>Final editing</a:t>
                      </a:r>
                      <a:endParaRPr lang="en-GB" sz="1400" dirty="0"/>
                    </a:p>
                  </a:txBody>
                  <a:tcPr/>
                </a:tc>
                <a:tc>
                  <a:txBody>
                    <a:bodyPr/>
                    <a:lstStyle/>
                    <a:p>
                      <a:r>
                        <a:rPr lang="en-US" sz="1400" dirty="0"/>
                        <a:t>10</a:t>
                      </a:r>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2582270359"/>
                  </a:ext>
                </a:extLst>
              </a:tr>
              <a:tr h="370840">
                <a:tc>
                  <a:txBody>
                    <a:bodyPr/>
                    <a:lstStyle/>
                    <a:p>
                      <a:endParaRPr lang="en-GB" sz="1400" dirty="0"/>
                    </a:p>
                  </a:txBody>
                  <a:tcPr/>
                </a:tc>
                <a:tc>
                  <a:txBody>
                    <a:bodyPr/>
                    <a:lstStyle/>
                    <a:p>
                      <a:r>
                        <a:rPr lang="en-US" sz="1400" dirty="0"/>
                        <a:t>Submit</a:t>
                      </a:r>
                      <a:endParaRPr lang="en-GB" sz="1400" dirty="0"/>
                    </a:p>
                  </a:txBody>
                  <a:tcPr/>
                </a:tc>
                <a:tc>
                  <a:txBody>
                    <a:bodyPr/>
                    <a:lstStyle/>
                    <a:p>
                      <a:r>
                        <a:rPr lang="en-US" sz="1400" dirty="0"/>
                        <a:t>5</a:t>
                      </a:r>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1036105938"/>
                  </a:ext>
                </a:extLst>
              </a:tr>
              <a:tr h="370840">
                <a:tc gridSpan="2">
                  <a:txBody>
                    <a:bodyPr/>
                    <a:lstStyle/>
                    <a:p>
                      <a:endParaRPr lang="en-GB" sz="1400" dirty="0"/>
                    </a:p>
                  </a:txBody>
                  <a:tcPr/>
                </a:tc>
                <a:tc hMerge="1">
                  <a:txBody>
                    <a:bodyPr/>
                    <a:lstStyle/>
                    <a:p>
                      <a:endParaRPr lang="en-GB" sz="1400" dirty="0"/>
                    </a:p>
                  </a:txBody>
                  <a:tcPr/>
                </a:tc>
                <a:tc>
                  <a:txBody>
                    <a:bodyPr/>
                    <a:lstStyle/>
                    <a:p>
                      <a:r>
                        <a:rPr lang="en-US" sz="1400" b="1" dirty="0"/>
                        <a:t>408</a:t>
                      </a:r>
                      <a:endParaRPr lang="en-GB" sz="1400" b="1" dirty="0"/>
                    </a:p>
                  </a:txBody>
                  <a:tcPr/>
                </a:tc>
                <a:tc gridSpan="2">
                  <a:txBody>
                    <a:bodyPr/>
                    <a:lstStyle/>
                    <a:p>
                      <a:endParaRPr lang="en-GB" sz="1400" dirty="0"/>
                    </a:p>
                  </a:txBody>
                  <a:tcPr/>
                </a:tc>
                <a:tc hMerge="1">
                  <a:txBody>
                    <a:bodyPr/>
                    <a:lstStyle/>
                    <a:p>
                      <a:endParaRPr lang="en-GB" sz="1400" dirty="0"/>
                    </a:p>
                  </a:txBody>
                  <a:tcPr/>
                </a:tc>
                <a:extLst>
                  <a:ext uri="{0D108BD9-81ED-4DB2-BD59-A6C34878D82A}">
                    <a16:rowId xmlns:a16="http://schemas.microsoft.com/office/drawing/2014/main" val="1114863294"/>
                  </a:ext>
                </a:extLst>
              </a:tr>
            </a:tbl>
          </a:graphicData>
        </a:graphic>
      </p:graphicFrame>
      <p:sp>
        <p:nvSpPr>
          <p:cNvPr id="4" name="Slide Number Placeholder 3">
            <a:extLst>
              <a:ext uri="{FF2B5EF4-FFF2-40B4-BE49-F238E27FC236}">
                <a16:creationId xmlns:a16="http://schemas.microsoft.com/office/drawing/2014/main" id="{6D20E235-1DFE-C823-4624-26EE49E52613}"/>
              </a:ext>
            </a:extLst>
          </p:cNvPr>
          <p:cNvSpPr>
            <a:spLocks noGrp="1"/>
          </p:cNvSpPr>
          <p:nvPr>
            <p:ph type="sldNum" sz="quarter" idx="12"/>
          </p:nvPr>
        </p:nvSpPr>
        <p:spPr/>
        <p:txBody>
          <a:bodyPr/>
          <a:lstStyle/>
          <a:p>
            <a:fld id="{658E5B76-029C-485E-9E5F-98B1E01578F3}" type="slidenum">
              <a:rPr lang="en-US" smtClean="0"/>
              <a:t>16</a:t>
            </a:fld>
            <a:endParaRPr lang="en-US"/>
          </a:p>
        </p:txBody>
      </p:sp>
      <p:cxnSp>
        <p:nvCxnSpPr>
          <p:cNvPr id="7" name="Connector: Elbow 6">
            <a:extLst>
              <a:ext uri="{FF2B5EF4-FFF2-40B4-BE49-F238E27FC236}">
                <a16:creationId xmlns:a16="http://schemas.microsoft.com/office/drawing/2014/main" id="{58166898-B4EF-53DB-9B36-6F138ADB8B51}"/>
              </a:ext>
            </a:extLst>
          </p:cNvPr>
          <p:cNvCxnSpPr>
            <a:cxnSpLocks/>
          </p:cNvCxnSpPr>
          <p:nvPr/>
        </p:nvCxnSpPr>
        <p:spPr>
          <a:xfrm rot="5400000" flipH="1" flipV="1">
            <a:off x="-89694" y="3398044"/>
            <a:ext cx="2305050" cy="538162"/>
          </a:xfrm>
          <a:prstGeom prst="bentConnector3">
            <a:avLst>
              <a:gd name="adj1" fmla="val 100138"/>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915CF5-E7DF-5C74-F16F-012F4C685C98}"/>
              </a:ext>
            </a:extLst>
          </p:cNvPr>
          <p:cNvCxnSpPr>
            <a:cxnSpLocks/>
          </p:cNvCxnSpPr>
          <p:nvPr/>
        </p:nvCxnSpPr>
        <p:spPr>
          <a:xfrm flipH="1">
            <a:off x="777083" y="4802981"/>
            <a:ext cx="554829"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36C2AB4-232C-05EC-5A06-44B820E22A5E}"/>
              </a:ext>
            </a:extLst>
          </p:cNvPr>
          <p:cNvSpPr txBox="1"/>
          <p:nvPr/>
        </p:nvSpPr>
        <p:spPr>
          <a:xfrm rot="16200000">
            <a:off x="125135" y="3407503"/>
            <a:ext cx="1075294" cy="369332"/>
          </a:xfrm>
          <a:prstGeom prst="rect">
            <a:avLst/>
          </a:prstGeom>
          <a:noFill/>
        </p:spPr>
        <p:txBody>
          <a:bodyPr wrap="none" rtlCol="0">
            <a:spAutoFit/>
          </a:bodyPr>
          <a:lstStyle/>
          <a:p>
            <a:r>
              <a:rPr lang="en-US" dirty="0"/>
              <a:t>Iterate 4x</a:t>
            </a:r>
            <a:endParaRPr lang="en-GB" dirty="0"/>
          </a:p>
        </p:txBody>
      </p:sp>
    </p:spTree>
    <p:extLst>
      <p:ext uri="{BB962C8B-B14F-4D97-AF65-F5344CB8AC3E}">
        <p14:creationId xmlns:p14="http://schemas.microsoft.com/office/powerpoint/2010/main" val="1183958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DA1D-96DC-1AB5-CD5E-A97D86AF2E02}"/>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4809EA87-6FB7-6D1A-20A4-B27376606C04}"/>
              </a:ext>
            </a:extLst>
          </p:cNvPr>
          <p:cNvSpPr>
            <a:spLocks noGrp="1"/>
          </p:cNvSpPr>
          <p:nvPr>
            <p:ph idx="1"/>
          </p:nvPr>
        </p:nvSpPr>
        <p:spPr/>
        <p:txBody>
          <a:bodyPr>
            <a:normAutofit fontScale="70000" lnSpcReduction="20000"/>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Calibri" panose="020F0502020204030204" pitchFamily="34" charset="0"/>
              </a:rPr>
              <a:t>Altay, S., </a:t>
            </a:r>
            <a:r>
              <a:rPr lang="en-GB" sz="1800" dirty="0" err="1">
                <a:effectLst/>
                <a:latin typeface="Calibri" panose="020F0502020204030204" pitchFamily="34" charset="0"/>
                <a:ea typeface="Calibri" panose="020F0502020204030204" pitchFamily="34" charset="0"/>
                <a:cs typeface="Calibri" panose="020F0502020204030204" pitchFamily="34" charset="0"/>
              </a:rPr>
              <a:t>Berriche</a:t>
            </a:r>
            <a:r>
              <a:rPr lang="en-GB" sz="1800" dirty="0">
                <a:effectLst/>
                <a:latin typeface="Calibri" panose="020F0502020204030204" pitchFamily="34" charset="0"/>
                <a:ea typeface="Calibri" panose="020F0502020204030204" pitchFamily="34" charset="0"/>
                <a:cs typeface="Calibri" panose="020F0502020204030204" pitchFamily="34" charset="0"/>
              </a:rPr>
              <a:t>, M., Heuer, H., Farkas, J., </a:t>
            </a:r>
            <a:r>
              <a:rPr lang="en-GB" sz="1800" dirty="0" err="1">
                <a:effectLst/>
                <a:latin typeface="Calibri" panose="020F0502020204030204" pitchFamily="34" charset="0"/>
                <a:ea typeface="Calibri" panose="020F0502020204030204" pitchFamily="34" charset="0"/>
                <a:cs typeface="Calibri" panose="020F0502020204030204" pitchFamily="34" charset="0"/>
              </a:rPr>
              <a:t>Rathje</a:t>
            </a:r>
            <a:r>
              <a:rPr lang="en-GB" sz="1800" dirty="0">
                <a:effectLst/>
                <a:latin typeface="Calibri" panose="020F0502020204030204" pitchFamily="34" charset="0"/>
                <a:ea typeface="Calibri" panose="020F0502020204030204" pitchFamily="34" charset="0"/>
                <a:cs typeface="Calibri" panose="020F0502020204030204" pitchFamily="34" charset="0"/>
              </a:rPr>
              <a:t>, S., 2023. A survey of expert views on misinformation: Definitions, determinants, solutions, and future of the field. HKS </a:t>
            </a:r>
            <a:r>
              <a:rPr lang="en-GB" sz="1800" dirty="0" err="1">
                <a:effectLst/>
                <a:latin typeface="Calibri" panose="020F0502020204030204" pitchFamily="34" charset="0"/>
                <a:ea typeface="Calibri" panose="020F0502020204030204" pitchFamily="34" charset="0"/>
                <a:cs typeface="Calibri" panose="020F0502020204030204" pitchFamily="34" charset="0"/>
              </a:rPr>
              <a:t>Misinfo</a:t>
            </a:r>
            <a:r>
              <a:rPr lang="en-GB" sz="1800" dirty="0">
                <a:effectLst/>
                <a:latin typeface="Calibri" panose="020F0502020204030204" pitchFamily="34" charset="0"/>
                <a:ea typeface="Calibri" panose="020F0502020204030204" pitchFamily="34" charset="0"/>
                <a:cs typeface="Calibri" panose="020F0502020204030204" pitchFamily="34" charset="0"/>
              </a:rPr>
              <a:t> Review. </a:t>
            </a:r>
            <a:r>
              <a:rPr lang="en-GB" sz="1800" dirty="0">
                <a:effectLst/>
                <a:latin typeface="Calibri" panose="020F0502020204030204" pitchFamily="34" charset="0"/>
                <a:ea typeface="Calibri" panose="020F0502020204030204" pitchFamily="34" charset="0"/>
                <a:cs typeface="Calibri" panose="020F0502020204030204" pitchFamily="34" charset="0"/>
                <a:hlinkClick r:id="rId3"/>
              </a:rPr>
              <a:t>https://doi.org/10.37016/mr-2020-119</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800" dirty="0">
                <a:latin typeface="Calibri" panose="020F0502020204030204" pitchFamily="34" charset="0"/>
                <a:ea typeface="Calibri" panose="020F0502020204030204" pitchFamily="34" charset="0"/>
                <a:cs typeface="Calibri" panose="020F0502020204030204" pitchFamily="34" charset="0"/>
              </a:rPr>
              <a:t>Arin, K.P., </a:t>
            </a:r>
            <a:r>
              <a:rPr lang="en-US" sz="1800" dirty="0" err="1">
                <a:latin typeface="Calibri" panose="020F0502020204030204" pitchFamily="34" charset="0"/>
                <a:ea typeface="Calibri" panose="020F0502020204030204" pitchFamily="34" charset="0"/>
                <a:cs typeface="Calibri" panose="020F0502020204030204" pitchFamily="34" charset="0"/>
              </a:rPr>
              <a:t>Mazrekaj</a:t>
            </a:r>
            <a:r>
              <a:rPr lang="en-US" sz="1800" dirty="0">
                <a:latin typeface="Calibri" panose="020F0502020204030204" pitchFamily="34" charset="0"/>
                <a:ea typeface="Calibri" panose="020F0502020204030204" pitchFamily="34" charset="0"/>
                <a:cs typeface="Calibri" panose="020F0502020204030204" pitchFamily="34" charset="0"/>
              </a:rPr>
              <a:t>, D., </a:t>
            </a:r>
            <a:r>
              <a:rPr lang="en-US" sz="1800" dirty="0" err="1">
                <a:latin typeface="Calibri" panose="020F0502020204030204" pitchFamily="34" charset="0"/>
                <a:ea typeface="Calibri" panose="020F0502020204030204" pitchFamily="34" charset="0"/>
                <a:cs typeface="Calibri" panose="020F0502020204030204" pitchFamily="34" charset="0"/>
              </a:rPr>
              <a:t>Thum</a:t>
            </a:r>
            <a:r>
              <a:rPr lang="en-US" sz="1800" dirty="0">
                <a:latin typeface="Calibri" panose="020F0502020204030204" pitchFamily="34" charset="0"/>
                <a:ea typeface="Calibri" panose="020F0502020204030204" pitchFamily="34" charset="0"/>
                <a:cs typeface="Calibri" panose="020F0502020204030204" pitchFamily="34" charset="0"/>
              </a:rPr>
              <a:t>, M., 2023. Ability of detecting and willingness to share fake news. Sci Rep 13, 7298. https://doi.org/10.1038/s41598-023-34402-6</a:t>
            </a:r>
            <a:endParaRPr lang="en-GB" sz="18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Calibri" panose="020F0502020204030204" pitchFamily="34" charset="0"/>
              </a:rPr>
              <a:t>Ecker, U.K.H., Lewandowsky, S., Cook, J., Schmid, P., Fazio, L.K., Brashier, N., </a:t>
            </a:r>
            <a:r>
              <a:rPr lang="en-GB" sz="1800" dirty="0" err="1">
                <a:effectLst/>
                <a:latin typeface="Calibri" panose="020F0502020204030204" pitchFamily="34" charset="0"/>
                <a:ea typeface="Calibri" panose="020F0502020204030204" pitchFamily="34" charset="0"/>
                <a:cs typeface="Calibri" panose="020F0502020204030204" pitchFamily="34" charset="0"/>
              </a:rPr>
              <a:t>Kendeou</a:t>
            </a:r>
            <a:r>
              <a:rPr lang="en-GB" sz="1800" dirty="0">
                <a:effectLst/>
                <a:latin typeface="Calibri" panose="020F0502020204030204" pitchFamily="34" charset="0"/>
                <a:ea typeface="Calibri" panose="020F0502020204030204" pitchFamily="34" charset="0"/>
                <a:cs typeface="Calibri" panose="020F0502020204030204" pitchFamily="34" charset="0"/>
              </a:rPr>
              <a:t>, P., </a:t>
            </a:r>
            <a:r>
              <a:rPr lang="en-GB" sz="1800" dirty="0" err="1">
                <a:effectLst/>
                <a:latin typeface="Calibri" panose="020F0502020204030204" pitchFamily="34" charset="0"/>
                <a:ea typeface="Calibri" panose="020F0502020204030204" pitchFamily="34" charset="0"/>
                <a:cs typeface="Calibri" panose="020F0502020204030204" pitchFamily="34" charset="0"/>
              </a:rPr>
              <a:t>Vraga</a:t>
            </a:r>
            <a:r>
              <a:rPr lang="en-GB" sz="1800" dirty="0">
                <a:effectLst/>
                <a:latin typeface="Calibri" panose="020F0502020204030204" pitchFamily="34" charset="0"/>
                <a:ea typeface="Calibri" panose="020F0502020204030204" pitchFamily="34" charset="0"/>
                <a:cs typeface="Calibri" panose="020F0502020204030204" pitchFamily="34" charset="0"/>
              </a:rPr>
              <a:t>, E.K., </a:t>
            </a:r>
            <a:r>
              <a:rPr lang="en-GB" sz="1800" dirty="0" err="1">
                <a:effectLst/>
                <a:latin typeface="Calibri" panose="020F0502020204030204" pitchFamily="34" charset="0"/>
                <a:ea typeface="Calibri" panose="020F0502020204030204" pitchFamily="34" charset="0"/>
                <a:cs typeface="Calibri" panose="020F0502020204030204" pitchFamily="34" charset="0"/>
              </a:rPr>
              <a:t>Amazeen</a:t>
            </a:r>
            <a:r>
              <a:rPr lang="en-GB" sz="1800" dirty="0">
                <a:effectLst/>
                <a:latin typeface="Calibri" panose="020F0502020204030204" pitchFamily="34" charset="0"/>
                <a:ea typeface="Calibri" panose="020F0502020204030204" pitchFamily="34" charset="0"/>
                <a:cs typeface="Calibri" panose="020F0502020204030204" pitchFamily="34" charset="0"/>
              </a:rPr>
              <a:t>, M.A., 2022. The psychological drivers of misinformation belief and its resistance to correction. Nat Rev </a:t>
            </a:r>
            <a:r>
              <a:rPr lang="en-GB" sz="1800" dirty="0" err="1">
                <a:effectLst/>
                <a:latin typeface="Calibri" panose="020F0502020204030204" pitchFamily="34" charset="0"/>
                <a:ea typeface="Calibri" panose="020F0502020204030204" pitchFamily="34" charset="0"/>
                <a:cs typeface="Calibri" panose="020F0502020204030204" pitchFamily="34" charset="0"/>
              </a:rPr>
              <a:t>Psychol</a:t>
            </a:r>
            <a:r>
              <a:rPr lang="en-GB" sz="1800" dirty="0">
                <a:effectLst/>
                <a:latin typeface="Calibri" panose="020F0502020204030204" pitchFamily="34" charset="0"/>
                <a:ea typeface="Calibri" panose="020F0502020204030204" pitchFamily="34" charset="0"/>
                <a:cs typeface="Calibri" panose="020F0502020204030204" pitchFamily="34" charset="0"/>
              </a:rPr>
              <a:t> 1, 13–29. https://doi.org/10.1038/s44159-021-00006-y</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err="1">
                <a:effectLst/>
                <a:latin typeface="Calibri" panose="020F0502020204030204" pitchFamily="34" charset="0"/>
                <a:ea typeface="Calibri" panose="020F0502020204030204" pitchFamily="34" charset="0"/>
                <a:cs typeface="Calibri" panose="020F0502020204030204" pitchFamily="34" charset="0"/>
              </a:rPr>
              <a:t>Kaphle</a:t>
            </a:r>
            <a:r>
              <a:rPr lang="en-GB" sz="1800" dirty="0">
                <a:effectLst/>
                <a:latin typeface="Calibri" panose="020F0502020204030204" pitchFamily="34" charset="0"/>
                <a:ea typeface="Calibri" panose="020F0502020204030204" pitchFamily="34" charset="0"/>
                <a:cs typeface="Calibri" panose="020F0502020204030204" pitchFamily="34" charset="0"/>
              </a:rPr>
              <a:t>, S., </a:t>
            </a:r>
            <a:r>
              <a:rPr lang="en-GB" sz="1800" dirty="0" err="1">
                <a:effectLst/>
                <a:latin typeface="Calibri" panose="020F0502020204030204" pitchFamily="34" charset="0"/>
                <a:ea typeface="Calibri" panose="020F0502020204030204" pitchFamily="34" charset="0"/>
                <a:cs typeface="Calibri" panose="020F0502020204030204" pitchFamily="34" charset="0"/>
              </a:rPr>
              <a:t>Kornhaber</a:t>
            </a:r>
            <a:r>
              <a:rPr lang="en-GB" sz="1800" dirty="0">
                <a:effectLst/>
                <a:latin typeface="Calibri" panose="020F0502020204030204" pitchFamily="34" charset="0"/>
                <a:ea typeface="Calibri" panose="020F0502020204030204" pitchFamily="34" charset="0"/>
                <a:cs typeface="Calibri" panose="020F0502020204030204" pitchFamily="34" charset="0"/>
              </a:rPr>
              <a:t>, R., Hunt, S., Watson, R., Cleary, M., 2022. When is public private? Tweets, privacy and consent in health research. Nurse Education in Practice 63, 103396. https://doi.org/10.1016/j.nepr.2022.103396</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Calibri" panose="020F0502020204030204" pitchFamily="34" charset="0"/>
              </a:rPr>
              <a:t>Lewandowsky, S., Ecker, U.K.H., Cook, J., 2017. Beyond misinformation: Understanding and coping with the “post-truth” era. Journal of Applied Research in Memory and Cognition 6, 353–369. https://doi.org/10.1016/j.jarmac.2017.07.008</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Calibri" panose="020F0502020204030204" pitchFamily="34" charset="0"/>
              </a:rPr>
              <a:t>Shu, K., </a:t>
            </a:r>
            <a:r>
              <a:rPr lang="en-GB" sz="1800" dirty="0" err="1">
                <a:effectLst/>
                <a:latin typeface="Calibri" panose="020F0502020204030204" pitchFamily="34" charset="0"/>
                <a:ea typeface="Calibri" panose="020F0502020204030204" pitchFamily="34" charset="0"/>
                <a:cs typeface="Calibri" panose="020F0502020204030204" pitchFamily="34" charset="0"/>
              </a:rPr>
              <a:t>Sliva</a:t>
            </a:r>
            <a:r>
              <a:rPr lang="en-GB" sz="1800" dirty="0">
                <a:effectLst/>
                <a:latin typeface="Calibri" panose="020F0502020204030204" pitchFamily="34" charset="0"/>
                <a:ea typeface="Calibri" panose="020F0502020204030204" pitchFamily="34" charset="0"/>
                <a:cs typeface="Calibri" panose="020F0502020204030204" pitchFamily="34" charset="0"/>
              </a:rPr>
              <a:t>, A., Wang, S., Tang, J., Liu, H., 2017. Fake News Detection on Social Media: A Data Mining Perspective 19.</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Calibri" panose="020F0502020204030204" pitchFamily="34" charset="0"/>
              </a:rPr>
              <a:t>Soga, K., Yoshida, S., </a:t>
            </a:r>
            <a:r>
              <a:rPr lang="en-GB" sz="1800" dirty="0" err="1">
                <a:effectLst/>
                <a:latin typeface="Calibri" panose="020F0502020204030204" pitchFamily="34" charset="0"/>
                <a:ea typeface="Calibri" panose="020F0502020204030204" pitchFamily="34" charset="0"/>
                <a:cs typeface="Calibri" panose="020F0502020204030204" pitchFamily="34" charset="0"/>
              </a:rPr>
              <a:t>Muneyasu</a:t>
            </a:r>
            <a:r>
              <a:rPr lang="en-GB" sz="1800" dirty="0">
                <a:effectLst/>
                <a:latin typeface="Calibri" panose="020F0502020204030204" pitchFamily="34" charset="0"/>
                <a:ea typeface="Calibri" panose="020F0502020204030204" pitchFamily="34" charset="0"/>
                <a:cs typeface="Calibri" panose="020F0502020204030204" pitchFamily="34" charset="0"/>
              </a:rPr>
              <a:t>, M., 2024. Exploiting stance similarity and graph neural networks for fake news detection. Pattern Recognition Letters 177, 26–32. https://doi.org/10.1016/j.patrec.2023.11.019</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r>
              <a:rPr lang="en-GB" sz="1800" dirty="0">
                <a:effectLst/>
                <a:latin typeface="Calibri" panose="020F0502020204030204" pitchFamily="34" charset="0"/>
                <a:ea typeface="Calibri" panose="020F0502020204030204" pitchFamily="34" charset="0"/>
                <a:cs typeface="Arial" panose="020B0604020202020204" pitchFamily="34" charset="0"/>
              </a:rPr>
              <a:t>Twitter 2024. Developer Policy Platform usage guidelines. Available from: https://developer.twitter.com/en/developer-terms/policy#4-e [Accessed 31 January 2024]</a:t>
            </a:r>
            <a:endParaRPr lang="en-GB" dirty="0"/>
          </a:p>
        </p:txBody>
      </p:sp>
      <p:sp>
        <p:nvSpPr>
          <p:cNvPr id="4" name="Slide Number Placeholder 3">
            <a:extLst>
              <a:ext uri="{FF2B5EF4-FFF2-40B4-BE49-F238E27FC236}">
                <a16:creationId xmlns:a16="http://schemas.microsoft.com/office/drawing/2014/main" id="{6D20E235-1DFE-C823-4624-26EE49E52613}"/>
              </a:ext>
            </a:extLst>
          </p:cNvPr>
          <p:cNvSpPr>
            <a:spLocks noGrp="1"/>
          </p:cNvSpPr>
          <p:nvPr>
            <p:ph type="sldNum" sz="quarter" idx="12"/>
          </p:nvPr>
        </p:nvSpPr>
        <p:spPr/>
        <p:txBody>
          <a:bodyPr/>
          <a:lstStyle/>
          <a:p>
            <a:fld id="{658E5B76-029C-485E-9E5F-98B1E01578F3}" type="slidenum">
              <a:rPr lang="en-US" smtClean="0"/>
              <a:t>17</a:t>
            </a:fld>
            <a:endParaRPr lang="en-US"/>
          </a:p>
        </p:txBody>
      </p:sp>
    </p:spTree>
    <p:extLst>
      <p:ext uri="{BB962C8B-B14F-4D97-AF65-F5344CB8AC3E}">
        <p14:creationId xmlns:p14="http://schemas.microsoft.com/office/powerpoint/2010/main" val="291414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D2D2D"/>
        </a:solidFill>
        <a:effectLst/>
      </p:bgPr>
    </p:bg>
    <p:spTree>
      <p:nvGrpSpPr>
        <p:cNvPr id="1" name=""/>
        <p:cNvGrpSpPr/>
        <p:nvPr/>
      </p:nvGrpSpPr>
      <p:grpSpPr>
        <a:xfrm>
          <a:off x="0" y="0"/>
          <a:ext cx="0" cy="0"/>
          <a:chOff x="0" y="0"/>
          <a:chExt cx="0" cy="0"/>
        </a:xfrm>
      </p:grpSpPr>
      <p:sp>
        <p:nvSpPr>
          <p:cNvPr id="8" name="TextBox 7"/>
          <p:cNvSpPr txBox="1"/>
          <p:nvPr/>
        </p:nvSpPr>
        <p:spPr>
          <a:xfrm>
            <a:off x="682173" y="5831143"/>
            <a:ext cx="10430476" cy="400110"/>
          </a:xfrm>
          <a:prstGeom prst="rect">
            <a:avLst/>
          </a:prstGeom>
          <a:noFill/>
        </p:spPr>
        <p:txBody>
          <a:bodyPr wrap="square" rtlCol="0">
            <a:spAutoFit/>
          </a:bodyPr>
          <a:lstStyle/>
          <a:p>
            <a:r>
              <a:rPr lang="en-US" sz="2000" dirty="0">
                <a:solidFill>
                  <a:srgbClr val="007FD8"/>
                </a:solidFill>
                <a:latin typeface="Segoe UI Light" panose="020B0502040204020203" pitchFamily="34" charset="0"/>
                <a:ea typeface="Segoe UI Black" panose="020B0A02040204020203" pitchFamily="34" charset="0"/>
                <a:cs typeface="Segoe UI Light" panose="020B0502040204020203" pitchFamily="34" charset="0"/>
              </a:rPr>
              <a:t>Research Methods and Professional Practice November 2023, University of Essex Online</a:t>
            </a:r>
          </a:p>
        </p:txBody>
      </p:sp>
      <p:sp>
        <p:nvSpPr>
          <p:cNvPr id="3" name="Slide Number Placeholder 2">
            <a:extLst>
              <a:ext uri="{FF2B5EF4-FFF2-40B4-BE49-F238E27FC236}">
                <a16:creationId xmlns:a16="http://schemas.microsoft.com/office/drawing/2014/main" id="{FDC65B29-B95D-781E-1313-75D84EC32ADE}"/>
              </a:ext>
            </a:extLst>
          </p:cNvPr>
          <p:cNvSpPr>
            <a:spLocks noGrp="1"/>
          </p:cNvSpPr>
          <p:nvPr>
            <p:ph type="sldNum" sz="quarter" idx="12"/>
          </p:nvPr>
        </p:nvSpPr>
        <p:spPr/>
        <p:txBody>
          <a:bodyPr/>
          <a:lstStyle/>
          <a:p>
            <a:fld id="{658E5B76-029C-485E-9E5F-98B1E01578F3}" type="slidenum">
              <a:rPr lang="en-US" smtClean="0"/>
              <a:t>18</a:t>
            </a:fld>
            <a:endParaRPr lang="en-US"/>
          </a:p>
        </p:txBody>
      </p:sp>
      <p:sp>
        <p:nvSpPr>
          <p:cNvPr id="6" name="TextBox 5">
            <a:extLst>
              <a:ext uri="{FF2B5EF4-FFF2-40B4-BE49-F238E27FC236}">
                <a16:creationId xmlns:a16="http://schemas.microsoft.com/office/drawing/2014/main" id="{F3711FA2-8E61-E1E2-92B1-3DA044A86C7D}"/>
              </a:ext>
            </a:extLst>
          </p:cNvPr>
          <p:cNvSpPr txBox="1"/>
          <p:nvPr/>
        </p:nvSpPr>
        <p:spPr>
          <a:xfrm>
            <a:off x="609600" y="1411513"/>
            <a:ext cx="10503049" cy="2185214"/>
          </a:xfrm>
          <a:prstGeom prst="rect">
            <a:avLst/>
          </a:prstGeom>
          <a:noFill/>
        </p:spPr>
        <p:txBody>
          <a:bodyPr wrap="square" rtlCol="0">
            <a:spAutoFit/>
          </a:bodyPr>
          <a:lstStyle/>
          <a:p>
            <a:r>
              <a:rPr lang="en-US" sz="4800" dirty="0">
                <a:solidFill>
                  <a:schemeClr val="bg1"/>
                </a:solidFill>
                <a:latin typeface="Segoe UI Light" panose="020B0502040204020203" pitchFamily="34" charset="0"/>
                <a:ea typeface="Segoe UI Black" panose="020B0A02040204020203" pitchFamily="34" charset="0"/>
                <a:cs typeface="Segoe UI Light" panose="020B0502040204020203" pitchFamily="34" charset="0"/>
              </a:rPr>
              <a:t>Research Proposal</a:t>
            </a:r>
          </a:p>
          <a:p>
            <a:r>
              <a:rPr lang="en-US" sz="8800" dirty="0">
                <a:solidFill>
                  <a:srgbClr val="007FD8"/>
                </a:solidFill>
                <a:latin typeface="Segoe UI Light" panose="020B0502040204020203" pitchFamily="34" charset="0"/>
                <a:ea typeface="Segoe UI Black" panose="020B0A02040204020203" pitchFamily="34" charset="0"/>
                <a:cs typeface="Segoe UI Light" panose="020B0502040204020203" pitchFamily="34" charset="0"/>
              </a:rPr>
              <a:t>Thank you.</a:t>
            </a:r>
            <a:r>
              <a:rPr lang="en-US" sz="8800" dirty="0">
                <a:solidFill>
                  <a:schemeClr val="bg1"/>
                </a:solidFill>
                <a:latin typeface="Segoe UI Light" panose="020B0502040204020203" pitchFamily="34" charset="0"/>
                <a:ea typeface="Segoe UI Black" panose="020B0A02040204020203" pitchFamily="34" charset="0"/>
                <a:cs typeface="Segoe UI Light" panose="020B0502040204020203" pitchFamily="34" charset="0"/>
              </a:rPr>
              <a:t> </a:t>
            </a:r>
          </a:p>
        </p:txBody>
      </p:sp>
    </p:spTree>
    <p:extLst>
      <p:ext uri="{BB962C8B-B14F-4D97-AF65-F5344CB8AC3E}">
        <p14:creationId xmlns:p14="http://schemas.microsoft.com/office/powerpoint/2010/main" val="4035637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F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1235-8A85-3873-88B2-DC5439296157}"/>
              </a:ext>
            </a:extLst>
          </p:cNvPr>
          <p:cNvSpPr>
            <a:spLocks noGrp="1"/>
          </p:cNvSpPr>
          <p:nvPr>
            <p:ph type="title"/>
          </p:nvPr>
        </p:nvSpPr>
        <p:spPr/>
        <p:txBody>
          <a:bodyPr/>
          <a:lstStyle/>
          <a:p>
            <a:r>
              <a:rPr lang="en-US" dirty="0">
                <a:solidFill>
                  <a:schemeClr val="bg1"/>
                </a:solidFill>
                <a:latin typeface="Segoe UI Light" panose="020B0502040204020203" pitchFamily="34" charset="0"/>
                <a:cs typeface="Segoe UI Light" panose="020B0502040204020203" pitchFamily="34" charset="0"/>
              </a:rPr>
              <a:t>Table of Contents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62E1877F-D2E4-82ED-02EC-558B99399908}"/>
              </a:ext>
            </a:extLst>
          </p:cNvPr>
          <p:cNvSpPr>
            <a:spLocks noGrp="1"/>
          </p:cNvSpPr>
          <p:nvPr>
            <p:ph idx="1"/>
          </p:nvPr>
        </p:nvSpPr>
        <p:spPr>
          <a:xfrm>
            <a:off x="838200" y="2343416"/>
            <a:ext cx="10515600" cy="4351338"/>
          </a:xfrm>
        </p:spPr>
        <p:txBody>
          <a:bodyPr numCol="2" spcCol="360000">
            <a:normAutofit/>
          </a:bodyPr>
          <a:lstStyle/>
          <a:p>
            <a:pPr marL="514350" indent="-514350">
              <a:buFont typeface="+mj-lt"/>
              <a:buAutoNum type="arabicPeriod"/>
            </a:pPr>
            <a:r>
              <a:rPr lang="en-US" sz="2400" dirty="0">
                <a:solidFill>
                  <a:schemeClr val="bg1"/>
                </a:solidFill>
                <a:latin typeface="Segoe UI Light" panose="020B0502040204020203" pitchFamily="34" charset="0"/>
                <a:cs typeface="Segoe UI Light" panose="020B0502040204020203" pitchFamily="34" charset="0"/>
              </a:rPr>
              <a:t>Significance</a:t>
            </a:r>
          </a:p>
          <a:p>
            <a:pPr marL="514350" indent="-514350">
              <a:buFont typeface="+mj-lt"/>
              <a:buAutoNum type="arabicPeriod"/>
            </a:pPr>
            <a:r>
              <a:rPr lang="en-US" sz="2400" dirty="0">
                <a:solidFill>
                  <a:schemeClr val="bg1"/>
                </a:solidFill>
                <a:latin typeface="Segoe UI Light" panose="020B0502040204020203" pitchFamily="34" charset="0"/>
                <a:cs typeface="Segoe UI Light" panose="020B0502040204020203" pitchFamily="34" charset="0"/>
              </a:rPr>
              <a:t>Key literature</a:t>
            </a:r>
          </a:p>
          <a:p>
            <a:pPr marL="514350" indent="-514350">
              <a:buFont typeface="+mj-lt"/>
              <a:buAutoNum type="arabicPeriod"/>
            </a:pPr>
            <a:r>
              <a:rPr lang="en-US" sz="2400" dirty="0">
                <a:solidFill>
                  <a:schemeClr val="bg1"/>
                </a:solidFill>
                <a:latin typeface="Segoe UI Light" panose="020B0502040204020203" pitchFamily="34" charset="0"/>
                <a:cs typeface="Segoe UI Light" panose="020B0502040204020203" pitchFamily="34" charset="0"/>
              </a:rPr>
              <a:t>Research Question</a:t>
            </a:r>
          </a:p>
          <a:p>
            <a:pPr marL="514350" indent="-514350">
              <a:buFont typeface="+mj-lt"/>
              <a:buAutoNum type="arabicPeriod"/>
            </a:pPr>
            <a:r>
              <a:rPr lang="en-US" sz="2400" dirty="0">
                <a:solidFill>
                  <a:schemeClr val="bg1"/>
                </a:solidFill>
                <a:latin typeface="Segoe UI Light" panose="020B0502040204020203" pitchFamily="34" charset="0"/>
                <a:cs typeface="Segoe UI Light" panose="020B0502040204020203" pitchFamily="34" charset="0"/>
              </a:rPr>
              <a:t>Aims and Objectives</a:t>
            </a:r>
          </a:p>
          <a:p>
            <a:pPr marL="514350" indent="-514350">
              <a:buFont typeface="+mj-lt"/>
              <a:buAutoNum type="arabicPeriod"/>
            </a:pPr>
            <a:r>
              <a:rPr lang="en-US" sz="2400" dirty="0">
                <a:solidFill>
                  <a:schemeClr val="bg1"/>
                </a:solidFill>
                <a:latin typeface="Segoe UI Light" panose="020B0502040204020203" pitchFamily="34" charset="0"/>
                <a:cs typeface="Segoe UI Light" panose="020B0502040204020203" pitchFamily="34" charset="0"/>
              </a:rPr>
              <a:t>Research Design</a:t>
            </a:r>
          </a:p>
          <a:p>
            <a:pPr marL="514350" indent="-514350">
              <a:buFont typeface="+mj-lt"/>
              <a:buAutoNum type="arabicPeriod"/>
            </a:pPr>
            <a:endParaRPr lang="en-US" sz="2400" dirty="0">
              <a:solidFill>
                <a:schemeClr val="bg1"/>
              </a:solidFill>
              <a:latin typeface="Segoe UI Light" panose="020B0502040204020203" pitchFamily="34" charset="0"/>
              <a:cs typeface="Segoe UI Light" panose="020B0502040204020203" pitchFamily="34" charset="0"/>
            </a:endParaRPr>
          </a:p>
          <a:p>
            <a:pPr marL="514350" indent="-514350">
              <a:buFont typeface="+mj-lt"/>
              <a:buAutoNum type="arabicPeriod"/>
            </a:pPr>
            <a:endParaRPr lang="en-US" sz="2400" dirty="0">
              <a:solidFill>
                <a:schemeClr val="bg1"/>
              </a:solidFill>
              <a:latin typeface="Segoe UI Light" panose="020B0502040204020203" pitchFamily="34" charset="0"/>
              <a:cs typeface="Segoe UI Light" panose="020B0502040204020203" pitchFamily="34" charset="0"/>
            </a:endParaRPr>
          </a:p>
          <a:p>
            <a:pPr marL="514350" indent="-514350">
              <a:buFont typeface="+mj-lt"/>
              <a:buAutoNum type="arabicPeriod"/>
            </a:pPr>
            <a:endParaRPr lang="en-US" sz="2400" dirty="0">
              <a:solidFill>
                <a:schemeClr val="bg1"/>
              </a:solidFill>
              <a:latin typeface="Segoe UI Light" panose="020B0502040204020203" pitchFamily="34" charset="0"/>
              <a:cs typeface="Segoe UI Light" panose="020B0502040204020203" pitchFamily="34" charset="0"/>
            </a:endParaRPr>
          </a:p>
          <a:p>
            <a:pPr marL="514350" indent="-514350">
              <a:buFont typeface="+mj-lt"/>
              <a:buAutoNum type="arabicPeriod"/>
            </a:pPr>
            <a:endParaRPr lang="en-US" sz="2400" dirty="0">
              <a:solidFill>
                <a:schemeClr val="bg1"/>
              </a:solidFill>
              <a:latin typeface="Segoe UI Light" panose="020B0502040204020203" pitchFamily="34" charset="0"/>
              <a:cs typeface="Segoe UI Light" panose="020B0502040204020203" pitchFamily="34" charset="0"/>
            </a:endParaRPr>
          </a:p>
          <a:p>
            <a:pPr marL="514350" indent="-514350">
              <a:buFont typeface="+mj-lt"/>
              <a:buAutoNum type="arabicPeriod"/>
            </a:pPr>
            <a:r>
              <a:rPr lang="en-US" sz="2400" dirty="0">
                <a:solidFill>
                  <a:schemeClr val="bg1"/>
                </a:solidFill>
                <a:latin typeface="Segoe UI Light" panose="020B0502040204020203" pitchFamily="34" charset="0"/>
                <a:cs typeface="Segoe UI Light" panose="020B0502040204020203" pitchFamily="34" charset="0"/>
              </a:rPr>
              <a:t>Ethical considerations </a:t>
            </a:r>
          </a:p>
          <a:p>
            <a:pPr marL="514350" indent="-514350">
              <a:buFont typeface="+mj-lt"/>
              <a:buAutoNum type="arabicPeriod"/>
            </a:pPr>
            <a:r>
              <a:rPr lang="en-US" sz="2400" dirty="0">
                <a:solidFill>
                  <a:schemeClr val="bg1"/>
                </a:solidFill>
                <a:latin typeface="Segoe UI Light" panose="020B0502040204020203" pitchFamily="34" charset="0"/>
                <a:cs typeface="Segoe UI Light" panose="020B0502040204020203" pitchFamily="34" charset="0"/>
              </a:rPr>
              <a:t>Risk assessment</a:t>
            </a:r>
          </a:p>
          <a:p>
            <a:pPr marL="514350" indent="-514350">
              <a:buFont typeface="+mj-lt"/>
              <a:buAutoNum type="arabicPeriod"/>
            </a:pPr>
            <a:r>
              <a:rPr lang="en-US" sz="2400" dirty="0">
                <a:solidFill>
                  <a:schemeClr val="bg1"/>
                </a:solidFill>
                <a:latin typeface="Segoe UI Light" panose="020B0502040204020203" pitchFamily="34" charset="0"/>
                <a:cs typeface="Segoe UI Light" panose="020B0502040204020203" pitchFamily="34" charset="0"/>
              </a:rPr>
              <a:t>Artefacts</a:t>
            </a:r>
          </a:p>
          <a:p>
            <a:pPr marL="514350" indent="-514350">
              <a:buFont typeface="+mj-lt"/>
              <a:buAutoNum type="arabicPeriod"/>
            </a:pPr>
            <a:r>
              <a:rPr lang="en-US" sz="2400" dirty="0">
                <a:solidFill>
                  <a:schemeClr val="bg1"/>
                </a:solidFill>
                <a:latin typeface="Segoe UI Light" panose="020B0502040204020203" pitchFamily="34" charset="0"/>
                <a:cs typeface="Segoe UI Light" panose="020B0502040204020203" pitchFamily="34" charset="0"/>
              </a:rPr>
              <a:t>Timeline</a:t>
            </a:r>
          </a:p>
          <a:p>
            <a:pPr marL="514350" indent="-514350">
              <a:buFont typeface="+mj-lt"/>
              <a:buAutoNum type="arabicPeriod"/>
            </a:pPr>
            <a:r>
              <a:rPr lang="en-US" sz="2400" dirty="0">
                <a:solidFill>
                  <a:schemeClr val="bg1"/>
                </a:solidFill>
                <a:latin typeface="Segoe UI Light" panose="020B0502040204020203" pitchFamily="34" charset="0"/>
                <a:cs typeface="Segoe UI Light" panose="020B0502040204020203" pitchFamily="34" charset="0"/>
              </a:rPr>
              <a:t>References</a:t>
            </a:r>
          </a:p>
        </p:txBody>
      </p:sp>
    </p:spTree>
    <p:extLst>
      <p:ext uri="{BB962C8B-B14F-4D97-AF65-F5344CB8AC3E}">
        <p14:creationId xmlns:p14="http://schemas.microsoft.com/office/powerpoint/2010/main" val="33113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DA1D-96DC-1AB5-CD5E-A97D86AF2E02}"/>
              </a:ext>
            </a:extLst>
          </p:cNvPr>
          <p:cNvSpPr>
            <a:spLocks noGrp="1"/>
          </p:cNvSpPr>
          <p:nvPr>
            <p:ph type="title"/>
          </p:nvPr>
        </p:nvSpPr>
        <p:spPr/>
        <p:txBody>
          <a:bodyPr/>
          <a:lstStyle/>
          <a:p>
            <a:r>
              <a:rPr lang="en-US" dirty="0"/>
              <a:t>Significance</a:t>
            </a:r>
            <a:endParaRPr lang="en-GB" dirty="0"/>
          </a:p>
        </p:txBody>
      </p:sp>
      <p:sp>
        <p:nvSpPr>
          <p:cNvPr id="3" name="Content Placeholder 2">
            <a:extLst>
              <a:ext uri="{FF2B5EF4-FFF2-40B4-BE49-F238E27FC236}">
                <a16:creationId xmlns:a16="http://schemas.microsoft.com/office/drawing/2014/main" id="{4809EA87-6FB7-6D1A-20A4-B27376606C04}"/>
              </a:ext>
            </a:extLst>
          </p:cNvPr>
          <p:cNvSpPr>
            <a:spLocks noGrp="1"/>
          </p:cNvSpPr>
          <p:nvPr>
            <p:ph idx="1"/>
          </p:nvPr>
        </p:nvSpPr>
        <p:spPr/>
        <p:txBody>
          <a:bodyPr/>
          <a:lstStyle/>
          <a:p>
            <a:r>
              <a:rPr lang="en-US" dirty="0">
                <a:latin typeface="+mj-lt"/>
              </a:rPr>
              <a:t>Fake News: News articles that are </a:t>
            </a:r>
            <a:br>
              <a:rPr lang="en-US" dirty="0">
                <a:latin typeface="+mj-lt"/>
              </a:rPr>
            </a:br>
            <a:r>
              <a:rPr lang="en-US" dirty="0">
                <a:latin typeface="+mj-lt"/>
              </a:rPr>
              <a:t>intentionally and verifiably false </a:t>
            </a:r>
            <a:br>
              <a:rPr lang="en-US" dirty="0">
                <a:latin typeface="+mj-lt"/>
              </a:rPr>
            </a:br>
            <a:r>
              <a:rPr lang="en-US" dirty="0">
                <a:latin typeface="+mj-lt"/>
              </a:rPr>
              <a:t>(Shu et al.,2017)</a:t>
            </a:r>
          </a:p>
          <a:p>
            <a:r>
              <a:rPr lang="en-US" b="0" i="0" dirty="0">
                <a:effectLst/>
                <a:latin typeface="+mj-lt"/>
              </a:rPr>
              <a:t>Quality and Authenticity of Information</a:t>
            </a:r>
            <a:br>
              <a:rPr lang="en-US" b="0" i="0" dirty="0">
                <a:effectLst/>
                <a:latin typeface="+mj-lt"/>
              </a:rPr>
            </a:br>
            <a:r>
              <a:rPr lang="en-US" b="0" i="0" dirty="0">
                <a:effectLst/>
                <a:latin typeface="+mj-lt"/>
              </a:rPr>
              <a:t>are key to the functioning of a democracy</a:t>
            </a:r>
            <a:br>
              <a:rPr lang="en-US" b="0" i="0" dirty="0">
                <a:effectLst/>
                <a:latin typeface="+mj-lt"/>
              </a:rPr>
            </a:br>
            <a:r>
              <a:rPr lang="en-US" b="0" i="0" dirty="0">
                <a:effectLst/>
                <a:latin typeface="+mj-lt"/>
              </a:rPr>
              <a:t>(Lewandowsky et al., 2017)</a:t>
            </a:r>
          </a:p>
          <a:p>
            <a:endParaRPr lang="en-US" b="0" i="0" dirty="0">
              <a:effectLst/>
              <a:latin typeface="+mj-lt"/>
            </a:endParaRPr>
          </a:p>
        </p:txBody>
      </p:sp>
      <p:sp>
        <p:nvSpPr>
          <p:cNvPr id="4" name="Slide Number Placeholder 3">
            <a:extLst>
              <a:ext uri="{FF2B5EF4-FFF2-40B4-BE49-F238E27FC236}">
                <a16:creationId xmlns:a16="http://schemas.microsoft.com/office/drawing/2014/main" id="{6D20E235-1DFE-C823-4624-26EE49E52613}"/>
              </a:ext>
            </a:extLst>
          </p:cNvPr>
          <p:cNvSpPr>
            <a:spLocks noGrp="1"/>
          </p:cNvSpPr>
          <p:nvPr>
            <p:ph type="sldNum" sz="quarter" idx="12"/>
          </p:nvPr>
        </p:nvSpPr>
        <p:spPr/>
        <p:txBody>
          <a:bodyPr/>
          <a:lstStyle/>
          <a:p>
            <a:fld id="{658E5B76-029C-485E-9E5F-98B1E01578F3}" type="slidenum">
              <a:rPr lang="en-US" smtClean="0"/>
              <a:t>3</a:t>
            </a:fld>
            <a:endParaRPr lang="en-US"/>
          </a:p>
        </p:txBody>
      </p:sp>
      <p:pic>
        <p:nvPicPr>
          <p:cNvPr id="6" name="Picture 5">
            <a:extLst>
              <a:ext uri="{FF2B5EF4-FFF2-40B4-BE49-F238E27FC236}">
                <a16:creationId xmlns:a16="http://schemas.microsoft.com/office/drawing/2014/main" id="{F3793678-00C4-019E-A63F-AADAE1D52D91}"/>
              </a:ext>
            </a:extLst>
          </p:cNvPr>
          <p:cNvPicPr>
            <a:picLocks noChangeAspect="1"/>
          </p:cNvPicPr>
          <p:nvPr/>
        </p:nvPicPr>
        <p:blipFill>
          <a:blip r:embed="rId3"/>
          <a:stretch>
            <a:fillRect/>
          </a:stretch>
        </p:blipFill>
        <p:spPr>
          <a:xfrm>
            <a:off x="7276823" y="0"/>
            <a:ext cx="4915177" cy="6858000"/>
          </a:xfrm>
          <a:prstGeom prst="rect">
            <a:avLst/>
          </a:prstGeom>
        </p:spPr>
      </p:pic>
      <p:sp>
        <p:nvSpPr>
          <p:cNvPr id="8" name="Rectangle 7">
            <a:extLst>
              <a:ext uri="{FF2B5EF4-FFF2-40B4-BE49-F238E27FC236}">
                <a16:creationId xmlns:a16="http://schemas.microsoft.com/office/drawing/2014/main" id="{53242A69-67FA-2360-4DB0-23E782384F18}"/>
              </a:ext>
            </a:extLst>
          </p:cNvPr>
          <p:cNvSpPr/>
          <p:nvPr/>
        </p:nvSpPr>
        <p:spPr>
          <a:xfrm>
            <a:off x="7991875" y="3274946"/>
            <a:ext cx="3485071" cy="580081"/>
          </a:xfrm>
          <a:prstGeom prst="rect">
            <a:avLst/>
          </a:prstGeom>
          <a:solidFill>
            <a:schemeClr val="accent2">
              <a:alpha val="62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800" dirty="0">
                <a:solidFill>
                  <a:schemeClr val="tx1"/>
                </a:solidFill>
              </a:rPr>
              <a:t>FAKE NEWS EXAMPLE</a:t>
            </a:r>
            <a:endParaRPr lang="en-GB" sz="2800" dirty="0">
              <a:solidFill>
                <a:schemeClr val="tx1"/>
              </a:solidFill>
            </a:endParaRPr>
          </a:p>
        </p:txBody>
      </p:sp>
    </p:spTree>
    <p:extLst>
      <p:ext uri="{BB962C8B-B14F-4D97-AF65-F5344CB8AC3E}">
        <p14:creationId xmlns:p14="http://schemas.microsoft.com/office/powerpoint/2010/main" val="322268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20E235-1DFE-C823-4624-26EE49E52613}"/>
              </a:ext>
            </a:extLst>
          </p:cNvPr>
          <p:cNvSpPr>
            <a:spLocks noGrp="1"/>
          </p:cNvSpPr>
          <p:nvPr>
            <p:ph type="sldNum" sz="quarter" idx="12"/>
          </p:nvPr>
        </p:nvSpPr>
        <p:spPr/>
        <p:txBody>
          <a:bodyPr/>
          <a:lstStyle/>
          <a:p>
            <a:fld id="{658E5B76-029C-485E-9E5F-98B1E01578F3}" type="slidenum">
              <a:rPr lang="en-US" smtClean="0"/>
              <a:t>4</a:t>
            </a:fld>
            <a:endParaRPr lang="en-US"/>
          </a:p>
        </p:txBody>
      </p:sp>
      <p:sp>
        <p:nvSpPr>
          <p:cNvPr id="7" name="Content Placeholder 6">
            <a:extLst>
              <a:ext uri="{FF2B5EF4-FFF2-40B4-BE49-F238E27FC236}">
                <a16:creationId xmlns:a16="http://schemas.microsoft.com/office/drawing/2014/main" id="{DD486183-3EC7-27E9-23B8-0C3BE7A2D547}"/>
              </a:ext>
            </a:extLst>
          </p:cNvPr>
          <p:cNvSpPr>
            <a:spLocks noGrp="1"/>
          </p:cNvSpPr>
          <p:nvPr>
            <p:ph idx="1"/>
          </p:nvPr>
        </p:nvSpPr>
        <p:spPr/>
        <p:txBody>
          <a:bodyPr/>
          <a:lstStyle/>
          <a:p>
            <a:endParaRPr lang="en-GB"/>
          </a:p>
        </p:txBody>
      </p:sp>
      <p:sp>
        <p:nvSpPr>
          <p:cNvPr id="10" name="Title 9">
            <a:extLst>
              <a:ext uri="{FF2B5EF4-FFF2-40B4-BE49-F238E27FC236}">
                <a16:creationId xmlns:a16="http://schemas.microsoft.com/office/drawing/2014/main" id="{CD28612F-9594-03EB-5C05-5560595A1AF1}"/>
              </a:ext>
            </a:extLst>
          </p:cNvPr>
          <p:cNvSpPr>
            <a:spLocks noGrp="1"/>
          </p:cNvSpPr>
          <p:nvPr>
            <p:ph type="title"/>
          </p:nvPr>
        </p:nvSpPr>
        <p:spPr/>
        <p:txBody>
          <a:bodyPr/>
          <a:lstStyle/>
          <a:p>
            <a:endParaRPr lang="en-GB" dirty="0"/>
          </a:p>
        </p:txBody>
      </p:sp>
      <p:pic>
        <p:nvPicPr>
          <p:cNvPr id="12" name="Picture 11">
            <a:extLst>
              <a:ext uri="{FF2B5EF4-FFF2-40B4-BE49-F238E27FC236}">
                <a16:creationId xmlns:a16="http://schemas.microsoft.com/office/drawing/2014/main" id="{CF8A88D2-EA2C-5E27-57BF-415C98D22136}"/>
              </a:ext>
            </a:extLst>
          </p:cNvPr>
          <p:cNvPicPr>
            <a:picLocks noChangeAspect="1"/>
          </p:cNvPicPr>
          <p:nvPr/>
        </p:nvPicPr>
        <p:blipFill>
          <a:blip r:embed="rId3"/>
          <a:stretch>
            <a:fillRect/>
          </a:stretch>
        </p:blipFill>
        <p:spPr>
          <a:xfrm>
            <a:off x="0" y="0"/>
            <a:ext cx="7289567" cy="6858000"/>
          </a:xfrm>
          <a:prstGeom prst="rect">
            <a:avLst/>
          </a:prstGeom>
        </p:spPr>
      </p:pic>
    </p:spTree>
    <p:extLst>
      <p:ext uri="{BB962C8B-B14F-4D97-AF65-F5344CB8AC3E}">
        <p14:creationId xmlns:p14="http://schemas.microsoft.com/office/powerpoint/2010/main" val="302066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DA1D-96DC-1AB5-CD5E-A97D86AF2E02}"/>
              </a:ext>
            </a:extLst>
          </p:cNvPr>
          <p:cNvSpPr>
            <a:spLocks noGrp="1"/>
          </p:cNvSpPr>
          <p:nvPr>
            <p:ph type="title"/>
          </p:nvPr>
        </p:nvSpPr>
        <p:spPr/>
        <p:txBody>
          <a:bodyPr/>
          <a:lstStyle/>
          <a:p>
            <a:r>
              <a:rPr lang="en-US" dirty="0"/>
              <a:t>Key literature</a:t>
            </a:r>
            <a:endParaRPr lang="en-GB" dirty="0"/>
          </a:p>
        </p:txBody>
      </p:sp>
      <p:pic>
        <p:nvPicPr>
          <p:cNvPr id="6" name="Content Placeholder 5" descr="A diagram of a search engine&#10;&#10;Description automatically generated">
            <a:extLst>
              <a:ext uri="{FF2B5EF4-FFF2-40B4-BE49-F238E27FC236}">
                <a16:creationId xmlns:a16="http://schemas.microsoft.com/office/drawing/2014/main" id="{88EC0A2F-1BEB-537D-4B75-081CD34E41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38462" y="1896269"/>
            <a:ext cx="6315075" cy="4210050"/>
          </a:xfrm>
        </p:spPr>
      </p:pic>
      <p:sp>
        <p:nvSpPr>
          <p:cNvPr id="4" name="Slide Number Placeholder 3">
            <a:extLst>
              <a:ext uri="{FF2B5EF4-FFF2-40B4-BE49-F238E27FC236}">
                <a16:creationId xmlns:a16="http://schemas.microsoft.com/office/drawing/2014/main" id="{6D20E235-1DFE-C823-4624-26EE49E52613}"/>
              </a:ext>
            </a:extLst>
          </p:cNvPr>
          <p:cNvSpPr>
            <a:spLocks noGrp="1"/>
          </p:cNvSpPr>
          <p:nvPr>
            <p:ph type="sldNum" sz="quarter" idx="12"/>
          </p:nvPr>
        </p:nvSpPr>
        <p:spPr/>
        <p:txBody>
          <a:bodyPr/>
          <a:lstStyle/>
          <a:p>
            <a:fld id="{658E5B76-029C-485E-9E5F-98B1E01578F3}" type="slidenum">
              <a:rPr lang="en-US" smtClean="0"/>
              <a:t>5</a:t>
            </a:fld>
            <a:endParaRPr lang="en-US"/>
          </a:p>
        </p:txBody>
      </p:sp>
    </p:spTree>
    <p:extLst>
      <p:ext uri="{BB962C8B-B14F-4D97-AF65-F5344CB8AC3E}">
        <p14:creationId xmlns:p14="http://schemas.microsoft.com/office/powerpoint/2010/main" val="267830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DA1D-96DC-1AB5-CD5E-A97D86AF2E02}"/>
              </a:ext>
            </a:extLst>
          </p:cNvPr>
          <p:cNvSpPr>
            <a:spLocks noGrp="1"/>
          </p:cNvSpPr>
          <p:nvPr>
            <p:ph type="title"/>
          </p:nvPr>
        </p:nvSpPr>
        <p:spPr/>
        <p:txBody>
          <a:bodyPr/>
          <a:lstStyle/>
          <a:p>
            <a:r>
              <a:rPr lang="en-US" dirty="0"/>
              <a:t>Key literature</a:t>
            </a:r>
            <a:endParaRPr lang="en-GB" dirty="0"/>
          </a:p>
        </p:txBody>
      </p:sp>
      <p:sp>
        <p:nvSpPr>
          <p:cNvPr id="4" name="Slide Number Placeholder 3">
            <a:extLst>
              <a:ext uri="{FF2B5EF4-FFF2-40B4-BE49-F238E27FC236}">
                <a16:creationId xmlns:a16="http://schemas.microsoft.com/office/drawing/2014/main" id="{6D20E235-1DFE-C823-4624-26EE49E52613}"/>
              </a:ext>
            </a:extLst>
          </p:cNvPr>
          <p:cNvSpPr>
            <a:spLocks noGrp="1"/>
          </p:cNvSpPr>
          <p:nvPr>
            <p:ph type="sldNum" sz="quarter" idx="12"/>
          </p:nvPr>
        </p:nvSpPr>
        <p:spPr/>
        <p:txBody>
          <a:bodyPr/>
          <a:lstStyle/>
          <a:p>
            <a:fld id="{658E5B76-029C-485E-9E5F-98B1E01578F3}" type="slidenum">
              <a:rPr lang="en-US" smtClean="0"/>
              <a:t>6</a:t>
            </a:fld>
            <a:endParaRPr lang="en-US"/>
          </a:p>
        </p:txBody>
      </p:sp>
      <p:sp>
        <p:nvSpPr>
          <p:cNvPr id="5" name="Content Placeholder 4">
            <a:extLst>
              <a:ext uri="{FF2B5EF4-FFF2-40B4-BE49-F238E27FC236}">
                <a16:creationId xmlns:a16="http://schemas.microsoft.com/office/drawing/2014/main" id="{753476C6-8CC3-18BA-A02E-2CBF013C8F7B}"/>
              </a:ext>
            </a:extLst>
          </p:cNvPr>
          <p:cNvSpPr>
            <a:spLocks noGrp="1"/>
          </p:cNvSpPr>
          <p:nvPr>
            <p:ph idx="1"/>
          </p:nvPr>
        </p:nvSpPr>
        <p:spPr/>
        <p:txBody>
          <a:bodyPr/>
          <a:lstStyle/>
          <a:p>
            <a:r>
              <a:rPr lang="en-US" dirty="0">
                <a:latin typeface="+mj-lt"/>
              </a:rPr>
              <a:t>Interdisciplinary research field: cognitive science, sociology, media and communication studies, psychology, and computer science (Altay et al., 2023)</a:t>
            </a:r>
            <a:endParaRPr lang="en-GB" dirty="0">
              <a:latin typeface="+mj-lt"/>
            </a:endParaRPr>
          </a:p>
        </p:txBody>
      </p:sp>
      <p:pic>
        <p:nvPicPr>
          <p:cNvPr id="6" name="Picture 5" descr="A diagram of a company&#10;&#10;Description automatically generated with medium confidence">
            <a:extLst>
              <a:ext uri="{FF2B5EF4-FFF2-40B4-BE49-F238E27FC236}">
                <a16:creationId xmlns:a16="http://schemas.microsoft.com/office/drawing/2014/main" id="{283BB604-4F01-528F-71C8-AFFD157F4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379" y="2996200"/>
            <a:ext cx="6930587" cy="3437508"/>
          </a:xfrm>
          <a:prstGeom prst="rect">
            <a:avLst/>
          </a:prstGeom>
        </p:spPr>
      </p:pic>
      <p:sp>
        <p:nvSpPr>
          <p:cNvPr id="3" name="TextBox 2">
            <a:extLst>
              <a:ext uri="{FF2B5EF4-FFF2-40B4-BE49-F238E27FC236}">
                <a16:creationId xmlns:a16="http://schemas.microsoft.com/office/drawing/2014/main" id="{3B473662-4A3A-CE85-A1DC-7D9E97050C94}"/>
              </a:ext>
            </a:extLst>
          </p:cNvPr>
          <p:cNvSpPr txBox="1"/>
          <p:nvPr/>
        </p:nvSpPr>
        <p:spPr>
          <a:xfrm>
            <a:off x="1021997" y="6456106"/>
            <a:ext cx="10331803" cy="369332"/>
          </a:xfrm>
          <a:prstGeom prst="rect">
            <a:avLst/>
          </a:prstGeom>
          <a:noFill/>
        </p:spPr>
        <p:txBody>
          <a:bodyPr wrap="none" rtlCol="0">
            <a:spAutoFit/>
          </a:bodyPr>
          <a:lstStyle/>
          <a:p>
            <a:r>
              <a:rPr lang="en-US" dirty="0"/>
              <a:t>Cognitive and socio-affective determinants that contribute to susceptibility to fake news (Ecker et al., 2022)</a:t>
            </a:r>
            <a:endParaRPr lang="en-GB" dirty="0"/>
          </a:p>
        </p:txBody>
      </p:sp>
    </p:spTree>
    <p:extLst>
      <p:ext uri="{BB962C8B-B14F-4D97-AF65-F5344CB8AC3E}">
        <p14:creationId xmlns:p14="http://schemas.microsoft.com/office/powerpoint/2010/main" val="96142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DA1D-96DC-1AB5-CD5E-A97D86AF2E02}"/>
              </a:ext>
            </a:extLst>
          </p:cNvPr>
          <p:cNvSpPr>
            <a:spLocks noGrp="1"/>
          </p:cNvSpPr>
          <p:nvPr>
            <p:ph type="title"/>
          </p:nvPr>
        </p:nvSpPr>
        <p:spPr/>
        <p:txBody>
          <a:bodyPr/>
          <a:lstStyle/>
          <a:p>
            <a:r>
              <a:rPr lang="en-US" dirty="0"/>
              <a:t>Key literature</a:t>
            </a:r>
            <a:endParaRPr lang="en-GB" dirty="0"/>
          </a:p>
        </p:txBody>
      </p:sp>
      <p:sp>
        <p:nvSpPr>
          <p:cNvPr id="4" name="Slide Number Placeholder 3">
            <a:extLst>
              <a:ext uri="{FF2B5EF4-FFF2-40B4-BE49-F238E27FC236}">
                <a16:creationId xmlns:a16="http://schemas.microsoft.com/office/drawing/2014/main" id="{6D20E235-1DFE-C823-4624-26EE49E52613}"/>
              </a:ext>
            </a:extLst>
          </p:cNvPr>
          <p:cNvSpPr>
            <a:spLocks noGrp="1"/>
          </p:cNvSpPr>
          <p:nvPr>
            <p:ph type="sldNum" sz="quarter" idx="12"/>
          </p:nvPr>
        </p:nvSpPr>
        <p:spPr/>
        <p:txBody>
          <a:bodyPr/>
          <a:lstStyle/>
          <a:p>
            <a:fld id="{658E5B76-029C-485E-9E5F-98B1E01578F3}" type="slidenum">
              <a:rPr lang="en-US" smtClean="0"/>
              <a:t>7</a:t>
            </a:fld>
            <a:endParaRPr lang="en-US"/>
          </a:p>
        </p:txBody>
      </p:sp>
      <p:sp>
        <p:nvSpPr>
          <p:cNvPr id="5" name="Content Placeholder 4">
            <a:extLst>
              <a:ext uri="{FF2B5EF4-FFF2-40B4-BE49-F238E27FC236}">
                <a16:creationId xmlns:a16="http://schemas.microsoft.com/office/drawing/2014/main" id="{753476C6-8CC3-18BA-A02E-2CBF013C8F7B}"/>
              </a:ext>
            </a:extLst>
          </p:cNvPr>
          <p:cNvSpPr>
            <a:spLocks noGrp="1"/>
          </p:cNvSpPr>
          <p:nvPr>
            <p:ph idx="1"/>
          </p:nvPr>
        </p:nvSpPr>
        <p:spPr/>
        <p:txBody>
          <a:bodyPr/>
          <a:lstStyle/>
          <a:p>
            <a:r>
              <a:rPr lang="en-US" dirty="0">
                <a:latin typeface="+mj-lt"/>
              </a:rPr>
              <a:t>Soga et al. (2024) introduced </a:t>
            </a:r>
            <a:r>
              <a:rPr lang="en-US" dirty="0" err="1">
                <a:latin typeface="+mj-lt"/>
              </a:rPr>
              <a:t>stanceBERT</a:t>
            </a:r>
            <a:r>
              <a:rPr lang="en-US" dirty="0">
                <a:latin typeface="+mj-lt"/>
              </a:rPr>
              <a:t>, a fine-tuned model for stance analysis</a:t>
            </a:r>
            <a:endParaRPr lang="en-GB" dirty="0">
              <a:latin typeface="+mj-lt"/>
            </a:endParaRPr>
          </a:p>
        </p:txBody>
      </p:sp>
      <p:sp>
        <p:nvSpPr>
          <p:cNvPr id="3" name="TextBox 2">
            <a:extLst>
              <a:ext uri="{FF2B5EF4-FFF2-40B4-BE49-F238E27FC236}">
                <a16:creationId xmlns:a16="http://schemas.microsoft.com/office/drawing/2014/main" id="{3B473662-4A3A-CE85-A1DC-7D9E97050C94}"/>
              </a:ext>
            </a:extLst>
          </p:cNvPr>
          <p:cNvSpPr txBox="1"/>
          <p:nvPr/>
        </p:nvSpPr>
        <p:spPr>
          <a:xfrm>
            <a:off x="1333848" y="6438410"/>
            <a:ext cx="5678670" cy="369332"/>
          </a:xfrm>
          <a:prstGeom prst="rect">
            <a:avLst/>
          </a:prstGeom>
          <a:noFill/>
        </p:spPr>
        <p:txBody>
          <a:bodyPr wrap="none" rtlCol="0">
            <a:spAutoFit/>
          </a:bodyPr>
          <a:lstStyle/>
          <a:p>
            <a:r>
              <a:rPr lang="en-US" dirty="0" err="1"/>
              <a:t>StanceBERT</a:t>
            </a:r>
            <a:r>
              <a:rPr lang="en-US" dirty="0"/>
              <a:t>, the GNN Model designed by Soga et al. (2024)</a:t>
            </a:r>
            <a:endParaRPr lang="en-GB" dirty="0"/>
          </a:p>
        </p:txBody>
      </p:sp>
      <p:pic>
        <p:nvPicPr>
          <p:cNvPr id="8" name="Picture 7">
            <a:extLst>
              <a:ext uri="{FF2B5EF4-FFF2-40B4-BE49-F238E27FC236}">
                <a16:creationId xmlns:a16="http://schemas.microsoft.com/office/drawing/2014/main" id="{031FA169-C05D-9A03-66F8-EEDF22126632}"/>
              </a:ext>
            </a:extLst>
          </p:cNvPr>
          <p:cNvPicPr>
            <a:picLocks noChangeAspect="1"/>
          </p:cNvPicPr>
          <p:nvPr/>
        </p:nvPicPr>
        <p:blipFill>
          <a:blip r:embed="rId3"/>
          <a:stretch>
            <a:fillRect/>
          </a:stretch>
        </p:blipFill>
        <p:spPr>
          <a:xfrm>
            <a:off x="1333848" y="2997980"/>
            <a:ext cx="9239559" cy="3458126"/>
          </a:xfrm>
          <a:prstGeom prst="rect">
            <a:avLst/>
          </a:prstGeom>
        </p:spPr>
      </p:pic>
    </p:spTree>
    <p:extLst>
      <p:ext uri="{BB962C8B-B14F-4D97-AF65-F5344CB8AC3E}">
        <p14:creationId xmlns:p14="http://schemas.microsoft.com/office/powerpoint/2010/main" val="148622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DA1D-96DC-1AB5-CD5E-A97D86AF2E02}"/>
              </a:ext>
            </a:extLst>
          </p:cNvPr>
          <p:cNvSpPr>
            <a:spLocks noGrp="1"/>
          </p:cNvSpPr>
          <p:nvPr>
            <p:ph type="title"/>
          </p:nvPr>
        </p:nvSpPr>
        <p:spPr/>
        <p:txBody>
          <a:bodyPr/>
          <a:lstStyle/>
          <a:p>
            <a:r>
              <a:rPr lang="en-US" dirty="0"/>
              <a:t>Research Question</a:t>
            </a:r>
            <a:endParaRPr lang="en-GB" dirty="0"/>
          </a:p>
        </p:txBody>
      </p:sp>
      <p:sp>
        <p:nvSpPr>
          <p:cNvPr id="3" name="Content Placeholder 2">
            <a:extLst>
              <a:ext uri="{FF2B5EF4-FFF2-40B4-BE49-F238E27FC236}">
                <a16:creationId xmlns:a16="http://schemas.microsoft.com/office/drawing/2014/main" id="{4809EA87-6FB7-6D1A-20A4-B27376606C04}"/>
              </a:ext>
            </a:extLst>
          </p:cNvPr>
          <p:cNvSpPr>
            <a:spLocks noGrp="1"/>
          </p:cNvSpPr>
          <p:nvPr>
            <p:ph idx="1"/>
          </p:nvPr>
        </p:nvSpPr>
        <p:spPr/>
        <p:txBody>
          <a:bodyPr/>
          <a:lstStyle/>
          <a:p>
            <a:pPr marL="0" indent="0">
              <a:buNone/>
            </a:pPr>
            <a:r>
              <a:rPr lang="en-US" b="0" i="1" dirty="0">
                <a:effectLst/>
                <a:latin typeface="+mj-lt"/>
              </a:rPr>
              <a:t>What specific attributes of user behavior, network structure, and content engagement on Twitter enhance the efficacy of Graph Neural Network (GNN)-based models for detecting fake news?</a:t>
            </a:r>
            <a:endParaRPr lang="en-GB" i="1" dirty="0">
              <a:latin typeface="+mj-lt"/>
            </a:endParaRPr>
          </a:p>
        </p:txBody>
      </p:sp>
      <p:sp>
        <p:nvSpPr>
          <p:cNvPr id="4" name="Slide Number Placeholder 3">
            <a:extLst>
              <a:ext uri="{FF2B5EF4-FFF2-40B4-BE49-F238E27FC236}">
                <a16:creationId xmlns:a16="http://schemas.microsoft.com/office/drawing/2014/main" id="{6D20E235-1DFE-C823-4624-26EE49E52613}"/>
              </a:ext>
            </a:extLst>
          </p:cNvPr>
          <p:cNvSpPr>
            <a:spLocks noGrp="1"/>
          </p:cNvSpPr>
          <p:nvPr>
            <p:ph type="sldNum" sz="quarter" idx="12"/>
          </p:nvPr>
        </p:nvSpPr>
        <p:spPr/>
        <p:txBody>
          <a:bodyPr/>
          <a:lstStyle/>
          <a:p>
            <a:fld id="{658E5B76-029C-485E-9E5F-98B1E01578F3}" type="slidenum">
              <a:rPr lang="en-US" smtClean="0"/>
              <a:t>8</a:t>
            </a:fld>
            <a:endParaRPr lang="en-US"/>
          </a:p>
        </p:txBody>
      </p:sp>
    </p:spTree>
    <p:extLst>
      <p:ext uri="{BB962C8B-B14F-4D97-AF65-F5344CB8AC3E}">
        <p14:creationId xmlns:p14="http://schemas.microsoft.com/office/powerpoint/2010/main" val="49393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DA1D-96DC-1AB5-CD5E-A97D86AF2E02}"/>
              </a:ext>
            </a:extLst>
          </p:cNvPr>
          <p:cNvSpPr>
            <a:spLocks noGrp="1"/>
          </p:cNvSpPr>
          <p:nvPr>
            <p:ph type="title"/>
          </p:nvPr>
        </p:nvSpPr>
        <p:spPr/>
        <p:txBody>
          <a:bodyPr/>
          <a:lstStyle/>
          <a:p>
            <a:r>
              <a:rPr lang="en-US" dirty="0"/>
              <a:t>Aims and Objectives</a:t>
            </a:r>
            <a:endParaRPr lang="en-GB" dirty="0"/>
          </a:p>
        </p:txBody>
      </p:sp>
      <p:sp>
        <p:nvSpPr>
          <p:cNvPr id="3" name="Content Placeholder 2">
            <a:extLst>
              <a:ext uri="{FF2B5EF4-FFF2-40B4-BE49-F238E27FC236}">
                <a16:creationId xmlns:a16="http://schemas.microsoft.com/office/drawing/2014/main" id="{4809EA87-6FB7-6D1A-20A4-B27376606C04}"/>
              </a:ext>
            </a:extLst>
          </p:cNvPr>
          <p:cNvSpPr>
            <a:spLocks noGrp="1"/>
          </p:cNvSpPr>
          <p:nvPr>
            <p:ph idx="1"/>
          </p:nvPr>
        </p:nvSpPr>
        <p:spPr/>
        <p:txBody>
          <a:bodyPr/>
          <a:lstStyle/>
          <a:p>
            <a:r>
              <a:rPr lang="en-GB" dirty="0">
                <a:latin typeface="+mj-lt"/>
              </a:rPr>
              <a:t>Outperform the F1-score of the </a:t>
            </a:r>
            <a:r>
              <a:rPr lang="en-GB" dirty="0" err="1">
                <a:latin typeface="+mj-lt"/>
              </a:rPr>
              <a:t>stanceBERT</a:t>
            </a:r>
            <a:r>
              <a:rPr lang="en-GB" dirty="0">
                <a:latin typeface="+mj-lt"/>
              </a:rPr>
              <a:t> Model (Soga et al., 2024) on the (altered) </a:t>
            </a:r>
            <a:r>
              <a:rPr lang="en-GB" dirty="0" err="1">
                <a:latin typeface="+mj-lt"/>
              </a:rPr>
              <a:t>FakeNewsNet</a:t>
            </a:r>
            <a:r>
              <a:rPr lang="en-GB" dirty="0">
                <a:latin typeface="+mj-lt"/>
              </a:rPr>
              <a:t> and </a:t>
            </a:r>
            <a:r>
              <a:rPr lang="en-GB" dirty="0" err="1">
                <a:latin typeface="+mj-lt"/>
              </a:rPr>
              <a:t>FibVID</a:t>
            </a:r>
            <a:r>
              <a:rPr lang="en-GB" dirty="0">
                <a:latin typeface="+mj-lt"/>
              </a:rPr>
              <a:t> datasets by 5%</a:t>
            </a:r>
          </a:p>
          <a:p>
            <a:r>
              <a:rPr lang="en-US" dirty="0">
                <a:latin typeface="+mj-lt"/>
              </a:rPr>
              <a:t>Calculate the feature importance through </a:t>
            </a:r>
            <a:r>
              <a:rPr lang="en-US" dirty="0" err="1">
                <a:latin typeface="+mj-lt"/>
              </a:rPr>
              <a:t>randomisation</a:t>
            </a:r>
            <a:r>
              <a:rPr lang="en-US" dirty="0">
                <a:latin typeface="+mj-lt"/>
              </a:rPr>
              <a:t> to generate input for further research</a:t>
            </a:r>
            <a:endParaRPr lang="en-GB" dirty="0">
              <a:latin typeface="+mj-lt"/>
            </a:endParaRPr>
          </a:p>
          <a:p>
            <a:endParaRPr lang="en-GB" dirty="0">
              <a:latin typeface="+mj-lt"/>
            </a:endParaRPr>
          </a:p>
          <a:p>
            <a:endParaRPr lang="en-GB" dirty="0">
              <a:latin typeface="+mj-lt"/>
            </a:endParaRPr>
          </a:p>
        </p:txBody>
      </p:sp>
      <p:sp>
        <p:nvSpPr>
          <p:cNvPr id="4" name="Slide Number Placeholder 3">
            <a:extLst>
              <a:ext uri="{FF2B5EF4-FFF2-40B4-BE49-F238E27FC236}">
                <a16:creationId xmlns:a16="http://schemas.microsoft.com/office/drawing/2014/main" id="{6D20E235-1DFE-C823-4624-26EE49E52613}"/>
              </a:ext>
            </a:extLst>
          </p:cNvPr>
          <p:cNvSpPr>
            <a:spLocks noGrp="1"/>
          </p:cNvSpPr>
          <p:nvPr>
            <p:ph type="sldNum" sz="quarter" idx="12"/>
          </p:nvPr>
        </p:nvSpPr>
        <p:spPr/>
        <p:txBody>
          <a:bodyPr/>
          <a:lstStyle/>
          <a:p>
            <a:fld id="{658E5B76-029C-485E-9E5F-98B1E01578F3}" type="slidenum">
              <a:rPr lang="en-US" smtClean="0"/>
              <a:t>9</a:t>
            </a:fld>
            <a:endParaRPr lang="en-US"/>
          </a:p>
        </p:txBody>
      </p:sp>
    </p:spTree>
    <p:extLst>
      <p:ext uri="{BB962C8B-B14F-4D97-AF65-F5344CB8AC3E}">
        <p14:creationId xmlns:p14="http://schemas.microsoft.com/office/powerpoint/2010/main" val="941320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2731</Words>
  <Application>Microsoft Office PowerPoint</Application>
  <PresentationFormat>Widescreen</PresentationFormat>
  <Paragraphs>189</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Segoe UI Light</vt:lpstr>
      <vt:lpstr>Office Theme</vt:lpstr>
      <vt:lpstr>PowerPoint Presentation</vt:lpstr>
      <vt:lpstr>Table of Contents</vt:lpstr>
      <vt:lpstr>Significance</vt:lpstr>
      <vt:lpstr>PowerPoint Presentation</vt:lpstr>
      <vt:lpstr>Key literature</vt:lpstr>
      <vt:lpstr>Key literature</vt:lpstr>
      <vt:lpstr>Key literature</vt:lpstr>
      <vt:lpstr>Research Question</vt:lpstr>
      <vt:lpstr>Aims and Objectives</vt:lpstr>
      <vt:lpstr>Research Design</vt:lpstr>
      <vt:lpstr>Research Design</vt:lpstr>
      <vt:lpstr>Ethical considerations</vt:lpstr>
      <vt:lpstr>Ethical considerations</vt:lpstr>
      <vt:lpstr>Risk assessment</vt:lpstr>
      <vt:lpstr>Artifacts</vt:lpstr>
      <vt:lpstr>Timeline</vt:lpstr>
      <vt:lpstr>References</vt:lpstr>
      <vt:lpstr>PowerPoint Presentation</vt:lpstr>
    </vt:vector>
  </TitlesOfParts>
  <Company>Bucher+Suter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Egli</dc:creator>
  <cp:lastModifiedBy>Simon Egli</cp:lastModifiedBy>
  <cp:revision>246</cp:revision>
  <cp:lastPrinted>2023-10-16T19:31:31Z</cp:lastPrinted>
  <dcterms:created xsi:type="dcterms:W3CDTF">2019-06-11T16:02:52Z</dcterms:created>
  <dcterms:modified xsi:type="dcterms:W3CDTF">2024-02-05T23:34:00Z</dcterms:modified>
</cp:coreProperties>
</file>