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7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0A8EB-6306-490E-A84A-CBE8765A7CC2}" type="datetimeFigureOut">
              <a:rPr lang="fr-CH" smtClean="0"/>
              <a:t>30.03.2017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5D7CE-579E-4C6A-A013-C86D1F7328A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307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D7CE-579E-4C6A-A013-C86D1F7328A4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3600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D7CE-579E-4C6A-A013-C86D1F7328A4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770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D7CE-579E-4C6A-A013-C86D1F7328A4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98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D7CE-579E-4C6A-A013-C86D1F7328A4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40674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D7CE-579E-4C6A-A013-C86D1F7328A4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1633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D7CE-579E-4C6A-A013-C86D1F7328A4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8234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D7CE-579E-4C6A-A013-C86D1F7328A4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4425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D7CE-579E-4C6A-A013-C86D1F7328A4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837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</a:t>
            </a:r>
          </a:p>
          <a:p>
            <a:endParaRPr lang="fr-CH" dirty="0"/>
          </a:p>
          <a:p>
            <a:r>
              <a:rPr lang="fr-CH" dirty="0"/>
              <a:t>https://fr.wikipedia.org/wiki/Inf%C3%A9rence_bay%C3%A9sienne</a:t>
            </a:r>
          </a:p>
          <a:p>
            <a:r>
              <a:rPr lang="fr-CH" dirty="0"/>
              <a:t>PANDA !!!!!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D7CE-579E-4C6A-A013-C86D1F7328A4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60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5D7CE-579E-4C6A-A013-C86D1F7328A4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6639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30.03.2017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540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30.03.2017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2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30.03.2017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4580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30.03.2017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75399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30.03.2017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305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30.03.2017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7872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30.03.2017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5623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30.03.2017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743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30.03.2017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96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30.03.2017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290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30.03.2017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154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30.03.2017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946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30.03.2017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334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30.03.2017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313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30.03.2017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476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4F0C-53C4-417F-9B71-32F3089686BD}" type="datetimeFigureOut">
              <a:rPr lang="fr-CH" smtClean="0"/>
              <a:t>30.03.2017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689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4F0C-53C4-417F-9B71-32F3089686BD}" type="datetimeFigureOut">
              <a:rPr lang="fr-CH" smtClean="0"/>
              <a:t>30.03.2017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976CEF-3F2E-497E-ABF7-E438751FA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769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LFA – Stéroïdes et IMC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Présentation intermédiaire – L’IMC est-il lié aux taux de stéroïdes naturels dans le corps ? </a:t>
            </a:r>
          </a:p>
        </p:txBody>
      </p:sp>
    </p:spTree>
    <p:extLst>
      <p:ext uri="{BB962C8B-B14F-4D97-AF65-F5344CB8AC3E}">
        <p14:creationId xmlns:p14="http://schemas.microsoft.com/office/powerpoint/2010/main" val="367016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Analyse exploratoire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817" y="2667636"/>
            <a:ext cx="3778624" cy="27982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977" y="2667636"/>
            <a:ext cx="3774898" cy="274366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59759" y="1593476"/>
            <a:ext cx="868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Pour le moment aucune corrélation n’est observable entre les stéroïdes et le BMI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328147" y="5802406"/>
            <a:ext cx="3765177" cy="65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070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Beaucoup de prétraitement à faire</a:t>
            </a:r>
          </a:p>
          <a:p>
            <a:r>
              <a:rPr lang="fr-CH" dirty="0"/>
              <a:t>Si aucune corrélation entre stéroïdes et BMI -&gt; trouver d’autres corrélations</a:t>
            </a:r>
          </a:p>
          <a:p>
            <a:pPr lvl="1"/>
            <a:r>
              <a:rPr lang="fr-CH" dirty="0"/>
              <a:t>Lien avec la pression systolique ou diastolique par exemple </a:t>
            </a:r>
          </a:p>
        </p:txBody>
      </p:sp>
    </p:spTree>
    <p:extLst>
      <p:ext uri="{BB962C8B-B14F-4D97-AF65-F5344CB8AC3E}">
        <p14:creationId xmlns:p14="http://schemas.microsoft.com/office/powerpoint/2010/main" val="362587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098" name="Picture 2" descr="Résultat de recherche d'images pour &quot;to be continued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14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Contenu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  <a:p>
            <a:r>
              <a:rPr lang="fr-CH" dirty="0"/>
              <a:t>Questions de recherche</a:t>
            </a:r>
          </a:p>
          <a:p>
            <a:r>
              <a:rPr lang="fr-CH" dirty="0"/>
              <a:t>Qu’est-ce que l’IMC</a:t>
            </a:r>
          </a:p>
          <a:p>
            <a:r>
              <a:rPr lang="fr-CH" dirty="0"/>
              <a:t>Qu’est-ce que sont les stéroïdes</a:t>
            </a:r>
          </a:p>
          <a:p>
            <a:r>
              <a:rPr lang="fr-CH" dirty="0"/>
              <a:t>Données</a:t>
            </a:r>
          </a:p>
          <a:p>
            <a:pPr lvl="1"/>
            <a:r>
              <a:rPr lang="fr-CH" dirty="0"/>
              <a:t>Origines</a:t>
            </a:r>
          </a:p>
          <a:p>
            <a:pPr lvl="1"/>
            <a:r>
              <a:rPr lang="fr-CH" dirty="0"/>
              <a:t>Contenu</a:t>
            </a:r>
          </a:p>
          <a:p>
            <a:r>
              <a:rPr lang="fr-CH" dirty="0"/>
              <a:t>Étapes du projet</a:t>
            </a:r>
          </a:p>
        </p:txBody>
      </p:sp>
    </p:spTree>
    <p:extLst>
      <p:ext uri="{BB962C8B-B14F-4D97-AF65-F5344CB8AC3E}">
        <p14:creationId xmlns:p14="http://schemas.microsoft.com/office/powerpoint/2010/main" val="129349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But du projet</a:t>
            </a:r>
          </a:p>
          <a:p>
            <a:pPr lvl="1"/>
            <a:r>
              <a:rPr lang="fr-CH" dirty="0"/>
              <a:t>Analyser et comprendre les données et le contexte du projet</a:t>
            </a:r>
          </a:p>
          <a:p>
            <a:pPr lvl="1"/>
            <a:r>
              <a:rPr lang="fr-CH" dirty="0"/>
              <a:t>Apprivoiser les données</a:t>
            </a:r>
          </a:p>
          <a:p>
            <a:pPr lvl="1"/>
            <a:r>
              <a:rPr lang="fr-CH" dirty="0"/>
              <a:t>Appliquer les principes de la logique floue dans un cas «expert» </a:t>
            </a:r>
          </a:p>
          <a:p>
            <a:pPr lvl="1"/>
            <a:r>
              <a:rPr lang="fr-CH" dirty="0"/>
              <a:t>Si possible, créer un outil de prédiction 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pPr lvl="1"/>
            <a:endParaRPr lang="fr-CH" dirty="0"/>
          </a:p>
        </p:txBody>
      </p:sp>
      <p:pic>
        <p:nvPicPr>
          <p:cNvPr id="5" name="Picture 2" descr="Résultat de recherche d'images pour &quot;fuzzy logic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073" y="4807324"/>
            <a:ext cx="4024473" cy="163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75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 de recherche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43730"/>
            <a:ext cx="8596668" cy="3880773"/>
          </a:xfrm>
        </p:spPr>
        <p:txBody>
          <a:bodyPr/>
          <a:lstStyle/>
          <a:p>
            <a:r>
              <a:rPr lang="fr-CH" dirty="0"/>
              <a:t>Est-il possible de prédire l’IMC à partir des taux de différents stéroïdes présents dans le corps ?</a:t>
            </a:r>
          </a:p>
          <a:p>
            <a:endParaRPr lang="fr-CH" dirty="0"/>
          </a:p>
          <a:p>
            <a:endParaRPr lang="fr-CH" dirty="0"/>
          </a:p>
        </p:txBody>
      </p:sp>
      <p:pic>
        <p:nvPicPr>
          <p:cNvPr id="1030" name="Picture 6" descr="Résultat de recherche d'images pour &quot;manneken pis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74" y="2986763"/>
            <a:ext cx="1636431" cy="24546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urine analysi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318" y="5084825"/>
            <a:ext cx="2505075" cy="167288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BMI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874" y="2863845"/>
            <a:ext cx="2888323" cy="204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 : droite 3"/>
          <p:cNvSpPr/>
          <p:nvPr/>
        </p:nvSpPr>
        <p:spPr>
          <a:xfrm rot="2366840">
            <a:off x="2485695" y="4504764"/>
            <a:ext cx="1290918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0" name="Flèche : droite 9"/>
          <p:cNvSpPr/>
          <p:nvPr/>
        </p:nvSpPr>
        <p:spPr>
          <a:xfrm rot="17967391">
            <a:off x="6065038" y="4663093"/>
            <a:ext cx="919976" cy="302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4632701" y="3367983"/>
            <a:ext cx="7126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8800" dirty="0">
                <a:solidFill>
                  <a:srgbClr val="92D050"/>
                </a:solidFill>
              </a:rPr>
              <a:t>?</a:t>
            </a:r>
          </a:p>
        </p:txBody>
      </p:sp>
      <p:sp>
        <p:nvSpPr>
          <p:cNvPr id="11" name="Flèche : droite 10"/>
          <p:cNvSpPr/>
          <p:nvPr/>
        </p:nvSpPr>
        <p:spPr>
          <a:xfrm rot="19024489">
            <a:off x="6217438" y="4815493"/>
            <a:ext cx="919976" cy="302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2" name="Flèche : droite 11"/>
          <p:cNvSpPr/>
          <p:nvPr/>
        </p:nvSpPr>
        <p:spPr>
          <a:xfrm rot="20192124">
            <a:off x="6369838" y="4967893"/>
            <a:ext cx="919976" cy="302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0766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Qu’est-ce que l’IMC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47895"/>
            <a:ext cx="9441579" cy="3880773"/>
          </a:xfrm>
        </p:spPr>
        <p:txBody>
          <a:bodyPr/>
          <a:lstStyle/>
          <a:p>
            <a:r>
              <a:rPr lang="fr-CH" dirty="0"/>
              <a:t>Mesure permettant d’estimer la corpulence d’une personne</a:t>
            </a:r>
          </a:p>
          <a:p>
            <a:r>
              <a:rPr lang="fr-CH" dirty="0"/>
              <a:t>Constitue une indication, intervient dans le calcul de l’indice de masse grasse (IMG)</a:t>
            </a:r>
          </a:p>
          <a:p>
            <a:r>
              <a:rPr lang="fr-CH" dirty="0"/>
              <a:t>État de l’art: Calculé à partir du poids et de la taille</a:t>
            </a:r>
          </a:p>
        </p:txBody>
      </p:sp>
      <p:pic>
        <p:nvPicPr>
          <p:cNvPr id="4" name="Picture 2" descr="Résultat de recherche d'images pour &quot;BMI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53" y="3159219"/>
            <a:ext cx="65246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07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Qu’est-ce que sont les stéroïdes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/>
              <a:t>Groupe de lipides</a:t>
            </a:r>
          </a:p>
          <a:p>
            <a:r>
              <a:rPr lang="fr-CH" dirty="0"/>
              <a:t>Dérivé des </a:t>
            </a:r>
            <a:r>
              <a:rPr lang="fr-CH" dirty="0" err="1"/>
              <a:t>triterpénoïdes</a:t>
            </a:r>
            <a:r>
              <a:rPr lang="fr-CH" dirty="0"/>
              <a:t> (lipides à 30 atomes de carbones)</a:t>
            </a:r>
          </a:p>
          <a:p>
            <a:r>
              <a:rPr lang="fr-CH" dirty="0"/>
              <a:t>Noyau </a:t>
            </a:r>
            <a:r>
              <a:rPr lang="fr-CH" dirty="0" err="1"/>
              <a:t>cyclopentanophénanthrénique</a:t>
            </a:r>
            <a:endParaRPr lang="fr-CH" dirty="0"/>
          </a:p>
          <a:p>
            <a:pPr lvl="1"/>
            <a:r>
              <a:rPr lang="fr-CH" dirty="0"/>
              <a:t>Constitué par trois cycles hexagonaux</a:t>
            </a:r>
          </a:p>
          <a:p>
            <a:pPr lvl="1"/>
            <a:r>
              <a:rPr lang="fr-CH" dirty="0"/>
              <a:t>un cycle pentagonal</a:t>
            </a:r>
          </a:p>
          <a:p>
            <a:r>
              <a:rPr lang="fr-CH" dirty="0"/>
              <a:t>Médecine - Hormones stéroïdiennes</a:t>
            </a:r>
          </a:p>
          <a:p>
            <a:pPr lvl="1"/>
            <a:r>
              <a:rPr lang="fr-CH" dirty="0"/>
              <a:t>Androgène</a:t>
            </a:r>
          </a:p>
          <a:p>
            <a:pPr lvl="1"/>
            <a:r>
              <a:rPr lang="fr-CH" dirty="0"/>
              <a:t>Œstrogène</a:t>
            </a:r>
          </a:p>
          <a:p>
            <a:r>
              <a:rPr lang="fr-CH" dirty="0"/>
              <a:t>Sport - Stéroïdes anabolisants</a:t>
            </a:r>
          </a:p>
          <a:p>
            <a:pPr lvl="1"/>
            <a:r>
              <a:rPr lang="fr-CH" dirty="0"/>
              <a:t>Augmentent la synthèse des protéines</a:t>
            </a:r>
          </a:p>
          <a:p>
            <a:pPr lvl="1"/>
            <a:r>
              <a:rPr lang="fr-CH" dirty="0"/>
              <a:t>Entraînant une augmentation de tissus cellulaires</a:t>
            </a:r>
          </a:p>
          <a:p>
            <a:pPr lvl="1"/>
            <a:r>
              <a:rPr lang="fr-CH" dirty="0" err="1"/>
              <a:t>Developpement</a:t>
            </a:r>
            <a:r>
              <a:rPr lang="fr-CH" dirty="0"/>
              <a:t> des cordes vocales et de la pilosité</a:t>
            </a:r>
          </a:p>
        </p:txBody>
      </p:sp>
      <p:pic>
        <p:nvPicPr>
          <p:cNvPr id="2050" name="Picture 2" descr="Ball-and-stick diagram of the same ster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312" y="82918"/>
            <a:ext cx="2187203" cy="149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d/df/Trimethyl_steroid-nomencla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634" y="2931921"/>
            <a:ext cx="3228814" cy="233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86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Origines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SKIPOGH  - </a:t>
            </a:r>
            <a:r>
              <a:rPr lang="en-US" i="1" dirty="0"/>
              <a:t>Swiss Kidney Project on Genes in Hypertension</a:t>
            </a:r>
          </a:p>
          <a:p>
            <a:r>
              <a:rPr lang="en-US" dirty="0"/>
              <a:t>Étude de la </a:t>
            </a:r>
            <a:r>
              <a:rPr lang="fr-CH" dirty="0"/>
              <a:t>qualité</a:t>
            </a:r>
            <a:r>
              <a:rPr lang="en-US" dirty="0"/>
              <a:t> et les conditions de vie et de santé des habitants de Lausanne Genève et Berne. </a:t>
            </a:r>
            <a:endParaRPr lang="fr-CH" dirty="0"/>
          </a:p>
          <a:p>
            <a:r>
              <a:rPr lang="fr-CH" dirty="0"/>
              <a:t>Beaucoup de données prélevées</a:t>
            </a:r>
          </a:p>
          <a:p>
            <a:r>
              <a:rPr lang="fr-CH" dirty="0"/>
              <a:t>Pour le projet -&gt; Miction du soir. </a:t>
            </a:r>
          </a:p>
          <a:p>
            <a:endParaRPr lang="fr-CH" dirty="0"/>
          </a:p>
        </p:txBody>
      </p:sp>
      <p:pic>
        <p:nvPicPr>
          <p:cNvPr id="2050" name="Picture 2" descr="http://www.skipogh.ch/images/4/4c/Skipogh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945" y="3454049"/>
            <a:ext cx="1551893" cy="147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17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Contenu des données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404" y="1831888"/>
            <a:ext cx="6921316" cy="3880773"/>
          </a:xfrm>
        </p:spPr>
        <p:txBody>
          <a:bodyPr/>
          <a:lstStyle/>
          <a:p>
            <a:r>
              <a:rPr lang="fr-CH" dirty="0"/>
              <a:t>Deux sets:</a:t>
            </a:r>
          </a:p>
          <a:p>
            <a:pPr lvl="1"/>
            <a:r>
              <a:rPr lang="fr-CH" dirty="0"/>
              <a:t>Participants et stéroïdes (~1129 participants VS 40 stéroïdes)</a:t>
            </a:r>
          </a:p>
          <a:p>
            <a:pPr lvl="1"/>
            <a:r>
              <a:rPr lang="fr-CH" dirty="0"/>
              <a:t>Participants et informations diverses (tour de taille, sexe, pression sanguine etc…)</a:t>
            </a:r>
          </a:p>
          <a:p>
            <a:r>
              <a:rPr lang="fr-CH" dirty="0"/>
              <a:t>Sortie:</a:t>
            </a:r>
          </a:p>
          <a:p>
            <a:pPr lvl="1"/>
            <a:r>
              <a:rPr lang="fr-CH" dirty="0"/>
              <a:t>IMC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699" y="1602239"/>
            <a:ext cx="2620835" cy="5255761"/>
          </a:xfrm>
          <a:prstGeom prst="rect">
            <a:avLst/>
          </a:prstGeom>
        </p:spPr>
      </p:pic>
      <p:pic>
        <p:nvPicPr>
          <p:cNvPr id="3076" name="Picture 4" descr="Résultat de recherche d'images pour &quot;oh my god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751" y="5544846"/>
            <a:ext cx="1836949" cy="12438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28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Étapes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Prétraitement des données</a:t>
            </a:r>
          </a:p>
          <a:p>
            <a:pPr lvl="1"/>
            <a:r>
              <a:rPr lang="fr-CH" dirty="0"/>
              <a:t>Élimination des participants sans données ou avec trop de données manquantes</a:t>
            </a:r>
          </a:p>
          <a:p>
            <a:pPr lvl="1"/>
            <a:r>
              <a:rPr lang="fr-CH" dirty="0"/>
              <a:t>Gérer les données manquantes: algorithmes de datamining (</a:t>
            </a:r>
            <a:r>
              <a:rPr lang="fr-CH" dirty="0" err="1"/>
              <a:t>kNN</a:t>
            </a:r>
            <a:r>
              <a:rPr lang="fr-CH" dirty="0"/>
              <a:t>, inférence bayésienne,…)</a:t>
            </a:r>
          </a:p>
          <a:p>
            <a:r>
              <a:rPr lang="fr-CH" dirty="0"/>
              <a:t>Analyse des corrélations</a:t>
            </a:r>
          </a:p>
          <a:p>
            <a:pPr lvl="1"/>
            <a:r>
              <a:rPr lang="fr-CH" dirty="0"/>
              <a:t>Les taux de stéroïdes sont-ils liés au BMI ?</a:t>
            </a:r>
          </a:p>
          <a:p>
            <a:pPr lvl="1"/>
            <a:r>
              <a:rPr lang="fr-CH" dirty="0"/>
              <a:t>D’autres données sont-elles liées ?</a:t>
            </a:r>
          </a:p>
        </p:txBody>
      </p:sp>
    </p:spTree>
    <p:extLst>
      <p:ext uri="{BB962C8B-B14F-4D97-AF65-F5344CB8AC3E}">
        <p14:creationId xmlns:p14="http://schemas.microsoft.com/office/powerpoint/2010/main" val="31489954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802</TotalTime>
  <Words>407</Words>
  <Application>Microsoft Office PowerPoint</Application>
  <PresentationFormat>Grand écran</PresentationFormat>
  <Paragraphs>85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Facette</vt:lpstr>
      <vt:lpstr>LFA – Stéroïdes et IMC</vt:lpstr>
      <vt:lpstr>Contenu</vt:lpstr>
      <vt:lpstr>Introduction</vt:lpstr>
      <vt:lpstr>Question de recherche </vt:lpstr>
      <vt:lpstr>Qu’est-ce que l’IMC ?</vt:lpstr>
      <vt:lpstr>Qu’est-ce que sont les stéroïdes ?</vt:lpstr>
      <vt:lpstr>Origines des données</vt:lpstr>
      <vt:lpstr>Contenu des données </vt:lpstr>
      <vt:lpstr>Étapes du projet</vt:lpstr>
      <vt:lpstr>Analyse exploratoire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LFA – Stéroïdes et IMC</dc:title>
  <dc:creator>Thibault Schowing</dc:creator>
  <cp:lastModifiedBy>Thibault Schowing</cp:lastModifiedBy>
  <cp:revision>18</cp:revision>
  <dcterms:created xsi:type="dcterms:W3CDTF">2017-03-27T06:07:27Z</dcterms:created>
  <dcterms:modified xsi:type="dcterms:W3CDTF">2017-03-30T06:41:43Z</dcterms:modified>
</cp:coreProperties>
</file>