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94660"/>
  </p:normalViewPr>
  <p:slideViewPr>
    <p:cSldViewPr snapToGrid="0" snapToObjects="1">
      <p:cViewPr varScale="1">
        <p:scale>
          <a:sx n="105" d="100"/>
          <a:sy n="105" d="100"/>
        </p:scale>
        <p:origin x="139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6406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presentation introduces the Agentic RAG Chatbot, a system designed for advanced document analysis. We'll cover its architecture, the flow of information, the technology behind it, and future directions.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core of our system is its modularity. By separating concerns into distinct agents, we create a system that is easier to maintain, test, and scale. The MCP is the glue that holds it all together, allowing these specialized agents to work in concert without being tightly coupled.</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diagram illustrates the two primary workflows. The ingestion process is asynchronous and populates our knowledge base. The query process is a direct chain of requests and responses, starting with the user's question and ending with a contextually rich answer generated by the LLM.</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 chose this stack for its powerful open-source libraries and rapid development capabilities. Streamlit is excellent for building interactive UIs quickly, while ChromaDB and sentence-transformers provide a solid foundation for the RAG pipeline. Gemini was selected for its strong performance and large context window.</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Building this system presented interesting engineering challenges, particularly around integrating an asynchronous backend with Streamlit. Looking ahead, our focus is on improving user experience, enhancing scalability for production environments, and increasing the intelligence of our retrieval system.</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huggingface.co/spaces/philip11/Agentic-RAG-Chatbot" TargetMode="External"/><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AGENTIC RAG CHATBOT</a:t>
            </a:r>
          </a:p>
        </p:txBody>
      </p:sp>
      <p:sp>
        <p:nvSpPr>
          <p:cNvPr id="3" name="Subtitle 2"/>
          <p:cNvSpPr>
            <a:spLocks noGrp="1"/>
          </p:cNvSpPr>
          <p:nvPr>
            <p:ph type="subTitle" idx="1"/>
          </p:nvPr>
        </p:nvSpPr>
        <p:spPr>
          <a:xfrm>
            <a:off x="685800" y="3600450"/>
            <a:ext cx="7772400" cy="1655064"/>
          </a:xfrm>
        </p:spPr>
        <p:txBody>
          <a:bodyPr>
            <a:normAutofit/>
          </a:bodyPr>
          <a:lstStyle/>
          <a:p>
            <a:r>
              <a:rPr sz="1400" dirty="0">
                <a:solidFill>
                  <a:schemeClr val="tx1"/>
                </a:solidFill>
              </a:rPr>
              <a:t>A Modular System for Intelligent Document Analysis using a Multi-Agent Communication Protocol</a:t>
            </a:r>
          </a:p>
        </p:txBody>
      </p:sp>
      <p:sp>
        <p:nvSpPr>
          <p:cNvPr id="4" name="TextBox 3">
            <a:extLst>
              <a:ext uri="{FF2B5EF4-FFF2-40B4-BE49-F238E27FC236}">
                <a16:creationId xmlns:a16="http://schemas.microsoft.com/office/drawing/2014/main" id="{A176CEA0-4392-5DBF-B88D-47D950D922A6}"/>
              </a:ext>
            </a:extLst>
          </p:cNvPr>
          <p:cNvSpPr txBox="1"/>
          <p:nvPr/>
        </p:nvSpPr>
        <p:spPr>
          <a:xfrm>
            <a:off x="5611591" y="6396335"/>
            <a:ext cx="4166558" cy="461665"/>
          </a:xfrm>
          <a:prstGeom prst="rect">
            <a:avLst/>
          </a:prstGeom>
          <a:noFill/>
        </p:spPr>
        <p:txBody>
          <a:bodyPr wrap="square" rtlCol="0">
            <a:spAutoFit/>
          </a:bodyPr>
          <a:lstStyle/>
          <a:p>
            <a:r>
              <a:rPr lang="en-GB" sz="2400" b="1" dirty="0">
                <a:latin typeface="Microsoft Himalaya" panose="01010100010101010101" pitchFamily="2" charset="0"/>
                <a:ea typeface="Microsoft Himalaya" panose="01010100010101010101" pitchFamily="2" charset="0"/>
                <a:cs typeface="Microsoft Himalaya" panose="01010100010101010101" pitchFamily="2" charset="0"/>
              </a:rPr>
              <a:t>Presented by: PHILIP SIMON DEROCK </a:t>
            </a:r>
            <a:endParaRPr lang="en-IN" sz="2400" b="1"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Times New Roman" panose="02020603050405020304" pitchFamily="18" charset="0"/>
                <a:cs typeface="Times New Roman" panose="02020603050405020304" pitchFamily="18" charset="0"/>
              </a:rPr>
              <a:t>Agent-based Architecture with MCP</a:t>
            </a:r>
          </a:p>
        </p:txBody>
      </p:sp>
      <p:sp>
        <p:nvSpPr>
          <p:cNvPr id="3" name="Content Placeholder 2"/>
          <p:cNvSpPr>
            <a:spLocks noGrp="1"/>
          </p:cNvSpPr>
          <p:nvPr>
            <p:ph idx="1"/>
          </p:nvPr>
        </p:nvSpPr>
        <p:spPr/>
        <p:txBody>
          <a:bodyPr>
            <a:normAutofit fontScale="85000" lnSpcReduction="20000"/>
          </a:bodyPr>
          <a:lstStyle/>
          <a:p>
            <a:r>
              <a:rPr sz="2600" dirty="0"/>
              <a:t>The system is built on a modular, agent-based architecture where each agent has a specific responsibility.</a:t>
            </a:r>
          </a:p>
          <a:p>
            <a:r>
              <a:rPr sz="2600" dirty="0"/>
              <a:t>Communication is handled by the Model Context Protocol (MCP), a lightweight, in-memory message bus that facilitates asynchronous communication between agents.</a:t>
            </a:r>
            <a:endParaRPr lang="en-IN" sz="2600" dirty="0"/>
          </a:p>
          <a:p>
            <a:pPr marL="0" indent="0">
              <a:buNone/>
            </a:pPr>
            <a:r>
              <a:rPr dirty="0"/>
              <a:t>Key Agents:</a:t>
            </a:r>
          </a:p>
          <a:p>
            <a:pPr marL="0" indent="0">
              <a:buNone/>
            </a:pPr>
            <a:r>
              <a:rPr sz="2600" dirty="0"/>
              <a:t>• </a:t>
            </a:r>
            <a:r>
              <a:rPr sz="2600" dirty="0" err="1"/>
              <a:t>UIAgent</a:t>
            </a:r>
            <a:r>
              <a:rPr sz="2600" dirty="0"/>
              <a:t>: </a:t>
            </a:r>
            <a:r>
              <a:rPr lang="en-GB" sz="2600" dirty="0"/>
              <a:t> </a:t>
            </a:r>
            <a:r>
              <a:rPr sz="2600" dirty="0"/>
              <a:t>Manages the </a:t>
            </a:r>
            <a:r>
              <a:rPr sz="2600" dirty="0" err="1"/>
              <a:t>Streamlit</a:t>
            </a:r>
            <a:r>
              <a:rPr sz="2600" dirty="0"/>
              <a:t> frontend, handles user interactions, and communicates with backend agents.</a:t>
            </a:r>
          </a:p>
          <a:p>
            <a:pPr marL="0" indent="0">
              <a:buNone/>
            </a:pPr>
            <a:r>
              <a:rPr sz="2600" dirty="0"/>
              <a:t>• </a:t>
            </a:r>
            <a:r>
              <a:rPr sz="2600" dirty="0" err="1"/>
              <a:t>IngestionAgent</a:t>
            </a:r>
            <a:r>
              <a:rPr sz="2600" dirty="0"/>
              <a:t>: </a:t>
            </a:r>
            <a:r>
              <a:rPr lang="en-GB" sz="2600" dirty="0"/>
              <a:t> </a:t>
            </a:r>
            <a:r>
              <a:rPr sz="2600" dirty="0"/>
              <a:t>Receives documents and splits them into processable chunks.</a:t>
            </a:r>
          </a:p>
          <a:p>
            <a:pPr marL="0" indent="0">
              <a:buNone/>
            </a:pPr>
            <a:r>
              <a:rPr sz="2600" dirty="0"/>
              <a:t>• </a:t>
            </a:r>
            <a:r>
              <a:rPr sz="2600" dirty="0" err="1"/>
              <a:t>RetrievalAgent</a:t>
            </a:r>
            <a:r>
              <a:rPr sz="2600" dirty="0"/>
              <a:t>: </a:t>
            </a:r>
            <a:r>
              <a:rPr lang="en-GB" sz="2600" dirty="0"/>
              <a:t> </a:t>
            </a:r>
            <a:r>
              <a:rPr sz="2600" dirty="0"/>
              <a:t>Embeds and stores chunks in </a:t>
            </a:r>
            <a:r>
              <a:rPr sz="2600" dirty="0" err="1"/>
              <a:t>ChromaDB</a:t>
            </a:r>
            <a:r>
              <a:rPr sz="2600" dirty="0"/>
              <a:t>; retrieves context for queries.</a:t>
            </a:r>
          </a:p>
          <a:p>
            <a:pPr marL="0" indent="0">
              <a:buNone/>
            </a:pPr>
            <a:r>
              <a:rPr sz="2600" dirty="0"/>
              <a:t>• </a:t>
            </a:r>
            <a:r>
              <a:rPr sz="2600" dirty="0" err="1"/>
              <a:t>LLMResponseAgent</a:t>
            </a:r>
            <a:r>
              <a:rPr sz="2600" dirty="0"/>
              <a:t>: Uses context from </a:t>
            </a:r>
            <a:r>
              <a:rPr sz="2600" dirty="0" err="1"/>
              <a:t>RetrievalAgent</a:t>
            </a:r>
            <a:r>
              <a:rPr sz="2600" dirty="0"/>
              <a:t> and Gemini LLM to generate responses.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System Flow: From Upload to Answer</a:t>
            </a:r>
          </a:p>
        </p:txBody>
      </p:sp>
      <p:sp>
        <p:nvSpPr>
          <p:cNvPr id="3" name="Content Placeholder 2"/>
          <p:cNvSpPr>
            <a:spLocks noGrp="1"/>
          </p:cNvSpPr>
          <p:nvPr>
            <p:ph idx="1"/>
          </p:nvPr>
        </p:nvSpPr>
        <p:spPr/>
        <p:txBody>
          <a:bodyPr>
            <a:normAutofit fontScale="70000" lnSpcReduction="20000"/>
          </a:bodyPr>
          <a:lstStyle/>
          <a:p>
            <a:pPr marL="0" indent="0">
              <a:buNone/>
            </a:pPr>
            <a:r>
              <a:rPr dirty="0"/>
              <a:t>1. Document Ingestion:</a:t>
            </a:r>
          </a:p>
          <a:p>
            <a:pPr marL="0" indent="0">
              <a:buNone/>
            </a:pPr>
            <a:r>
              <a:rPr dirty="0"/>
              <a:t>• </a:t>
            </a:r>
            <a:r>
              <a:rPr dirty="0" err="1"/>
              <a:t>UIAgent</a:t>
            </a:r>
            <a:r>
              <a:rPr dirty="0"/>
              <a:t> uploads file to </a:t>
            </a:r>
            <a:r>
              <a:rPr dirty="0" err="1"/>
              <a:t>IngestionAgent</a:t>
            </a:r>
            <a:endParaRPr dirty="0"/>
          </a:p>
          <a:p>
            <a:pPr marL="0" indent="0">
              <a:buNone/>
            </a:pPr>
            <a:r>
              <a:rPr dirty="0"/>
              <a:t>• </a:t>
            </a:r>
            <a:r>
              <a:rPr dirty="0" err="1"/>
              <a:t>IngestionAgent</a:t>
            </a:r>
            <a:r>
              <a:rPr dirty="0"/>
              <a:t> parses file and sends chunks to </a:t>
            </a:r>
            <a:r>
              <a:rPr dirty="0" err="1"/>
              <a:t>RetrievalAgent</a:t>
            </a:r>
            <a:endParaRPr dirty="0"/>
          </a:p>
          <a:p>
            <a:pPr marL="0" indent="0">
              <a:buNone/>
            </a:pPr>
            <a:r>
              <a:rPr dirty="0"/>
              <a:t>• </a:t>
            </a:r>
            <a:r>
              <a:rPr dirty="0" err="1"/>
              <a:t>RetrievalAgent</a:t>
            </a:r>
            <a:r>
              <a:rPr dirty="0"/>
              <a:t> embeds and stores chunks in </a:t>
            </a:r>
            <a:r>
              <a:rPr dirty="0" err="1"/>
              <a:t>ChromaDB</a:t>
            </a:r>
            <a:endParaRPr dirty="0"/>
          </a:p>
          <a:p>
            <a:endParaRPr dirty="0"/>
          </a:p>
          <a:p>
            <a:pPr marL="0" indent="0">
              <a:buNone/>
            </a:pPr>
            <a:r>
              <a:rPr dirty="0"/>
              <a:t>2. Query &amp; Response:</a:t>
            </a:r>
          </a:p>
          <a:p>
            <a:pPr marL="0" indent="0">
              <a:buNone/>
            </a:pPr>
            <a:r>
              <a:rPr dirty="0"/>
              <a:t>• </a:t>
            </a:r>
            <a:r>
              <a:rPr dirty="0" err="1"/>
              <a:t>UIAgent</a:t>
            </a:r>
            <a:r>
              <a:rPr dirty="0"/>
              <a:t> sends query to </a:t>
            </a:r>
            <a:r>
              <a:rPr dirty="0" err="1"/>
              <a:t>LLMResponseAgent</a:t>
            </a:r>
            <a:endParaRPr dirty="0"/>
          </a:p>
          <a:p>
            <a:pPr marL="0" indent="0">
              <a:buNone/>
            </a:pPr>
            <a:r>
              <a:rPr dirty="0"/>
              <a:t>• </a:t>
            </a:r>
            <a:r>
              <a:rPr dirty="0" err="1"/>
              <a:t>LLMResponseAgent</a:t>
            </a:r>
            <a:r>
              <a:rPr dirty="0"/>
              <a:t> requests context from </a:t>
            </a:r>
            <a:r>
              <a:rPr dirty="0" err="1"/>
              <a:t>RetrievalAgent</a:t>
            </a:r>
            <a:endParaRPr dirty="0"/>
          </a:p>
          <a:p>
            <a:pPr marL="0" indent="0">
              <a:buNone/>
            </a:pPr>
            <a:r>
              <a:rPr dirty="0"/>
              <a:t>• </a:t>
            </a:r>
            <a:r>
              <a:rPr dirty="0" err="1"/>
              <a:t>RetrievalAgent</a:t>
            </a:r>
            <a:r>
              <a:rPr dirty="0"/>
              <a:t> performs semantic search and returns context</a:t>
            </a:r>
          </a:p>
          <a:p>
            <a:pPr marL="0" indent="0">
              <a:buNone/>
            </a:pPr>
            <a:r>
              <a:rPr dirty="0"/>
              <a:t>• </a:t>
            </a:r>
            <a:r>
              <a:rPr dirty="0" err="1"/>
              <a:t>LLMResponseAgent</a:t>
            </a:r>
            <a:r>
              <a:rPr dirty="0"/>
              <a:t> generates answer using Gemini LLM</a:t>
            </a:r>
          </a:p>
          <a:p>
            <a:pPr marL="0" indent="0">
              <a:buNone/>
            </a:pPr>
            <a:r>
              <a:rPr dirty="0"/>
              <a:t>• </a:t>
            </a:r>
            <a:r>
              <a:rPr dirty="0" err="1"/>
              <a:t>UIAgent</a:t>
            </a:r>
            <a:r>
              <a:rPr dirty="0"/>
              <a:t> displays final response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Technology Stack</a:t>
            </a:r>
          </a:p>
        </p:txBody>
      </p:sp>
      <p:sp>
        <p:nvSpPr>
          <p:cNvPr id="3" name="Content Placeholder 2"/>
          <p:cNvSpPr>
            <a:spLocks noGrp="1"/>
          </p:cNvSpPr>
          <p:nvPr>
            <p:ph idx="1"/>
          </p:nvPr>
        </p:nvSpPr>
        <p:spPr/>
        <p:txBody>
          <a:bodyPr>
            <a:normAutofit fontScale="92500" lnSpcReduction="10000"/>
          </a:bodyPr>
          <a:lstStyle/>
          <a:p>
            <a:pPr marL="0" indent="0">
              <a:buNone/>
            </a:pPr>
            <a:r>
              <a:rPr dirty="0"/>
              <a:t>• Frontend: </a:t>
            </a:r>
            <a:r>
              <a:rPr dirty="0" err="1"/>
              <a:t>Streamlit</a:t>
            </a:r>
            <a:endParaRPr dirty="0"/>
          </a:p>
          <a:p>
            <a:pPr marL="0" indent="0">
              <a:buNone/>
            </a:pPr>
            <a:r>
              <a:rPr dirty="0"/>
              <a:t>• Backend &amp; Core Logic: Python, </a:t>
            </a:r>
            <a:r>
              <a:rPr dirty="0" err="1"/>
              <a:t>asyncio</a:t>
            </a:r>
            <a:endParaRPr dirty="0"/>
          </a:p>
          <a:p>
            <a:pPr marL="0" indent="0">
              <a:buNone/>
            </a:pPr>
            <a:r>
              <a:rPr dirty="0"/>
              <a:t>• LLM: Google Gemini (gemini-1.5-flash-latest)</a:t>
            </a:r>
          </a:p>
          <a:p>
            <a:pPr marL="0" indent="0">
              <a:buNone/>
            </a:pPr>
            <a:r>
              <a:rPr dirty="0"/>
              <a:t>• Vector Storage &amp; Search: </a:t>
            </a:r>
            <a:r>
              <a:rPr dirty="0" err="1"/>
              <a:t>ChromaDB</a:t>
            </a:r>
            <a:endParaRPr dirty="0"/>
          </a:p>
          <a:p>
            <a:pPr marL="0" indent="0">
              <a:buNone/>
            </a:pPr>
            <a:r>
              <a:rPr dirty="0"/>
              <a:t>• Text Embeddings: sentence-transformers</a:t>
            </a:r>
          </a:p>
          <a:p>
            <a:pPr marL="0" indent="0">
              <a:buNone/>
            </a:pPr>
            <a:r>
              <a:rPr dirty="0"/>
              <a:t>• Document Parsers: PyPDF2 (PDF), python-pptx</a:t>
            </a:r>
            <a:r>
              <a:rPr lang="en-IN" dirty="0"/>
              <a:t> </a:t>
            </a:r>
            <a:r>
              <a:rPr dirty="0"/>
              <a:t>(PowerPoint), pandas (CSV), python-docx (Word)</a:t>
            </a:r>
          </a:p>
          <a:p>
            <a:pPr marL="0" indent="0">
              <a:buNone/>
            </a:pPr>
            <a:r>
              <a:rPr dirty="0"/>
              <a:t>• Communication: Custom MCP (Model Context Protocol)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Times New Roman" panose="02020603050405020304" pitchFamily="18" charset="0"/>
                <a:cs typeface="Times New Roman" panose="02020603050405020304" pitchFamily="18" charset="0"/>
              </a:rPr>
              <a:t>Challenges and Future Improvements</a:t>
            </a:r>
          </a:p>
        </p:txBody>
      </p:sp>
      <p:sp>
        <p:nvSpPr>
          <p:cNvPr id="3" name="Content Placeholder 2"/>
          <p:cNvSpPr>
            <a:spLocks noGrp="1"/>
          </p:cNvSpPr>
          <p:nvPr>
            <p:ph idx="1"/>
          </p:nvPr>
        </p:nvSpPr>
        <p:spPr/>
        <p:txBody>
          <a:bodyPr>
            <a:normAutofit fontScale="70000" lnSpcReduction="20000"/>
          </a:bodyPr>
          <a:lstStyle/>
          <a:p>
            <a:pPr marL="0" indent="0">
              <a:buNone/>
            </a:pPr>
            <a:r>
              <a:rPr dirty="0"/>
              <a:t>Challenges Faced:</a:t>
            </a:r>
          </a:p>
          <a:p>
            <a:pPr marL="0" indent="0">
              <a:buNone/>
            </a:pPr>
            <a:r>
              <a:rPr dirty="0"/>
              <a:t>• Asynchronous UI Updates: Managed async message passing with </a:t>
            </a:r>
            <a:r>
              <a:rPr lang="en-GB" dirty="0"/>
              <a:t>  </a:t>
            </a:r>
            <a:r>
              <a:rPr dirty="0"/>
              <a:t>polling mechanism.</a:t>
            </a:r>
          </a:p>
          <a:p>
            <a:pPr marL="0" indent="0">
              <a:buNone/>
            </a:pPr>
            <a:r>
              <a:rPr dirty="0"/>
              <a:t>• State Management: Used </a:t>
            </a:r>
            <a:r>
              <a:rPr dirty="0" err="1"/>
              <a:t>st.session_state</a:t>
            </a:r>
            <a:r>
              <a:rPr dirty="0"/>
              <a:t> to persist vector store and agent states.</a:t>
            </a:r>
          </a:p>
          <a:p>
            <a:pPr marL="0" indent="0">
              <a:buNone/>
            </a:pPr>
            <a:r>
              <a:rPr dirty="0"/>
              <a:t>• Dependency Versioning: Had to pin versions of pandas, </a:t>
            </a:r>
            <a:r>
              <a:rPr dirty="0" err="1"/>
              <a:t>numpy</a:t>
            </a:r>
            <a:r>
              <a:rPr dirty="0"/>
              <a:t>, etc., for compatibility.</a:t>
            </a:r>
          </a:p>
          <a:p>
            <a:endParaRPr dirty="0"/>
          </a:p>
          <a:p>
            <a:pPr marL="0" indent="0">
              <a:buNone/>
            </a:pPr>
            <a:r>
              <a:rPr dirty="0"/>
              <a:t>Future Scope:</a:t>
            </a:r>
          </a:p>
          <a:p>
            <a:pPr marL="0" indent="0">
              <a:buNone/>
            </a:pPr>
            <a:r>
              <a:rPr dirty="0"/>
              <a:t>• Enhanced UI Feedback: Show real-time processing status to users.</a:t>
            </a:r>
          </a:p>
          <a:p>
            <a:pPr marL="0" indent="0">
              <a:buNone/>
            </a:pPr>
            <a:r>
              <a:rPr dirty="0"/>
              <a:t>• Scalable Message Bus: Replace MCP with RabbitMQ or Redis for production.</a:t>
            </a:r>
          </a:p>
          <a:p>
            <a:pPr marL="0" indent="0">
              <a:buNone/>
            </a:pPr>
            <a:r>
              <a:rPr dirty="0"/>
              <a:t>• Advanced Retrieval: Add hybrid search or result re-ranking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A510C-80F9-0544-2936-ADE169E1C23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B3B26E8-7B49-1E8B-B7BE-AC4108BC0798}"/>
              </a:ext>
            </a:extLst>
          </p:cNvPr>
          <p:cNvPicPr>
            <a:picLocks noChangeAspect="1"/>
          </p:cNvPicPr>
          <p:nvPr/>
        </p:nvPicPr>
        <p:blipFill>
          <a:blip r:embed="rId2"/>
          <a:stretch>
            <a:fillRect/>
          </a:stretch>
        </p:blipFill>
        <p:spPr>
          <a:xfrm>
            <a:off x="761607" y="1582230"/>
            <a:ext cx="7620785" cy="3574985"/>
          </a:xfrm>
          <a:prstGeom prst="rect">
            <a:avLst/>
          </a:prstGeom>
        </p:spPr>
      </p:pic>
      <p:sp>
        <p:nvSpPr>
          <p:cNvPr id="5" name="TextBox 4">
            <a:extLst>
              <a:ext uri="{FF2B5EF4-FFF2-40B4-BE49-F238E27FC236}">
                <a16:creationId xmlns:a16="http://schemas.microsoft.com/office/drawing/2014/main" id="{0CCD6802-E2F9-49DB-75C4-A0B1DC095773}"/>
              </a:ext>
            </a:extLst>
          </p:cNvPr>
          <p:cNvSpPr txBox="1"/>
          <p:nvPr/>
        </p:nvSpPr>
        <p:spPr>
          <a:xfrm>
            <a:off x="850392" y="5824728"/>
            <a:ext cx="7638438" cy="369332"/>
          </a:xfrm>
          <a:prstGeom prst="rect">
            <a:avLst/>
          </a:prstGeom>
          <a:noFill/>
        </p:spPr>
        <p:txBody>
          <a:bodyPr wrap="none" rtlCol="0">
            <a:spAutoFit/>
          </a:bodyPr>
          <a:lstStyle/>
          <a:p>
            <a:r>
              <a:rPr lang="en-GB" b="1" dirty="0"/>
              <a:t>Project Live Link: </a:t>
            </a:r>
            <a:r>
              <a:rPr lang="en-GB" u="sng" dirty="0">
                <a:hlinkClick r:id="rId3"/>
              </a:rPr>
              <a:t>https://huggingface.co/spaces/philip11/Agentic-RAG-Chatbot </a:t>
            </a:r>
            <a:endParaRPr lang="en-IN" u="sng" dirty="0"/>
          </a:p>
        </p:txBody>
      </p:sp>
    </p:spTree>
    <p:extLst>
      <p:ext uri="{BB962C8B-B14F-4D97-AF65-F5344CB8AC3E}">
        <p14:creationId xmlns:p14="http://schemas.microsoft.com/office/powerpoint/2010/main" val="904135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609</Words>
  <Application>Microsoft Office PowerPoint</Application>
  <PresentationFormat>On-screen Show (4:3)</PresentationFormat>
  <Paragraphs>48</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Microsoft Himalaya</vt:lpstr>
      <vt:lpstr>Times New Roman</vt:lpstr>
      <vt:lpstr>Office Theme</vt:lpstr>
      <vt:lpstr>AGENTIC RAG CHATBOT</vt:lpstr>
      <vt:lpstr>Agent-based Architecture with MCP</vt:lpstr>
      <vt:lpstr>System Flow: From Upload to Answer</vt:lpstr>
      <vt:lpstr>Technology Stack</vt:lpstr>
      <vt:lpstr>Challenges and Future Improvements</vt:lpstr>
      <vt:lpstr>Output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simonh simonh</dc:creator>
  <cp:keywords/>
  <dc:description>generated using python-pptx</dc:description>
  <cp:lastModifiedBy>simonh simonh</cp:lastModifiedBy>
  <cp:revision>5</cp:revision>
  <dcterms:created xsi:type="dcterms:W3CDTF">2013-01-27T09:14:16Z</dcterms:created>
  <dcterms:modified xsi:type="dcterms:W3CDTF">2025-07-10T12:07:37Z</dcterms:modified>
  <cp:category/>
</cp:coreProperties>
</file>