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67" r:id="rId9"/>
    <p:sldId id="265" r:id="rId10"/>
    <p:sldId id="268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327D7-A22E-5828-5F70-357FB7B76218}" v="10" dt="2025-07-25T08:24:52.655"/>
    <p1510:client id="{5A5EE5E2-5E37-EA8B-6FC2-2ED9DC263F4D}" v="1174" dt="2025-07-24T22:23:22.251"/>
    <p1510:client id="{5E4DBD6C-657C-47B6-8CCC-2A62C430FB1D}" v="1355" dt="2025-07-25T00:35:33.747"/>
    <p1510:client id="{88CCAC7B-3455-91FB-A6E4-E8DDE7BF1678}" v="1279" dt="2025-07-24T21:39:19.570"/>
    <p1510:client id="{88EB16B6-12EE-1F77-61C9-BF16F21868BB}" v="286" dt="2025-07-25T06:58:14.286"/>
    <p1510:client id="{916C85F7-62B6-BC54-0C83-7AA3100CE53C}" v="420" dt="2025-07-24T19:16:01.548"/>
    <p1510:client id="{CB13E1FC-FBE2-9911-9835-49CC6F6E1A71}" v="785" dt="2025-07-24T23:11:05.603"/>
    <p1510:client id="{E4AF0AE6-9351-79C8-D4AC-3A25E0DD2315}" v="67" dt="2025-07-24T18:53:14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534E9-599D-4FB7-BE2D-3D64C9FEA447}" type="datetimeFigureOut">
              <a:t>25/07/2025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34FC0-56C2-4047-89E8-FC1A561EBB5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18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New concept added with training can interfere with old ones, causing catastrophic forgetting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34FC0-56C2-4047-89E8-FC1A561EBB5A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1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Accurcy = overall</a:t>
            </a:r>
          </a:p>
          <a:p>
            <a:r>
              <a:rPr lang="en-US" dirty="0">
                <a:ea typeface="Calibri"/>
                <a:cs typeface="Calibri"/>
              </a:rPr>
              <a:t>Precision = True positive / all positives predictions</a:t>
            </a:r>
          </a:p>
          <a:p>
            <a:r>
              <a:rPr lang="en-US" dirty="0">
                <a:ea typeface="Calibri"/>
                <a:cs typeface="Calibri"/>
              </a:rPr>
              <a:t>Recall (positive accuracy) = True positive / true positives + false negatives</a:t>
            </a:r>
          </a:p>
          <a:p>
            <a:r>
              <a:rPr lang="en-US" dirty="0">
                <a:ea typeface="Calibri"/>
                <a:cs typeface="Calibri"/>
              </a:rPr>
              <a:t>Specificity (negative accuracy) = True negative / true negative + false positives</a:t>
            </a:r>
          </a:p>
          <a:p>
            <a:r>
              <a:rPr lang="en-US" dirty="0" err="1">
                <a:ea typeface="Calibri"/>
                <a:cs typeface="Calibri"/>
              </a:rPr>
              <a:t>Clipscore</a:t>
            </a:r>
            <a:r>
              <a:rPr lang="en-US" dirty="0">
                <a:ea typeface="Calibri"/>
                <a:cs typeface="Calibri"/>
              </a:rPr>
              <a:t> (similarity between image and generated caption)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34FC0-56C2-4047-89E8-FC1A561EBB5A}" type="slidenum"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99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502.0245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chyeh/this-is-m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otian-liu/LL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sconsinAIVision/YoLL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nap-research/MyVL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EA-Research/GroundingD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dinov2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IDEA-Research/Grounded-Segment-Anyt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milvus.io/docs/single-vector-search.m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DEA-Research/GroundingDIN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FBCE61D-E2DE-2B73-C0C7-AB5B73EBD4CE}"/>
              </a:ext>
            </a:extLst>
          </p:cNvPr>
          <p:cNvSpPr txBox="1"/>
          <p:nvPr/>
        </p:nvSpPr>
        <p:spPr>
          <a:xfrm>
            <a:off x="413656" y="1988457"/>
            <a:ext cx="113646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 err="1">
                <a:ea typeface="+mn-lt"/>
                <a:cs typeface="+mn-lt"/>
              </a:rPr>
              <a:t>Personalization</a:t>
            </a:r>
            <a:r>
              <a:rPr lang="fr-FR" sz="3200" dirty="0">
                <a:ea typeface="+mn-lt"/>
                <a:cs typeface="+mn-lt"/>
              </a:rPr>
              <a:t> Toolkit:</a:t>
            </a:r>
          </a:p>
          <a:p>
            <a:pPr algn="ctr"/>
            <a:r>
              <a:rPr lang="fr-FR" sz="3200" dirty="0">
                <a:ea typeface="+mn-lt"/>
                <a:cs typeface="+mn-lt"/>
              </a:rPr>
              <a:t>Training Free </a:t>
            </a:r>
            <a:r>
              <a:rPr lang="fr-FR" sz="3200" dirty="0" err="1">
                <a:ea typeface="+mn-lt"/>
                <a:cs typeface="+mn-lt"/>
              </a:rPr>
              <a:t>Personalization</a:t>
            </a:r>
            <a:r>
              <a:rPr lang="fr-FR" sz="3200" dirty="0">
                <a:ea typeface="+mn-lt"/>
                <a:cs typeface="+mn-lt"/>
              </a:rPr>
              <a:t> of Large  Vision </a:t>
            </a:r>
            <a:r>
              <a:rPr lang="fr-FR" sz="3200" dirty="0" err="1">
                <a:ea typeface="+mn-lt"/>
                <a:cs typeface="+mn-lt"/>
              </a:rPr>
              <a:t>Language</a:t>
            </a:r>
            <a:r>
              <a:rPr lang="fr-FR" sz="3200" dirty="0">
                <a:ea typeface="+mn-lt"/>
                <a:cs typeface="+mn-lt"/>
              </a:rPr>
              <a:t> </a:t>
            </a:r>
            <a:r>
              <a:rPr lang="fr-FR" sz="3200" dirty="0" err="1">
                <a:ea typeface="+mn-lt"/>
                <a:cs typeface="+mn-lt"/>
              </a:rPr>
              <a:t>Models</a:t>
            </a:r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9BE821-8A48-CA9E-702A-70477ABE22F9}"/>
              </a:ext>
            </a:extLst>
          </p:cNvPr>
          <p:cNvSpPr txBox="1"/>
          <p:nvPr/>
        </p:nvSpPr>
        <p:spPr>
          <a:xfrm>
            <a:off x="2361209" y="3653641"/>
            <a:ext cx="7462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>
                <a:ea typeface="+mn-lt"/>
                <a:cs typeface="+mn-lt"/>
              </a:rPr>
              <a:t>Soroush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Seifi</a:t>
            </a:r>
            <a:r>
              <a:rPr lang="fr-FR" dirty="0">
                <a:ea typeface="+mn-lt"/>
                <a:cs typeface="+mn-lt"/>
              </a:rPr>
              <a:t>*, </a:t>
            </a:r>
            <a:r>
              <a:rPr lang="fr-FR" dirty="0" err="1">
                <a:ea typeface="+mn-lt"/>
                <a:cs typeface="+mn-lt"/>
              </a:rPr>
              <a:t>Vaggelis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Dorovatas</a:t>
            </a:r>
            <a:r>
              <a:rPr lang="fr-FR" dirty="0">
                <a:ea typeface="+mn-lt"/>
                <a:cs typeface="+mn-lt"/>
              </a:rPr>
              <a:t>, Daniel </a:t>
            </a:r>
            <a:r>
              <a:rPr lang="fr-FR" dirty="0" err="1">
                <a:ea typeface="+mn-lt"/>
                <a:cs typeface="+mn-lt"/>
              </a:rPr>
              <a:t>Olmeda</a:t>
            </a:r>
            <a:r>
              <a:rPr lang="fr-FR" dirty="0">
                <a:ea typeface="+mn-lt"/>
                <a:cs typeface="+mn-lt"/>
              </a:rPr>
              <a:t> Reino, </a:t>
            </a:r>
            <a:r>
              <a:rPr lang="fr-FR" dirty="0" err="1">
                <a:ea typeface="+mn-lt"/>
                <a:cs typeface="+mn-lt"/>
              </a:rPr>
              <a:t>Rahaf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Aljundi</a:t>
            </a:r>
            <a:endParaRPr lang="fr-FR" dirty="0" err="1"/>
          </a:p>
        </p:txBody>
      </p:sp>
      <p:sp>
        <p:nvSpPr>
          <p:cNvPr id="2" name="ZoneTexte 4">
            <a:extLst>
              <a:ext uri="{FF2B5EF4-FFF2-40B4-BE49-F238E27FC236}">
                <a16:creationId xmlns:a16="http://schemas.microsoft.com/office/drawing/2014/main" id="{F99BE821-8A48-CA9E-702A-70477ABE22F9}"/>
              </a:ext>
            </a:extLst>
          </p:cNvPr>
          <p:cNvSpPr txBox="1"/>
          <p:nvPr/>
        </p:nvSpPr>
        <p:spPr>
          <a:xfrm>
            <a:off x="4792352" y="4188854"/>
            <a:ext cx="259113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ea typeface="+mn-lt"/>
                <a:cs typeface="+mn-lt"/>
              </a:rPr>
              <a:t>Toyota </a:t>
            </a:r>
            <a:r>
              <a:rPr lang="fr-FR" err="1">
                <a:ea typeface="+mn-lt"/>
                <a:cs typeface="+mn-lt"/>
              </a:rPr>
              <a:t>Motor</a:t>
            </a:r>
            <a:r>
              <a:rPr lang="fr-FR" dirty="0">
                <a:ea typeface="+mn-lt"/>
                <a:cs typeface="+mn-lt"/>
              </a:rPr>
              <a:t> Europe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62BD4C-479F-BDCA-D4E8-427E528756B4}"/>
              </a:ext>
            </a:extLst>
          </p:cNvPr>
          <p:cNvSpPr txBox="1"/>
          <p:nvPr/>
        </p:nvSpPr>
        <p:spPr>
          <a:xfrm>
            <a:off x="4378036" y="6287985"/>
            <a:ext cx="3435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https://arxiv.org/abs/2502.02452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C53DD-D4F3-EB8F-380D-F11DCADB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E5658-CE35-F21B-3814-C945E038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Method – </a:t>
            </a:r>
            <a:r>
              <a:rPr lang="fr-FR" sz="3500" b="1" dirty="0" err="1"/>
              <a:t>Personalized</a:t>
            </a:r>
            <a:r>
              <a:rPr lang="fr-FR" sz="3500" b="1" dirty="0"/>
              <a:t> </a:t>
            </a:r>
            <a:r>
              <a:rPr lang="fr-FR" sz="3500" b="1" dirty="0" err="1"/>
              <a:t>answer</a:t>
            </a:r>
            <a:r>
              <a:rPr lang="fr-FR" sz="3500" b="1" dirty="0"/>
              <a:t> </a:t>
            </a:r>
            <a:r>
              <a:rPr lang="fr-FR" sz="3500" b="1" dirty="0" err="1"/>
              <a:t>generation</a:t>
            </a:r>
            <a:endParaRPr lang="fr-FR" sz="3500" dirty="0" err="1"/>
          </a:p>
        </p:txBody>
      </p:sp>
      <p:pic>
        <p:nvPicPr>
          <p:cNvPr id="3" name="Image 2" descr="Une image contenant texte, capture d’écran, habits, homme&#10;&#10;Le contenu généré par l’IA peut être incorrect.">
            <a:extLst>
              <a:ext uri="{FF2B5EF4-FFF2-40B4-BE49-F238E27FC236}">
                <a16:creationId xmlns:a16="http://schemas.microsoft.com/office/drawing/2014/main" id="{69E8F6B4-A1E5-C50E-794F-507F119A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24" y="1039586"/>
            <a:ext cx="2852794" cy="5551714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F8A1F32-5A3F-A06C-39C0-1D47580E5125}"/>
              </a:ext>
            </a:extLst>
          </p:cNvPr>
          <p:cNvSpPr/>
          <p:nvPr/>
        </p:nvSpPr>
        <p:spPr>
          <a:xfrm>
            <a:off x="2075542" y="3102429"/>
            <a:ext cx="3508827" cy="3534227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5790FC-470B-D9D7-4C26-77817BEA1DDE}"/>
              </a:ext>
            </a:extLst>
          </p:cNvPr>
          <p:cNvSpPr txBox="1"/>
          <p:nvPr/>
        </p:nvSpPr>
        <p:spPr>
          <a:xfrm>
            <a:off x="5965372" y="2688771"/>
            <a:ext cx="58238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Instruction:</a:t>
            </a:r>
            <a:r>
              <a:rPr lang="en-US" dirty="0"/>
              <a:t> In this image, the entity enclosed in a </a:t>
            </a:r>
            <a:r>
              <a:rPr lang="en-US" i="1" dirty="0"/>
              <a:t>GREEN </a:t>
            </a:r>
            <a:r>
              <a:rPr lang="en-US" dirty="0"/>
              <a:t>box is called </a:t>
            </a:r>
            <a:r>
              <a:rPr lang="en-US" i="1" dirty="0"/>
              <a:t>Karl</a:t>
            </a:r>
            <a:r>
              <a:rPr lang="en-US" dirty="0"/>
              <a:t>. Without mentioning the bounding box and its color, </a:t>
            </a:r>
            <a:r>
              <a:rPr lang="en-US" i="1" dirty="0"/>
              <a:t>what is Karl sitting on?</a:t>
            </a:r>
            <a:r>
              <a:rPr lang="en-US" dirty="0"/>
              <a:t> </a:t>
            </a:r>
            <a:endParaRPr lang="fr-FR" dirty="0"/>
          </a:p>
          <a:p>
            <a:r>
              <a:rPr lang="en-US" dirty="0"/>
              <a:t>[Optional] Give more details using the information from &lt;</a:t>
            </a:r>
            <a:r>
              <a:rPr lang="en-US" i="1" dirty="0"/>
              <a:t>Karl is my dog</a:t>
            </a:r>
            <a:r>
              <a:rPr lang="en-US" dirty="0"/>
              <a:t>&gt;.</a:t>
            </a:r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D7CC9ED-0D9A-F18C-A512-B406EB88FB25}"/>
              </a:ext>
            </a:extLst>
          </p:cNvPr>
          <p:cNvSpPr/>
          <p:nvPr/>
        </p:nvSpPr>
        <p:spPr>
          <a:xfrm>
            <a:off x="2002971" y="892628"/>
            <a:ext cx="3663042" cy="2209799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2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04A64-A442-697D-E941-A1CFEA10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66D35-9FD1-4C22-FAFB-8061EE4D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/>
              <a:t>Evaluation – New This-Is-</a:t>
            </a:r>
            <a:r>
              <a:rPr lang="fr-FR" sz="3500" b="1" dirty="0" err="1"/>
              <a:t>My</a:t>
            </a:r>
            <a:r>
              <a:rPr lang="fr-FR" sz="3500" b="1" dirty="0"/>
              <a:t>-</a:t>
            </a:r>
            <a:r>
              <a:rPr lang="fr-FR" sz="3500" b="1" dirty="0" err="1"/>
              <a:t>Img</a:t>
            </a:r>
            <a:r>
              <a:rPr lang="fr-FR" sz="3500" b="1" dirty="0"/>
              <a:t> </a:t>
            </a:r>
            <a:r>
              <a:rPr lang="fr-FR" sz="3500" b="1" dirty="0" err="1"/>
              <a:t>dataset</a:t>
            </a:r>
            <a:endParaRPr lang="fr-FR" sz="3500" dirty="0" err="1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4024323-F45F-BE3A-3199-3505F67F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5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err="1"/>
              <a:t>Existing</a:t>
            </a:r>
            <a:r>
              <a:rPr lang="fr-FR" sz="2400" dirty="0"/>
              <a:t> </a:t>
            </a:r>
            <a:r>
              <a:rPr lang="fr-FR" sz="2400" err="1"/>
              <a:t>datasets</a:t>
            </a:r>
            <a:r>
              <a:rPr lang="fr-FR" sz="2400" dirty="0"/>
              <a:t> (</a:t>
            </a:r>
            <a:r>
              <a:rPr lang="fr-FR" sz="2400" err="1"/>
              <a:t>Yo'LLaVA</a:t>
            </a:r>
            <a:r>
              <a:rPr lang="fr-FR" sz="2400" dirty="0"/>
              <a:t>, </a:t>
            </a:r>
            <a:r>
              <a:rPr lang="fr-FR" sz="2400" err="1"/>
              <a:t>MyVLM</a:t>
            </a:r>
            <a:r>
              <a:rPr lang="fr-FR" sz="2400" dirty="0"/>
              <a:t>) are simple, </a:t>
            </a:r>
            <a:r>
              <a:rPr lang="fr-FR" sz="2400" err="1"/>
              <a:t>object-centric</a:t>
            </a:r>
            <a:r>
              <a:rPr lang="fr-FR" sz="2400" dirty="0"/>
              <a:t> and </a:t>
            </a:r>
            <a:r>
              <a:rPr lang="fr-FR" sz="2400" err="1"/>
              <a:t>lack</a:t>
            </a:r>
            <a:r>
              <a:rPr lang="fr-FR" sz="2400" dirty="0"/>
              <a:t> </a:t>
            </a:r>
            <a:r>
              <a:rPr lang="fr-FR" sz="2400" err="1"/>
              <a:t>complexity</a:t>
            </a:r>
            <a:endParaRPr lang="fr-FR" sz="2400"/>
          </a:p>
          <a:p>
            <a:pPr marL="0" indent="0">
              <a:buNone/>
            </a:pPr>
            <a:endParaRPr lang="fr-FR" sz="2400" dirty="0"/>
          </a:p>
          <a:p>
            <a:pPr>
              <a:spcBef>
                <a:spcPct val="0"/>
              </a:spcBef>
            </a:pPr>
            <a:r>
              <a:rPr lang="fr-FR" sz="2400" err="1"/>
              <a:t>Creation</a:t>
            </a:r>
            <a:r>
              <a:rPr lang="fr-FR" sz="2400" dirty="0"/>
              <a:t> of </a:t>
            </a:r>
            <a:r>
              <a:rPr lang="fr-FR" sz="2400" b="1" dirty="0">
                <a:latin typeface="Aptos Display"/>
              </a:rPr>
              <a:t>This-Is-</a:t>
            </a:r>
            <a:r>
              <a:rPr lang="fr-FR" sz="2400" b="1" err="1">
                <a:latin typeface="Aptos Display"/>
              </a:rPr>
              <a:t>My</a:t>
            </a:r>
            <a:r>
              <a:rPr lang="fr-FR" sz="2400" b="1" dirty="0">
                <a:latin typeface="Aptos Display"/>
              </a:rPr>
              <a:t>-</a:t>
            </a:r>
            <a:r>
              <a:rPr lang="fr-FR" sz="2400" b="1" err="1">
                <a:latin typeface="Aptos Display"/>
              </a:rPr>
              <a:t>Img</a:t>
            </a:r>
            <a:r>
              <a:rPr lang="fr-FR" sz="2400" dirty="0">
                <a:latin typeface="Aptos Display"/>
              </a:rPr>
              <a:t> </a:t>
            </a:r>
            <a:r>
              <a:rPr lang="fr-FR" sz="2400" err="1">
                <a:latin typeface="Aptos Display"/>
              </a:rPr>
              <a:t>dataset</a:t>
            </a:r>
            <a:endParaRPr lang="fr-FR" err="1">
              <a:latin typeface="Aptos" panose="020B0004020202020204"/>
            </a:endParaRPr>
          </a:p>
          <a:p>
            <a:pPr lvl="1">
              <a:spcBef>
                <a:spcPct val="0"/>
              </a:spcBef>
            </a:pPr>
            <a:r>
              <a:rPr lang="fr-FR" dirty="0">
                <a:latin typeface="Aptos Display"/>
              </a:rPr>
              <a:t>Bases off This-Is-My</a:t>
            </a:r>
            <a:r>
              <a:rPr lang="fr-FR" baseline="30000" dirty="0">
                <a:latin typeface="Aptos Display"/>
              </a:rPr>
              <a:t>1</a:t>
            </a:r>
            <a:r>
              <a:rPr lang="fr-FR" dirty="0">
                <a:latin typeface="Aptos Display"/>
              </a:rPr>
              <a:t> </a:t>
            </a:r>
            <a:r>
              <a:rPr lang="fr-FR" err="1">
                <a:latin typeface="Aptos Display"/>
              </a:rPr>
              <a:t>dataset</a:t>
            </a:r>
            <a:endParaRPr lang="fr-FR" err="1"/>
          </a:p>
          <a:p>
            <a:pPr lvl="1">
              <a:spcBef>
                <a:spcPct val="0"/>
              </a:spcBef>
            </a:pPr>
            <a:r>
              <a:rPr lang="fr-FR" dirty="0">
                <a:latin typeface="Aptos Display"/>
              </a:rPr>
              <a:t>Positive set </a:t>
            </a:r>
            <a:r>
              <a:rPr lang="fr-FR" dirty="0" err="1">
                <a:latin typeface="Aptos Display"/>
              </a:rPr>
              <a:t>composed</a:t>
            </a:r>
            <a:r>
              <a:rPr lang="fr-FR" dirty="0">
                <a:latin typeface="Aptos Display"/>
              </a:rPr>
              <a:t> of frame </a:t>
            </a:r>
            <a:r>
              <a:rPr lang="fr-FR" dirty="0" err="1">
                <a:latin typeface="Aptos Display"/>
              </a:rPr>
              <a:t>with</a:t>
            </a:r>
            <a:r>
              <a:rPr lang="fr-FR" dirty="0">
                <a:latin typeface="Aptos Display"/>
              </a:rPr>
              <a:t> the </a:t>
            </a:r>
            <a:r>
              <a:rPr lang="fr-FR" dirty="0" err="1">
                <a:latin typeface="Aptos Display"/>
              </a:rPr>
              <a:t>object</a:t>
            </a:r>
            <a:r>
              <a:rPr lang="fr-FR" dirty="0">
                <a:latin typeface="Aptos Display"/>
              </a:rPr>
              <a:t> in </a:t>
            </a:r>
            <a:r>
              <a:rPr lang="fr-FR" dirty="0" err="1">
                <a:latin typeface="Aptos Display"/>
              </a:rPr>
              <a:t>it</a:t>
            </a:r>
            <a:endParaRPr lang="fr-FR">
              <a:latin typeface="Aptos Display"/>
            </a:endParaRPr>
          </a:p>
          <a:p>
            <a:pPr lvl="1">
              <a:spcBef>
                <a:spcPct val="0"/>
              </a:spcBef>
            </a:pPr>
            <a:r>
              <a:rPr lang="fr-FR" dirty="0" err="1">
                <a:latin typeface="Aptos Display"/>
              </a:rPr>
              <a:t>Negative</a:t>
            </a:r>
            <a:r>
              <a:rPr lang="fr-FR" dirty="0">
                <a:latin typeface="Aptos Display"/>
              </a:rPr>
              <a:t> set </a:t>
            </a:r>
            <a:r>
              <a:rPr lang="fr-FR" dirty="0" err="1">
                <a:latin typeface="Aptos Display"/>
              </a:rPr>
              <a:t>composed</a:t>
            </a:r>
            <a:r>
              <a:rPr lang="fr-FR" dirty="0">
                <a:latin typeface="Aptos Display"/>
              </a:rPr>
              <a:t> of:</a:t>
            </a:r>
          </a:p>
          <a:p>
            <a:pPr lvl="2">
              <a:spcBef>
                <a:spcPct val="0"/>
              </a:spcBef>
            </a:pPr>
            <a:r>
              <a:rPr lang="fr-FR" dirty="0">
                <a:latin typeface="Aptos Display"/>
              </a:rPr>
              <a:t>"Hard" frame of the </a:t>
            </a:r>
            <a:r>
              <a:rPr lang="fr-FR" dirty="0" err="1">
                <a:latin typeface="Aptos Display"/>
              </a:rPr>
              <a:t>same</a:t>
            </a:r>
            <a:r>
              <a:rPr lang="fr-FR" dirty="0">
                <a:latin typeface="Aptos Display"/>
              </a:rPr>
              <a:t> </a:t>
            </a:r>
            <a:r>
              <a:rPr lang="fr-FR" dirty="0" err="1">
                <a:latin typeface="Aptos Display"/>
              </a:rPr>
              <a:t>sequence</a:t>
            </a:r>
            <a:r>
              <a:rPr lang="fr-FR" dirty="0">
                <a:latin typeface="Aptos Display"/>
              </a:rPr>
              <a:t>, </a:t>
            </a:r>
            <a:r>
              <a:rPr lang="fr-FR" dirty="0" err="1">
                <a:latin typeface="Aptos Display"/>
              </a:rPr>
              <a:t>without</a:t>
            </a:r>
            <a:r>
              <a:rPr lang="fr-FR" dirty="0">
                <a:latin typeface="Aptos Display"/>
              </a:rPr>
              <a:t> the </a:t>
            </a:r>
            <a:r>
              <a:rPr lang="fr-FR" dirty="0" err="1">
                <a:latin typeface="Aptos Display"/>
              </a:rPr>
              <a:t>object</a:t>
            </a:r>
          </a:p>
          <a:p>
            <a:pPr lvl="2">
              <a:spcBef>
                <a:spcPct val="0"/>
              </a:spcBef>
            </a:pPr>
            <a:r>
              <a:rPr lang="fr-FR" dirty="0">
                <a:latin typeface="Aptos Display"/>
              </a:rPr>
              <a:t>"</a:t>
            </a:r>
            <a:r>
              <a:rPr lang="fr-FR" dirty="0" err="1">
                <a:latin typeface="Aptos Display"/>
              </a:rPr>
              <a:t>Other</a:t>
            </a:r>
            <a:r>
              <a:rPr lang="fr-FR" dirty="0">
                <a:latin typeface="Aptos Display"/>
              </a:rPr>
              <a:t>" frame </a:t>
            </a:r>
            <a:r>
              <a:rPr lang="fr-FR" dirty="0" err="1">
                <a:latin typeface="Aptos Display"/>
              </a:rPr>
              <a:t>from</a:t>
            </a:r>
            <a:r>
              <a:rPr lang="fr-FR" dirty="0">
                <a:latin typeface="Aptos Display"/>
              </a:rPr>
              <a:t> </a:t>
            </a:r>
            <a:r>
              <a:rPr lang="fr-FR" dirty="0" err="1">
                <a:latin typeface="Aptos Display"/>
              </a:rPr>
              <a:t>video</a:t>
            </a:r>
            <a:r>
              <a:rPr lang="fr-FR" dirty="0">
                <a:latin typeface="Aptos Display"/>
              </a:rPr>
              <a:t> of </a:t>
            </a:r>
            <a:r>
              <a:rPr lang="fr-FR" dirty="0" err="1">
                <a:latin typeface="Aptos Display"/>
              </a:rPr>
              <a:t>other</a:t>
            </a:r>
            <a:r>
              <a:rPr lang="fr-FR" dirty="0">
                <a:latin typeface="Aptos Display"/>
              </a:rPr>
              <a:t> </a:t>
            </a:r>
            <a:r>
              <a:rPr lang="fr-FR" dirty="0" err="1">
                <a:latin typeface="Aptos Display"/>
              </a:rPr>
              <a:t>objects</a:t>
            </a:r>
          </a:p>
          <a:p>
            <a:pPr lvl="2">
              <a:spcBef>
                <a:spcPct val="0"/>
              </a:spcBef>
            </a:pPr>
            <a:r>
              <a:rPr lang="fr-FR" dirty="0">
                <a:latin typeface="Aptos Display"/>
              </a:rPr>
              <a:t>"Fake" frames </a:t>
            </a:r>
            <a:r>
              <a:rPr lang="fr-FR" dirty="0" err="1">
                <a:latin typeface="Aptos Display"/>
              </a:rPr>
              <a:t>generated</a:t>
            </a:r>
            <a:r>
              <a:rPr lang="fr-FR" dirty="0">
                <a:latin typeface="Aptos Display"/>
              </a:rPr>
              <a:t> by ChatGPT-4o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Aptos Display"/>
              </a:rPr>
              <a:t>Challenges: </a:t>
            </a:r>
            <a:r>
              <a:rPr lang="fr-FR" err="1">
                <a:latin typeface="Aptos Display"/>
              </a:rPr>
              <a:t>Montion</a:t>
            </a:r>
            <a:r>
              <a:rPr lang="fr-FR" dirty="0">
                <a:latin typeface="Aptos Display"/>
              </a:rPr>
              <a:t> </a:t>
            </a:r>
            <a:r>
              <a:rPr lang="fr-FR" err="1">
                <a:latin typeface="Aptos Display"/>
              </a:rPr>
              <a:t>blur</a:t>
            </a:r>
            <a:r>
              <a:rPr lang="fr-FR" dirty="0">
                <a:latin typeface="Aptos Display"/>
              </a:rPr>
              <a:t>, background-</a:t>
            </a:r>
            <a:r>
              <a:rPr lang="fr-FR" err="1">
                <a:latin typeface="Aptos Display"/>
              </a:rPr>
              <a:t>foreground</a:t>
            </a:r>
            <a:r>
              <a:rPr lang="fr-FR" dirty="0">
                <a:latin typeface="Aptos Display"/>
              </a:rPr>
              <a:t> </a:t>
            </a:r>
            <a:r>
              <a:rPr lang="fr-FR" err="1">
                <a:latin typeface="Aptos Display"/>
              </a:rPr>
              <a:t>objects</a:t>
            </a:r>
            <a:r>
              <a:rPr lang="fr-FR" dirty="0">
                <a:latin typeface="Aptos Display"/>
              </a:rPr>
              <a:t>, </a:t>
            </a:r>
            <a:r>
              <a:rPr lang="fr-FR" err="1">
                <a:latin typeface="Aptos Display"/>
              </a:rPr>
              <a:t>synthetic</a:t>
            </a:r>
            <a:r>
              <a:rPr lang="fr-FR" dirty="0">
                <a:latin typeface="Aptos Display"/>
              </a:rPr>
              <a:t> images</a:t>
            </a:r>
          </a:p>
          <a:p>
            <a:pPr lvl="1">
              <a:spcBef>
                <a:spcPct val="0"/>
              </a:spcBef>
            </a:pPr>
            <a:r>
              <a:rPr lang="fr-FR" dirty="0">
                <a:latin typeface="Aptos Display"/>
              </a:rPr>
              <a:t>70 VQA </a:t>
            </a:r>
            <a:r>
              <a:rPr lang="fr-FR" dirty="0" err="1">
                <a:latin typeface="Aptos Display"/>
              </a:rPr>
              <a:t>evaluation</a:t>
            </a:r>
            <a:r>
              <a:rPr lang="fr-FR" dirty="0">
                <a:latin typeface="Aptos Display"/>
              </a:rPr>
              <a:t> set</a:t>
            </a:r>
          </a:p>
          <a:p>
            <a:pPr lvl="1">
              <a:spcBef>
                <a:spcPct val="0"/>
              </a:spcBef>
            </a:pPr>
            <a:endParaRPr lang="fr-FR" dirty="0">
              <a:latin typeface="Aptos Display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0EA970-8ECE-AFA3-45F1-7E4A7EC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6EA176-CE7A-0733-B788-7C6BF8FC4195}"/>
              </a:ext>
            </a:extLst>
          </p:cNvPr>
          <p:cNvSpPr txBox="1"/>
          <p:nvPr/>
        </p:nvSpPr>
        <p:spPr>
          <a:xfrm>
            <a:off x="834571" y="6106721"/>
            <a:ext cx="105195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1 – </a:t>
            </a:r>
            <a:r>
              <a:rPr lang="fr-FR" sz="1400" dirty="0">
                <a:ea typeface="+mn-lt"/>
                <a:cs typeface="+mn-lt"/>
                <a:hlinkClick r:id="rId2"/>
              </a:rPr>
              <a:t>https://github.com/danielchyeh/this-is-my</a:t>
            </a:r>
            <a:endParaRPr lang="fr-FR" sz="1400">
              <a:ea typeface="+mn-lt"/>
              <a:cs typeface="+mn-lt"/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0090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4844-3835-D856-4FE5-DFC942AA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B81A7-7B8D-9BA2-E829-2A5BC5CB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500" b="1" dirty="0"/>
              <a:t>Evaluation – </a:t>
            </a:r>
            <a:r>
              <a:rPr lang="fr-FR" sz="3500" b="1" dirty="0" err="1"/>
              <a:t>Results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DADEC3-ACC2-26CA-266F-8BE720CA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44BE281-FBE5-E0F9-B895-918B24F5426A}"/>
              </a:ext>
            </a:extLst>
          </p:cNvPr>
          <p:cNvSpPr txBox="1"/>
          <p:nvPr/>
        </p:nvSpPr>
        <p:spPr>
          <a:xfrm>
            <a:off x="1307240" y="2024999"/>
            <a:ext cx="906378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err="1"/>
              <a:t>PeKit</a:t>
            </a:r>
            <a:r>
              <a:rPr lang="fr-FR" dirty="0"/>
              <a:t> (G-DINO and G-SAM versions) </a:t>
            </a:r>
            <a:r>
              <a:rPr lang="fr-FR" err="1"/>
              <a:t>is</a:t>
            </a:r>
            <a:r>
              <a:rPr lang="fr-FR" dirty="0"/>
              <a:t> </a:t>
            </a:r>
            <a:r>
              <a:rPr lang="fr-FR" err="1"/>
              <a:t>compared</a:t>
            </a:r>
            <a:r>
              <a:rPr lang="fr-FR" dirty="0"/>
              <a:t> to</a:t>
            </a:r>
            <a:r>
              <a:rPr lang="fr-FR" b="1" dirty="0"/>
              <a:t> </a:t>
            </a:r>
            <a:r>
              <a:rPr lang="fr-FR" b="1" err="1"/>
              <a:t>Yo'LLaVA</a:t>
            </a:r>
            <a:r>
              <a:rPr lang="fr-FR" dirty="0"/>
              <a:t> and </a:t>
            </a:r>
            <a:r>
              <a:rPr lang="fr-FR" b="1" err="1"/>
              <a:t>MyVLM</a:t>
            </a:r>
            <a:endParaRPr lang="fr-FR" b="1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b="1" err="1"/>
              <a:t>PeKit</a:t>
            </a:r>
            <a:r>
              <a:rPr lang="fr-FR" b="1" dirty="0"/>
              <a:t> </a:t>
            </a:r>
            <a:r>
              <a:rPr lang="fr-FR" err="1"/>
              <a:t>reaches</a:t>
            </a:r>
            <a:r>
              <a:rPr lang="fr-FR" dirty="0"/>
              <a:t> SOTA and </a:t>
            </a:r>
            <a:r>
              <a:rPr lang="fr-FR" err="1"/>
              <a:t>beyond</a:t>
            </a:r>
            <a:r>
              <a:rPr lang="fr-FR" dirty="0"/>
              <a:t> on </a:t>
            </a:r>
            <a:r>
              <a:rPr lang="fr-FR" i="1" err="1"/>
              <a:t>MyVLM</a:t>
            </a:r>
            <a:r>
              <a:rPr lang="fr-FR" dirty="0"/>
              <a:t>, </a:t>
            </a:r>
            <a:r>
              <a:rPr lang="fr-FR" i="1" err="1"/>
              <a:t>Yo'LLaVA</a:t>
            </a:r>
            <a:r>
              <a:rPr lang="fr-FR" dirty="0"/>
              <a:t> and </a:t>
            </a:r>
            <a:r>
              <a:rPr lang="fr-FR" i="1" dirty="0"/>
              <a:t>This-Is-</a:t>
            </a:r>
            <a:r>
              <a:rPr lang="fr-FR" i="1" err="1"/>
              <a:t>My</a:t>
            </a:r>
            <a:r>
              <a:rPr lang="fr-FR" i="1" dirty="0"/>
              <a:t>-</a:t>
            </a:r>
            <a:r>
              <a:rPr lang="fr-FR" i="1" err="1"/>
              <a:t>Img</a:t>
            </a:r>
            <a:r>
              <a:rPr lang="fr-FR" i="1" dirty="0"/>
              <a:t> </a:t>
            </a:r>
            <a:r>
              <a:rPr lang="fr-FR" err="1"/>
              <a:t>datasets</a:t>
            </a:r>
            <a:r>
              <a:rPr lang="fr-FR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fr-FR" b="1" dirty="0"/>
              <a:t>+ 1.9%</a:t>
            </a:r>
            <a:r>
              <a:rPr lang="fr-FR" dirty="0"/>
              <a:t> in </a:t>
            </a:r>
            <a:r>
              <a:rPr lang="fr-FR" err="1"/>
              <a:t>accuracy</a:t>
            </a:r>
            <a:r>
              <a:rPr lang="fr-FR" dirty="0"/>
              <a:t> on </a:t>
            </a:r>
            <a:r>
              <a:rPr lang="fr-FR" err="1"/>
              <a:t>MyVLM</a:t>
            </a:r>
            <a:r>
              <a:rPr lang="fr-FR" dirty="0"/>
              <a:t> </a:t>
            </a:r>
            <a:r>
              <a:rPr lang="fr-FR" err="1"/>
              <a:t>dataset</a:t>
            </a:r>
            <a:endParaRPr lang="fr-FR"/>
          </a:p>
          <a:p>
            <a:pPr marL="742950" lvl="1" indent="-285750">
              <a:buFont typeface="Arial"/>
              <a:buChar char="•"/>
            </a:pPr>
            <a:r>
              <a:rPr lang="fr-FR" b="1" dirty="0"/>
              <a:t>+ 2.5% </a:t>
            </a:r>
            <a:r>
              <a:rPr lang="fr-FR" dirty="0"/>
              <a:t>in </a:t>
            </a:r>
            <a:r>
              <a:rPr lang="fr-FR" dirty="0" err="1"/>
              <a:t>accuracy</a:t>
            </a:r>
            <a:r>
              <a:rPr lang="fr-FR" dirty="0"/>
              <a:t> on the </a:t>
            </a:r>
            <a:r>
              <a:rPr lang="fr-FR" dirty="0" err="1"/>
              <a:t>Yo'LLaVA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err="1"/>
              <a:t>Challenged</a:t>
            </a:r>
            <a:r>
              <a:rPr lang="fr-FR" dirty="0"/>
              <a:t> on </a:t>
            </a:r>
            <a:r>
              <a:rPr lang="fr-FR" err="1"/>
              <a:t>similar</a:t>
            </a:r>
            <a:r>
              <a:rPr lang="fr-FR" dirty="0"/>
              <a:t> fake and </a:t>
            </a:r>
            <a:r>
              <a:rPr lang="fr-FR" err="1"/>
              <a:t>small</a:t>
            </a:r>
            <a:r>
              <a:rPr lang="fr-FR" dirty="0"/>
              <a:t> </a:t>
            </a:r>
            <a:r>
              <a:rPr lang="fr-FR" err="1"/>
              <a:t>objects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Ablation of </a:t>
            </a:r>
            <a:r>
              <a:rPr lang="fr-FR" dirty="0" err="1"/>
              <a:t>GroundedSAM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GroundingDINO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Usage of </a:t>
            </a:r>
            <a:r>
              <a:rPr lang="fr-FR" b="1" err="1"/>
              <a:t>InternVL</a:t>
            </a:r>
            <a:r>
              <a:rPr lang="fr-FR" b="1" dirty="0"/>
              <a:t> </a:t>
            </a:r>
            <a:r>
              <a:rPr lang="fr-FR" err="1"/>
              <a:t>instead</a:t>
            </a:r>
            <a:r>
              <a:rPr lang="fr-FR" dirty="0"/>
              <a:t> of </a:t>
            </a:r>
            <a:r>
              <a:rPr lang="fr-FR" err="1"/>
              <a:t>LLaVA</a:t>
            </a:r>
            <a:r>
              <a:rPr lang="fr-FR" dirty="0"/>
              <a:t> </a:t>
            </a:r>
            <a:r>
              <a:rPr lang="fr-FR" err="1"/>
              <a:t>gives</a:t>
            </a:r>
            <a:r>
              <a:rPr lang="fr-FR" dirty="0"/>
              <a:t> up to</a:t>
            </a:r>
            <a:r>
              <a:rPr lang="fr-FR" b="1" dirty="0"/>
              <a:t> 7%</a:t>
            </a:r>
            <a:r>
              <a:rPr lang="fr-FR" dirty="0"/>
              <a:t> boost on This-Is-</a:t>
            </a:r>
            <a:r>
              <a:rPr lang="fr-FR" err="1"/>
              <a:t>My</a:t>
            </a:r>
            <a:r>
              <a:rPr lang="fr-FR" dirty="0"/>
              <a:t>-</a:t>
            </a:r>
            <a:r>
              <a:rPr lang="fr-FR" err="1"/>
              <a:t>Img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94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A549F-E011-4EC2-C45D-6F5824747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FF04C-9BD7-2F79-4617-0D2A8048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65A252D-8FE3-3BD4-0222-8BE062EE6BC5}"/>
              </a:ext>
            </a:extLst>
          </p:cNvPr>
          <p:cNvSpPr txBox="1"/>
          <p:nvPr/>
        </p:nvSpPr>
        <p:spPr>
          <a:xfrm>
            <a:off x="2932935" y="2918135"/>
            <a:ext cx="632660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6000" dirty="0"/>
              <a:t>The end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6DA19-F36B-3017-2FCA-5D481D54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7D730-AB67-63BC-CF6B-317C4E51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340"/>
            <a:ext cx="10515600" cy="4550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dirty="0">
                <a:ea typeface="+mn-lt"/>
                <a:cs typeface="+mn-lt"/>
              </a:rPr>
              <a:t>L(V)</a:t>
            </a:r>
            <a:r>
              <a:rPr lang="fr-FR" sz="2600" err="1">
                <a:ea typeface="+mn-lt"/>
                <a:cs typeface="+mn-lt"/>
              </a:rPr>
              <a:t>LMs</a:t>
            </a:r>
            <a:r>
              <a:rPr lang="fr-FR" sz="2600" dirty="0">
                <a:ea typeface="+mn-lt"/>
                <a:cs typeface="+mn-lt"/>
              </a:rPr>
              <a:t> are </a:t>
            </a:r>
            <a:r>
              <a:rPr lang="fr-FR" sz="2600" err="1">
                <a:ea typeface="+mn-lt"/>
                <a:cs typeface="+mn-lt"/>
              </a:rPr>
              <a:t>dominating</a:t>
            </a:r>
            <a:r>
              <a:rPr lang="fr-FR" sz="2600" dirty="0">
                <a:ea typeface="+mn-lt"/>
                <a:cs typeface="+mn-lt"/>
              </a:rPr>
              <a:t> the world of </a:t>
            </a:r>
            <a:r>
              <a:rPr lang="fr-FR" sz="2600" err="1">
                <a:ea typeface="+mn-lt"/>
                <a:cs typeface="+mn-lt"/>
              </a:rPr>
              <a:t>personal</a:t>
            </a:r>
            <a:r>
              <a:rPr lang="fr-FR" sz="2600" dirty="0">
                <a:ea typeface="+mn-lt"/>
                <a:cs typeface="+mn-lt"/>
              </a:rPr>
              <a:t> assistants.</a:t>
            </a:r>
          </a:p>
          <a:p>
            <a:pPr marL="0" indent="0">
              <a:buNone/>
            </a:pPr>
            <a:endParaRPr lang="fr-FR" sz="2600" dirty="0">
              <a:ea typeface="+mn-lt"/>
              <a:cs typeface="+mn-lt"/>
            </a:endParaRPr>
          </a:p>
          <a:p>
            <a:r>
              <a:rPr lang="fr-FR" sz="2600" dirty="0">
                <a:ea typeface="+mn-lt"/>
                <a:cs typeface="+mn-lt"/>
              </a:rPr>
              <a:t>Large Vision </a:t>
            </a:r>
            <a:r>
              <a:rPr lang="fr-FR" sz="2600" err="1">
                <a:ea typeface="+mn-lt"/>
                <a:cs typeface="+mn-lt"/>
              </a:rPr>
              <a:t>Language</a:t>
            </a:r>
            <a:r>
              <a:rPr lang="fr-FR" sz="2600" dirty="0">
                <a:ea typeface="+mn-lt"/>
                <a:cs typeface="+mn-lt"/>
              </a:rPr>
              <a:t> Model</a:t>
            </a:r>
            <a:r>
              <a:rPr lang="fr-FR" sz="2600" baseline="30000" dirty="0">
                <a:ea typeface="+mn-lt"/>
                <a:cs typeface="+mn-lt"/>
              </a:rPr>
              <a:t>1</a:t>
            </a:r>
            <a:r>
              <a:rPr lang="fr-FR" sz="2600" dirty="0">
                <a:ea typeface="+mn-lt"/>
                <a:cs typeface="+mn-lt"/>
              </a:rPr>
              <a:t> (</a:t>
            </a:r>
            <a:r>
              <a:rPr lang="fr-FR" sz="2600" err="1">
                <a:ea typeface="+mn-lt"/>
                <a:cs typeface="+mn-lt"/>
              </a:rPr>
              <a:t>LVLMs</a:t>
            </a:r>
            <a:r>
              <a:rPr lang="fr-FR" sz="2600" dirty="0">
                <a:ea typeface="+mn-lt"/>
                <a:cs typeface="+mn-lt"/>
              </a:rPr>
              <a:t>) have the </a:t>
            </a:r>
            <a:r>
              <a:rPr lang="fr-FR" sz="2600" err="1">
                <a:ea typeface="+mn-lt"/>
                <a:cs typeface="+mn-lt"/>
              </a:rPr>
              <a:t>potential</a:t>
            </a:r>
            <a:r>
              <a:rPr lang="fr-FR" sz="2600" dirty="0">
                <a:ea typeface="+mn-lt"/>
                <a:cs typeface="+mn-lt"/>
              </a:rPr>
              <a:t> to </a:t>
            </a:r>
            <a:r>
              <a:rPr lang="fr-FR" sz="2600" err="1">
                <a:ea typeface="+mn-lt"/>
                <a:cs typeface="+mn-lt"/>
              </a:rPr>
              <a:t>become</a:t>
            </a:r>
            <a:r>
              <a:rPr lang="fr-FR" sz="2600" dirty="0">
                <a:ea typeface="+mn-lt"/>
                <a:cs typeface="+mn-lt"/>
              </a:rPr>
              <a:t> </a:t>
            </a:r>
            <a:r>
              <a:rPr lang="fr-FR" sz="2600" err="1">
                <a:ea typeface="+mn-lt"/>
                <a:cs typeface="+mn-lt"/>
              </a:rPr>
              <a:t>personalized</a:t>
            </a:r>
            <a:r>
              <a:rPr lang="fr-FR" sz="2600" dirty="0">
                <a:ea typeface="+mn-lt"/>
                <a:cs typeface="+mn-lt"/>
              </a:rPr>
              <a:t> assistants.</a:t>
            </a: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/>
              <a:t>The </a:t>
            </a:r>
            <a:r>
              <a:rPr lang="fr-FR" sz="2600" dirty="0" err="1"/>
              <a:t>field</a:t>
            </a:r>
            <a:r>
              <a:rPr lang="fr-FR" sz="2600" dirty="0"/>
              <a:t> of </a:t>
            </a:r>
            <a:r>
              <a:rPr lang="fr-FR" sz="2600" dirty="0" err="1"/>
              <a:t>LVLMs</a:t>
            </a:r>
            <a:r>
              <a:rPr lang="fr-FR" sz="2600" dirty="0"/>
              <a:t> </a:t>
            </a:r>
            <a:r>
              <a:rPr lang="fr-FR" sz="2600" dirty="0" err="1"/>
              <a:t>personalization</a:t>
            </a:r>
            <a:r>
              <a:rPr lang="fr-FR" sz="2600" dirty="0"/>
              <a:t> has </a:t>
            </a:r>
            <a:r>
              <a:rPr lang="fr-FR" sz="2600" dirty="0" err="1"/>
              <a:t>emerged</a:t>
            </a:r>
            <a:r>
              <a:rPr lang="fr-FR" sz="2600" dirty="0"/>
              <a:t>.</a:t>
            </a:r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/>
              <a:t>The goal </a:t>
            </a:r>
            <a:r>
              <a:rPr lang="fr-FR" sz="2600" dirty="0" err="1"/>
              <a:t>is</a:t>
            </a:r>
            <a:r>
              <a:rPr lang="fr-FR" sz="2600" dirty="0"/>
              <a:t> to </a:t>
            </a:r>
            <a:r>
              <a:rPr lang="fr-FR" sz="2600" dirty="0" err="1"/>
              <a:t>detect</a:t>
            </a:r>
            <a:r>
              <a:rPr lang="fr-FR" sz="2600" dirty="0"/>
              <a:t> </a:t>
            </a:r>
            <a:r>
              <a:rPr lang="fr-FR" sz="2600" dirty="0" err="1"/>
              <a:t>personal</a:t>
            </a:r>
            <a:r>
              <a:rPr lang="fr-FR" sz="2600" dirty="0"/>
              <a:t> </a:t>
            </a:r>
            <a:r>
              <a:rPr lang="fr-FR" sz="2600" dirty="0" err="1"/>
              <a:t>objects</a:t>
            </a:r>
            <a:r>
              <a:rPr lang="fr-FR" sz="2600" dirty="0"/>
              <a:t> in user images and </a:t>
            </a:r>
            <a:r>
              <a:rPr lang="fr-FR" sz="2600" dirty="0" err="1"/>
              <a:t>provide</a:t>
            </a:r>
            <a:r>
              <a:rPr lang="fr-FR" sz="2600" dirty="0"/>
              <a:t> </a:t>
            </a:r>
            <a:r>
              <a:rPr lang="fr-FR" sz="2600" dirty="0" err="1"/>
              <a:t>tailored</a:t>
            </a:r>
            <a:r>
              <a:rPr lang="fr-FR" sz="2600" dirty="0"/>
              <a:t> </a:t>
            </a:r>
            <a:r>
              <a:rPr lang="fr-FR" sz="2600" dirty="0" err="1"/>
              <a:t>responses</a:t>
            </a:r>
            <a:r>
              <a:rPr lang="fr-FR" sz="2600" dirty="0"/>
              <a:t>.</a:t>
            </a:r>
          </a:p>
          <a:p>
            <a:endParaRPr lang="fr-FR" sz="2600" dirty="0"/>
          </a:p>
          <a:p>
            <a:endParaRPr lang="fr-FR" sz="2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F3677-B5E5-AD4E-76DA-1FF4E439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D9244F-75FB-D28D-3C9A-C51D7DBF70A0}"/>
              </a:ext>
            </a:extLst>
          </p:cNvPr>
          <p:cNvSpPr txBox="1"/>
          <p:nvPr/>
        </p:nvSpPr>
        <p:spPr>
          <a:xfrm>
            <a:off x="834571" y="6170221"/>
            <a:ext cx="105195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1 – E.g. </a:t>
            </a:r>
            <a:r>
              <a:rPr lang="fr-FR" sz="1400" dirty="0">
                <a:hlinkClick r:id="rId2"/>
              </a:rPr>
              <a:t>Llava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317492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1DD08-C96D-41FA-CEC9-B776349A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679E7-52F2-6651-64D3-B27E3468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A01E56-898E-FB12-F323-FF5591D4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pic>
        <p:nvPicPr>
          <p:cNvPr id="8" name="Espace réservé du contenu 7" descr="Une image contenant Refuge pour animaux, personne, cage, Produits pour animaux&#10;&#10;Le contenu généré par l’IA peut être incorrect.">
            <a:extLst>
              <a:ext uri="{FF2B5EF4-FFF2-40B4-BE49-F238E27FC236}">
                <a16:creationId xmlns:a16="http://schemas.microsoft.com/office/drawing/2014/main" id="{04201E97-446E-F9D4-6BAB-0CD2BDAB3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780" y="1532994"/>
            <a:ext cx="5460332" cy="3094623"/>
          </a:xfrm>
          <a:prstGeom prst="rect">
            <a:avLst/>
          </a:prstGeom>
        </p:spPr>
      </p:pic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276F55E2-03E1-5793-E038-EF5C9A2FE922}"/>
              </a:ext>
            </a:extLst>
          </p:cNvPr>
          <p:cNvCxnSpPr/>
          <p:nvPr/>
        </p:nvCxnSpPr>
        <p:spPr>
          <a:xfrm flipH="1">
            <a:off x="6699662" y="841168"/>
            <a:ext cx="1147948" cy="1583376"/>
          </a:xfrm>
          <a:prstGeom prst="curvedConnector3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54F146E-E026-6924-6155-65F15EBBAD6A}"/>
              </a:ext>
            </a:extLst>
          </p:cNvPr>
          <p:cNvSpPr txBox="1"/>
          <p:nvPr/>
        </p:nvSpPr>
        <p:spPr>
          <a:xfrm>
            <a:off x="7847610" y="653142"/>
            <a:ext cx="13854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Karl</a:t>
            </a:r>
            <a:endParaRPr lang="fr-FR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2E8D0E7-121C-9EDE-F324-347FE802787A}"/>
              </a:ext>
            </a:extLst>
          </p:cNvPr>
          <p:cNvSpPr txBox="1">
            <a:spLocks/>
          </p:cNvSpPr>
          <p:nvPr/>
        </p:nvSpPr>
        <p:spPr>
          <a:xfrm>
            <a:off x="3309257" y="4855482"/>
            <a:ext cx="6033655" cy="1677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900" dirty="0"/>
              <a:t>User: </a:t>
            </a:r>
            <a:r>
              <a:rPr lang="fr-FR" sz="1900" dirty="0" err="1"/>
              <a:t>What</a:t>
            </a:r>
            <a:r>
              <a:rPr lang="fr-FR" sz="1900" dirty="0"/>
              <a:t> </a:t>
            </a:r>
            <a:r>
              <a:rPr lang="fr-FR" sz="1900" dirty="0" err="1"/>
              <a:t>is</a:t>
            </a:r>
            <a:r>
              <a:rPr lang="fr-FR" sz="1900" dirty="0"/>
              <a:t> </a:t>
            </a:r>
            <a:r>
              <a:rPr lang="fr-FR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Karl </a:t>
            </a:r>
            <a:r>
              <a:rPr lang="fr-FR" sz="1900" dirty="0" err="1"/>
              <a:t>doing</a:t>
            </a:r>
            <a:r>
              <a:rPr lang="fr-FR" sz="1900" dirty="0"/>
              <a:t>?</a:t>
            </a:r>
            <a:endParaRPr lang="fr-FR" dirty="0"/>
          </a:p>
          <a:p>
            <a:r>
              <a:rPr lang="fr-FR" sz="1800" dirty="0" err="1"/>
              <a:t>PeKit</a:t>
            </a:r>
            <a:r>
              <a:rPr lang="fr-FR" sz="1800" dirty="0"/>
              <a:t>: Karl </a:t>
            </a:r>
            <a:r>
              <a:rPr lang="fr-FR" sz="1800" dirty="0" err="1"/>
              <a:t>is</a:t>
            </a:r>
            <a:r>
              <a:rPr lang="fr-FR" sz="1800" dirty="0"/>
              <a:t> standing </a:t>
            </a:r>
            <a:r>
              <a:rPr lang="fr-FR" sz="1800" dirty="0">
                <a:solidFill>
                  <a:srgbClr val="000000"/>
                </a:solidFill>
              </a:rPr>
              <a:t>on a black mat </a:t>
            </a:r>
            <a:r>
              <a:rPr lang="fr-FR" sz="1800" dirty="0" err="1">
                <a:solidFill>
                  <a:srgbClr val="000000"/>
                </a:solidFill>
              </a:rPr>
              <a:t>inside</a:t>
            </a:r>
            <a:r>
              <a:rPr lang="fr-FR" sz="1800" dirty="0">
                <a:solidFill>
                  <a:srgbClr val="000000"/>
                </a:solidFill>
              </a:rPr>
              <a:t> a cage</a:t>
            </a:r>
            <a:endParaRPr lang="fr-FR" sz="1800" dirty="0"/>
          </a:p>
          <a:p>
            <a:r>
              <a:rPr lang="fr-FR" sz="1800" dirty="0" err="1"/>
              <a:t>LLaVA</a:t>
            </a:r>
            <a:r>
              <a:rPr lang="fr-FR" sz="1800" dirty="0"/>
              <a:t>: Karl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playing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a dog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14727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9D913-8C12-C1FA-44D9-B4A95D7BA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8F976-F686-4399-8279-1F612B09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900A7-89FB-28F5-E943-3937BFEC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340"/>
            <a:ext cx="10921340" cy="45509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Current methodologies</a:t>
            </a:r>
            <a:r>
              <a:rPr lang="en-US" sz="2600" baseline="30000" dirty="0"/>
              <a:t>1</a:t>
            </a:r>
            <a:r>
              <a:rPr lang="en-US" sz="2600" dirty="0"/>
              <a:t> rely on </a:t>
            </a:r>
            <a:r>
              <a:rPr lang="en-US" sz="2600" i="1" dirty="0"/>
              <a:t>test-time training </a:t>
            </a:r>
            <a:r>
              <a:rPr lang="en-US" sz="2600" dirty="0"/>
              <a:t>for each user and object.</a:t>
            </a:r>
          </a:p>
          <a:p>
            <a:pPr lvl="1"/>
            <a:r>
              <a:rPr lang="en-US" sz="2200" dirty="0"/>
              <a:t>Computing-intensive.</a:t>
            </a:r>
          </a:p>
          <a:p>
            <a:pPr lvl="1"/>
            <a:r>
              <a:rPr lang="en-US" sz="2200" dirty="0"/>
              <a:t>Privacy concerns with training on user images.</a:t>
            </a:r>
          </a:p>
          <a:p>
            <a:pPr lvl="1"/>
            <a:r>
              <a:rPr lang="en-US" sz="2200" dirty="0"/>
              <a:t>Limits model ability to incrementally learn new personalized concepts.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65088-9F7A-68B5-01B2-4A63864C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1D8A05-5861-AC2C-A4F0-953968F052E5}"/>
              </a:ext>
            </a:extLst>
          </p:cNvPr>
          <p:cNvSpPr txBox="1"/>
          <p:nvPr/>
        </p:nvSpPr>
        <p:spPr>
          <a:xfrm>
            <a:off x="834571" y="6170221"/>
            <a:ext cx="105195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1 – E.g. </a:t>
            </a:r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Yo’LLaVA</a:t>
            </a:r>
            <a:r>
              <a:rPr lang="fr-FR" sz="1400" dirty="0">
                <a:ea typeface="+mn-lt"/>
                <a:cs typeface="+mn-lt"/>
              </a:rPr>
              <a:t>, </a:t>
            </a:r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MyVLM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0F72-57DA-D4E8-3883-C75CBF79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BE2BD-CBCB-7547-6953-34B06207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D9D82-D392-C83F-51E6-3141978DE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340"/>
            <a:ext cx="10921340" cy="455090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600" dirty="0" err="1"/>
              <a:t>PeKit</a:t>
            </a:r>
            <a:r>
              <a:rPr lang="en-US" sz="2600" dirty="0"/>
              <a:t> approach: Leverage training-free methods to provide a personalized experience.</a:t>
            </a:r>
          </a:p>
          <a:p>
            <a:pPr lvl="1"/>
            <a:r>
              <a:rPr lang="en-US" sz="2200" dirty="0"/>
              <a:t>Localizes objects instances using </a:t>
            </a:r>
            <a:r>
              <a:rPr lang="en-US" sz="2200" i="1" dirty="0"/>
              <a:t>open-world object detectors</a:t>
            </a:r>
            <a:r>
              <a:rPr lang="en-US" sz="22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1"/>
            <a:r>
              <a:rPr lang="en-US" sz="2200" dirty="0"/>
              <a:t>Stores objects feature embeddings in a memory module</a:t>
            </a:r>
            <a:endParaRPr lang="en-US" dirty="0"/>
          </a:p>
          <a:p>
            <a:pPr lvl="1"/>
            <a:r>
              <a:rPr lang="en-US" sz="2200" dirty="0"/>
              <a:t>On user query, the retrieval module, </a:t>
            </a:r>
            <a:r>
              <a:rPr lang="en-US" sz="2200" b="1" i="1" dirty="0">
                <a:latin typeface="Times New Roman"/>
                <a:cs typeface="Times New Roman"/>
              </a:rPr>
              <a:t>R</a:t>
            </a:r>
            <a:r>
              <a:rPr lang="en-US" sz="2200" i="1" dirty="0">
                <a:latin typeface="Times New Roman"/>
                <a:cs typeface="Times New Roman"/>
              </a:rPr>
              <a:t>,</a:t>
            </a:r>
            <a:r>
              <a:rPr lang="en-US" sz="2200" dirty="0"/>
              <a:t> query the memory,</a:t>
            </a:r>
            <a:r>
              <a:rPr lang="en-US" sz="2200" dirty="0">
                <a:latin typeface="Aptos"/>
                <a:cs typeface="Times New Roman"/>
              </a:rPr>
              <a:t> </a:t>
            </a:r>
            <a:r>
              <a:rPr lang="en-US" sz="2200" b="1" i="1" dirty="0">
                <a:latin typeface="Times New Roman"/>
                <a:cs typeface="Times New Roman"/>
              </a:rPr>
              <a:t>M</a:t>
            </a:r>
            <a:r>
              <a:rPr lang="en-US" sz="2200" i="1" dirty="0">
                <a:latin typeface="Times New Roman"/>
                <a:cs typeface="Times New Roman"/>
              </a:rPr>
              <a:t>, </a:t>
            </a:r>
            <a:r>
              <a:rPr lang="en-US" sz="2200" dirty="0"/>
              <a:t>and visual-prompt the LVLM which uses </a:t>
            </a:r>
            <a:r>
              <a:rPr lang="en-US" sz="2200" i="1" dirty="0"/>
              <a:t>in-context learning</a:t>
            </a:r>
            <a:r>
              <a:rPr lang="en-US" sz="2200" dirty="0"/>
              <a:t> to provide personalized answers.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600" err="1"/>
              <a:t>PeKit</a:t>
            </a:r>
            <a:r>
              <a:rPr lang="en-US" sz="2600" dirty="0"/>
              <a:t> beats training-based approaches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Potential to scales to large number of objects per user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No training on user images, no storage of user personal images</a:t>
            </a:r>
          </a:p>
          <a:p>
            <a:pPr lvl="1"/>
            <a:r>
              <a:rPr lang="en-US" sz="2200" dirty="0"/>
              <a:t>Supports multiple personalized objects per image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err="1"/>
              <a:t>PeKit</a:t>
            </a:r>
            <a:r>
              <a:rPr lang="en-US" sz="2600" dirty="0"/>
              <a:t> provides a new benchmark for LVLM personalization: </a:t>
            </a:r>
            <a:r>
              <a:rPr lang="en-US" sz="2600" i="1" dirty="0"/>
              <a:t>This-is-My-</a:t>
            </a:r>
            <a:r>
              <a:rPr lang="en-US" sz="2600" i="1" err="1"/>
              <a:t>Img</a:t>
            </a:r>
            <a:endParaRPr lang="en-US" sz="2600" i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D0A45D-2F82-104D-0C61-31B1BF22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81B94C-2409-4D66-F960-6848B828DF80}"/>
              </a:ext>
            </a:extLst>
          </p:cNvPr>
          <p:cNvSpPr txBox="1"/>
          <p:nvPr/>
        </p:nvSpPr>
        <p:spPr>
          <a:xfrm>
            <a:off x="834571" y="6170221"/>
            <a:ext cx="105195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1 – E.g. </a:t>
            </a:r>
            <a:r>
              <a:rPr lang="fr-FR" sz="1400" dirty="0">
                <a:ea typeface="+mn-lt"/>
                <a:cs typeface="+mn-lt"/>
                <a:hlinkClick r:id="rId2"/>
              </a:rPr>
              <a:t>GroundingDINO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8799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59AF8-2B0E-83D0-535A-AC318A30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4CF13-56E8-8D7A-1008-04CFC881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Method – </a:t>
            </a:r>
            <a:r>
              <a:rPr lang="fr-FR" sz="3500" b="1" dirty="0" err="1"/>
              <a:t>Personalized</a:t>
            </a:r>
            <a:r>
              <a:rPr lang="fr-FR" sz="3500" b="1" dirty="0"/>
              <a:t> </a:t>
            </a:r>
            <a:r>
              <a:rPr lang="fr-FR" sz="3500" b="1" dirty="0" err="1"/>
              <a:t>object</a:t>
            </a:r>
            <a:r>
              <a:rPr lang="fr-FR" sz="3500" b="1" dirty="0"/>
              <a:t> 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465CC5-A7FC-73BC-1460-A6B3BB4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 descr="Une image contenant capture d’écran, chien, herbe, mammifère&#10;&#10;Le contenu généré par l’IA peut être incorrect.">
            <a:extLst>
              <a:ext uri="{FF2B5EF4-FFF2-40B4-BE49-F238E27FC236}">
                <a16:creationId xmlns:a16="http://schemas.microsoft.com/office/drawing/2014/main" id="{2836E32A-C457-0411-E0A6-240C346D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06" y="1362093"/>
            <a:ext cx="7830553" cy="41348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9E31E2D-C677-C2FF-5E6D-B0D370B1D02E}"/>
              </a:ext>
            </a:extLst>
          </p:cNvPr>
          <p:cNvSpPr txBox="1"/>
          <p:nvPr/>
        </p:nvSpPr>
        <p:spPr>
          <a:xfrm>
            <a:off x="2385595" y="4747559"/>
            <a:ext cx="2708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This </a:t>
            </a:r>
            <a:r>
              <a:rPr lang="fr-FR" err="1"/>
              <a:t>is</a:t>
            </a:r>
            <a:r>
              <a:rPr lang="fr-FR" dirty="0"/>
              <a:t> </a:t>
            </a:r>
            <a:r>
              <a:rPr lang="fr-FR" err="1"/>
              <a:t>my</a:t>
            </a:r>
            <a:r>
              <a:rPr lang="fr-FR" dirty="0"/>
              <a:t> dog </a:t>
            </a:r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Karl</a:t>
            </a:r>
            <a:endParaRPr lang="fr-F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4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99A75-FC50-6841-A045-3AA311BE8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C4A01-2545-AD16-AEB8-32B6C107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Method – </a:t>
            </a:r>
            <a:r>
              <a:rPr lang="fr-FR" sz="3500" b="1" dirty="0" err="1"/>
              <a:t>Personalized</a:t>
            </a:r>
            <a:r>
              <a:rPr lang="fr-FR" sz="3500" b="1" dirty="0"/>
              <a:t> </a:t>
            </a:r>
            <a:r>
              <a:rPr lang="fr-FR" sz="3500" b="1" dirty="0" err="1"/>
              <a:t>object</a:t>
            </a:r>
            <a:r>
              <a:rPr lang="fr-FR" sz="3500" b="1" dirty="0"/>
              <a:t> 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45ACCC-8FC8-5A30-AB5B-8DE77306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40A728-78B4-FE6C-C86F-63BCC740FA7D}"/>
              </a:ext>
            </a:extLst>
          </p:cNvPr>
          <p:cNvSpPr txBox="1"/>
          <p:nvPr/>
        </p:nvSpPr>
        <p:spPr>
          <a:xfrm>
            <a:off x="658182" y="977698"/>
            <a:ext cx="9942284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>
                <a:latin typeface="Aptos"/>
                <a:cs typeface="Times New Roman"/>
              </a:rPr>
              <a:t>Localizes</a:t>
            </a:r>
            <a:r>
              <a:rPr lang="fr-FR" dirty="0">
                <a:latin typeface="Aptos"/>
                <a:cs typeface="Times New Roman"/>
              </a:rPr>
              <a:t> </a:t>
            </a:r>
            <a:r>
              <a:rPr lang="fr-FR" dirty="0" err="1">
                <a:latin typeface="Aptos"/>
                <a:cs typeface="Times New Roman"/>
              </a:rPr>
              <a:t>object</a:t>
            </a:r>
            <a:r>
              <a:rPr lang="fr-FR" dirty="0">
                <a:latin typeface="Aptos"/>
                <a:cs typeface="Times New Roman"/>
              </a:rPr>
              <a:t> </a:t>
            </a:r>
            <a:r>
              <a:rPr lang="fr-FR" b="1" i="1" dirty="0">
                <a:latin typeface="Times New Roman"/>
                <a:cs typeface="Times New Roman"/>
              </a:rPr>
              <a:t>p</a:t>
            </a:r>
            <a:r>
              <a:rPr lang="fr-FR" dirty="0">
                <a:latin typeface="Aptos"/>
                <a:cs typeface="Times New Roman"/>
              </a:rPr>
              <a:t> in the image </a:t>
            </a:r>
            <a:r>
              <a:rPr lang="fr-FR" b="1" i="1" dirty="0" err="1">
                <a:latin typeface="Times New Roman"/>
                <a:cs typeface="Times New Roman"/>
              </a:rPr>
              <a:t>I</a:t>
            </a:r>
            <a:r>
              <a:rPr lang="fr-FR" b="1" i="1" baseline="-25000" dirty="0" err="1">
                <a:latin typeface="Times New Roman"/>
                <a:cs typeface="Times New Roman"/>
              </a:rPr>
              <a:t>p</a:t>
            </a:r>
            <a:r>
              <a:rPr lang="fr-FR" dirty="0">
                <a:latin typeface="Aptos"/>
                <a:cs typeface="Times New Roman"/>
              </a:rPr>
              <a:t> and </a:t>
            </a:r>
            <a:r>
              <a:rPr lang="fr-FR" dirty="0" err="1">
                <a:latin typeface="Aptos"/>
                <a:cs typeface="Times New Roman"/>
              </a:rPr>
              <a:t>find</a:t>
            </a:r>
            <a:r>
              <a:rPr lang="fr-FR" dirty="0">
                <a:latin typeface="Aptos"/>
                <a:cs typeface="Times New Roman"/>
              </a:rPr>
              <a:t> </a:t>
            </a:r>
            <a:r>
              <a:rPr lang="fr-FR" dirty="0" err="1">
                <a:latin typeface="Aptos"/>
                <a:cs typeface="Times New Roman"/>
              </a:rPr>
              <a:t>its</a:t>
            </a:r>
            <a:r>
              <a:rPr lang="fr-FR" dirty="0">
                <a:latin typeface="Aptos"/>
                <a:cs typeface="Times New Roman"/>
              </a:rPr>
              <a:t> </a:t>
            </a:r>
            <a:r>
              <a:rPr lang="fr-FR" dirty="0" err="1">
                <a:latin typeface="Aptos"/>
                <a:cs typeface="Times New Roman"/>
              </a:rPr>
              <a:t>mask</a:t>
            </a:r>
            <a:r>
              <a:rPr lang="fr-FR" dirty="0">
                <a:latin typeface="Aptos"/>
                <a:cs typeface="Times New Roman"/>
              </a:rPr>
              <a:t> </a:t>
            </a:r>
            <a:r>
              <a:rPr lang="fr-FR" b="1" i="1" dirty="0" err="1">
                <a:latin typeface="Times New Roman"/>
                <a:cs typeface="Times New Roman"/>
              </a:rPr>
              <a:t>S</a:t>
            </a:r>
            <a:r>
              <a:rPr lang="fr-FR" b="1" i="1" baseline="-25000" dirty="0" err="1">
                <a:latin typeface="Times New Roman"/>
                <a:cs typeface="Times New Roman"/>
              </a:rPr>
              <a:t>p</a:t>
            </a:r>
            <a:r>
              <a:rPr lang="fr-FR" dirty="0">
                <a:latin typeface="Aptos"/>
                <a:cs typeface="Times New Roman"/>
              </a:rPr>
              <a:t> </a:t>
            </a:r>
            <a:r>
              <a:rPr lang="fr-FR" dirty="0" err="1">
                <a:latin typeface="Aptos"/>
                <a:cs typeface="Times New Roman"/>
              </a:rPr>
              <a:t>using</a:t>
            </a:r>
            <a:r>
              <a:rPr lang="fr-FR" dirty="0">
                <a:latin typeface="Aptos"/>
                <a:cs typeface="Times New Roman"/>
              </a:rPr>
              <a:t> an </a:t>
            </a:r>
            <a:r>
              <a:rPr lang="fr-FR" b="1" dirty="0">
                <a:latin typeface="Aptos"/>
                <a:cs typeface="Times New Roman"/>
              </a:rPr>
              <a:t>open-</a:t>
            </a:r>
            <a:r>
              <a:rPr lang="fr-FR" b="1" dirty="0" err="1">
                <a:latin typeface="Aptos"/>
                <a:cs typeface="Times New Roman"/>
              </a:rPr>
              <a:t>vocabulary</a:t>
            </a:r>
            <a:r>
              <a:rPr lang="fr-FR" b="1" dirty="0">
                <a:latin typeface="Aptos"/>
                <a:cs typeface="Times New Roman"/>
              </a:rPr>
              <a:t> segmentation network</a:t>
            </a:r>
            <a:r>
              <a:rPr lang="fr-FR" b="1" baseline="30000" dirty="0">
                <a:latin typeface="Aptos"/>
                <a:cs typeface="Times New Roman"/>
              </a:rPr>
              <a:t>1</a:t>
            </a:r>
            <a:r>
              <a:rPr lang="fr-FR" dirty="0">
                <a:latin typeface="Aptos"/>
                <a:cs typeface="Times New Roman"/>
              </a:rPr>
              <a:t> </a:t>
            </a:r>
            <a:r>
              <a:rPr lang="fr-FR" b="1" i="1" dirty="0" err="1">
                <a:latin typeface="Times New Roman"/>
                <a:cs typeface="Times New Roman"/>
              </a:rPr>
              <a:t>F</a:t>
            </a:r>
            <a:r>
              <a:rPr lang="fr-FR" i="1" baseline="-25000" dirty="0" err="1">
                <a:latin typeface="Times New Roman"/>
                <a:cs typeface="Times New Roman"/>
              </a:rPr>
              <a:t>ext</a:t>
            </a:r>
            <a:endParaRPr lang="fr-FR">
              <a:latin typeface="Aptos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endParaRPr lang="fr-FR" i="1" dirty="0"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fr-FR" dirty="0" err="1"/>
              <a:t>Extracts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b="1" i="1" dirty="0" err="1">
                <a:latin typeface="Times New Roman"/>
                <a:cs typeface="Times New Roman"/>
              </a:rPr>
              <a:t>e</a:t>
            </a:r>
            <a:r>
              <a:rPr lang="fr-FR" b="1" i="1" baseline="-25000" dirty="0" err="1">
                <a:latin typeface="Times New Roman"/>
                <a:cs typeface="Times New Roman"/>
              </a:rPr>
              <a:t>p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an </a:t>
            </a:r>
            <a:r>
              <a:rPr lang="fr-FR" b="1" dirty="0"/>
              <a:t>image encoder</a:t>
            </a:r>
            <a:r>
              <a:rPr lang="fr-FR" b="1" baseline="30000" dirty="0"/>
              <a:t>2</a:t>
            </a:r>
            <a:r>
              <a:rPr lang="fr-FR" baseline="30000" dirty="0">
                <a:latin typeface="Aptos"/>
                <a:cs typeface="Times New Roman"/>
              </a:rPr>
              <a:t> </a:t>
            </a:r>
            <a:r>
              <a:rPr lang="fr-FR" b="1" i="1" dirty="0" err="1">
                <a:latin typeface="Times New Roman"/>
                <a:cs typeface="Times New Roman"/>
              </a:rPr>
              <a:t>F</a:t>
            </a:r>
            <a:r>
              <a:rPr lang="fr-FR" i="1" baseline="-25000" dirty="0" err="1">
                <a:latin typeface="Times New Roman"/>
                <a:cs typeface="Times New Roman"/>
              </a:rPr>
              <a:t>emb</a:t>
            </a:r>
            <a:r>
              <a:rPr lang="fr-FR" dirty="0"/>
              <a:t>  by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pooling</a:t>
            </a:r>
            <a:r>
              <a:rPr lang="fr-FR" dirty="0"/>
              <a:t> of the </a:t>
            </a:r>
            <a:r>
              <a:rPr lang="fr-FR" dirty="0" err="1"/>
              <a:t>embedding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of the patches </a:t>
            </a:r>
            <a:r>
              <a:rPr lang="fr-FR" dirty="0" err="1"/>
              <a:t>matching</a:t>
            </a:r>
            <a:r>
              <a:rPr lang="fr-FR" dirty="0"/>
              <a:t>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mask</a:t>
            </a: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742950" lvl="1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The N </a:t>
            </a:r>
            <a:r>
              <a:rPr lang="fr-FR" b="1" i="1" err="1">
                <a:latin typeface="Times New Roman"/>
                <a:cs typeface="Times New Roman"/>
              </a:rPr>
              <a:t>e</a:t>
            </a:r>
            <a:r>
              <a:rPr lang="fr-FR" b="1" i="1" baseline="-25000" err="1">
                <a:latin typeface="Times New Roman"/>
                <a:cs typeface="Times New Roman"/>
              </a:rPr>
              <a:t>p</a:t>
            </a:r>
            <a:r>
              <a:rPr lang="fr-FR" dirty="0"/>
              <a:t> of a </a:t>
            </a:r>
            <a:r>
              <a:rPr lang="fr-FR" err="1"/>
              <a:t>given</a:t>
            </a:r>
            <a:r>
              <a:rPr lang="fr-FR" dirty="0"/>
              <a:t> </a:t>
            </a:r>
            <a:r>
              <a:rPr lang="fr-FR" err="1"/>
              <a:t>object</a:t>
            </a:r>
            <a:r>
              <a:rPr lang="fr-FR" dirty="0"/>
              <a:t> </a:t>
            </a:r>
            <a:r>
              <a:rPr lang="fr-FR" err="1"/>
              <a:t>from</a:t>
            </a:r>
            <a:r>
              <a:rPr lang="fr-FR" dirty="0"/>
              <a:t> N images are </a:t>
            </a:r>
            <a:r>
              <a:rPr lang="fr-FR" err="1"/>
              <a:t>merged</a:t>
            </a:r>
            <a:r>
              <a:rPr lang="fr-FR" dirty="0"/>
              <a:t> in </a:t>
            </a:r>
            <a:r>
              <a:rPr lang="fr-FR" b="1" i="1" dirty="0">
                <a:latin typeface="Times New Roman"/>
                <a:cs typeface="Times New Roman"/>
              </a:rPr>
              <a:t>E</a:t>
            </a:r>
            <a:r>
              <a:rPr lang="fr-FR" b="1" i="1" baseline="-25000" dirty="0">
                <a:latin typeface="Times New Roman"/>
                <a:cs typeface="Times New Roman"/>
              </a:rPr>
              <a:t>p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The </a:t>
            </a:r>
            <a:r>
              <a:rPr lang="fr-FR" err="1"/>
              <a:t>embeddings</a:t>
            </a:r>
            <a:r>
              <a:rPr lang="fr-FR" dirty="0"/>
              <a:t> matrix Ep </a:t>
            </a:r>
            <a:r>
              <a:rPr lang="fr-FR" err="1"/>
              <a:t>is</a:t>
            </a:r>
            <a:r>
              <a:rPr lang="fr-FR" dirty="0"/>
              <a:t> </a:t>
            </a:r>
            <a:r>
              <a:rPr lang="fr-FR" err="1"/>
              <a:t>stored</a:t>
            </a:r>
            <a:r>
              <a:rPr lang="fr-FR" dirty="0"/>
              <a:t> in the memory module </a:t>
            </a:r>
            <a:r>
              <a:rPr lang="fr-FR" b="1" i="1" dirty="0">
                <a:latin typeface="Times New Roman"/>
                <a:cs typeface="Times New Roman"/>
              </a:rPr>
              <a:t>M </a:t>
            </a:r>
            <a:r>
              <a:rPr lang="fr-FR" err="1">
                <a:latin typeface="Aptos"/>
                <a:cs typeface="Times New Roman"/>
              </a:rPr>
              <a:t>with</a:t>
            </a:r>
            <a:r>
              <a:rPr lang="fr-FR" dirty="0">
                <a:latin typeface="Aptos"/>
                <a:cs typeface="Times New Roman"/>
              </a:rPr>
              <a:t> the </a:t>
            </a:r>
            <a:r>
              <a:rPr lang="fr-FR" err="1">
                <a:latin typeface="Aptos"/>
                <a:cs typeface="Times New Roman"/>
              </a:rPr>
              <a:t>object</a:t>
            </a:r>
            <a:r>
              <a:rPr lang="fr-FR" dirty="0">
                <a:latin typeface="Aptos"/>
                <a:cs typeface="Times New Roman"/>
              </a:rPr>
              <a:t> identifier </a:t>
            </a:r>
            <a:r>
              <a:rPr lang="fr-FR" b="1" i="1" err="1">
                <a:latin typeface="Times New Roman"/>
                <a:cs typeface="Times New Roman"/>
              </a:rPr>
              <a:t>n</a:t>
            </a:r>
            <a:r>
              <a:rPr lang="fr-FR" b="1" i="1" baseline="-25000" err="1">
                <a:latin typeface="Times New Roman"/>
                <a:cs typeface="Times New Roman"/>
              </a:rPr>
              <a:t>p</a:t>
            </a:r>
            <a:r>
              <a:rPr lang="fr-FR" dirty="0">
                <a:latin typeface="Aptos"/>
                <a:cs typeface="Times New Roman"/>
              </a:rPr>
              <a:t> and </a:t>
            </a:r>
            <a:r>
              <a:rPr lang="fr-FR" err="1">
                <a:latin typeface="Aptos"/>
                <a:cs typeface="Times New Roman"/>
              </a:rPr>
              <a:t>its</a:t>
            </a:r>
            <a:r>
              <a:rPr lang="fr-FR" dirty="0">
                <a:latin typeface="Aptos"/>
                <a:cs typeface="Times New Roman"/>
              </a:rPr>
              <a:t>  </a:t>
            </a:r>
            <a:r>
              <a:rPr lang="fr-FR" err="1">
                <a:latin typeface="Aptos"/>
                <a:cs typeface="Times New Roman"/>
              </a:rPr>
              <a:t>context</a:t>
            </a:r>
            <a:r>
              <a:rPr lang="fr-FR" dirty="0">
                <a:latin typeface="Aptos"/>
                <a:cs typeface="Times New Roman"/>
              </a:rPr>
              <a:t> </a:t>
            </a:r>
            <a:r>
              <a:rPr lang="fr-FR" b="1" i="1" err="1">
                <a:latin typeface="Times New Roman"/>
                <a:cs typeface="Times New Roman"/>
              </a:rPr>
              <a:t>c</a:t>
            </a:r>
            <a:r>
              <a:rPr lang="fr-FR" b="1" i="1" baseline="-25000" err="1">
                <a:latin typeface="Times New Roman"/>
                <a:cs typeface="Times New Roman"/>
              </a:rPr>
              <a:t>p</a:t>
            </a:r>
            <a:endParaRPr lang="fr-FR" b="1" i="1" baseline="-25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fr-FR" b="1" i="1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fr-FR" b="1" i="1" baseline="-25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fr-FR" b="1" i="1" dirty="0">
                <a:latin typeface="Times New Roman"/>
                <a:cs typeface="Times New Roman"/>
              </a:rPr>
              <a:t>M</a:t>
            </a:r>
            <a:r>
              <a:rPr lang="fr-FR" dirty="0"/>
              <a:t> can </a:t>
            </a:r>
            <a:r>
              <a:rPr lang="fr-FR" err="1"/>
              <a:t>be</a:t>
            </a:r>
            <a:r>
              <a:rPr lang="fr-FR" dirty="0"/>
              <a:t> </a:t>
            </a:r>
            <a:r>
              <a:rPr lang="fr-FR" err="1"/>
              <a:t>implemented</a:t>
            </a:r>
            <a:r>
              <a:rPr lang="fr-FR" dirty="0"/>
              <a:t> as a </a:t>
            </a:r>
            <a:r>
              <a:rPr lang="fr-FR" b="1" err="1"/>
              <a:t>Vector</a:t>
            </a:r>
            <a:r>
              <a:rPr lang="fr-FR" b="1" dirty="0"/>
              <a:t> database</a:t>
            </a:r>
            <a:r>
              <a:rPr lang="fr-FR" b="1" baseline="30000" dirty="0"/>
              <a:t>3</a:t>
            </a:r>
            <a:r>
              <a:rPr lang="fr-FR" dirty="0"/>
              <a:t> </a:t>
            </a:r>
            <a:r>
              <a:rPr lang="fr-FR" err="1"/>
              <a:t>with</a:t>
            </a:r>
            <a:r>
              <a:rPr lang="fr-FR" dirty="0"/>
              <a:t> </a:t>
            </a:r>
            <a:r>
              <a:rPr lang="fr-FR" err="1"/>
              <a:t>Appromixate</a:t>
            </a:r>
            <a:r>
              <a:rPr lang="fr-FR" dirty="0"/>
              <a:t> </a:t>
            </a:r>
            <a:r>
              <a:rPr lang="fr-FR" err="1"/>
              <a:t>Nearest</a:t>
            </a:r>
            <a:r>
              <a:rPr lang="fr-FR" dirty="0"/>
              <a:t> </a:t>
            </a:r>
            <a:r>
              <a:rPr lang="fr-FR" err="1"/>
              <a:t>Neighbor</a:t>
            </a:r>
            <a:r>
              <a:rPr lang="fr-FR" dirty="0"/>
              <a:t> </a:t>
            </a:r>
            <a:r>
              <a:rPr lang="fr-FR" err="1"/>
              <a:t>search</a:t>
            </a:r>
            <a:endParaRPr lang="fr-FR"/>
          </a:p>
          <a:p>
            <a:pPr marL="285750" indent="-285750">
              <a:buFont typeface="Arial"/>
              <a:buChar char="•"/>
            </a:pP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DE6030-B9C9-4078-6B29-7B7B1B1F4C73}"/>
              </a:ext>
            </a:extLst>
          </p:cNvPr>
          <p:cNvSpPr txBox="1"/>
          <p:nvPr/>
        </p:nvSpPr>
        <p:spPr>
          <a:xfrm>
            <a:off x="834571" y="6106721"/>
            <a:ext cx="1051955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1 – E.g. </a:t>
            </a:r>
            <a:r>
              <a:rPr lang="fr-FR" sz="1400" dirty="0">
                <a:ea typeface="+mn-lt"/>
                <a:cs typeface="+mn-lt"/>
                <a:hlinkClick r:id="rId2"/>
              </a:rPr>
              <a:t>GroundedSAM</a:t>
            </a:r>
            <a:endParaRPr lang="fr-FR" sz="1400" dirty="0">
              <a:ea typeface="+mn-lt"/>
              <a:cs typeface="+mn-lt"/>
            </a:endParaRPr>
          </a:p>
          <a:p>
            <a:r>
              <a:rPr lang="fr-FR" sz="1400" dirty="0"/>
              <a:t>2 – E.g. </a:t>
            </a:r>
            <a:r>
              <a:rPr lang="fr-FR" sz="1400" dirty="0">
                <a:ea typeface="+mn-lt"/>
                <a:cs typeface="+mn-lt"/>
                <a:hlinkClick r:id="rId3"/>
              </a:rPr>
              <a:t>DINOv2</a:t>
            </a:r>
          </a:p>
          <a:p>
            <a:r>
              <a:rPr lang="fr-FR" sz="1400" dirty="0"/>
              <a:t>3 – E.g. </a:t>
            </a:r>
            <a:r>
              <a:rPr lang="fr-FR" sz="1400" dirty="0">
                <a:hlinkClick r:id="rId4"/>
              </a:rPr>
              <a:t>Milvus</a:t>
            </a:r>
            <a:endParaRPr lang="fr-FR"/>
          </a:p>
        </p:txBody>
      </p:sp>
      <p:pic>
        <p:nvPicPr>
          <p:cNvPr id="12" name="Image 11" descr="Une image contenant Police, texte, blanc, calligraphie&#10;&#10;Le contenu généré par l’IA peut être incorrect.">
            <a:extLst>
              <a:ext uri="{FF2B5EF4-FFF2-40B4-BE49-F238E27FC236}">
                <a16:creationId xmlns:a16="http://schemas.microsoft.com/office/drawing/2014/main" id="{247A9B1F-F592-80F4-43C2-F988018FE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089" y="2640188"/>
            <a:ext cx="3692878" cy="469901"/>
          </a:xfrm>
          <a:prstGeom prst="rect">
            <a:avLst/>
          </a:prstGeom>
        </p:spPr>
      </p:pic>
      <p:pic>
        <p:nvPicPr>
          <p:cNvPr id="13" name="Image 12" descr="Une image contenant Police, ligne, texte, écriture manuscrite&#10;&#10;Le contenu généré par l’IA peut être incorrect.">
            <a:extLst>
              <a:ext uri="{FF2B5EF4-FFF2-40B4-BE49-F238E27FC236}">
                <a16:creationId xmlns:a16="http://schemas.microsoft.com/office/drawing/2014/main" id="{DC278AAE-D753-7CE4-E97C-081145C39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264" y="3756731"/>
            <a:ext cx="2937581" cy="353484"/>
          </a:xfrm>
          <a:prstGeom prst="rect">
            <a:avLst/>
          </a:prstGeom>
        </p:spPr>
      </p:pic>
      <p:pic>
        <p:nvPicPr>
          <p:cNvPr id="14" name="Image 13" descr="Une image contenant Police, écriture manuscrite, calligraphie, typographie&#10;&#10;Le contenu généré par l’IA peut être incorrect.">
            <a:extLst>
              <a:ext uri="{FF2B5EF4-FFF2-40B4-BE49-F238E27FC236}">
                <a16:creationId xmlns:a16="http://schemas.microsoft.com/office/drawing/2014/main" id="{CF272017-694A-3D5B-8831-2DAE30979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676" y="4876825"/>
            <a:ext cx="2454982" cy="3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5B34E-D769-8AA4-BAB8-FFA782CC7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87CA8-7F98-B9FF-272A-43957074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Method – </a:t>
            </a:r>
            <a:r>
              <a:rPr lang="fr-FR" sz="3500" b="1" dirty="0" err="1"/>
              <a:t>Personalized</a:t>
            </a:r>
            <a:r>
              <a:rPr lang="fr-FR" sz="3500" b="1" dirty="0"/>
              <a:t> </a:t>
            </a:r>
            <a:r>
              <a:rPr lang="fr-FR" sz="3500" b="1" dirty="0" err="1"/>
              <a:t>object</a:t>
            </a:r>
            <a:r>
              <a:rPr lang="fr-FR" sz="3500" b="1" dirty="0"/>
              <a:t> </a:t>
            </a:r>
            <a:r>
              <a:rPr lang="fr-FR" sz="3500" b="1" dirty="0" err="1"/>
              <a:t>retrieval</a:t>
            </a:r>
            <a:endParaRPr lang="fr-FR" sz="3500" dirty="0" err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FB1AB-247F-CA4C-3036-D55EF6D0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pic>
        <p:nvPicPr>
          <p:cNvPr id="3" name="Image 2" descr="Une image contenant texte, capture d’écran, habits, homme&#10;&#10;Le contenu généré par l’IA peut être incorrect.">
            <a:extLst>
              <a:ext uri="{FF2B5EF4-FFF2-40B4-BE49-F238E27FC236}">
                <a16:creationId xmlns:a16="http://schemas.microsoft.com/office/drawing/2014/main" id="{0DBB2174-33A4-27AF-F924-E9C59983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10" y="1061357"/>
            <a:ext cx="2852794" cy="5551714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8A68414-5251-7C5F-D767-C831989A0266}"/>
              </a:ext>
            </a:extLst>
          </p:cNvPr>
          <p:cNvSpPr/>
          <p:nvPr/>
        </p:nvSpPr>
        <p:spPr>
          <a:xfrm>
            <a:off x="4147457" y="947057"/>
            <a:ext cx="3663042" cy="2209799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9F599-6BE1-0E3D-9DD9-B0B025D7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24081-4B8A-D919-E9C3-CF17B261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12"/>
            <a:ext cx="10415814" cy="636135"/>
          </a:xfrm>
        </p:spPr>
        <p:txBody>
          <a:bodyPr>
            <a:normAutofit/>
          </a:bodyPr>
          <a:lstStyle/>
          <a:p>
            <a:r>
              <a:rPr lang="fr-FR" sz="3500" b="1" dirty="0"/>
              <a:t>Method – </a:t>
            </a:r>
            <a:r>
              <a:rPr lang="fr-FR" sz="3500" b="1" dirty="0" err="1"/>
              <a:t>Personalized</a:t>
            </a:r>
            <a:r>
              <a:rPr lang="fr-FR" sz="3500" b="1" dirty="0"/>
              <a:t> </a:t>
            </a:r>
            <a:r>
              <a:rPr lang="fr-FR" sz="3500" b="1" dirty="0" err="1"/>
              <a:t>object</a:t>
            </a:r>
            <a:r>
              <a:rPr lang="fr-FR" sz="3500" b="1" dirty="0"/>
              <a:t> </a:t>
            </a:r>
            <a:r>
              <a:rPr lang="fr-FR" sz="3500" b="1" dirty="0" err="1"/>
              <a:t>retrieval</a:t>
            </a:r>
            <a:endParaRPr lang="fr-FR" dirty="0" err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3F81E2-7270-2248-0625-8986E7B7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28AE9-749D-BD06-7390-7671CF93D14F}"/>
              </a:ext>
            </a:extLst>
          </p:cNvPr>
          <p:cNvSpPr txBox="1"/>
          <p:nvPr/>
        </p:nvSpPr>
        <p:spPr>
          <a:xfrm>
            <a:off x="721682" y="1531055"/>
            <a:ext cx="99422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err="1"/>
              <a:t>Generate</a:t>
            </a:r>
            <a:r>
              <a:rPr lang="fr-FR" dirty="0"/>
              <a:t> a set of </a:t>
            </a:r>
            <a:r>
              <a:rPr lang="fr-FR" err="1"/>
              <a:t>object</a:t>
            </a:r>
            <a:r>
              <a:rPr lang="fr-FR" dirty="0"/>
              <a:t> </a:t>
            </a:r>
            <a:r>
              <a:rPr lang="fr-FR" err="1"/>
              <a:t>proposals</a:t>
            </a:r>
            <a:r>
              <a:rPr lang="fr-FR" dirty="0"/>
              <a:t> </a:t>
            </a:r>
            <a:r>
              <a:rPr lang="fr-FR" b="1" i="1" dirty="0">
                <a:latin typeface="Times New Roman"/>
                <a:cs typeface="Times New Roman"/>
              </a:rPr>
              <a:t>O</a:t>
            </a:r>
            <a:r>
              <a:rPr lang="fr-FR" dirty="0"/>
              <a:t> for input image </a:t>
            </a:r>
            <a:r>
              <a:rPr lang="fr-FR" b="1" i="1" dirty="0">
                <a:latin typeface="Times New Roman"/>
                <a:cs typeface="Times New Roman"/>
              </a:rPr>
              <a:t>I</a:t>
            </a:r>
            <a:r>
              <a:rPr lang="fr-FR" dirty="0"/>
              <a:t> </a:t>
            </a:r>
            <a:r>
              <a:rPr lang="fr-FR" err="1"/>
              <a:t>using</a:t>
            </a:r>
            <a:r>
              <a:rPr lang="fr-FR" dirty="0"/>
              <a:t> an </a:t>
            </a:r>
            <a:r>
              <a:rPr lang="fr-FR" err="1"/>
              <a:t>object</a:t>
            </a:r>
            <a:r>
              <a:rPr lang="fr-FR" dirty="0"/>
              <a:t> </a:t>
            </a:r>
            <a:r>
              <a:rPr lang="fr-FR" err="1"/>
              <a:t>proposal</a:t>
            </a:r>
            <a:r>
              <a:rPr lang="fr-FR" dirty="0"/>
              <a:t> technique</a:t>
            </a:r>
            <a:r>
              <a:rPr lang="fr-FR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fr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fr-FR" baseline="30000" dirty="0"/>
          </a:p>
          <a:p>
            <a:endParaRPr lang="fr-FR" baseline="30000" dirty="0"/>
          </a:p>
          <a:p>
            <a:endParaRPr lang="fr-FR" baseline="30000" dirty="0"/>
          </a:p>
          <a:p>
            <a:pPr marL="285750" indent="-285750">
              <a:buFont typeface="Arial,Sans-Serif"/>
              <a:buChar char="•"/>
            </a:pPr>
            <a:r>
              <a:rPr lang="fr-FR" err="1"/>
              <a:t>Generate</a:t>
            </a:r>
            <a:r>
              <a:rPr lang="fr-FR" dirty="0"/>
              <a:t> the </a:t>
            </a:r>
            <a:r>
              <a:rPr lang="fr-FR" err="1"/>
              <a:t>average</a:t>
            </a:r>
            <a:r>
              <a:rPr lang="fr-FR" dirty="0"/>
              <a:t> </a:t>
            </a:r>
            <a:r>
              <a:rPr lang="fr-FR" err="1"/>
              <a:t>embedding</a:t>
            </a:r>
            <a:r>
              <a:rPr lang="fr-FR" dirty="0"/>
              <a:t> </a:t>
            </a:r>
            <a:r>
              <a:rPr lang="fr-FR" err="1"/>
              <a:t>vector</a:t>
            </a:r>
            <a:r>
              <a:rPr lang="fr-FR" dirty="0"/>
              <a:t> </a:t>
            </a:r>
            <a:r>
              <a:rPr lang="fr-FR" b="1" i="1" err="1">
                <a:latin typeface="Times New Roman"/>
                <a:cs typeface="Times New Roman"/>
              </a:rPr>
              <a:t>e</a:t>
            </a:r>
            <a:r>
              <a:rPr lang="fr-FR" b="1" i="1" baseline="-25000" err="1">
                <a:latin typeface="Times New Roman"/>
                <a:cs typeface="Times New Roman"/>
              </a:rPr>
              <a:t>oi</a:t>
            </a:r>
            <a:r>
              <a:rPr lang="fr-FR" sz="1200" b="1" i="1" baseline="-25000" dirty="0">
                <a:latin typeface="Times New Roman"/>
                <a:cs typeface="Times New Roman"/>
              </a:rPr>
              <a:t> </a:t>
            </a:r>
            <a:r>
              <a:rPr lang="fr-FR" dirty="0">
                <a:latin typeface="Aptos"/>
                <a:cs typeface="Times New Roman"/>
              </a:rPr>
              <a:t>for</a:t>
            </a:r>
            <a:r>
              <a:rPr lang="fr-FR" dirty="0"/>
              <a:t> </a:t>
            </a:r>
            <a:r>
              <a:rPr lang="fr-FR" err="1"/>
              <a:t>each</a:t>
            </a:r>
            <a:r>
              <a:rPr lang="fr-FR" dirty="0"/>
              <a:t> </a:t>
            </a:r>
            <a:r>
              <a:rPr lang="fr-FR" err="1"/>
              <a:t>object</a:t>
            </a:r>
            <a:r>
              <a:rPr lang="fr-FR" dirty="0"/>
              <a:t> </a:t>
            </a:r>
            <a:r>
              <a:rPr lang="fr-FR" err="1"/>
              <a:t>proposal</a:t>
            </a:r>
            <a:r>
              <a:rPr lang="fr-FR" dirty="0"/>
              <a:t> in </a:t>
            </a:r>
            <a:r>
              <a:rPr lang="fr-FR" b="1" i="1" dirty="0">
                <a:latin typeface="Times New Roman"/>
                <a:cs typeface="Times New Roman"/>
              </a:rPr>
              <a:t>O</a:t>
            </a:r>
            <a:endParaRPr lang="fr-FR" b="1" i="1" baseline="-25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fr-FR" b="1" i="1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fr-FR" b="1" i="1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fr-FR" b="1" i="1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fr-FR" err="1">
                <a:latin typeface="Aptos"/>
                <a:cs typeface="Times New Roman"/>
              </a:rPr>
              <a:t>Retrieve</a:t>
            </a:r>
            <a:r>
              <a:rPr lang="fr-FR" dirty="0">
                <a:latin typeface="Aptos"/>
                <a:cs typeface="Times New Roman"/>
              </a:rPr>
              <a:t> the </a:t>
            </a:r>
            <a:r>
              <a:rPr lang="fr-FR" err="1">
                <a:latin typeface="Aptos"/>
                <a:cs typeface="Times New Roman"/>
              </a:rPr>
              <a:t>matching</a:t>
            </a:r>
            <a:r>
              <a:rPr lang="fr-FR" dirty="0">
                <a:latin typeface="Aptos"/>
                <a:cs typeface="Times New Roman"/>
              </a:rPr>
              <a:t> user </a:t>
            </a:r>
            <a:r>
              <a:rPr lang="fr-FR" err="1">
                <a:latin typeface="Aptos"/>
                <a:cs typeface="Times New Roman"/>
              </a:rPr>
              <a:t>object</a:t>
            </a:r>
            <a:r>
              <a:rPr lang="fr-FR" dirty="0">
                <a:latin typeface="Aptos"/>
                <a:cs typeface="Times New Roman"/>
              </a:rPr>
              <a:t> entry </a:t>
            </a:r>
            <a:r>
              <a:rPr lang="fr-FR" err="1">
                <a:latin typeface="Aptos"/>
                <a:cs typeface="Times New Roman"/>
              </a:rPr>
              <a:t>from</a:t>
            </a:r>
            <a:r>
              <a:rPr lang="fr-FR" dirty="0">
                <a:latin typeface="Aptos"/>
                <a:cs typeface="Times New Roman"/>
              </a:rPr>
              <a:t> the </a:t>
            </a:r>
            <a:r>
              <a:rPr lang="fr-FR" err="1">
                <a:latin typeface="Aptos"/>
                <a:cs typeface="Times New Roman"/>
              </a:rPr>
              <a:t>retrieval</a:t>
            </a:r>
            <a:r>
              <a:rPr lang="fr-FR" dirty="0">
                <a:latin typeface="Aptos"/>
                <a:cs typeface="Times New Roman"/>
              </a:rPr>
              <a:t> module </a:t>
            </a:r>
            <a:r>
              <a:rPr lang="fr-FR" b="1" i="1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35034B-50DF-8E8F-B0A8-8669127FF15E}"/>
              </a:ext>
            </a:extLst>
          </p:cNvPr>
          <p:cNvSpPr txBox="1"/>
          <p:nvPr/>
        </p:nvSpPr>
        <p:spPr>
          <a:xfrm>
            <a:off x="834571" y="6106721"/>
            <a:ext cx="105195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fr-FR" sz="1400" dirty="0"/>
              <a:t> – E.g. </a:t>
            </a:r>
            <a:r>
              <a:rPr lang="fr-FR" sz="1400" dirty="0">
                <a:ea typeface="+mn-lt"/>
                <a:cs typeface="+mn-lt"/>
                <a:hlinkClick r:id="rId2"/>
              </a:rPr>
              <a:t>GroundingDINO</a:t>
            </a:r>
            <a:endParaRPr lang="fr-FR" sz="1400" dirty="0">
              <a:ea typeface="+mn-lt"/>
              <a:cs typeface="+mn-lt"/>
            </a:endParaRPr>
          </a:p>
          <a:p>
            <a:endParaRPr lang="fr-FR" sz="1400" dirty="0"/>
          </a:p>
        </p:txBody>
      </p:sp>
      <p:pic>
        <p:nvPicPr>
          <p:cNvPr id="3" name="Image 2" descr="Une image contenant Police, texte, blanc, calligraphie&#10;&#10;Le contenu généré par l’IA peut être incorrect.">
            <a:extLst>
              <a:ext uri="{FF2B5EF4-FFF2-40B4-BE49-F238E27FC236}">
                <a16:creationId xmlns:a16="http://schemas.microsoft.com/office/drawing/2014/main" id="{FD30F457-763D-3DF8-0392-087A3257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06940"/>
            <a:ext cx="2795815" cy="4091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FC0C6F6-303E-1859-9242-E61551915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5" y="1912711"/>
            <a:ext cx="2544537" cy="356509"/>
          </a:xfrm>
          <a:prstGeom prst="rect">
            <a:avLst/>
          </a:prstGeom>
        </p:spPr>
      </p:pic>
      <p:pic>
        <p:nvPicPr>
          <p:cNvPr id="7" name="Image 6" descr="Une image contenant texte, Police, écriture manuscri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97E74303-E9B9-CADB-DE40-261E2FBC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" y="4241118"/>
            <a:ext cx="4288972" cy="12060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E6FDA4-6E39-DC76-EB87-122E1CBAB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424" y="4703309"/>
            <a:ext cx="3613151" cy="29981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78A381-070D-E327-3DDD-7C4DADAF79F1}"/>
              </a:ext>
            </a:extLst>
          </p:cNvPr>
          <p:cNvSpPr txBox="1"/>
          <p:nvPr/>
        </p:nvSpPr>
        <p:spPr>
          <a:xfrm>
            <a:off x="5751285" y="4662713"/>
            <a:ext cx="97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 err="1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66713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Introduction</vt:lpstr>
      <vt:lpstr>Introduction</vt:lpstr>
      <vt:lpstr>Introduction</vt:lpstr>
      <vt:lpstr>Introduction</vt:lpstr>
      <vt:lpstr>Method – Personalized object introduction</vt:lpstr>
      <vt:lpstr>Method – Personalized object introduction</vt:lpstr>
      <vt:lpstr>Method – Personalized object retrieval</vt:lpstr>
      <vt:lpstr>Method – Personalized object retrieval</vt:lpstr>
      <vt:lpstr>Method – Personalized answer generation</vt:lpstr>
      <vt:lpstr>Evaluation – New This-Is-My-Img dataset</vt:lpstr>
      <vt:lpstr>Evaluation – Results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1170</cp:revision>
  <dcterms:created xsi:type="dcterms:W3CDTF">2025-07-24T18:46:20Z</dcterms:created>
  <dcterms:modified xsi:type="dcterms:W3CDTF">2025-07-25T09:16:44Z</dcterms:modified>
</cp:coreProperties>
</file>