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8" r:id="rId5"/>
    <p:sldId id="257" r:id="rId6"/>
    <p:sldId id="264" r:id="rId7"/>
    <p:sldId id="269" r:id="rId8"/>
    <p:sldId id="258" r:id="rId9"/>
    <p:sldId id="265" r:id="rId10"/>
    <p:sldId id="266" r:id="rId11"/>
    <p:sldId id="270" r:id="rId12"/>
    <p:sldId id="271" r:id="rId13"/>
    <p:sldId id="272" r:id="rId14"/>
    <p:sldId id="273" r:id="rId15"/>
    <p:sldId id="274" r:id="rId16"/>
    <p:sldId id="261"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3/25/24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3/25/24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20BF-711D-CA66-DBD7-3D5B905DACD3}"/>
              </a:ext>
            </a:extLst>
          </p:cNvPr>
          <p:cNvSpPr>
            <a:spLocks noGrp="1"/>
          </p:cNvSpPr>
          <p:nvPr>
            <p:ph type="ctrTitle"/>
          </p:nvPr>
        </p:nvSpPr>
        <p:spPr/>
        <p:txBody>
          <a:bodyPr/>
          <a:lstStyle/>
          <a:p>
            <a:r>
              <a:rPr lang="en-US" dirty="0"/>
              <a:t>MTC : </a:t>
            </a:r>
            <a:r>
              <a:rPr lang="en-US" dirty="0" err="1"/>
              <a:t>strategie</a:t>
            </a:r>
            <a:endParaRPr lang="en-US" dirty="0"/>
          </a:p>
        </p:txBody>
      </p:sp>
      <p:sp>
        <p:nvSpPr>
          <p:cNvPr id="3" name="Subtitle 2">
            <a:extLst>
              <a:ext uri="{FF2B5EF4-FFF2-40B4-BE49-F238E27FC236}">
                <a16:creationId xmlns:a16="http://schemas.microsoft.com/office/drawing/2014/main" id="{F4DC3EF9-1AE4-E9E0-DF86-9601FBF636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731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76E4-6168-2361-33BF-215F0A3FB47B}"/>
              </a:ext>
            </a:extLst>
          </p:cNvPr>
          <p:cNvSpPr>
            <a:spLocks noGrp="1"/>
          </p:cNvSpPr>
          <p:nvPr>
            <p:ph type="title"/>
          </p:nvPr>
        </p:nvSpPr>
        <p:spPr/>
        <p:txBody>
          <a:bodyPr/>
          <a:lstStyle/>
          <a:p>
            <a:r>
              <a:rPr lang="en-US" dirty="0"/>
              <a:t>Our Dedicated Team</a:t>
            </a:r>
          </a:p>
        </p:txBody>
      </p:sp>
      <p:sp>
        <p:nvSpPr>
          <p:cNvPr id="3" name="Content Placeholder 2">
            <a:extLst>
              <a:ext uri="{FF2B5EF4-FFF2-40B4-BE49-F238E27FC236}">
                <a16:creationId xmlns:a16="http://schemas.microsoft.com/office/drawing/2014/main" id="{EFFBCF2C-742B-6822-69BE-33AF3780AC3A}"/>
              </a:ext>
            </a:extLst>
          </p:cNvPr>
          <p:cNvSpPr>
            <a:spLocks noGrp="1"/>
          </p:cNvSpPr>
          <p:nvPr>
            <p:ph idx="1"/>
          </p:nvPr>
        </p:nvSpPr>
        <p:spPr/>
        <p:txBody>
          <a:bodyPr/>
          <a:lstStyle/>
          <a:p>
            <a:r>
              <a:rPr lang="en-US" sz="2000" dirty="0">
                <a:latin typeface="HelveticaNeue" panose="02000503000000020004" pitchFamily="2" charset="0"/>
              </a:rPr>
              <a:t>Fueling our success is our dedicated sales team, whose expertise and passion drive our products into hospitals nationwide. With a competitive salary starting at $30,000 and the potential to exceed $100,000, our team is motivated to excel. However, recent legislative changes, including a new 2.3% tax on medical device revenues, present new challenges to our financial landscape, potentially impacting net earnings.</a:t>
            </a:r>
            <a:endParaRPr lang="en-US" dirty="0"/>
          </a:p>
        </p:txBody>
      </p:sp>
    </p:spTree>
    <p:extLst>
      <p:ext uri="{BB962C8B-B14F-4D97-AF65-F5344CB8AC3E}">
        <p14:creationId xmlns:p14="http://schemas.microsoft.com/office/powerpoint/2010/main" val="347218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C28A-022A-7EC5-A224-4262CF753D26}"/>
              </a:ext>
            </a:extLst>
          </p:cNvPr>
          <p:cNvSpPr>
            <a:spLocks noGrp="1"/>
          </p:cNvSpPr>
          <p:nvPr>
            <p:ph type="title"/>
          </p:nvPr>
        </p:nvSpPr>
        <p:spPr/>
        <p:txBody>
          <a:bodyPr/>
          <a:lstStyle/>
          <a:p>
            <a:r>
              <a:rPr lang="en-US" dirty="0"/>
              <a:t>Solutions</a:t>
            </a:r>
          </a:p>
        </p:txBody>
      </p:sp>
    </p:spTree>
    <p:extLst>
      <p:ext uri="{BB962C8B-B14F-4D97-AF65-F5344CB8AC3E}">
        <p14:creationId xmlns:p14="http://schemas.microsoft.com/office/powerpoint/2010/main" val="185087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A6E2-32C7-FEF1-9A07-3EF8F00B014B}"/>
              </a:ext>
            </a:extLst>
          </p:cNvPr>
          <p:cNvSpPr>
            <a:spLocks noGrp="1"/>
          </p:cNvSpPr>
          <p:nvPr>
            <p:ph type="title"/>
          </p:nvPr>
        </p:nvSpPr>
        <p:spPr/>
        <p:txBody>
          <a:bodyPr/>
          <a:lstStyle/>
          <a:p>
            <a:r>
              <a:rPr lang="en-US" sz="3200" b="1" dirty="0">
                <a:latin typeface=".SFNS-Regular_wdth_opsz110000_GRAD_wght2580000"/>
              </a:rPr>
              <a:t>Implement RFID Technology</a:t>
            </a:r>
            <a:endParaRPr lang="en-US" dirty="0"/>
          </a:p>
        </p:txBody>
      </p:sp>
      <p:sp>
        <p:nvSpPr>
          <p:cNvPr id="3" name="Content Placeholder 2">
            <a:extLst>
              <a:ext uri="{FF2B5EF4-FFF2-40B4-BE49-F238E27FC236}">
                <a16:creationId xmlns:a16="http://schemas.microsoft.com/office/drawing/2014/main" id="{087A3DF4-89CF-038E-5B49-75FE7D715E19}"/>
              </a:ext>
            </a:extLst>
          </p:cNvPr>
          <p:cNvSpPr>
            <a:spLocks noGrp="1"/>
          </p:cNvSpPr>
          <p:nvPr>
            <p:ph idx="1"/>
          </p:nvPr>
        </p:nvSpPr>
        <p:spPr/>
        <p:txBody>
          <a:bodyPr>
            <a:normAutofit fontScale="92500"/>
          </a:bodyPr>
          <a:lstStyle/>
          <a:p>
            <a:r>
              <a:rPr lang="en-US" sz="2000" b="1" dirty="0">
                <a:latin typeface=".SFNS-Regular_wdth_opsz110000_GRAD_wght2580000"/>
              </a:rPr>
              <a:t>Enhanced Traceability:</a:t>
            </a:r>
            <a:r>
              <a:rPr lang="en-US" sz="2000" b="0" dirty="0">
                <a:latin typeface="HelveticaNeue" panose="02000503000000020004" pitchFamily="2" charset="0"/>
              </a:rPr>
              <a:t> By embedding RFID tags in our products, we can record the date and time of production for each specific item. This technology enables precise tracking, crucial for addressing any customer or hospital complaints efficiently.</a:t>
            </a:r>
          </a:p>
          <a:p>
            <a:r>
              <a:rPr lang="en-US" sz="2000" b="1" dirty="0">
                <a:latin typeface=".SFNS-Regular_wdth_opsz110000_GRAD_wght2580000"/>
              </a:rPr>
              <a:t>Process Monitoring:</a:t>
            </a:r>
            <a:r>
              <a:rPr lang="en-US" sz="2000" b="0" dirty="0">
                <a:latin typeface="HelveticaNeue" panose="02000503000000020004" pitchFamily="2" charset="0"/>
              </a:rPr>
              <a:t> The ability to easily track the entire manufacturing process through date and time identification not only improves product traceability but also enhances quality control and production planning.</a:t>
            </a:r>
          </a:p>
          <a:p>
            <a:r>
              <a:rPr lang="en-US" sz="2000" b="1" dirty="0">
                <a:latin typeface=".SFNS-Regular_wdth_opsz110000_GRAD_wght2580000"/>
              </a:rPr>
              <a:t>Maintenance Scheduling:</a:t>
            </a:r>
            <a:r>
              <a:rPr lang="en-US" sz="2000" b="0" dirty="0">
                <a:latin typeface="HelveticaNeue" panose="02000503000000020004" pitchFamily="2" charset="0"/>
              </a:rPr>
              <a:t> RFID data can facilitate predictive maintenance for our machinery, scheduling service based on actual usage rather than fixed intervals, thereby reducing downtime and extending equipment life.</a:t>
            </a:r>
            <a:endParaRPr lang="en-US" dirty="0"/>
          </a:p>
        </p:txBody>
      </p:sp>
    </p:spTree>
    <p:extLst>
      <p:ext uri="{BB962C8B-B14F-4D97-AF65-F5344CB8AC3E}">
        <p14:creationId xmlns:p14="http://schemas.microsoft.com/office/powerpoint/2010/main" val="311358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6A1F-517A-FB87-92AB-9BF74AB0833E}"/>
              </a:ext>
            </a:extLst>
          </p:cNvPr>
          <p:cNvSpPr>
            <a:spLocks noGrp="1"/>
          </p:cNvSpPr>
          <p:nvPr>
            <p:ph type="title"/>
          </p:nvPr>
        </p:nvSpPr>
        <p:spPr/>
        <p:txBody>
          <a:bodyPr/>
          <a:lstStyle/>
          <a:p>
            <a:r>
              <a:rPr lang="en-US" sz="3200" b="1" dirty="0">
                <a:latin typeface=".SFNS-Regular_wdth_opsz110000_GRAD_wght2580000"/>
              </a:rPr>
              <a:t>Digital Sales and Education Platform</a:t>
            </a:r>
            <a:endParaRPr lang="en-US" dirty="0"/>
          </a:p>
        </p:txBody>
      </p:sp>
      <p:sp>
        <p:nvSpPr>
          <p:cNvPr id="3" name="Content Placeholder 2">
            <a:extLst>
              <a:ext uri="{FF2B5EF4-FFF2-40B4-BE49-F238E27FC236}">
                <a16:creationId xmlns:a16="http://schemas.microsoft.com/office/drawing/2014/main" id="{1E3BAA44-7120-78B3-C70A-1C2263195703}"/>
              </a:ext>
            </a:extLst>
          </p:cNvPr>
          <p:cNvSpPr>
            <a:spLocks noGrp="1"/>
          </p:cNvSpPr>
          <p:nvPr>
            <p:ph idx="1"/>
          </p:nvPr>
        </p:nvSpPr>
        <p:spPr/>
        <p:txBody>
          <a:bodyPr/>
          <a:lstStyle/>
          <a:p>
            <a:r>
              <a:rPr lang="en-US" sz="2000" b="1" dirty="0">
                <a:latin typeface=".SFNS-Regular_wdth_opsz110000_GRAD_wght2580000"/>
              </a:rPr>
              <a:t>Removing Sales Representatives:</a:t>
            </a:r>
            <a:r>
              <a:rPr lang="en-US" sz="2000" b="0" dirty="0">
                <a:latin typeface="HelveticaNeue" panose="02000503000000020004" pitchFamily="2" charset="0"/>
              </a:rPr>
              <a:t> Transitioning to a digital platform where the functions and benefits of our devices are clearly explained can significantly reduce the reliance on sales representatives. This approach allows for a more scalable and cost-effective method of educating and selling to hospitals.</a:t>
            </a:r>
          </a:p>
          <a:p>
            <a:r>
              <a:rPr lang="en-US" sz="2000" b="1" dirty="0">
                <a:latin typeface=".SFNS-Regular_wdth_opsz110000_GRAD_wght2580000"/>
              </a:rPr>
              <a:t>Self-Service for Hospitals:</a:t>
            </a:r>
            <a:r>
              <a:rPr lang="en-US" sz="2000" b="0" dirty="0">
                <a:latin typeface="HelveticaNeue" panose="02000503000000020004" pitchFamily="2" charset="0"/>
              </a:rPr>
              <a:t> Through this system, hospitals can access detailed product information, training materials, and support resources, enhancing their purchasing decisions and usage efficacy.</a:t>
            </a:r>
            <a:endParaRPr lang="en-US" dirty="0"/>
          </a:p>
        </p:txBody>
      </p:sp>
    </p:spTree>
    <p:extLst>
      <p:ext uri="{BB962C8B-B14F-4D97-AF65-F5344CB8AC3E}">
        <p14:creationId xmlns:p14="http://schemas.microsoft.com/office/powerpoint/2010/main" val="24391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8B48-B2AF-06D5-44D8-2C3D8C4DD444}"/>
              </a:ext>
            </a:extLst>
          </p:cNvPr>
          <p:cNvSpPr>
            <a:spLocks noGrp="1"/>
          </p:cNvSpPr>
          <p:nvPr>
            <p:ph type="title"/>
          </p:nvPr>
        </p:nvSpPr>
        <p:spPr/>
        <p:txBody>
          <a:bodyPr/>
          <a:lstStyle/>
          <a:p>
            <a:r>
              <a:rPr lang="en-US" sz="3200" b="1" dirty="0">
                <a:latin typeface=".SFNS-Regular_wdth_opsz110000_GRAD_wght2580000"/>
              </a:rPr>
              <a:t>In-Site Sterilization Facility</a:t>
            </a:r>
            <a:endParaRPr lang="en-US" dirty="0"/>
          </a:p>
        </p:txBody>
      </p:sp>
      <p:sp>
        <p:nvSpPr>
          <p:cNvPr id="3" name="Content Placeholder 2">
            <a:extLst>
              <a:ext uri="{FF2B5EF4-FFF2-40B4-BE49-F238E27FC236}">
                <a16:creationId xmlns:a16="http://schemas.microsoft.com/office/drawing/2014/main" id="{FBFCFAC2-6C80-B3E5-8140-03A93730DC95}"/>
              </a:ext>
            </a:extLst>
          </p:cNvPr>
          <p:cNvSpPr>
            <a:spLocks noGrp="1"/>
          </p:cNvSpPr>
          <p:nvPr>
            <p:ph idx="1"/>
          </p:nvPr>
        </p:nvSpPr>
        <p:spPr/>
        <p:txBody>
          <a:bodyPr/>
          <a:lstStyle/>
          <a:p>
            <a:r>
              <a:rPr lang="en-US" sz="2000" b="1" dirty="0">
                <a:latin typeface=".SFNS-Regular_wdth_opsz110000_GRAD_wght2580000"/>
              </a:rPr>
              <a:t>Cost and Time Efficiency:</a:t>
            </a:r>
            <a:r>
              <a:rPr lang="en-US" sz="2000" b="0" dirty="0">
                <a:latin typeface="HelveticaNeue" panose="02000503000000020004" pitchFamily="2" charset="0"/>
              </a:rPr>
              <a:t> Establishing an in-site sterilization process eliminates the need for off-site sterilization services, thereby saving on transportation costs and reducing the overall time from production to delivery.</a:t>
            </a:r>
          </a:p>
          <a:p>
            <a:r>
              <a:rPr lang="en-US" sz="2000" b="1" dirty="0">
                <a:latin typeface=".SFNS-Regular_wdth_opsz110000_GRAD_wght2580000"/>
              </a:rPr>
              <a:t>Quality Control:</a:t>
            </a:r>
            <a:r>
              <a:rPr lang="en-US" sz="2000" b="0" dirty="0">
                <a:latin typeface="HelveticaNeue" panose="02000503000000020004" pitchFamily="2" charset="0"/>
              </a:rPr>
              <a:t> An in-house sterilization process offers greater control over the quality and safety of the sterilization procedure, ensuring that all products meet the highest standards</a:t>
            </a:r>
            <a:endParaRPr lang="en-US" dirty="0"/>
          </a:p>
        </p:txBody>
      </p:sp>
    </p:spTree>
    <p:extLst>
      <p:ext uri="{BB962C8B-B14F-4D97-AF65-F5344CB8AC3E}">
        <p14:creationId xmlns:p14="http://schemas.microsoft.com/office/powerpoint/2010/main" val="407695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914C-0A7F-ADAA-22F3-15D1C6257148}"/>
              </a:ext>
            </a:extLst>
          </p:cNvPr>
          <p:cNvSpPr>
            <a:spLocks noGrp="1"/>
          </p:cNvSpPr>
          <p:nvPr>
            <p:ph type="title"/>
          </p:nvPr>
        </p:nvSpPr>
        <p:spPr/>
        <p:txBody>
          <a:bodyPr/>
          <a:lstStyle/>
          <a:p>
            <a:r>
              <a:rPr lang="en-US" sz="3200" b="1" dirty="0">
                <a:latin typeface=".SFNS-Regular_wdth_opsz110000_GRAD_wght2580000"/>
              </a:rPr>
              <a:t>Integration of </a:t>
            </a:r>
            <a:r>
              <a:rPr lang="en-US" sz="3200" b="1" dirty="0" err="1">
                <a:latin typeface=".SFNS-Regular_wdth_opsz110000_GRAD_wght2580000"/>
              </a:rPr>
              <a:t>Busniess</a:t>
            </a:r>
            <a:r>
              <a:rPr lang="en-US" sz="3200" b="1" dirty="0">
                <a:latin typeface=".SFNS-Regular_wdth_opsz110000_GRAD_wght2580000"/>
              </a:rPr>
              <a:t> </a:t>
            </a:r>
            <a:r>
              <a:rPr lang="en-US" sz="3200" b="1" dirty="0" err="1">
                <a:latin typeface=".SFNS-Regular_wdth_opsz110000_GRAD_wght2580000"/>
              </a:rPr>
              <a:t>inteligense</a:t>
            </a:r>
            <a:r>
              <a:rPr lang="en-US" sz="3200" b="1" dirty="0">
                <a:latin typeface=".SFNS-Regular_wdth_opsz110000_GRAD_wght2580000"/>
              </a:rPr>
              <a:t> suite</a:t>
            </a:r>
            <a:endParaRPr lang="en-US" dirty="0"/>
          </a:p>
        </p:txBody>
      </p:sp>
      <p:sp>
        <p:nvSpPr>
          <p:cNvPr id="3" name="Content Placeholder 2">
            <a:extLst>
              <a:ext uri="{FF2B5EF4-FFF2-40B4-BE49-F238E27FC236}">
                <a16:creationId xmlns:a16="http://schemas.microsoft.com/office/drawing/2014/main" id="{DBBCC9B3-FF1E-A8B9-6322-6F0F6EFD908B}"/>
              </a:ext>
            </a:extLst>
          </p:cNvPr>
          <p:cNvSpPr>
            <a:spLocks noGrp="1"/>
          </p:cNvSpPr>
          <p:nvPr>
            <p:ph idx="1"/>
          </p:nvPr>
        </p:nvSpPr>
        <p:spPr/>
        <p:txBody>
          <a:bodyPr/>
          <a:lstStyle/>
          <a:p>
            <a:r>
              <a:rPr lang="en-US" sz="2000" b="1" dirty="0">
                <a:latin typeface=".SFNS-Regular_wdth_opsz110000_GRAD_wght2580000"/>
              </a:rPr>
              <a:t>Streamlined Ordering:</a:t>
            </a:r>
            <a:r>
              <a:rPr lang="en-US" sz="2000" b="0" dirty="0">
                <a:latin typeface="HelveticaNeue" panose="02000503000000020004" pitchFamily="2" charset="0"/>
              </a:rPr>
              <a:t> Implementing SAP software will revolutionize how orders are placed and managed. Hospitals can clearly specify their needs, including types of devices and delivery timelines, facilitating more efficient order processing and fulfillment.</a:t>
            </a:r>
          </a:p>
          <a:p>
            <a:r>
              <a:rPr lang="en-US" sz="2000" b="1" dirty="0">
                <a:latin typeface=".SFNS-Regular_wdth_opsz110000_GRAD_wght2580000"/>
              </a:rPr>
              <a:t>Operational Visibility:</a:t>
            </a:r>
            <a:r>
              <a:rPr lang="en-US" sz="2000" b="0" dirty="0">
                <a:latin typeface="HelveticaNeue" panose="02000503000000020004" pitchFamily="2" charset="0"/>
              </a:rPr>
              <a:t> SAP’s comprehensive tools provide visibility into every aspect of the supply chain, from inventory management to financial transactions, ensuring that resources are optimized and customer needs are met promptly.</a:t>
            </a:r>
            <a:endParaRPr lang="en-US" dirty="0"/>
          </a:p>
        </p:txBody>
      </p:sp>
    </p:spTree>
    <p:extLst>
      <p:ext uri="{BB962C8B-B14F-4D97-AF65-F5344CB8AC3E}">
        <p14:creationId xmlns:p14="http://schemas.microsoft.com/office/powerpoint/2010/main" val="283052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F675-EF92-F643-DFDE-6C6CE03216D7}"/>
              </a:ext>
            </a:extLst>
          </p:cNvPr>
          <p:cNvSpPr>
            <a:spLocks noGrp="1"/>
          </p:cNvSpPr>
          <p:nvPr>
            <p:ph type="title"/>
          </p:nvPr>
        </p:nvSpPr>
        <p:spPr/>
        <p:txBody>
          <a:bodyPr/>
          <a:lstStyle/>
          <a:p>
            <a:r>
              <a:rPr lang="en-US" dirty="0"/>
              <a:t>Propose Database schema for follow stock </a:t>
            </a:r>
          </a:p>
        </p:txBody>
      </p:sp>
      <p:sp>
        <p:nvSpPr>
          <p:cNvPr id="3" name="Content Placeholder 2">
            <a:extLst>
              <a:ext uri="{FF2B5EF4-FFF2-40B4-BE49-F238E27FC236}">
                <a16:creationId xmlns:a16="http://schemas.microsoft.com/office/drawing/2014/main" id="{00C2584C-DF36-99B7-BFC2-BC86BFDEEEB8}"/>
              </a:ext>
            </a:extLst>
          </p:cNvPr>
          <p:cNvSpPr>
            <a:spLocks noGrp="1"/>
          </p:cNvSpPr>
          <p:nvPr>
            <p:ph idx="1"/>
          </p:nvPr>
        </p:nvSpPr>
        <p:spPr/>
        <p:txBody>
          <a:bodyPr/>
          <a:lstStyle/>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07C2DBB7-73F6-E5FA-AEA9-C7B817BA272B}"/>
              </a:ext>
            </a:extLst>
          </p:cNvPr>
          <p:cNvPicPr>
            <a:picLocks noChangeAspect="1"/>
          </p:cNvPicPr>
          <p:nvPr/>
        </p:nvPicPr>
        <p:blipFill>
          <a:blip r:embed="rId2"/>
          <a:stretch>
            <a:fillRect/>
          </a:stretch>
        </p:blipFill>
        <p:spPr>
          <a:xfrm>
            <a:off x="4125422" y="2067406"/>
            <a:ext cx="3684049" cy="3986075"/>
          </a:xfrm>
          <a:prstGeom prst="rect">
            <a:avLst/>
          </a:prstGeom>
        </p:spPr>
      </p:pic>
    </p:spTree>
    <p:extLst>
      <p:ext uri="{BB962C8B-B14F-4D97-AF65-F5344CB8AC3E}">
        <p14:creationId xmlns:p14="http://schemas.microsoft.com/office/powerpoint/2010/main" val="1137956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AE06-B081-1307-B2E0-12EF8FEE57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30541E2-34ED-ABED-0D4D-E66C1E122E56}"/>
              </a:ext>
            </a:extLst>
          </p:cNvPr>
          <p:cNvSpPr>
            <a:spLocks noGrp="1"/>
          </p:cNvSpPr>
          <p:nvPr>
            <p:ph idx="1"/>
          </p:nvPr>
        </p:nvSpPr>
        <p:spPr/>
        <p:txBody>
          <a:bodyPr/>
          <a:lstStyle/>
          <a:p>
            <a:r>
              <a:rPr lang="en-US" sz="2000" dirty="0">
                <a:latin typeface="HelveticaNeue" panose="02000503000000020004" pitchFamily="2" charset="0"/>
              </a:rPr>
              <a:t>As we navigate these challenges and opportunities, MTC Technologies Corporation remains committed to advancing medical technology and improving patient care through our innovative products and dedicated team.</a:t>
            </a:r>
            <a:endParaRPr lang="en-US" dirty="0"/>
          </a:p>
        </p:txBody>
      </p:sp>
    </p:spTree>
    <p:extLst>
      <p:ext uri="{BB962C8B-B14F-4D97-AF65-F5344CB8AC3E}">
        <p14:creationId xmlns:p14="http://schemas.microsoft.com/office/powerpoint/2010/main" val="322010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F9CB-26AB-3436-2AC4-1391B562376D}"/>
              </a:ext>
            </a:extLst>
          </p:cNvPr>
          <p:cNvSpPr>
            <a:spLocks noGrp="1"/>
          </p:cNvSpPr>
          <p:nvPr>
            <p:ph type="title"/>
          </p:nvPr>
        </p:nvSpPr>
        <p:spPr/>
        <p:txBody>
          <a:bodyPr/>
          <a:lstStyle/>
          <a:p>
            <a:r>
              <a:rPr lang="en-US" dirty="0"/>
              <a:t>Welcome To MTC Technologies overview</a:t>
            </a:r>
          </a:p>
        </p:txBody>
      </p:sp>
      <p:sp>
        <p:nvSpPr>
          <p:cNvPr id="3" name="Content Placeholder 2">
            <a:extLst>
              <a:ext uri="{FF2B5EF4-FFF2-40B4-BE49-F238E27FC236}">
                <a16:creationId xmlns:a16="http://schemas.microsoft.com/office/drawing/2014/main" id="{F4B09418-395D-9A73-CE99-0C6981026B61}"/>
              </a:ext>
            </a:extLst>
          </p:cNvPr>
          <p:cNvSpPr>
            <a:spLocks noGrp="1"/>
          </p:cNvSpPr>
          <p:nvPr>
            <p:ph idx="1"/>
          </p:nvPr>
        </p:nvSpPr>
        <p:spPr/>
        <p:txBody>
          <a:bodyPr/>
          <a:lstStyle/>
          <a:p>
            <a:r>
              <a:rPr lang="en-US" sz="2000" dirty="0">
                <a:latin typeface="HelveticaNeue" panose="02000503000000020004" pitchFamily="2" charset="0"/>
              </a:rPr>
              <a:t>MTC Technologies Corporation stands at the forefront of innovation in the medical device industry, with our headquarters nestled in the vibrant community of Collegeville, Pennsylvania. As a developer and seller of cutting-edge medical devices, our mission is to enhance surgical outcomes and streamline healthcare delivery.</a:t>
            </a:r>
            <a:endParaRPr lang="en-US" dirty="0"/>
          </a:p>
        </p:txBody>
      </p:sp>
    </p:spTree>
    <p:extLst>
      <p:ext uri="{BB962C8B-B14F-4D97-AF65-F5344CB8AC3E}">
        <p14:creationId xmlns:p14="http://schemas.microsoft.com/office/powerpoint/2010/main" val="134087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575C-8158-F200-2EDB-05A5785495C0}"/>
              </a:ext>
            </a:extLst>
          </p:cNvPr>
          <p:cNvSpPr>
            <a:spLocks noGrp="1"/>
          </p:cNvSpPr>
          <p:nvPr>
            <p:ph type="title"/>
          </p:nvPr>
        </p:nvSpPr>
        <p:spPr/>
        <p:txBody>
          <a:bodyPr/>
          <a:lstStyle/>
          <a:p>
            <a:r>
              <a:rPr lang="en-US" dirty="0"/>
              <a:t>Production Excellence</a:t>
            </a:r>
          </a:p>
        </p:txBody>
      </p:sp>
      <p:sp>
        <p:nvSpPr>
          <p:cNvPr id="3" name="Content Placeholder 2">
            <a:extLst>
              <a:ext uri="{FF2B5EF4-FFF2-40B4-BE49-F238E27FC236}">
                <a16:creationId xmlns:a16="http://schemas.microsoft.com/office/drawing/2014/main" id="{79C65B47-43EF-A52A-58B3-01F17D2A5761}"/>
              </a:ext>
            </a:extLst>
          </p:cNvPr>
          <p:cNvSpPr>
            <a:spLocks noGrp="1"/>
          </p:cNvSpPr>
          <p:nvPr>
            <p:ph idx="1"/>
          </p:nvPr>
        </p:nvSpPr>
        <p:spPr/>
        <p:txBody>
          <a:bodyPr/>
          <a:lstStyle/>
          <a:p>
            <a:r>
              <a:rPr lang="en-US" sz="2000" dirty="0">
                <a:latin typeface="HelveticaNeue" panose="02000503000000020004" pitchFamily="2" charset="0"/>
              </a:rPr>
              <a:t>Each week, our facilities come alive as we manufacture over 7,200 goods, meticulously assembled in batches to ensure the highest quality. Our surgical kits, known for their complexity, contain hundreds of different parts, each playing a vital role in the success of surgical procedures. Despite the challenges in predicting the exact components needed for each case, our commitment to precision and quality remains unwavering.</a:t>
            </a:r>
            <a:endParaRPr lang="en-US" dirty="0"/>
          </a:p>
        </p:txBody>
      </p:sp>
    </p:spTree>
    <p:extLst>
      <p:ext uri="{BB962C8B-B14F-4D97-AF65-F5344CB8AC3E}">
        <p14:creationId xmlns:p14="http://schemas.microsoft.com/office/powerpoint/2010/main" val="289633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48E6-132B-327B-0174-764B322AD2E2}"/>
              </a:ext>
            </a:extLst>
          </p:cNvPr>
          <p:cNvSpPr>
            <a:spLocks noGrp="1"/>
          </p:cNvSpPr>
          <p:nvPr>
            <p:ph type="title"/>
          </p:nvPr>
        </p:nvSpPr>
        <p:spPr/>
        <p:txBody>
          <a:bodyPr/>
          <a:lstStyle/>
          <a:p>
            <a:r>
              <a:rPr lang="en-US" dirty="0"/>
              <a:t>The Financial Equation</a:t>
            </a:r>
          </a:p>
        </p:txBody>
      </p:sp>
      <p:sp>
        <p:nvSpPr>
          <p:cNvPr id="3" name="Content Placeholder 2">
            <a:extLst>
              <a:ext uri="{FF2B5EF4-FFF2-40B4-BE49-F238E27FC236}">
                <a16:creationId xmlns:a16="http://schemas.microsoft.com/office/drawing/2014/main" id="{ECFDD23E-88E7-2684-A83B-2BC085082EFF}"/>
              </a:ext>
            </a:extLst>
          </p:cNvPr>
          <p:cNvSpPr>
            <a:spLocks noGrp="1"/>
          </p:cNvSpPr>
          <p:nvPr>
            <p:ph idx="1"/>
          </p:nvPr>
        </p:nvSpPr>
        <p:spPr/>
        <p:txBody>
          <a:bodyPr>
            <a:normAutofit fontScale="62500" lnSpcReduction="20000"/>
          </a:bodyPr>
          <a:lstStyle/>
          <a:p>
            <a:pPr marL="0" indent="0">
              <a:buNone/>
            </a:pPr>
            <a:r>
              <a:rPr lang="en-US" sz="2000" b="1" dirty="0">
                <a:latin typeface=".SFNS-Regular_wdth_opsz110000_GRAD_wght2580000"/>
              </a:rPr>
              <a:t>Pre-Tax Era:</a:t>
            </a:r>
            <a:r>
              <a:rPr lang="en-US" sz="2000" b="0" dirty="0">
                <a:latin typeface="HelveticaNeue" panose="02000503000000020004" pitchFamily="2" charset="0"/>
              </a:rPr>
              <a:t> Before the imposition of this tax, our sales revenue stood strong at $5,953.86. This figure, a testament to our competitive edge and market demand, represented a fiscal year of hard work and strategic execution.</a:t>
            </a:r>
          </a:p>
          <a:p>
            <a:pPr marL="0" indent="0">
              <a:buNone/>
            </a:pPr>
            <a:r>
              <a:rPr lang="en-US" sz="2000" b="1" dirty="0">
                <a:latin typeface=".SFNS-Regular_wdth_opsz110000_GRAD_wght2580000"/>
              </a:rPr>
              <a:t>Post-Tax Reality:</a:t>
            </a:r>
            <a:r>
              <a:rPr lang="en-US" sz="2000" b="0" dirty="0">
                <a:latin typeface="HelveticaNeue" panose="02000503000000020004" pitchFamily="2" charset="0"/>
              </a:rPr>
              <a:t> With the new 2.3% excise tax coming into effect, our projected revenues for 2015 are expected to take a hit. The calculation is stark yet straightforward: $5,953.86 * (100% - 2.3%) = $5,816.921.</a:t>
            </a:r>
          </a:p>
          <a:p>
            <a:pPr marL="0" indent="0">
              <a:buNone/>
            </a:pPr>
            <a:r>
              <a:rPr lang="en-US" sz="2000" b="1" dirty="0">
                <a:latin typeface=".SFNS-Regular_wdth_opsz110000_GRAD_wght2580000"/>
              </a:rPr>
              <a:t>The Ripple Effect </a:t>
            </a:r>
            <a:r>
              <a:rPr lang="en-US" sz="2000" b="0" dirty="0">
                <a:latin typeface="HelveticaNeue" panose="02000503000000020004" pitchFamily="2" charset="0"/>
              </a:rPr>
              <a:t>This decrease in revenue does not operate in isolation. A 2.3% drop in sales revenue translates into a disproportionate impact on our profits. Early projections indicate a reduction of more than 10% in MTC’s profits. Such a significant decline in profitability underscores the urgency and magnitude of the challenge we face.</a:t>
            </a:r>
          </a:p>
          <a:p>
            <a:pPr marL="0" indent="0">
              <a:buNone/>
            </a:pPr>
            <a:r>
              <a:rPr lang="en-US" sz="2000" b="1" dirty="0">
                <a:latin typeface=".SFNS-Regular_wdth_opsz110000_GRAD_wght2580000"/>
              </a:rPr>
              <a:t>Forward Path </a:t>
            </a:r>
            <a:r>
              <a:rPr lang="en-US" sz="2000" b="0" dirty="0">
                <a:latin typeface="HelveticaNeue" panose="02000503000000020004" pitchFamily="2" charset="0"/>
              </a:rPr>
              <a:t>Understanding and addressing this issue is not just about adjusting to a new tax landscape; it’s about safeguarding our financial health and ensuring our ability to innovate, produce, and deliver without compromise. As we move forward, our strategy will involve a comprehensive review of our operations, pricing models, and cost structures to mitigate the impact of this tax and maintain our competitive edge.</a:t>
            </a:r>
          </a:p>
          <a:p>
            <a:pPr marL="0" indent="0">
              <a:buNone/>
            </a:pPr>
            <a:r>
              <a:rPr lang="en-US" sz="2000" b="1" dirty="0">
                <a:latin typeface=".SFNS-Regular_wdth_opsz110000_GRAD_wght2580000"/>
              </a:rPr>
              <a:t>Conclusion </a:t>
            </a:r>
            <a:r>
              <a:rPr lang="en-US" sz="2000" b="0" dirty="0">
                <a:latin typeface="HelveticaNeue" panose="02000503000000020004" pitchFamily="2" charset="0"/>
              </a:rPr>
              <a:t>The new 2.3% tax on medical device revenues is a formidable challenge, demanding a swift and strategic response. Our commitment to excellence and innovation remains unwavering, as we navigate through these financial headwinds with resilience and determination.</a:t>
            </a:r>
            <a:endParaRPr lang="en-US" dirty="0"/>
          </a:p>
        </p:txBody>
      </p:sp>
    </p:spTree>
    <p:extLst>
      <p:ext uri="{BB962C8B-B14F-4D97-AF65-F5344CB8AC3E}">
        <p14:creationId xmlns:p14="http://schemas.microsoft.com/office/powerpoint/2010/main" val="185508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04B1-78D3-8DB2-D59B-ADA1F566C260}"/>
              </a:ext>
            </a:extLst>
          </p:cNvPr>
          <p:cNvSpPr>
            <a:spLocks noGrp="1"/>
          </p:cNvSpPr>
          <p:nvPr>
            <p:ph type="title"/>
          </p:nvPr>
        </p:nvSpPr>
        <p:spPr/>
        <p:txBody>
          <a:bodyPr/>
          <a:lstStyle/>
          <a:p>
            <a:r>
              <a:rPr lang="en-US" dirty="0"/>
              <a:t>New Tax : lost of profile </a:t>
            </a:r>
          </a:p>
        </p:txBody>
      </p:sp>
      <p:pic>
        <p:nvPicPr>
          <p:cNvPr id="5" name="Content Placeholder 4" descr="A graph showing the number of years&#10;&#10;Description automatically generated">
            <a:extLst>
              <a:ext uri="{FF2B5EF4-FFF2-40B4-BE49-F238E27FC236}">
                <a16:creationId xmlns:a16="http://schemas.microsoft.com/office/drawing/2014/main" id="{1A234E3F-2916-17C7-B2DF-FE0C262FF28F}"/>
              </a:ext>
            </a:extLst>
          </p:cNvPr>
          <p:cNvPicPr>
            <a:picLocks noGrp="1" noChangeAspect="1"/>
          </p:cNvPicPr>
          <p:nvPr>
            <p:ph idx="1"/>
          </p:nvPr>
        </p:nvPicPr>
        <p:blipFill>
          <a:blip r:embed="rId2"/>
          <a:stretch>
            <a:fillRect/>
          </a:stretch>
        </p:blipFill>
        <p:spPr>
          <a:xfrm>
            <a:off x="2199503" y="2014389"/>
            <a:ext cx="7570859" cy="4039092"/>
          </a:xfrm>
        </p:spPr>
      </p:pic>
    </p:spTree>
    <p:extLst>
      <p:ext uri="{BB962C8B-B14F-4D97-AF65-F5344CB8AC3E}">
        <p14:creationId xmlns:p14="http://schemas.microsoft.com/office/powerpoint/2010/main" val="34590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569-AFF9-3823-5C99-57BDEBD6BA10}"/>
              </a:ext>
            </a:extLst>
          </p:cNvPr>
          <p:cNvSpPr>
            <a:spLocks noGrp="1"/>
          </p:cNvSpPr>
          <p:nvPr>
            <p:ph type="title"/>
          </p:nvPr>
        </p:nvSpPr>
        <p:spPr/>
        <p:txBody>
          <a:bodyPr/>
          <a:lstStyle/>
          <a:p>
            <a:r>
              <a:rPr lang="en-US" dirty="0"/>
              <a:t>Logical Precision</a:t>
            </a:r>
          </a:p>
        </p:txBody>
      </p:sp>
      <p:sp>
        <p:nvSpPr>
          <p:cNvPr id="3" name="Content Placeholder 2">
            <a:extLst>
              <a:ext uri="{FF2B5EF4-FFF2-40B4-BE49-F238E27FC236}">
                <a16:creationId xmlns:a16="http://schemas.microsoft.com/office/drawing/2014/main" id="{91E2363F-AAB7-5CDA-B785-D090F80A079D}"/>
              </a:ext>
            </a:extLst>
          </p:cNvPr>
          <p:cNvSpPr>
            <a:spLocks noGrp="1"/>
          </p:cNvSpPr>
          <p:nvPr>
            <p:ph idx="1"/>
          </p:nvPr>
        </p:nvSpPr>
        <p:spPr/>
        <p:txBody>
          <a:bodyPr/>
          <a:lstStyle/>
          <a:p>
            <a:r>
              <a:rPr lang="en-US" sz="2000" dirty="0">
                <a:latin typeface="HelveticaNeue" panose="02000503000000020004" pitchFamily="2" charset="0"/>
              </a:rPr>
              <a:t>Each week, our facilities come alive as we manufacture over 7,200 goods, meticulously assembled in batches to ensure the highest quality. Our surgical kits, known for their complexity, contain hundreds of different parts, each playing a vital role in the success of surgical procedures. Despite the challenges in predicting the exact components needed for each case, our commitment to precision and quality remains unwavering.</a:t>
            </a:r>
            <a:endParaRPr lang="en-US" dirty="0"/>
          </a:p>
        </p:txBody>
      </p:sp>
    </p:spTree>
    <p:extLst>
      <p:ext uri="{BB962C8B-B14F-4D97-AF65-F5344CB8AC3E}">
        <p14:creationId xmlns:p14="http://schemas.microsoft.com/office/powerpoint/2010/main" val="362022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E3FE908-BBD2-7964-E342-3990388A260C}"/>
              </a:ext>
            </a:extLst>
          </p:cNvPr>
          <p:cNvSpPr>
            <a:spLocks noGrp="1"/>
          </p:cNvSpPr>
          <p:nvPr>
            <p:ph idx="1"/>
          </p:nvPr>
        </p:nvSpPr>
        <p:spPr/>
        <p:txBody>
          <a:bodyPr/>
          <a:lstStyle/>
          <a:p>
            <a:endParaRPr lang="en-US" dirty="0"/>
          </a:p>
        </p:txBody>
      </p:sp>
      <p:pic>
        <p:nvPicPr>
          <p:cNvPr id="1028" name="Picture 4" descr="Illustrate a logistic schema for MTC Technologies Corporation, depicting the key steps in their operational flow. The image should visually represent the following steps in a circular or linear flowchart style: 1. Raw Material Acquisition - highlighting procurement and SAP software. 2. Manufacturing Process - assembly of devices with RFID technology. 3. Quality Control and Testing - ensuring device functionality and safety with RFID logging. 4. In-Site Sterilization - emphasizing cost and time savings. 5. Inventory Management - real-time tracking with SAP and RFID. 6. Order Processing - digital platform and SAP software efficiency. 7. Distribution and Logistics - packaging and RFID tracking for delivery. 8. Customer Support and Feedback - digital support and feedback loop. 9. Maintenance and Upkeep - predictive maintenance with RFID and SAP management. Each step should be clearly labeled, showcasing the streamlined operations and integration of technology for efficiency and quality. The style should be clear, professional, and suitable for a corporate presentation.">
            <a:extLst>
              <a:ext uri="{FF2B5EF4-FFF2-40B4-BE49-F238E27FC236}">
                <a16:creationId xmlns:a16="http://schemas.microsoft.com/office/drawing/2014/main" id="{068C6E7F-B7F1-DAE8-FD70-90B80662F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6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2C7E-B0EB-6344-AE19-576F6A5895A2}"/>
              </a:ext>
            </a:extLst>
          </p:cNvPr>
          <p:cNvSpPr>
            <a:spLocks noGrp="1"/>
          </p:cNvSpPr>
          <p:nvPr>
            <p:ph type="title"/>
          </p:nvPr>
        </p:nvSpPr>
        <p:spPr/>
        <p:txBody>
          <a:bodyPr/>
          <a:lstStyle/>
          <a:p>
            <a:r>
              <a:rPr lang="en-US" dirty="0"/>
              <a:t>Forecasting </a:t>
            </a:r>
            <a:r>
              <a:rPr lang="en-US" dirty="0" err="1"/>
              <a:t>Strategie</a:t>
            </a:r>
            <a:r>
              <a:rPr lang="en-US" dirty="0"/>
              <a:t> </a:t>
            </a:r>
          </a:p>
        </p:txBody>
      </p:sp>
      <p:pic>
        <p:nvPicPr>
          <p:cNvPr id="5" name="Content Placeholder 4" descr="A graph on a screen&#10;&#10;Description automatically generated">
            <a:extLst>
              <a:ext uri="{FF2B5EF4-FFF2-40B4-BE49-F238E27FC236}">
                <a16:creationId xmlns:a16="http://schemas.microsoft.com/office/drawing/2014/main" id="{21B35D23-F72F-C939-022E-2DE9E6708796}"/>
              </a:ext>
            </a:extLst>
          </p:cNvPr>
          <p:cNvPicPr>
            <a:picLocks noGrp="1" noChangeAspect="1"/>
          </p:cNvPicPr>
          <p:nvPr>
            <p:ph idx="1"/>
          </p:nvPr>
        </p:nvPicPr>
        <p:blipFill>
          <a:blip r:embed="rId2"/>
          <a:stretch>
            <a:fillRect/>
          </a:stretch>
        </p:blipFill>
        <p:spPr>
          <a:xfrm>
            <a:off x="3055522" y="2016125"/>
            <a:ext cx="6080956" cy="4037356"/>
          </a:xfrm>
        </p:spPr>
      </p:pic>
    </p:spTree>
    <p:extLst>
      <p:ext uri="{BB962C8B-B14F-4D97-AF65-F5344CB8AC3E}">
        <p14:creationId xmlns:p14="http://schemas.microsoft.com/office/powerpoint/2010/main" val="277968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DA5F-2F33-2066-338C-7219B4F45F9B}"/>
              </a:ext>
            </a:extLst>
          </p:cNvPr>
          <p:cNvSpPr>
            <a:spLocks noGrp="1"/>
          </p:cNvSpPr>
          <p:nvPr>
            <p:ph type="title"/>
          </p:nvPr>
        </p:nvSpPr>
        <p:spPr/>
        <p:txBody>
          <a:bodyPr/>
          <a:lstStyle/>
          <a:p>
            <a:r>
              <a:rPr lang="en-US" dirty="0"/>
              <a:t>A robust Supply Chain</a:t>
            </a:r>
          </a:p>
        </p:txBody>
      </p:sp>
      <p:sp>
        <p:nvSpPr>
          <p:cNvPr id="3" name="Content Placeholder 2">
            <a:extLst>
              <a:ext uri="{FF2B5EF4-FFF2-40B4-BE49-F238E27FC236}">
                <a16:creationId xmlns:a16="http://schemas.microsoft.com/office/drawing/2014/main" id="{2AE81474-7E7A-5322-624E-EB6F429AEAE4}"/>
              </a:ext>
            </a:extLst>
          </p:cNvPr>
          <p:cNvSpPr>
            <a:spLocks noGrp="1"/>
          </p:cNvSpPr>
          <p:nvPr>
            <p:ph idx="1"/>
          </p:nvPr>
        </p:nvSpPr>
        <p:spPr/>
        <p:txBody>
          <a:bodyPr/>
          <a:lstStyle/>
          <a:p>
            <a:r>
              <a:rPr lang="en-US" sz="2000" dirty="0">
                <a:latin typeface="HelveticaNeue" panose="02000503000000020004" pitchFamily="2" charset="0"/>
              </a:rPr>
              <a:t>At the heart of our operations is a diverse and dynamic supply chain, encompassing manufacturers, surgical distributors, third-party logistics (3PL) companies, and hospitals. This intricate network ensures the seamless delivery of our medical devices to the locations where they are needed most.</a:t>
            </a:r>
            <a:endParaRPr lang="en-US" dirty="0"/>
          </a:p>
        </p:txBody>
      </p:sp>
    </p:spTree>
    <p:extLst>
      <p:ext uri="{BB962C8B-B14F-4D97-AF65-F5344CB8AC3E}">
        <p14:creationId xmlns:p14="http://schemas.microsoft.com/office/powerpoint/2010/main" val="19897849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981</Words>
  <Application>Microsoft Macintosh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.SFNS-Regular_wdth_opsz110000_GRAD_wght2580000</vt:lpstr>
      <vt:lpstr>Arial</vt:lpstr>
      <vt:lpstr>Gill Sans MT</vt:lpstr>
      <vt:lpstr>HelveticaNeue</vt:lpstr>
      <vt:lpstr>Gallery</vt:lpstr>
      <vt:lpstr>MTC : strategie</vt:lpstr>
      <vt:lpstr>Welcome To MTC Technologies overview</vt:lpstr>
      <vt:lpstr>Production Excellence</vt:lpstr>
      <vt:lpstr>The Financial Equation</vt:lpstr>
      <vt:lpstr>New Tax : lost of profile </vt:lpstr>
      <vt:lpstr>Logical Precision</vt:lpstr>
      <vt:lpstr>PowerPoint Presentation</vt:lpstr>
      <vt:lpstr>Forecasting Strategie </vt:lpstr>
      <vt:lpstr>A robust Supply Chain</vt:lpstr>
      <vt:lpstr>Our Dedicated Team</vt:lpstr>
      <vt:lpstr>Solutions</vt:lpstr>
      <vt:lpstr>Implement RFID Technology</vt:lpstr>
      <vt:lpstr>Digital Sales and Education Platform</vt:lpstr>
      <vt:lpstr>In-Site Sterilization Facility</vt:lpstr>
      <vt:lpstr>Integration of Busniess inteligense suite</vt:lpstr>
      <vt:lpstr>Propose Database schema for follow stock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 strategie</dc:title>
  <dc:creator>Simon Gobin</dc:creator>
  <cp:lastModifiedBy>Simon Gobin</cp:lastModifiedBy>
  <cp:revision>2</cp:revision>
  <dcterms:created xsi:type="dcterms:W3CDTF">2024-03-24T19:28:10Z</dcterms:created>
  <dcterms:modified xsi:type="dcterms:W3CDTF">2024-03-25T18:46:24Z</dcterms:modified>
</cp:coreProperties>
</file>