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EE5363-7731-4B63-B8B8-D526810DE437}">
          <p14:sldIdLst>
            <p14:sldId id="256"/>
            <p14:sldId id="257"/>
            <p14:sldId id="258"/>
            <p14:sldId id="259"/>
            <p14:sldId id="260"/>
            <p14:sldId id="261"/>
            <p14:sldId id="264"/>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82"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922E802-9BF4-46D9-B3F0-5F093AFA4125}" type="datetimeFigureOut">
              <a:rPr lang="en-US" smtClean="0"/>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CB45D-FD07-46F6-BD57-0BD4C6C3E62A}" type="slidenum">
              <a:rPr lang="en-US" smtClean="0"/>
              <a:t>‹#›</a:t>
            </a:fld>
            <a:endParaRPr lang="en-US"/>
          </a:p>
        </p:txBody>
      </p:sp>
    </p:spTree>
    <p:extLst>
      <p:ext uri="{BB962C8B-B14F-4D97-AF65-F5344CB8AC3E}">
        <p14:creationId xmlns:p14="http://schemas.microsoft.com/office/powerpoint/2010/main" val="2026191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922E802-9BF4-46D9-B3F0-5F093AFA4125}" type="datetimeFigureOut">
              <a:rPr lang="en-US" smtClean="0"/>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CB45D-FD07-46F6-BD57-0BD4C6C3E62A}" type="slidenum">
              <a:rPr lang="en-US" smtClean="0"/>
              <a:t>‹#›</a:t>
            </a:fld>
            <a:endParaRPr lang="en-US"/>
          </a:p>
        </p:txBody>
      </p:sp>
    </p:spTree>
    <p:extLst>
      <p:ext uri="{BB962C8B-B14F-4D97-AF65-F5344CB8AC3E}">
        <p14:creationId xmlns:p14="http://schemas.microsoft.com/office/powerpoint/2010/main" val="158979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922E802-9BF4-46D9-B3F0-5F093AFA4125}" type="datetimeFigureOut">
              <a:rPr lang="en-US" smtClean="0"/>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CB45D-FD07-46F6-BD57-0BD4C6C3E62A}" type="slidenum">
              <a:rPr lang="en-US" smtClean="0"/>
              <a:t>‹#›</a:t>
            </a:fld>
            <a:endParaRPr lang="en-US"/>
          </a:p>
        </p:txBody>
      </p:sp>
    </p:spTree>
    <p:extLst>
      <p:ext uri="{BB962C8B-B14F-4D97-AF65-F5344CB8AC3E}">
        <p14:creationId xmlns:p14="http://schemas.microsoft.com/office/powerpoint/2010/main" val="311153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922E802-9BF4-46D9-B3F0-5F093AFA4125}" type="datetimeFigureOut">
              <a:rPr lang="en-US" smtClean="0"/>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CB45D-FD07-46F6-BD57-0BD4C6C3E62A}" type="slidenum">
              <a:rPr lang="en-US" smtClean="0"/>
              <a:t>‹#›</a:t>
            </a:fld>
            <a:endParaRPr lang="en-US"/>
          </a:p>
        </p:txBody>
      </p:sp>
    </p:spTree>
    <p:extLst>
      <p:ext uri="{BB962C8B-B14F-4D97-AF65-F5344CB8AC3E}">
        <p14:creationId xmlns:p14="http://schemas.microsoft.com/office/powerpoint/2010/main" val="97306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22E802-9BF4-46D9-B3F0-5F093AFA4125}" type="datetimeFigureOut">
              <a:rPr lang="en-US" smtClean="0"/>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CB45D-FD07-46F6-BD57-0BD4C6C3E62A}" type="slidenum">
              <a:rPr lang="en-US" smtClean="0"/>
              <a:t>‹#›</a:t>
            </a:fld>
            <a:endParaRPr lang="en-US"/>
          </a:p>
        </p:txBody>
      </p:sp>
    </p:spTree>
    <p:extLst>
      <p:ext uri="{BB962C8B-B14F-4D97-AF65-F5344CB8AC3E}">
        <p14:creationId xmlns:p14="http://schemas.microsoft.com/office/powerpoint/2010/main" val="116711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B922E802-9BF4-46D9-B3F0-5F093AFA4125}" type="datetimeFigureOut">
              <a:rPr lang="en-US" smtClean="0"/>
              <a:t>4/15/2017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CB45D-FD07-46F6-BD57-0BD4C6C3E62A}" type="slidenum">
              <a:rPr lang="en-US" smtClean="0"/>
              <a:t>‹#›</a:t>
            </a:fld>
            <a:endParaRPr lang="en-US"/>
          </a:p>
        </p:txBody>
      </p:sp>
    </p:spTree>
    <p:extLst>
      <p:ext uri="{BB962C8B-B14F-4D97-AF65-F5344CB8AC3E}">
        <p14:creationId xmlns:p14="http://schemas.microsoft.com/office/powerpoint/2010/main" val="188901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B922E802-9BF4-46D9-B3F0-5F093AFA4125}" type="datetimeFigureOut">
              <a:rPr lang="en-US" smtClean="0"/>
              <a:t>4/15/2017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5CB45D-FD07-46F6-BD57-0BD4C6C3E62A}" type="slidenum">
              <a:rPr lang="en-US" smtClean="0"/>
              <a:t>‹#›</a:t>
            </a:fld>
            <a:endParaRPr lang="en-US"/>
          </a:p>
        </p:txBody>
      </p:sp>
    </p:spTree>
    <p:extLst>
      <p:ext uri="{BB962C8B-B14F-4D97-AF65-F5344CB8AC3E}">
        <p14:creationId xmlns:p14="http://schemas.microsoft.com/office/powerpoint/2010/main" val="3771434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922E802-9BF4-46D9-B3F0-5F093AFA4125}" type="datetimeFigureOut">
              <a:rPr lang="en-US" smtClean="0"/>
              <a:t>4/15/2017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5CB45D-FD07-46F6-BD57-0BD4C6C3E62A}" type="slidenum">
              <a:rPr lang="en-US" smtClean="0"/>
              <a:t>‹#›</a:t>
            </a:fld>
            <a:endParaRPr lang="en-US"/>
          </a:p>
        </p:txBody>
      </p:sp>
    </p:spTree>
    <p:extLst>
      <p:ext uri="{BB962C8B-B14F-4D97-AF65-F5344CB8AC3E}">
        <p14:creationId xmlns:p14="http://schemas.microsoft.com/office/powerpoint/2010/main" val="2326332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2E802-9BF4-46D9-B3F0-5F093AFA4125}" type="datetimeFigureOut">
              <a:rPr lang="en-US" smtClean="0"/>
              <a:t>4/15/2017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5CB45D-FD07-46F6-BD57-0BD4C6C3E62A}" type="slidenum">
              <a:rPr lang="en-US" smtClean="0"/>
              <a:t>‹#›</a:t>
            </a:fld>
            <a:endParaRPr lang="en-US"/>
          </a:p>
        </p:txBody>
      </p:sp>
    </p:spTree>
    <p:extLst>
      <p:ext uri="{BB962C8B-B14F-4D97-AF65-F5344CB8AC3E}">
        <p14:creationId xmlns:p14="http://schemas.microsoft.com/office/powerpoint/2010/main" val="178944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22E802-9BF4-46D9-B3F0-5F093AFA4125}" type="datetimeFigureOut">
              <a:rPr lang="en-US" smtClean="0"/>
              <a:t>4/15/2017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CB45D-FD07-46F6-BD57-0BD4C6C3E62A}" type="slidenum">
              <a:rPr lang="en-US" smtClean="0"/>
              <a:t>‹#›</a:t>
            </a:fld>
            <a:endParaRPr lang="en-US"/>
          </a:p>
        </p:txBody>
      </p:sp>
    </p:spTree>
    <p:extLst>
      <p:ext uri="{BB962C8B-B14F-4D97-AF65-F5344CB8AC3E}">
        <p14:creationId xmlns:p14="http://schemas.microsoft.com/office/powerpoint/2010/main" val="3686630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22E802-9BF4-46D9-B3F0-5F093AFA4125}" type="datetimeFigureOut">
              <a:rPr lang="en-US" smtClean="0"/>
              <a:t>4/15/2017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CB45D-FD07-46F6-BD57-0BD4C6C3E62A}" type="slidenum">
              <a:rPr lang="en-US" smtClean="0"/>
              <a:t>‹#›</a:t>
            </a:fld>
            <a:endParaRPr lang="en-US"/>
          </a:p>
        </p:txBody>
      </p:sp>
    </p:spTree>
    <p:extLst>
      <p:ext uri="{BB962C8B-B14F-4D97-AF65-F5344CB8AC3E}">
        <p14:creationId xmlns:p14="http://schemas.microsoft.com/office/powerpoint/2010/main" val="3487722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2E802-9BF4-46D9-B3F0-5F093AFA4125}" type="datetimeFigureOut">
              <a:rPr lang="en-US" smtClean="0"/>
              <a:t>4/15/2017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CB45D-FD07-46F6-BD57-0BD4C6C3E62A}" type="slidenum">
              <a:rPr lang="en-US" smtClean="0"/>
              <a:t>‹#›</a:t>
            </a:fld>
            <a:endParaRPr lang="en-US"/>
          </a:p>
        </p:txBody>
      </p:sp>
    </p:spTree>
    <p:extLst>
      <p:ext uri="{BB962C8B-B14F-4D97-AF65-F5344CB8AC3E}">
        <p14:creationId xmlns:p14="http://schemas.microsoft.com/office/powerpoint/2010/main" val="3427083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lki-project.github.io/datasets/" TargetMode="External"/><Relationship Id="rId2" Type="http://schemas.openxmlformats.org/officeDocument/2006/relationships/hyperlink" Target="https://elki-project.github.i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OPTICS_algorithm" TargetMode="External"/><Relationship Id="rId2" Type="http://schemas.openxmlformats.org/officeDocument/2006/relationships/hyperlink" Target="http://www.dbs.ifi.lmu.de/Publikationen/Papers/OPTIC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12 Discussion Section</a:t>
            </a:r>
          </a:p>
        </p:txBody>
      </p:sp>
      <p:sp>
        <p:nvSpPr>
          <p:cNvPr id="3" name="Subtitle 2"/>
          <p:cNvSpPr>
            <a:spLocks noGrp="1"/>
          </p:cNvSpPr>
          <p:nvPr>
            <p:ph type="subTitle" idx="1"/>
          </p:nvPr>
        </p:nvSpPr>
        <p:spPr/>
        <p:txBody>
          <a:bodyPr/>
          <a:lstStyle/>
          <a:p>
            <a:r>
              <a:rPr lang="en-US" dirty="0"/>
              <a:t>4/16/2017</a:t>
            </a:r>
          </a:p>
        </p:txBody>
      </p:sp>
    </p:spTree>
    <p:extLst>
      <p:ext uri="{BB962C8B-B14F-4D97-AF65-F5344CB8AC3E}">
        <p14:creationId xmlns:p14="http://schemas.microsoft.com/office/powerpoint/2010/main" val="113406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OPTICS: Motivation</a:t>
            </a:r>
          </a:p>
        </p:txBody>
      </p:sp>
      <p:sp>
        <p:nvSpPr>
          <p:cNvPr id="3" name="Content Placeholder 2"/>
          <p:cNvSpPr>
            <a:spLocks noGrp="1"/>
          </p:cNvSpPr>
          <p:nvPr>
            <p:ph idx="1"/>
          </p:nvPr>
        </p:nvSpPr>
        <p:spPr>
          <a:xfrm>
            <a:off x="838200" y="1825625"/>
            <a:ext cx="6928290" cy="4351338"/>
          </a:xfrm>
        </p:spPr>
        <p:txBody>
          <a:bodyPr/>
          <a:lstStyle/>
          <a:p>
            <a:r>
              <a:rPr lang="en-US" dirty="0"/>
              <a:t>DBSCAN, while powerful, has some shortcomings</a:t>
            </a:r>
          </a:p>
          <a:p>
            <a:pPr lvl="1"/>
            <a:r>
              <a:rPr lang="en-US" dirty="0"/>
              <a:t>When the dataspace exhibits different density patterns, DBSCAN cannot effectively identify clusters simultaneously</a:t>
            </a:r>
          </a:p>
          <a:p>
            <a:r>
              <a:rPr lang="en-US" dirty="0"/>
              <a:t>OPTICS was proposed to remedy this issue, the idea being that you fix </a:t>
            </a:r>
            <a:r>
              <a:rPr lang="en-US" dirty="0" err="1"/>
              <a:t>MinPts</a:t>
            </a:r>
            <a:r>
              <a:rPr lang="en-US" dirty="0"/>
              <a:t> and allow Eps to take on any value up to some maximum, using the output you can produce a reachability plot which can be interpreted at infinitely many values of Eps</a:t>
            </a:r>
          </a:p>
        </p:txBody>
      </p:sp>
      <p:pic>
        <p:nvPicPr>
          <p:cNvPr id="4" name="Picture 3"/>
          <p:cNvPicPr>
            <a:picLocks noChangeAspect="1"/>
          </p:cNvPicPr>
          <p:nvPr/>
        </p:nvPicPr>
        <p:blipFill rotWithShape="1">
          <a:blip r:embed="rId2"/>
          <a:srcRect l="22708" t="7436" r="22431" b="2821"/>
          <a:stretch/>
        </p:blipFill>
        <p:spPr>
          <a:xfrm>
            <a:off x="7766490" y="1825625"/>
            <a:ext cx="3611880" cy="3200400"/>
          </a:xfrm>
          <a:prstGeom prst="rect">
            <a:avLst/>
          </a:prstGeom>
        </p:spPr>
      </p:pic>
      <p:pic>
        <p:nvPicPr>
          <p:cNvPr id="5" name="Picture 4"/>
          <p:cNvPicPr>
            <a:picLocks noChangeAspect="1"/>
          </p:cNvPicPr>
          <p:nvPr/>
        </p:nvPicPr>
        <p:blipFill rotWithShape="1">
          <a:blip r:embed="rId3"/>
          <a:srcRect l="29558" t="7444" r="22500" b="9562"/>
          <a:stretch/>
        </p:blipFill>
        <p:spPr>
          <a:xfrm>
            <a:off x="8214360" y="1825625"/>
            <a:ext cx="3156390" cy="2959735"/>
          </a:xfrm>
          <a:prstGeom prst="rect">
            <a:avLst/>
          </a:prstGeom>
        </p:spPr>
      </p:pic>
    </p:spTree>
    <p:extLst>
      <p:ext uri="{BB962C8B-B14F-4D97-AF65-F5344CB8AC3E}">
        <p14:creationId xmlns:p14="http://schemas.microsoft.com/office/powerpoint/2010/main" val="165014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Reachability</a:t>
            </a:r>
          </a:p>
        </p:txBody>
      </p:sp>
      <p:sp>
        <p:nvSpPr>
          <p:cNvPr id="3" name="Content Placeholder 2"/>
          <p:cNvSpPr>
            <a:spLocks noGrp="1"/>
          </p:cNvSpPr>
          <p:nvPr>
            <p:ph idx="1"/>
          </p:nvPr>
        </p:nvSpPr>
        <p:spPr/>
        <p:txBody>
          <a:bodyPr>
            <a:normAutofit fontScale="92500" lnSpcReduction="20000"/>
          </a:bodyPr>
          <a:lstStyle/>
          <a:p>
            <a:r>
              <a:rPr lang="en-US" dirty="0"/>
              <a:t>Now that Eps is no longer fixed and may range in value up to some maximum, we need to new concepts to capture the whole picture for reachability</a:t>
            </a:r>
          </a:p>
          <a:p>
            <a:r>
              <a:rPr lang="en-US" dirty="0"/>
              <a:t>core-distance(p)</a:t>
            </a:r>
          </a:p>
          <a:p>
            <a:pPr lvl="1"/>
            <a:r>
              <a:rPr lang="en-US" dirty="0"/>
              <a:t>The smallest distance </a:t>
            </a:r>
            <a:r>
              <a:rPr lang="el-GR" dirty="0"/>
              <a:t>ε</a:t>
            </a:r>
            <a:r>
              <a:rPr lang="en-US" dirty="0"/>
              <a:t>’ (&lt;= </a:t>
            </a:r>
            <a:r>
              <a:rPr lang="el-GR" dirty="0"/>
              <a:t>ε</a:t>
            </a:r>
            <a:r>
              <a:rPr lang="en-US" dirty="0"/>
              <a:t>) such that p would be a core-point with respect to </a:t>
            </a:r>
            <a:r>
              <a:rPr lang="en-US" dirty="0" err="1"/>
              <a:t>MinPts</a:t>
            </a:r>
            <a:r>
              <a:rPr lang="en-US" dirty="0"/>
              <a:t> and </a:t>
            </a:r>
            <a:r>
              <a:rPr lang="el-GR" dirty="0"/>
              <a:t>ε</a:t>
            </a:r>
            <a:r>
              <a:rPr lang="en-US" dirty="0"/>
              <a:t>’</a:t>
            </a:r>
          </a:p>
          <a:p>
            <a:pPr lvl="1"/>
            <a:r>
              <a:rPr lang="en-US" dirty="0"/>
              <a:t>If there is no such </a:t>
            </a:r>
            <a:r>
              <a:rPr lang="el-GR" dirty="0"/>
              <a:t>ε</a:t>
            </a:r>
            <a:r>
              <a:rPr lang="en-US" dirty="0"/>
              <a:t>’ &lt;= </a:t>
            </a:r>
            <a:r>
              <a:rPr lang="el-GR" dirty="0"/>
              <a:t>ε</a:t>
            </a:r>
            <a:r>
              <a:rPr lang="en-US" dirty="0"/>
              <a:t> then core-distance(p) is undefined</a:t>
            </a:r>
            <a:endParaRPr lang="en-US" dirty="0"/>
          </a:p>
          <a:p>
            <a:r>
              <a:rPr lang="en-US" dirty="0"/>
              <a:t>reachability-distance(</a:t>
            </a:r>
            <a:r>
              <a:rPr lang="en-US" dirty="0" err="1"/>
              <a:t>p,o</a:t>
            </a:r>
            <a:r>
              <a:rPr lang="en-US" dirty="0"/>
              <a:t>)</a:t>
            </a:r>
          </a:p>
          <a:p>
            <a:pPr lvl="1"/>
            <a:r>
              <a:rPr lang="en-US" dirty="0"/>
              <a:t>The smallest distance such that p is directly density-reachable from o</a:t>
            </a:r>
          </a:p>
          <a:p>
            <a:pPr lvl="1"/>
            <a:r>
              <a:rPr lang="en-US" dirty="0"/>
              <a:t>Can’t be smaller than core-distance(o), even if p is closer to o than </a:t>
            </a:r>
            <a:br>
              <a:rPr lang="en-US" dirty="0"/>
            </a:br>
            <a:r>
              <a:rPr lang="en-US" dirty="0"/>
              <a:t>core-distance(o), because in that case o wouldn’t be a core point</a:t>
            </a:r>
          </a:p>
          <a:p>
            <a:pPr lvl="1"/>
            <a:r>
              <a:rPr lang="en-US" dirty="0"/>
              <a:t>If it isn’t possible for o to be a core point (i.e., core-distance(o) is undefined) then reachability-distance(</a:t>
            </a:r>
            <a:r>
              <a:rPr lang="en-US" dirty="0" err="1"/>
              <a:t>p,o</a:t>
            </a:r>
            <a:r>
              <a:rPr lang="en-US" dirty="0"/>
              <a:t>) is undefined</a:t>
            </a:r>
          </a:p>
        </p:txBody>
      </p:sp>
    </p:spTree>
    <p:extLst>
      <p:ext uri="{BB962C8B-B14F-4D97-AF65-F5344CB8AC3E}">
        <p14:creationId xmlns:p14="http://schemas.microsoft.com/office/powerpoint/2010/main" val="425561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Reachability</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core-distance(p)</a:t>
            </a:r>
          </a:p>
          <a:p>
            <a:pPr indent="0">
              <a:buNone/>
            </a:pPr>
            <a:r>
              <a:rPr lang="en-US" sz="2000" dirty="0"/>
              <a:t>Let p be an object from a database D, let ε be a distance value, let </a:t>
            </a:r>
            <a:r>
              <a:rPr lang="en-US" sz="2000" dirty="0" err="1"/>
              <a:t>N</a:t>
            </a:r>
            <a:r>
              <a:rPr lang="en-US" sz="2000" baseline="-25000" dirty="0" err="1"/>
              <a:t>ε</a:t>
            </a:r>
            <a:r>
              <a:rPr lang="en-US" sz="2000" dirty="0"/>
              <a:t>(p) be the ε-neighborhood of p, let </a:t>
            </a:r>
            <a:r>
              <a:rPr lang="en-US" sz="2000" dirty="0" err="1"/>
              <a:t>MinPts</a:t>
            </a:r>
            <a:r>
              <a:rPr lang="en-US" sz="2000" dirty="0"/>
              <a:t> be a natural number and let </a:t>
            </a:r>
            <a:r>
              <a:rPr lang="en-US" sz="2000" dirty="0" err="1"/>
              <a:t>MinPts</a:t>
            </a:r>
            <a:r>
              <a:rPr lang="en-US" sz="2000" dirty="0"/>
              <a:t>-distance(p) be the distance from p to its </a:t>
            </a:r>
            <a:r>
              <a:rPr lang="en-US" sz="2000" dirty="0" err="1"/>
              <a:t>MinPts</a:t>
            </a:r>
            <a:r>
              <a:rPr lang="en-US" sz="2000" dirty="0"/>
              <a:t>’ neighbor. Then, the core-distance of p is defined as core-</a:t>
            </a:r>
            <a:r>
              <a:rPr lang="en-US" sz="2000" dirty="0" err="1"/>
              <a:t>distance</a:t>
            </a:r>
            <a:r>
              <a:rPr lang="en-US" sz="2000" baseline="-25000" dirty="0" err="1"/>
              <a:t>ε,MinPts</a:t>
            </a:r>
            <a:r>
              <a:rPr lang="en-US" sz="2000" dirty="0"/>
              <a:t>(p) =</a:t>
            </a:r>
          </a:p>
          <a:p>
            <a:pPr marL="685800" indent="0">
              <a:buNone/>
            </a:pPr>
            <a:r>
              <a:rPr lang="en-US" sz="2000" dirty="0"/>
              <a:t>UNDEFINED, if |</a:t>
            </a:r>
            <a:r>
              <a:rPr lang="en-US" sz="2000" dirty="0" err="1"/>
              <a:t>N</a:t>
            </a:r>
            <a:r>
              <a:rPr lang="en-US" sz="2000" baseline="-25000" dirty="0" err="1"/>
              <a:t>ε</a:t>
            </a:r>
            <a:r>
              <a:rPr lang="en-US" sz="2000" dirty="0"/>
              <a:t>(p)| &lt; </a:t>
            </a:r>
            <a:r>
              <a:rPr lang="en-US" sz="2000" dirty="0" err="1"/>
              <a:t>MinPts</a:t>
            </a:r>
            <a:endParaRPr lang="en-US" sz="2000" dirty="0"/>
          </a:p>
          <a:p>
            <a:pPr marL="685800" indent="0">
              <a:buNone/>
            </a:pPr>
            <a:r>
              <a:rPr lang="en-US" sz="2000" dirty="0" err="1"/>
              <a:t>MinPts</a:t>
            </a:r>
            <a:r>
              <a:rPr lang="en-US" sz="2000" dirty="0"/>
              <a:t>-distance(p), otherwise</a:t>
            </a:r>
          </a:p>
          <a:p>
            <a:pPr marL="685800" indent="0">
              <a:buNone/>
            </a:pPr>
            <a:endParaRPr lang="en-US" sz="2000" dirty="0"/>
          </a:p>
          <a:p>
            <a:pPr marL="0" indent="0">
              <a:buNone/>
            </a:pPr>
            <a:r>
              <a:rPr lang="en-US" dirty="0"/>
              <a:t>reachability-distance(</a:t>
            </a:r>
            <a:r>
              <a:rPr lang="en-US" dirty="0" err="1"/>
              <a:t>p,o</a:t>
            </a:r>
            <a:r>
              <a:rPr lang="en-US" dirty="0"/>
              <a:t>)</a:t>
            </a:r>
          </a:p>
          <a:p>
            <a:pPr indent="0">
              <a:buNone/>
            </a:pPr>
            <a:r>
              <a:rPr lang="en-US" sz="2100" dirty="0"/>
              <a:t>Let p and o be objects from a database D, let </a:t>
            </a:r>
            <a:r>
              <a:rPr lang="en-US" sz="2100" dirty="0" err="1"/>
              <a:t>N</a:t>
            </a:r>
            <a:r>
              <a:rPr lang="en-US" sz="2100" baseline="-25000" dirty="0" err="1"/>
              <a:t>ε</a:t>
            </a:r>
            <a:r>
              <a:rPr lang="en-US" sz="2100" dirty="0"/>
              <a:t>(o) be the ε-neighborhood of o, and let </a:t>
            </a:r>
            <a:r>
              <a:rPr lang="en-US" sz="2100" dirty="0" err="1"/>
              <a:t>MinPts</a:t>
            </a:r>
            <a:r>
              <a:rPr lang="en-US" sz="2100" dirty="0"/>
              <a:t> be a natural number. Then, the reachability-distance of p with respect to o is defined as </a:t>
            </a:r>
            <a:br>
              <a:rPr lang="en-US" sz="2100" dirty="0"/>
            </a:br>
            <a:r>
              <a:rPr lang="en-US" sz="2100" dirty="0"/>
              <a:t>reachability-</a:t>
            </a:r>
            <a:r>
              <a:rPr lang="en-US" sz="2100" dirty="0" err="1"/>
              <a:t>distance</a:t>
            </a:r>
            <a:r>
              <a:rPr lang="en-US" sz="2100" baseline="-25000" dirty="0" err="1"/>
              <a:t>ε,MinPts</a:t>
            </a:r>
            <a:r>
              <a:rPr lang="en-US" sz="2100" dirty="0"/>
              <a:t>(p, o) =</a:t>
            </a:r>
          </a:p>
          <a:p>
            <a:pPr marL="685800" indent="0">
              <a:buNone/>
            </a:pPr>
            <a:r>
              <a:rPr lang="en-US" sz="2100" dirty="0"/>
              <a:t>UNDEFINED, if |</a:t>
            </a:r>
            <a:r>
              <a:rPr lang="en-US" sz="2100" dirty="0" err="1"/>
              <a:t>N</a:t>
            </a:r>
            <a:r>
              <a:rPr lang="en-US" sz="2100" baseline="-25000" dirty="0" err="1"/>
              <a:t>ε</a:t>
            </a:r>
            <a:r>
              <a:rPr lang="en-US" sz="2100" dirty="0"/>
              <a:t>(o)| &lt; </a:t>
            </a:r>
            <a:r>
              <a:rPr lang="en-US" sz="2100" dirty="0" err="1"/>
              <a:t>MinPts</a:t>
            </a:r>
            <a:endParaRPr lang="en-US" sz="2100" dirty="0"/>
          </a:p>
          <a:p>
            <a:pPr marL="685800" indent="0">
              <a:buNone/>
            </a:pPr>
            <a:r>
              <a:rPr lang="en-US" sz="2100" dirty="0"/>
              <a:t>m</a:t>
            </a:r>
            <a:r>
              <a:rPr lang="en-US" sz="2100" dirty="0"/>
              <a:t>ax(core-distance(o), distance(</a:t>
            </a:r>
            <a:r>
              <a:rPr lang="en-US" sz="2100" dirty="0" err="1"/>
              <a:t>o,p</a:t>
            </a:r>
            <a:r>
              <a:rPr lang="en-US" sz="2100" dirty="0"/>
              <a:t>)), otherwise</a:t>
            </a:r>
          </a:p>
        </p:txBody>
      </p:sp>
      <p:sp>
        <p:nvSpPr>
          <p:cNvPr id="4" name="TextBox 3"/>
          <p:cNvSpPr txBox="1"/>
          <p:nvPr/>
        </p:nvSpPr>
        <p:spPr>
          <a:xfrm>
            <a:off x="1133475" y="2819400"/>
            <a:ext cx="529312" cy="1015663"/>
          </a:xfrm>
          <a:prstGeom prst="rect">
            <a:avLst/>
          </a:prstGeom>
          <a:noFill/>
        </p:spPr>
        <p:txBody>
          <a:bodyPr wrap="none" rtlCol="0">
            <a:spAutoFit/>
          </a:bodyPr>
          <a:lstStyle/>
          <a:p>
            <a:r>
              <a:rPr lang="en-US" sz="6000" dirty="0">
                <a:latin typeface="Adobe Ming Std L" panose="02020300000000000000" pitchFamily="18" charset="-128"/>
                <a:ea typeface="Adobe Ming Std L" panose="02020300000000000000" pitchFamily="18" charset="-128"/>
              </a:rPr>
              <a:t>{</a:t>
            </a:r>
          </a:p>
        </p:txBody>
      </p:sp>
      <p:sp>
        <p:nvSpPr>
          <p:cNvPr id="5" name="TextBox 4"/>
          <p:cNvSpPr txBox="1"/>
          <p:nvPr/>
        </p:nvSpPr>
        <p:spPr>
          <a:xfrm>
            <a:off x="1133475" y="5161300"/>
            <a:ext cx="529312" cy="1015663"/>
          </a:xfrm>
          <a:prstGeom prst="rect">
            <a:avLst/>
          </a:prstGeom>
          <a:noFill/>
        </p:spPr>
        <p:txBody>
          <a:bodyPr wrap="none" rtlCol="0">
            <a:spAutoFit/>
          </a:bodyPr>
          <a:lstStyle/>
          <a:p>
            <a:r>
              <a:rPr lang="en-US" sz="6000" dirty="0">
                <a:latin typeface="Adobe Ming Std L" panose="02020300000000000000" pitchFamily="18" charset="-128"/>
                <a:ea typeface="Adobe Ming Std L" panose="02020300000000000000" pitchFamily="18" charset="-128"/>
              </a:rPr>
              <a:t>{</a:t>
            </a:r>
          </a:p>
        </p:txBody>
      </p:sp>
    </p:spTree>
    <p:extLst>
      <p:ext uri="{BB962C8B-B14F-4D97-AF65-F5344CB8AC3E}">
        <p14:creationId xmlns:p14="http://schemas.microsoft.com/office/powerpoint/2010/main" val="381314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OPTICS: High level overview</a:t>
            </a:r>
          </a:p>
        </p:txBody>
      </p:sp>
      <p:sp>
        <p:nvSpPr>
          <p:cNvPr id="3" name="Content Placeholder 2"/>
          <p:cNvSpPr>
            <a:spLocks noGrp="1"/>
          </p:cNvSpPr>
          <p:nvPr>
            <p:ph idx="1"/>
          </p:nvPr>
        </p:nvSpPr>
        <p:spPr/>
        <p:txBody>
          <a:bodyPr/>
          <a:lstStyle/>
          <a:p>
            <a:pPr marL="0" indent="0">
              <a:buNone/>
            </a:pPr>
            <a:r>
              <a:rPr lang="en-US" dirty="0"/>
              <a:t>For a point p</a:t>
            </a:r>
          </a:p>
          <a:p>
            <a:pPr marL="914400" lvl="1" indent="-457200">
              <a:buFont typeface="+mj-lt"/>
              <a:buAutoNum type="arabicPeriod"/>
            </a:pPr>
            <a:r>
              <a:rPr lang="en-US" dirty="0"/>
              <a:t>set reachability-distance(p) = UNDEFINED</a:t>
            </a:r>
          </a:p>
          <a:p>
            <a:pPr marL="914400" lvl="1" indent="-457200">
              <a:buFont typeface="+mj-lt"/>
              <a:buAutoNum type="arabicPeriod"/>
            </a:pPr>
            <a:r>
              <a:rPr lang="en-US" dirty="0"/>
              <a:t>find </a:t>
            </a:r>
            <a:r>
              <a:rPr lang="en-US" dirty="0" err="1"/>
              <a:t>N</a:t>
            </a:r>
            <a:r>
              <a:rPr lang="en-US" baseline="-25000" dirty="0" err="1"/>
              <a:t>ε</a:t>
            </a:r>
            <a:r>
              <a:rPr lang="en-US" dirty="0"/>
              <a:t>(p)</a:t>
            </a:r>
          </a:p>
          <a:p>
            <a:pPr marL="914400" lvl="1" indent="-457200">
              <a:buFont typeface="+mj-lt"/>
              <a:buAutoNum type="arabicPeriod"/>
            </a:pPr>
            <a:r>
              <a:rPr lang="en-US" dirty="0"/>
              <a:t>find core-distance(p)</a:t>
            </a:r>
          </a:p>
          <a:p>
            <a:pPr marL="914400" lvl="1" indent="-457200">
              <a:buFont typeface="+mj-lt"/>
              <a:buAutoNum type="arabicPeriod"/>
            </a:pPr>
            <a:r>
              <a:rPr lang="en-US" dirty="0"/>
              <a:t>Output p, core-distance(p), reachability-distance(p)</a:t>
            </a:r>
          </a:p>
          <a:p>
            <a:pPr lvl="2"/>
            <a:r>
              <a:rPr lang="en-US" dirty="0"/>
              <a:t>If core-distance(p) != UNDEFINED, add all the neighbors to a queue, update their minimum reachability distance, and process them in the order of their descending (minimum) reachability-distance in the same manner as above until the queue is empty</a:t>
            </a:r>
          </a:p>
          <a:p>
            <a:pPr lvl="2"/>
            <a:r>
              <a:rPr lang="en-US" dirty="0"/>
              <a:t>Otherwise, move to the next point</a:t>
            </a:r>
          </a:p>
        </p:txBody>
      </p:sp>
    </p:spTree>
    <p:extLst>
      <p:ext uri="{BB962C8B-B14F-4D97-AF65-F5344CB8AC3E}">
        <p14:creationId xmlns:p14="http://schemas.microsoft.com/office/powerpoint/2010/main" val="3509118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Reachability Plots</a:t>
            </a:r>
          </a:p>
        </p:txBody>
      </p:sp>
      <p:pic>
        <p:nvPicPr>
          <p:cNvPr id="4" name="Picture 3"/>
          <p:cNvPicPr>
            <a:picLocks noChangeAspect="1"/>
          </p:cNvPicPr>
          <p:nvPr/>
        </p:nvPicPr>
        <p:blipFill rotWithShape="1">
          <a:blip r:embed="rId2"/>
          <a:srcRect l="2109" t="33125" r="9687" b="27644"/>
          <a:stretch/>
        </p:blipFill>
        <p:spPr>
          <a:xfrm>
            <a:off x="5374342" y="2363041"/>
            <a:ext cx="6207115" cy="1495426"/>
          </a:xfrm>
          <a:prstGeom prst="rect">
            <a:avLst/>
          </a:prstGeom>
        </p:spPr>
      </p:pic>
      <p:pic>
        <p:nvPicPr>
          <p:cNvPr id="6" name="Picture 5"/>
          <p:cNvPicPr>
            <a:picLocks noChangeAspect="1"/>
          </p:cNvPicPr>
          <p:nvPr/>
        </p:nvPicPr>
        <p:blipFill rotWithShape="1">
          <a:blip r:embed="rId3"/>
          <a:srcRect l="22989" t="7444" r="22501" b="2458"/>
          <a:stretch/>
        </p:blipFill>
        <p:spPr>
          <a:xfrm>
            <a:off x="331992" y="1866435"/>
            <a:ext cx="4854322" cy="4346108"/>
          </a:xfrm>
          <a:prstGeom prst="rect">
            <a:avLst/>
          </a:prstGeom>
        </p:spPr>
      </p:pic>
      <p:pic>
        <p:nvPicPr>
          <p:cNvPr id="7" name="Picture 6"/>
          <p:cNvPicPr>
            <a:picLocks noChangeAspect="1"/>
          </p:cNvPicPr>
          <p:nvPr/>
        </p:nvPicPr>
        <p:blipFill rotWithShape="1">
          <a:blip r:embed="rId4"/>
          <a:srcRect l="1953" t="34423" r="9826" b="28942"/>
          <a:stretch/>
        </p:blipFill>
        <p:spPr>
          <a:xfrm>
            <a:off x="5374342" y="4237866"/>
            <a:ext cx="6207115" cy="1396188"/>
          </a:xfrm>
          <a:prstGeom prst="rect">
            <a:avLst/>
          </a:prstGeom>
        </p:spPr>
      </p:pic>
      <p:sp>
        <p:nvSpPr>
          <p:cNvPr id="8" name="Oval 7"/>
          <p:cNvSpPr/>
          <p:nvPr/>
        </p:nvSpPr>
        <p:spPr>
          <a:xfrm>
            <a:off x="1300575" y="5752262"/>
            <a:ext cx="94478" cy="94478"/>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Oval 8"/>
          <p:cNvSpPr/>
          <p:nvPr/>
        </p:nvSpPr>
        <p:spPr>
          <a:xfrm>
            <a:off x="4444431" y="2438401"/>
            <a:ext cx="94478" cy="94478"/>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2" name="Straight Arrow Connector 11"/>
          <p:cNvCxnSpPr>
            <a:stCxn id="8" idx="7"/>
            <a:endCxn id="4" idx="1"/>
          </p:cNvCxnSpPr>
          <p:nvPr/>
        </p:nvCxnSpPr>
        <p:spPr>
          <a:xfrm flipV="1">
            <a:off x="1381217" y="3110754"/>
            <a:ext cx="3993125" cy="265534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9" idx="5"/>
            <a:endCxn id="7" idx="1"/>
          </p:cNvCxnSpPr>
          <p:nvPr/>
        </p:nvCxnSpPr>
        <p:spPr>
          <a:xfrm>
            <a:off x="4525073" y="2519043"/>
            <a:ext cx="849269" cy="241691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896420" y="1593896"/>
            <a:ext cx="2255939" cy="369332"/>
          </a:xfrm>
          <a:prstGeom prst="rect">
            <a:avLst/>
          </a:prstGeom>
          <a:noFill/>
        </p:spPr>
        <p:txBody>
          <a:bodyPr wrap="none" rtlCol="0">
            <a:spAutoFit/>
          </a:bodyPr>
          <a:lstStyle/>
          <a:p>
            <a:r>
              <a:rPr lang="en-US" dirty="0"/>
              <a:t>Eps = 0.08, </a:t>
            </a:r>
            <a:r>
              <a:rPr lang="en-US" dirty="0" err="1"/>
              <a:t>MinPts</a:t>
            </a:r>
            <a:r>
              <a:rPr lang="en-US" dirty="0"/>
              <a:t>=10</a:t>
            </a:r>
          </a:p>
        </p:txBody>
      </p:sp>
    </p:spTree>
    <p:extLst>
      <p:ext uri="{BB962C8B-B14F-4D97-AF65-F5344CB8AC3E}">
        <p14:creationId xmlns:p14="http://schemas.microsoft.com/office/powerpoint/2010/main" val="253902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109" t="33125" r="9687" b="27644"/>
          <a:stretch/>
        </p:blipFill>
        <p:spPr>
          <a:xfrm>
            <a:off x="5539442" y="1712913"/>
            <a:ext cx="6207115" cy="1495426"/>
          </a:xfrm>
          <a:prstGeom prst="rect">
            <a:avLst/>
          </a:prstGeom>
        </p:spPr>
      </p:pic>
      <p:sp>
        <p:nvSpPr>
          <p:cNvPr id="2" name="Title 1"/>
          <p:cNvSpPr>
            <a:spLocks noGrp="1"/>
          </p:cNvSpPr>
          <p:nvPr>
            <p:ph type="title"/>
          </p:nvPr>
        </p:nvSpPr>
        <p:spPr/>
        <p:txBody>
          <a:bodyPr/>
          <a:lstStyle/>
          <a:p>
            <a:r>
              <a:rPr lang="en-US" dirty="0"/>
              <a:t>Interpreting Reachability Plots</a:t>
            </a:r>
          </a:p>
        </p:txBody>
      </p:sp>
      <p:sp>
        <p:nvSpPr>
          <p:cNvPr id="3" name="Content Placeholder 2"/>
          <p:cNvSpPr>
            <a:spLocks noGrp="1"/>
          </p:cNvSpPr>
          <p:nvPr>
            <p:ph idx="1"/>
          </p:nvPr>
        </p:nvSpPr>
        <p:spPr/>
        <p:txBody>
          <a:bodyPr>
            <a:normAutofit fontScale="92500" lnSpcReduction="10000"/>
          </a:bodyPr>
          <a:lstStyle/>
          <a:p>
            <a:r>
              <a:rPr lang="en-US" dirty="0"/>
              <a:t>The reachability-distance of a </a:t>
            </a:r>
            <a:br>
              <a:rPr lang="en-US" dirty="0"/>
            </a:br>
            <a:r>
              <a:rPr lang="en-US" dirty="0"/>
              <a:t>point which is shown in the </a:t>
            </a:r>
            <a:br>
              <a:rPr lang="en-US" dirty="0"/>
            </a:br>
            <a:r>
              <a:rPr lang="en-US" dirty="0"/>
              <a:t>reachability plot is the minimum </a:t>
            </a:r>
            <a:br>
              <a:rPr lang="en-US" dirty="0"/>
            </a:br>
            <a:r>
              <a:rPr lang="en-US" dirty="0"/>
              <a:t>reachability-distance of the </a:t>
            </a:r>
            <a:br>
              <a:rPr lang="en-US" dirty="0"/>
            </a:br>
            <a:r>
              <a:rPr lang="en-US" dirty="0"/>
              <a:t>point to the set of points which came before it in the plot.</a:t>
            </a:r>
          </a:p>
          <a:p>
            <a:r>
              <a:rPr lang="en-US" dirty="0"/>
              <a:t>Points with the highest values have undefined reachability-distances and are not likely to be in any clusters at the given maximum value of Eps.</a:t>
            </a:r>
          </a:p>
          <a:p>
            <a:r>
              <a:rPr lang="en-US" dirty="0"/>
              <a:t>Based on these two observations, clusters can be identified by the valleys or dents in the reachability plot. Groups of points which have small reachability distances to their predecessors make good clusters.</a:t>
            </a:r>
          </a:p>
          <a:p>
            <a:r>
              <a:rPr lang="en-US" dirty="0"/>
              <a:t>Algorithmic methods for determining clustering based on the reachability plot are proposed in the paper as well</a:t>
            </a:r>
          </a:p>
        </p:txBody>
      </p:sp>
    </p:spTree>
    <p:extLst>
      <p:ext uri="{BB962C8B-B14F-4D97-AF65-F5344CB8AC3E}">
        <p14:creationId xmlns:p14="http://schemas.microsoft.com/office/powerpoint/2010/main" val="251974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ELKI</a:t>
            </a:r>
          </a:p>
          <a:p>
            <a:pPr lvl="1"/>
            <a:r>
              <a:rPr lang="en-US" dirty="0">
                <a:hlinkClick r:id="rId2"/>
              </a:rPr>
              <a:t>https://elki-project.github.io/</a:t>
            </a:r>
            <a:endParaRPr lang="en-US" dirty="0"/>
          </a:p>
          <a:p>
            <a:r>
              <a:rPr lang="en-US" dirty="0"/>
              <a:t>ELKI Vary </a:t>
            </a:r>
            <a:r>
              <a:rPr lang="en-US" dirty="0" err="1"/>
              <a:t>Denisty</a:t>
            </a:r>
            <a:r>
              <a:rPr lang="en-US" dirty="0"/>
              <a:t> Data Set</a:t>
            </a:r>
          </a:p>
          <a:p>
            <a:pPr lvl="1"/>
            <a:r>
              <a:rPr lang="en-US" dirty="0"/>
              <a:t>150 objects, 2 dimensions, 3 Gaussian clusters with variable density</a:t>
            </a:r>
          </a:p>
          <a:p>
            <a:pPr lvl="1"/>
            <a:r>
              <a:rPr lang="en-US" dirty="0">
                <a:hlinkClick r:id="rId3"/>
              </a:rPr>
              <a:t>https://elki-project.github.io/datasets/</a:t>
            </a:r>
            <a:endParaRPr lang="en-US" dirty="0"/>
          </a:p>
        </p:txBody>
      </p:sp>
    </p:spTree>
    <p:extLst>
      <p:ext uri="{BB962C8B-B14F-4D97-AF65-F5344CB8AC3E}">
        <p14:creationId xmlns:p14="http://schemas.microsoft.com/office/powerpoint/2010/main" val="99231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US" dirty="0"/>
              <a:t>Original OPTICS paper</a:t>
            </a:r>
          </a:p>
          <a:p>
            <a:pPr lvl="1"/>
            <a:r>
              <a:rPr lang="en-US" dirty="0">
                <a:hlinkClick r:id="rId2"/>
              </a:rPr>
              <a:t>http://www.dbs.ifi.lmu.de/Publikationen/Papers/OPTICS.pdf</a:t>
            </a:r>
            <a:endParaRPr lang="en-US" dirty="0"/>
          </a:p>
          <a:p>
            <a:r>
              <a:rPr lang="en-US" dirty="0"/>
              <a:t>Wikipedia</a:t>
            </a:r>
          </a:p>
          <a:p>
            <a:pPr lvl="1"/>
            <a:r>
              <a:rPr lang="en-US" dirty="0">
                <a:hlinkClick r:id="rId3"/>
              </a:rPr>
              <a:t>https://en.wikipedia.org/wiki/OPTICS_algorithm</a:t>
            </a:r>
            <a:endParaRPr lang="en-US" dirty="0"/>
          </a:p>
          <a:p>
            <a:pPr marL="457200" lvl="1" indent="0">
              <a:buNone/>
            </a:pPr>
            <a:endParaRPr lang="en-US" dirty="0"/>
          </a:p>
        </p:txBody>
      </p:sp>
    </p:spTree>
    <p:extLst>
      <p:ext uri="{BB962C8B-B14F-4D97-AF65-F5344CB8AC3E}">
        <p14:creationId xmlns:p14="http://schemas.microsoft.com/office/powerpoint/2010/main" val="410229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500</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Adobe Ming Std L</vt:lpstr>
      <vt:lpstr>Arial</vt:lpstr>
      <vt:lpstr>Calibri</vt:lpstr>
      <vt:lpstr>Calibri Light</vt:lpstr>
      <vt:lpstr>Office Theme</vt:lpstr>
      <vt:lpstr>Week 12 Discussion Section</vt:lpstr>
      <vt:lpstr>OPTICS: Motivation</vt:lpstr>
      <vt:lpstr>Reachability</vt:lpstr>
      <vt:lpstr>Reachability</vt:lpstr>
      <vt:lpstr>OPTICS: High level overview</vt:lpstr>
      <vt:lpstr>Reachability Plots</vt:lpstr>
      <vt:lpstr>Interpreting Reachability Plots</vt:lpstr>
      <vt:lpstr>Demo</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Discussion Section</dc:title>
  <dc:creator>Brandon Norick</dc:creator>
  <cp:lastModifiedBy>Brandon Norick</cp:lastModifiedBy>
  <cp:revision>14</cp:revision>
  <dcterms:created xsi:type="dcterms:W3CDTF">2017-04-15T15:33:39Z</dcterms:created>
  <dcterms:modified xsi:type="dcterms:W3CDTF">2017-04-15T20:10:11Z</dcterms:modified>
</cp:coreProperties>
</file>