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9" r:id="rId3"/>
    <p:sldId id="258" r:id="rId4"/>
    <p:sldId id="261" r:id="rId5"/>
    <p:sldId id="256" r:id="rId6"/>
    <p:sldId id="269" r:id="rId7"/>
    <p:sldId id="270" r:id="rId8"/>
    <p:sldId id="264" r:id="rId9"/>
    <p:sldId id="262" r:id="rId10"/>
    <p:sldId id="263"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948" autoAdjust="0"/>
  </p:normalViewPr>
  <p:slideViewPr>
    <p:cSldViewPr snapToGrid="0">
      <p:cViewPr varScale="1">
        <p:scale>
          <a:sx n="90" d="100"/>
          <a:sy n="90" d="100"/>
        </p:scale>
        <p:origin x="108"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FD6BB-8AA8-4A1E-B1A5-BA4637D40C46}" type="datetimeFigureOut">
              <a:rPr lang="en-US" smtClean="0"/>
              <a:t>4/12/2017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EC141-452E-4E42-B3E2-2F4713AE9CFE}" type="slidenum">
              <a:rPr lang="en-US" smtClean="0"/>
              <a:t>‹#›</a:t>
            </a:fld>
            <a:endParaRPr lang="en-US"/>
          </a:p>
        </p:txBody>
      </p:sp>
    </p:spTree>
    <p:extLst>
      <p:ext uri="{BB962C8B-B14F-4D97-AF65-F5344CB8AC3E}">
        <p14:creationId xmlns:p14="http://schemas.microsoft.com/office/powerpoint/2010/main" val="34567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a:t>
            </a:fld>
            <a:endParaRPr lang="en-US" altLang="zh-CN">
              <a:solidFill>
                <a:prstClr val="black"/>
              </a:solidFill>
            </a:endParaRPr>
          </a:p>
        </p:txBody>
      </p:sp>
      <p:sp>
        <p:nvSpPr>
          <p:cNvPr id="2" name="Notes Placeholder 1"/>
          <p:cNvSpPr>
            <a:spLocks noGrp="1"/>
          </p:cNvSpPr>
          <p:nvPr>
            <p:ph type="body" idx="1"/>
          </p:nvPr>
        </p:nvSpPr>
        <p:spPr/>
        <p:txBody>
          <a:bodyPr/>
          <a:lstStyle/>
          <a:p>
            <a:r>
              <a:rPr lang="en-US" dirty="0"/>
              <a:t>First find dense areas in 1D space. How can we apply </a:t>
            </a:r>
            <a:r>
              <a:rPr lang="en-US" dirty="0" err="1"/>
              <a:t>Apriori</a:t>
            </a:r>
            <a:r>
              <a:rPr lang="en-US" dirty="0"/>
              <a:t>? We know that in order to be frequent in 2D space a grid cell must be frequent in the projected 1D space, so we can ignore grid cells which aren’t frequent in 1D space. Our candidate generation, thus, is an application of the </a:t>
            </a:r>
            <a:r>
              <a:rPr lang="en-US" dirty="0" err="1"/>
              <a:t>apriori</a:t>
            </a:r>
            <a:r>
              <a:rPr lang="en-US" dirty="0"/>
              <a:t> principle.</a:t>
            </a:r>
          </a:p>
          <a:p>
            <a:endParaRPr lang="en-US" dirty="0"/>
          </a:p>
          <a:p>
            <a:r>
              <a:rPr lang="en-US" dirty="0"/>
              <a:t>We can say for sure that points not in a dense region in k-D space won’t be in a dense region in (k+1)-D space.</a:t>
            </a:r>
          </a:p>
        </p:txBody>
      </p:sp>
    </p:spTree>
    <p:extLst>
      <p:ext uri="{BB962C8B-B14F-4D97-AF65-F5344CB8AC3E}">
        <p14:creationId xmlns:p14="http://schemas.microsoft.com/office/powerpoint/2010/main" val="368127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EC141-452E-4E42-B3E2-2F4713AE9CFE}" type="slidenum">
              <a:rPr lang="en-US" smtClean="0"/>
              <a:t>7</a:t>
            </a:fld>
            <a:endParaRPr lang="en-US"/>
          </a:p>
        </p:txBody>
      </p:sp>
    </p:spTree>
    <p:extLst>
      <p:ext uri="{BB962C8B-B14F-4D97-AF65-F5344CB8AC3E}">
        <p14:creationId xmlns:p14="http://schemas.microsoft.com/office/powerpoint/2010/main" val="126144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2957BB-E313-4345-92B5-A9BEA03D221C}" type="slidenum">
              <a:rPr lang="en-US" altLang="zh-CN"/>
              <a:pPr>
                <a:spcBef>
                  <a:spcPct val="0"/>
                </a:spcBef>
              </a:pPr>
              <a:t>9</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494606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2957BB-E313-4345-92B5-A9BEA03D221C}" type="slidenum">
              <a:rPr lang="en-US" altLang="zh-CN">
                <a:solidFill>
                  <a:prstClr val="black"/>
                </a:solidFill>
              </a:rPr>
              <a:pPr>
                <a:spcBef>
                  <a:spcPct val="0"/>
                </a:spcBef>
              </a:pPr>
              <a:t>10</a:t>
            </a:fld>
            <a:endParaRPr lang="en-US" altLang="zh-CN">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45341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11</a:t>
            </a:fld>
            <a:endParaRPr lang="en-US" altLang="zh-CN">
              <a:solidFill>
                <a:prstClr val="black"/>
              </a:solidFill>
            </a:endParaRPr>
          </a:p>
        </p:txBody>
      </p:sp>
    </p:spTree>
    <p:extLst>
      <p:ext uri="{BB962C8B-B14F-4D97-AF65-F5344CB8AC3E}">
        <p14:creationId xmlns:p14="http://schemas.microsoft.com/office/powerpoint/2010/main" val="103850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12</a:t>
            </a:fld>
            <a:endParaRPr lang="en-US" altLang="zh-CN">
              <a:solidFill>
                <a:prstClr val="black"/>
              </a:solidFill>
            </a:endParaRPr>
          </a:p>
        </p:txBody>
      </p:sp>
    </p:spTree>
    <p:extLst>
      <p:ext uri="{BB962C8B-B14F-4D97-AF65-F5344CB8AC3E}">
        <p14:creationId xmlns:p14="http://schemas.microsoft.com/office/powerpoint/2010/main" val="2652383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13</a:t>
            </a:fld>
            <a:endParaRPr lang="en-US" altLang="zh-CN">
              <a:solidFill>
                <a:prstClr val="black"/>
              </a:solidFill>
            </a:endParaRPr>
          </a:p>
        </p:txBody>
      </p:sp>
    </p:spTree>
    <p:extLst>
      <p:ext uri="{BB962C8B-B14F-4D97-AF65-F5344CB8AC3E}">
        <p14:creationId xmlns:p14="http://schemas.microsoft.com/office/powerpoint/2010/main" val="270851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14</a:t>
            </a:fld>
            <a:endParaRPr lang="en-US" altLang="zh-CN">
              <a:solidFill>
                <a:prstClr val="black"/>
              </a:solidFill>
            </a:endParaRPr>
          </a:p>
        </p:txBody>
      </p:sp>
    </p:spTree>
    <p:extLst>
      <p:ext uri="{BB962C8B-B14F-4D97-AF65-F5344CB8AC3E}">
        <p14:creationId xmlns:p14="http://schemas.microsoft.com/office/powerpoint/2010/main" val="346852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D77668B-58D7-4271-836A-3444F99540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292248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D77668B-58D7-4271-836A-3444F99540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252084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D77668B-58D7-4271-836A-3444F99540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3547185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xfrm>
            <a:off x="9652000" y="6477000"/>
            <a:ext cx="2540000" cy="381000"/>
          </a:xfrm>
          <a:prstGeom prst="rect">
            <a:avLst/>
          </a:prstGeom>
          <a:ln/>
        </p:spPr>
        <p:txBody>
          <a:bodyPr/>
          <a:lstStyle>
            <a:lvl1pPr>
              <a:defRPr/>
            </a:lvl1pPr>
          </a:lstStyle>
          <a:p>
            <a:fld id="{F8AEC942-2407-433B-A893-91FC14D7604A}" type="slidenum">
              <a:rPr lang="en-US" altLang="en-US"/>
              <a:pPr/>
              <a:t>‹#›</a:t>
            </a:fld>
            <a:endParaRPr lang="en-US" altLang="en-US"/>
          </a:p>
        </p:txBody>
      </p:sp>
    </p:spTree>
    <p:extLst>
      <p:ext uri="{BB962C8B-B14F-4D97-AF65-F5344CB8AC3E}">
        <p14:creationId xmlns:p14="http://schemas.microsoft.com/office/powerpoint/2010/main" val="423040185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D77668B-58D7-4271-836A-3444F99540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8232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7668B-58D7-4271-836A-3444F99540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215772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9D77668B-58D7-4271-836A-3444F995402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379310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9D77668B-58D7-4271-836A-3444F995402A}" type="datetimeFigureOut">
              <a:rPr lang="en-US" smtClean="0"/>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263210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D77668B-58D7-4271-836A-3444F995402A}" type="datetimeFigureOut">
              <a:rPr lang="en-US" smtClean="0"/>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79974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7668B-58D7-4271-836A-3444F995402A}" type="datetimeFigureOut">
              <a:rPr lang="en-US" smtClean="0"/>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135058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7668B-58D7-4271-836A-3444F995402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382144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7668B-58D7-4271-836A-3444F995402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B3741-9FA4-4B71-B67E-E18C9AFAC870}" type="slidenum">
              <a:rPr lang="en-US" smtClean="0"/>
              <a:t>‹#›</a:t>
            </a:fld>
            <a:endParaRPr lang="en-US"/>
          </a:p>
        </p:txBody>
      </p:sp>
    </p:spTree>
    <p:extLst>
      <p:ext uri="{BB962C8B-B14F-4D97-AF65-F5344CB8AC3E}">
        <p14:creationId xmlns:p14="http://schemas.microsoft.com/office/powerpoint/2010/main" val="164815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7668B-58D7-4271-836A-3444F995402A}" type="datetimeFigureOut">
              <a:rPr lang="en-US" smtClean="0"/>
              <a:t>4/12/2017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B3741-9FA4-4B71-B67E-E18C9AFAC870}" type="slidenum">
              <a:rPr lang="en-US" smtClean="0"/>
              <a:t>‹#›</a:t>
            </a:fld>
            <a:endParaRPr lang="en-US"/>
          </a:p>
        </p:txBody>
      </p:sp>
    </p:spTree>
    <p:extLst>
      <p:ext uri="{BB962C8B-B14F-4D97-AF65-F5344CB8AC3E}">
        <p14:creationId xmlns:p14="http://schemas.microsoft.com/office/powerpoint/2010/main" val="342231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12 Discussion Section</a:t>
            </a:r>
          </a:p>
        </p:txBody>
      </p:sp>
      <p:sp>
        <p:nvSpPr>
          <p:cNvPr id="3" name="Subtitle 2"/>
          <p:cNvSpPr>
            <a:spLocks noGrp="1"/>
          </p:cNvSpPr>
          <p:nvPr>
            <p:ph type="subTitle" idx="1"/>
          </p:nvPr>
        </p:nvSpPr>
        <p:spPr/>
        <p:txBody>
          <a:bodyPr/>
          <a:lstStyle/>
          <a:p>
            <a:r>
              <a:rPr lang="en-US" dirty="0"/>
              <a:t>4/12/2017</a:t>
            </a:r>
          </a:p>
        </p:txBody>
      </p:sp>
    </p:spTree>
    <p:extLst>
      <p:ext uri="{BB962C8B-B14F-4D97-AF65-F5344CB8AC3E}">
        <p14:creationId xmlns:p14="http://schemas.microsoft.com/office/powerpoint/2010/main" val="102680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128" y="112210"/>
            <a:ext cx="12025745" cy="858254"/>
          </a:xfrm>
        </p:spPr>
        <p:txBody>
          <a:bodyPr>
            <a:noAutofit/>
          </a:bodyPr>
          <a:lstStyle/>
          <a:p>
            <a:r>
              <a:rPr lang="en-US" altLang="zh-CN" sz="4000" dirty="0">
                <a:ea typeface="SimSun" panose="02010600030101010101" pitchFamily="2" charset="-122"/>
              </a:rPr>
              <a:t>DBSCAN: Density-Reachable and Density-Connected</a:t>
            </a:r>
          </a:p>
        </p:txBody>
      </p:sp>
      <p:sp>
        <p:nvSpPr>
          <p:cNvPr id="25603" name="Rectangle 3"/>
          <p:cNvSpPr>
            <a:spLocks noGrp="1" noChangeArrowheads="1"/>
          </p:cNvSpPr>
          <p:nvPr>
            <p:ph type="body" idx="1"/>
          </p:nvPr>
        </p:nvSpPr>
        <p:spPr>
          <a:xfrm>
            <a:off x="575382" y="1185063"/>
            <a:ext cx="8109008" cy="5432238"/>
          </a:xfrm>
        </p:spPr>
        <p:txBody>
          <a:bodyPr/>
          <a:lstStyle/>
          <a:p>
            <a:r>
              <a:rPr lang="en-US" altLang="zh-CN" sz="2400" b="1" dirty="0">
                <a:ea typeface="SimSun" panose="02010600030101010101" pitchFamily="2" charset="-122"/>
              </a:rPr>
              <a:t>Directly density-reachable</a:t>
            </a:r>
            <a:r>
              <a:rPr lang="en-US" altLang="zh-CN" sz="2400" dirty="0">
                <a:ea typeface="SimSun" panose="02010600030101010101" pitchFamily="2" charset="-122"/>
              </a:rPr>
              <a:t>:</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directly density-reachable </a:t>
            </a:r>
            <a:r>
              <a:rPr lang="en-US" altLang="zh-CN" sz="2400" dirty="0">
                <a:ea typeface="SimSun" panose="02010600030101010101" pitchFamily="2" charset="-122"/>
              </a:rPr>
              <a:t>from a point </a:t>
            </a:r>
            <a:r>
              <a:rPr lang="en-US" altLang="zh-CN" sz="2400" i="1" dirty="0">
                <a:ea typeface="SimSun" panose="02010600030101010101" pitchFamily="2" charset="-122"/>
              </a:rPr>
              <a:t>q</a:t>
            </a:r>
            <a:r>
              <a:rPr lang="en-US" altLang="zh-CN" sz="2400" dirty="0">
                <a:ea typeface="SimSun" panose="02010600030101010101" pitchFamily="2" charset="-122"/>
              </a:rPr>
              <a:t> w.r.t. </a:t>
            </a:r>
            <a:r>
              <a:rPr lang="en-US" altLang="zh-CN" sz="2400" i="1" dirty="0">
                <a:ea typeface="SimSun" panose="02010600030101010101" pitchFamily="2" charset="-122"/>
              </a:rPr>
              <a:t>Eps </a:t>
            </a:r>
            <a:r>
              <a:rPr lang="en-US" altLang="zh-CN" sz="2400" dirty="0">
                <a:ea typeface="SimSun" panose="02010600030101010101" pitchFamily="2" charset="-122"/>
              </a:rPr>
              <a:t>(</a:t>
            </a:r>
            <a:r>
              <a:rPr lang="el-GR" altLang="zh-CN" sz="2400" i="1" dirty="0">
                <a:ea typeface="SimSun" pitchFamily="2" charset="-122"/>
              </a:rPr>
              <a:t>ε</a:t>
            </a:r>
            <a:r>
              <a:rPr lang="en-US" altLang="zh-CN" sz="2400" dirty="0">
                <a:ea typeface="SimSun"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a:t>
            </a:r>
          </a:p>
          <a:p>
            <a:pPr lvl="3"/>
            <a:r>
              <a:rPr lang="en-US" altLang="zh-CN" sz="2400" i="1" dirty="0">
                <a:ea typeface="SimSun" panose="02010600030101010101" pitchFamily="2" charset="-122"/>
              </a:rPr>
              <a:t>p</a:t>
            </a:r>
            <a:r>
              <a:rPr lang="en-US" altLang="zh-CN" sz="2400" dirty="0">
                <a:ea typeface="SimSun" panose="02010600030101010101" pitchFamily="2" charset="-122"/>
              </a:rPr>
              <a:t> belongs to </a:t>
            </a:r>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p>
          <a:p>
            <a:pPr lvl="3"/>
            <a:r>
              <a:rPr lang="en-US" altLang="zh-CN" sz="2400" b="1" dirty="0">
                <a:ea typeface="SimSun" panose="02010600030101010101" pitchFamily="2" charset="-122"/>
              </a:rPr>
              <a:t>core point </a:t>
            </a:r>
            <a:r>
              <a:rPr lang="en-US" altLang="zh-CN" sz="2400" dirty="0">
                <a:ea typeface="SimSun" panose="02010600030101010101" pitchFamily="2" charset="-122"/>
              </a:rPr>
              <a:t>condition: |</a:t>
            </a:r>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 (q)</a:t>
            </a:r>
            <a:r>
              <a:rPr lang="en-US" altLang="zh-CN" sz="2400" dirty="0">
                <a:ea typeface="SimSun" panose="02010600030101010101" pitchFamily="2" charset="-122"/>
              </a:rPr>
              <a:t>| ≥ </a:t>
            </a:r>
            <a:r>
              <a:rPr lang="en-US" altLang="zh-CN" sz="2400" i="1" dirty="0" err="1">
                <a:ea typeface="SimSun" panose="02010600030101010101" pitchFamily="2" charset="-122"/>
              </a:rPr>
              <a:t>MinPts</a:t>
            </a:r>
            <a:r>
              <a:rPr lang="en-US" altLang="zh-CN" sz="2400" dirty="0">
                <a:ea typeface="SimSun" panose="02010600030101010101" pitchFamily="2" charset="-122"/>
              </a:rPr>
              <a:t> </a:t>
            </a:r>
            <a:endParaRPr lang="en-US" altLang="zh-CN" sz="2400" i="1" dirty="0">
              <a:ea typeface="SimSun" panose="02010600030101010101" pitchFamily="2" charset="-122"/>
            </a:endParaRPr>
          </a:p>
          <a:p>
            <a:r>
              <a:rPr lang="en-US" altLang="zh-CN" sz="2400" b="1" dirty="0">
                <a:ea typeface="SimSun" panose="02010600030101010101" pitchFamily="2" charset="-122"/>
              </a:rPr>
              <a:t>Density-reachable</a:t>
            </a:r>
            <a:r>
              <a:rPr lang="en-US" altLang="zh-CN" sz="2400" dirty="0">
                <a:ea typeface="SimSun" panose="02010600030101010101" pitchFamily="2" charset="-122"/>
              </a:rPr>
              <a:t>: </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density-reachable</a:t>
            </a:r>
            <a:r>
              <a:rPr lang="en-US" altLang="zh-CN" sz="2400" dirty="0">
                <a:ea typeface="SimSun" panose="02010600030101010101" pitchFamily="2" charset="-122"/>
              </a:rPr>
              <a:t> from a point </a:t>
            </a:r>
            <a:r>
              <a:rPr lang="en-US" altLang="zh-CN" sz="2400" i="1" dirty="0">
                <a:ea typeface="SimSun" panose="02010600030101010101" pitchFamily="2" charset="-122"/>
              </a:rPr>
              <a:t>q</a:t>
            </a:r>
            <a:r>
              <a:rPr lang="en-US" altLang="zh-CN" sz="2400" dirty="0">
                <a:ea typeface="SimSun" panose="02010600030101010101" pitchFamily="2" charset="-122"/>
              </a:rPr>
              <a:t> w.r.t.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chain of points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 </a:t>
            </a:r>
            <a:r>
              <a:rPr lang="en-US" altLang="zh-CN" sz="2400" i="1" dirty="0">
                <a:ea typeface="SimSun" panose="02010600030101010101" pitchFamily="2" charset="-122"/>
              </a:rPr>
              <a:t>p</a:t>
            </a:r>
            <a:r>
              <a:rPr lang="en-US" altLang="zh-CN" sz="2400" dirty="0">
                <a:ea typeface="SimSun" panose="02010600030101010101" pitchFamily="2" charset="-122"/>
              </a:rPr>
              <a:t> such that </a:t>
            </a:r>
            <a:r>
              <a:rPr lang="en-US" altLang="zh-CN" sz="2400" i="1" dirty="0">
                <a:ea typeface="SimSun" panose="02010600030101010101" pitchFamily="2" charset="-122"/>
              </a:rPr>
              <a:t>p</a:t>
            </a:r>
            <a:r>
              <a:rPr lang="en-US" altLang="zh-CN" sz="2400" i="1" baseline="-25000" dirty="0">
                <a:ea typeface="SimSun" panose="02010600030101010101" pitchFamily="2" charset="-122"/>
              </a:rPr>
              <a:t>i+1</a:t>
            </a:r>
            <a:r>
              <a:rPr lang="en-US" altLang="zh-CN" sz="2400" dirty="0">
                <a:ea typeface="SimSun" panose="02010600030101010101" pitchFamily="2" charset="-122"/>
              </a:rPr>
              <a:t> is directly density-reachable from </a:t>
            </a:r>
            <a:r>
              <a:rPr lang="en-US" altLang="zh-CN" sz="2400" i="1" dirty="0">
                <a:ea typeface="SimSun" panose="02010600030101010101" pitchFamily="2" charset="-122"/>
              </a:rPr>
              <a:t>p</a:t>
            </a:r>
            <a:r>
              <a:rPr lang="en-US" altLang="zh-CN" sz="2400" i="1" baseline="-25000" dirty="0">
                <a:ea typeface="SimSun" panose="02010600030101010101" pitchFamily="2" charset="-122"/>
              </a:rPr>
              <a:t>i</a:t>
            </a:r>
            <a:r>
              <a:rPr lang="en-US" altLang="zh-CN" sz="2400" dirty="0">
                <a:ea typeface="SimSun" panose="02010600030101010101" pitchFamily="2" charset="-122"/>
              </a:rPr>
              <a:t>	</a:t>
            </a:r>
          </a:p>
          <a:p>
            <a:r>
              <a:rPr lang="en-US" altLang="zh-CN" sz="2400" b="1" dirty="0">
                <a:ea typeface="SimSun" panose="02010600030101010101" pitchFamily="2" charset="-122"/>
              </a:rPr>
              <a:t>Density-connected:</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density-connected</a:t>
            </a:r>
            <a:r>
              <a:rPr lang="en-US" altLang="zh-CN" sz="2400" dirty="0">
                <a:ea typeface="SimSun" panose="02010600030101010101" pitchFamily="2" charset="-122"/>
              </a:rPr>
              <a:t> to a point </a:t>
            </a:r>
            <a:r>
              <a:rPr lang="en-US" altLang="zh-CN" sz="2400" i="1" dirty="0">
                <a:ea typeface="SimSun" panose="02010600030101010101" pitchFamily="2" charset="-122"/>
              </a:rPr>
              <a:t>q</a:t>
            </a:r>
            <a:r>
              <a:rPr lang="en-US" altLang="zh-CN" sz="2400" dirty="0">
                <a:ea typeface="SimSun" panose="02010600030101010101" pitchFamily="2" charset="-122"/>
              </a:rPr>
              <a:t> w.r.t.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point </a:t>
            </a:r>
            <a:r>
              <a:rPr lang="en-US" altLang="zh-CN" sz="2400" i="1" dirty="0">
                <a:ea typeface="SimSun" panose="02010600030101010101" pitchFamily="2" charset="-122"/>
              </a:rPr>
              <a:t>o </a:t>
            </a:r>
            <a:r>
              <a:rPr lang="en-US" altLang="zh-CN" sz="2400" dirty="0">
                <a:ea typeface="SimSun" panose="02010600030101010101" pitchFamily="2" charset="-122"/>
              </a:rPr>
              <a:t>such that both </a:t>
            </a:r>
            <a:r>
              <a:rPr lang="en-US" altLang="zh-CN" sz="2400" i="1" dirty="0">
                <a:ea typeface="SimSun" panose="02010600030101010101" pitchFamily="2" charset="-122"/>
              </a:rPr>
              <a:t>p</a:t>
            </a:r>
            <a:r>
              <a:rPr lang="en-US" altLang="zh-CN" sz="2400" dirty="0">
                <a:ea typeface="SimSun" panose="02010600030101010101" pitchFamily="2" charset="-122"/>
              </a:rPr>
              <a:t> and </a:t>
            </a:r>
            <a:r>
              <a:rPr lang="en-US" altLang="zh-CN" sz="2400" i="1" dirty="0">
                <a:ea typeface="SimSun" panose="02010600030101010101" pitchFamily="2" charset="-122"/>
              </a:rPr>
              <a:t>q</a:t>
            </a:r>
            <a:r>
              <a:rPr lang="en-US" altLang="zh-CN" sz="2400" dirty="0">
                <a:ea typeface="SimSun" panose="02010600030101010101" pitchFamily="2" charset="-122"/>
              </a:rPr>
              <a:t> are density-reachable from </a:t>
            </a:r>
            <a:r>
              <a:rPr lang="en-US" altLang="zh-CN" sz="2400" i="1" dirty="0">
                <a:ea typeface="SimSun" panose="02010600030101010101" pitchFamily="2" charset="-122"/>
              </a:rPr>
              <a:t>o</a:t>
            </a:r>
            <a:r>
              <a:rPr lang="en-US" altLang="zh-CN" sz="2400" dirty="0">
                <a:ea typeface="SimSun" panose="02010600030101010101" pitchFamily="2" charset="-122"/>
              </a:rPr>
              <a:t> w.r.t. </a:t>
            </a:r>
            <a:r>
              <a:rPr lang="en-US" altLang="zh-CN" sz="2400" i="1" dirty="0">
                <a:ea typeface="SimSun" panose="02010600030101010101" pitchFamily="2" charset="-122"/>
              </a:rPr>
              <a:t>Eps</a:t>
            </a:r>
            <a:r>
              <a:rPr lang="en-US" altLang="zh-CN" sz="2400" dirty="0">
                <a:ea typeface="SimSun" panose="02010600030101010101" pitchFamily="2" charset="-122"/>
              </a:rPr>
              <a:t> and </a:t>
            </a:r>
            <a:r>
              <a:rPr lang="en-US" altLang="zh-CN" sz="2400" i="1" dirty="0" err="1">
                <a:ea typeface="SimSun" panose="02010600030101010101" pitchFamily="2" charset="-122"/>
              </a:rPr>
              <a:t>MinPts</a:t>
            </a:r>
            <a:endParaRPr lang="en-US" altLang="zh-CN" sz="2400" dirty="0">
              <a:ea typeface="SimSun" panose="02010600030101010101" pitchFamily="2" charset="-122"/>
            </a:endParaRPr>
          </a:p>
        </p:txBody>
      </p:sp>
      <p:grpSp>
        <p:nvGrpSpPr>
          <p:cNvPr id="26" name="Group 25"/>
          <p:cNvGrpSpPr/>
          <p:nvPr/>
        </p:nvGrpSpPr>
        <p:grpSpPr>
          <a:xfrm>
            <a:off x="9021778" y="2758738"/>
            <a:ext cx="2090737" cy="1663700"/>
            <a:chOff x="7894638" y="1752600"/>
            <a:chExt cx="2090737" cy="1663700"/>
          </a:xfrm>
        </p:grpSpPr>
        <p:sp>
          <p:nvSpPr>
            <p:cNvPr id="27" name="Oval 1028"/>
            <p:cNvSpPr>
              <a:spLocks noChangeArrowheads="1"/>
            </p:cNvSpPr>
            <p:nvPr/>
          </p:nvSpPr>
          <p:spPr bwMode="auto">
            <a:xfrm>
              <a:off x="8543926" y="2459039"/>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8" name="Oval 1029"/>
            <p:cNvSpPr>
              <a:spLocks noChangeArrowheads="1"/>
            </p:cNvSpPr>
            <p:nvPr/>
          </p:nvSpPr>
          <p:spPr bwMode="auto">
            <a:xfrm>
              <a:off x="8880476"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9" name="Oval 1030"/>
            <p:cNvSpPr>
              <a:spLocks noChangeArrowheads="1"/>
            </p:cNvSpPr>
            <p:nvPr/>
          </p:nvSpPr>
          <p:spPr bwMode="auto">
            <a:xfrm>
              <a:off x="88804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0" name="Oval 1031"/>
            <p:cNvSpPr>
              <a:spLocks noChangeArrowheads="1"/>
            </p:cNvSpPr>
            <p:nvPr/>
          </p:nvSpPr>
          <p:spPr bwMode="auto">
            <a:xfrm>
              <a:off x="8432801"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1" name="Oval 1032"/>
            <p:cNvSpPr>
              <a:spLocks noChangeArrowheads="1"/>
            </p:cNvSpPr>
            <p:nvPr/>
          </p:nvSpPr>
          <p:spPr bwMode="auto">
            <a:xfrm>
              <a:off x="8656639" y="2682876"/>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2" name="Oval 1033"/>
            <p:cNvSpPr>
              <a:spLocks noChangeArrowheads="1"/>
            </p:cNvSpPr>
            <p:nvPr/>
          </p:nvSpPr>
          <p:spPr bwMode="auto">
            <a:xfrm>
              <a:off x="8656639"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3" name="Oval 1034"/>
            <p:cNvSpPr>
              <a:spLocks noChangeArrowheads="1"/>
            </p:cNvSpPr>
            <p:nvPr/>
          </p:nvSpPr>
          <p:spPr bwMode="auto">
            <a:xfrm>
              <a:off x="9067801" y="3048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4" name="Oval 1035"/>
            <p:cNvSpPr>
              <a:spLocks noChangeArrowheads="1"/>
            </p:cNvSpPr>
            <p:nvPr/>
          </p:nvSpPr>
          <p:spPr bwMode="auto">
            <a:xfrm>
              <a:off x="8991601"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5" name="Oval 1036"/>
            <p:cNvSpPr>
              <a:spLocks noChangeArrowheads="1"/>
            </p:cNvSpPr>
            <p:nvPr/>
          </p:nvSpPr>
          <p:spPr bwMode="auto">
            <a:xfrm>
              <a:off x="9661526" y="2682876"/>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6" name="Oval 1037"/>
            <p:cNvSpPr>
              <a:spLocks noChangeArrowheads="1"/>
            </p:cNvSpPr>
            <p:nvPr/>
          </p:nvSpPr>
          <p:spPr bwMode="auto">
            <a:xfrm>
              <a:off x="94392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7" name="Oval 1038"/>
            <p:cNvSpPr>
              <a:spLocks noChangeArrowheads="1"/>
            </p:cNvSpPr>
            <p:nvPr/>
          </p:nvSpPr>
          <p:spPr bwMode="auto">
            <a:xfrm>
              <a:off x="8880476" y="2794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8" name="Oval 1039"/>
            <p:cNvSpPr>
              <a:spLocks noChangeArrowheads="1"/>
            </p:cNvSpPr>
            <p:nvPr/>
          </p:nvSpPr>
          <p:spPr bwMode="auto">
            <a:xfrm>
              <a:off x="9102726"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9" name="Oval 1040"/>
            <p:cNvSpPr>
              <a:spLocks noChangeArrowheads="1"/>
            </p:cNvSpPr>
            <p:nvPr/>
          </p:nvSpPr>
          <p:spPr bwMode="auto">
            <a:xfrm>
              <a:off x="9326563" y="2905126"/>
              <a:ext cx="100012"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0" name="Oval 1041"/>
            <p:cNvSpPr>
              <a:spLocks noChangeArrowheads="1"/>
            </p:cNvSpPr>
            <p:nvPr/>
          </p:nvSpPr>
          <p:spPr bwMode="auto">
            <a:xfrm>
              <a:off x="9885363" y="3017839"/>
              <a:ext cx="100012"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1" name="Oval 1042"/>
            <p:cNvSpPr>
              <a:spLocks noChangeArrowheads="1"/>
            </p:cNvSpPr>
            <p:nvPr/>
          </p:nvSpPr>
          <p:spPr bwMode="auto">
            <a:xfrm>
              <a:off x="8382000" y="2057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2" name="Oval 1043"/>
            <p:cNvSpPr>
              <a:spLocks noChangeArrowheads="1"/>
            </p:cNvSpPr>
            <p:nvPr/>
          </p:nvSpPr>
          <p:spPr bwMode="auto">
            <a:xfrm>
              <a:off x="7894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3" name="Rectangle 1044"/>
            <p:cNvSpPr>
              <a:spLocks noChangeArrowheads="1"/>
            </p:cNvSpPr>
            <p:nvPr/>
          </p:nvSpPr>
          <p:spPr bwMode="auto">
            <a:xfrm>
              <a:off x="9493250" y="20510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i="1">
                  <a:solidFill>
                    <a:srgbClr val="000000"/>
                  </a:solidFill>
                  <a:latin typeface="Times New Roman" panose="02020603050405020304" pitchFamily="18" charset="0"/>
                  <a:ea typeface="SimSun" panose="02010600030101010101" pitchFamily="2" charset="-122"/>
                </a:rPr>
                <a:t>p</a:t>
              </a:r>
            </a:p>
          </p:txBody>
        </p:sp>
        <p:sp>
          <p:nvSpPr>
            <p:cNvPr id="44" name="Rectangle 1045"/>
            <p:cNvSpPr>
              <a:spLocks noChangeArrowheads="1"/>
            </p:cNvSpPr>
            <p:nvPr/>
          </p:nvSpPr>
          <p:spPr bwMode="auto">
            <a:xfrm>
              <a:off x="8121650" y="27368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i="1">
                  <a:solidFill>
                    <a:srgbClr val="000000"/>
                  </a:solidFill>
                  <a:latin typeface="Times New Roman" panose="02020603050405020304" pitchFamily="18" charset="0"/>
                  <a:ea typeface="SimSun" panose="02010600030101010101" pitchFamily="2" charset="-122"/>
                </a:rPr>
                <a:t>q</a:t>
              </a:r>
            </a:p>
          </p:txBody>
        </p:sp>
        <p:sp>
          <p:nvSpPr>
            <p:cNvPr id="45" name="Oval 1046"/>
            <p:cNvSpPr>
              <a:spLocks noChangeArrowheads="1"/>
            </p:cNvSpPr>
            <p:nvPr/>
          </p:nvSpPr>
          <p:spPr bwMode="auto">
            <a:xfrm>
              <a:off x="8839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6" name="Rectangle 1047"/>
            <p:cNvSpPr>
              <a:spLocks noChangeArrowheads="1"/>
            </p:cNvSpPr>
            <p:nvPr/>
          </p:nvSpPr>
          <p:spPr bwMode="auto">
            <a:xfrm>
              <a:off x="8883650" y="2508250"/>
              <a:ext cx="6096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i="1" dirty="0">
                  <a:solidFill>
                    <a:srgbClr val="000000"/>
                  </a:solidFill>
                  <a:latin typeface="Times New Roman" panose="02020603050405020304" pitchFamily="18" charset="0"/>
                  <a:ea typeface="SimSun" panose="02010600030101010101" pitchFamily="2" charset="-122"/>
                </a:rPr>
                <a:t>p</a:t>
              </a:r>
              <a:r>
                <a:rPr lang="en-US" altLang="zh-CN" sz="1800" b="1" i="1" baseline="-25000" dirty="0">
                  <a:solidFill>
                    <a:srgbClr val="000000"/>
                  </a:solidFill>
                  <a:latin typeface="Times New Roman" panose="02020603050405020304" pitchFamily="18" charset="0"/>
                  <a:ea typeface="SimSun" panose="02010600030101010101" pitchFamily="2" charset="-122"/>
                </a:rPr>
                <a:t>2</a:t>
              </a:r>
            </a:p>
          </p:txBody>
        </p:sp>
        <p:sp>
          <p:nvSpPr>
            <p:cNvPr id="47" name="Line 1048"/>
            <p:cNvSpPr>
              <a:spLocks noChangeShapeType="1"/>
            </p:cNvSpPr>
            <p:nvPr/>
          </p:nvSpPr>
          <p:spPr bwMode="auto">
            <a:xfrm flipH="1">
              <a:off x="9012637" y="2344739"/>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8" name="Line 1085"/>
            <p:cNvSpPr>
              <a:spLocks noChangeShapeType="1"/>
            </p:cNvSpPr>
            <p:nvPr/>
          </p:nvSpPr>
          <p:spPr bwMode="auto">
            <a:xfrm flipV="1">
              <a:off x="8458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grpSp>
        <p:nvGrpSpPr>
          <p:cNvPr id="49" name="Group 1049"/>
          <p:cNvGrpSpPr>
            <a:grpSpLocks/>
          </p:cNvGrpSpPr>
          <p:nvPr/>
        </p:nvGrpSpPr>
        <p:grpSpPr bwMode="auto">
          <a:xfrm>
            <a:off x="8771747" y="4550546"/>
            <a:ext cx="2863850" cy="1485900"/>
            <a:chOff x="3428" y="2740"/>
            <a:chExt cx="1804" cy="936"/>
          </a:xfrm>
        </p:grpSpPr>
        <p:sp>
          <p:nvSpPr>
            <p:cNvPr id="50"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1"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2"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3"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4"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5"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6"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7"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8"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9"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0"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1"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2"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3"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4" name="Rectangle 1064"/>
            <p:cNvSpPr>
              <a:spLocks noChangeArrowheads="1"/>
            </p:cNvSpPr>
            <p:nvPr/>
          </p:nvSpPr>
          <p:spPr bwMode="auto">
            <a:xfrm>
              <a:off x="3504"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i="1">
                  <a:solidFill>
                    <a:srgbClr val="000000"/>
                  </a:solidFill>
                  <a:latin typeface="Times New Roman" panose="02020603050405020304" pitchFamily="18" charset="0"/>
                  <a:ea typeface="SimSun" panose="02010600030101010101" pitchFamily="2" charset="-122"/>
                </a:rPr>
                <a:t>p</a:t>
              </a:r>
            </a:p>
          </p:txBody>
        </p:sp>
        <p:sp>
          <p:nvSpPr>
            <p:cNvPr id="65" name="Rectangle 1065"/>
            <p:cNvSpPr>
              <a:spLocks noChangeArrowheads="1"/>
            </p:cNvSpPr>
            <p:nvPr/>
          </p:nvSpPr>
          <p:spPr bwMode="auto">
            <a:xfrm>
              <a:off x="4992"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i="1">
                  <a:solidFill>
                    <a:srgbClr val="000000"/>
                  </a:solidFill>
                  <a:latin typeface="Times New Roman" panose="02020603050405020304" pitchFamily="18" charset="0"/>
                  <a:ea typeface="SimSun" panose="02010600030101010101" pitchFamily="2" charset="-122"/>
                </a:rPr>
                <a:t>q</a:t>
              </a:r>
            </a:p>
          </p:txBody>
        </p:sp>
        <p:sp>
          <p:nvSpPr>
            <p:cNvPr id="66"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7"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8"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9"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0"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1"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2"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3" name="Oval 1073"/>
            <p:cNvSpPr>
              <a:spLocks noChangeArrowheads="1"/>
            </p:cNvSpPr>
            <p:nvPr/>
          </p:nvSpPr>
          <p:spPr bwMode="auto">
            <a:xfrm>
              <a:off x="3860" y="2932"/>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4" name="Oval 1074"/>
            <p:cNvSpPr>
              <a:spLocks noChangeArrowheads="1"/>
            </p:cNvSpPr>
            <p:nvPr/>
          </p:nvSpPr>
          <p:spPr bwMode="auto">
            <a:xfrm>
              <a:off x="4244" y="2884"/>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5"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6"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7"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8"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9"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0"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1"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2"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83"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84" name="Rectangle 1084"/>
            <p:cNvSpPr>
              <a:spLocks noChangeArrowheads="1"/>
            </p:cNvSpPr>
            <p:nvPr/>
          </p:nvSpPr>
          <p:spPr bwMode="auto">
            <a:xfrm>
              <a:off x="4176" y="331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i="1">
                  <a:solidFill>
                    <a:srgbClr val="000000"/>
                  </a:solidFill>
                  <a:latin typeface="Times New Roman" panose="02020603050405020304" pitchFamily="18" charset="0"/>
                  <a:ea typeface="SimSun" panose="02010600030101010101" pitchFamily="2" charset="-122"/>
                </a:rPr>
                <a:t>o</a:t>
              </a:r>
            </a:p>
          </p:txBody>
        </p:sp>
      </p:grpSp>
      <p:grpSp>
        <p:nvGrpSpPr>
          <p:cNvPr id="86" name="Group 50"/>
          <p:cNvGrpSpPr>
            <a:grpSpLocks/>
          </p:cNvGrpSpPr>
          <p:nvPr/>
        </p:nvGrpSpPr>
        <p:grpSpPr bwMode="auto">
          <a:xfrm>
            <a:off x="8968551" y="1149071"/>
            <a:ext cx="2914744" cy="1747780"/>
            <a:chOff x="5264150" y="4648200"/>
            <a:chExt cx="2914744" cy="1747780"/>
          </a:xfrm>
        </p:grpSpPr>
        <p:sp>
          <p:nvSpPr>
            <p:cNvPr id="87" name="Rectangle 2072"/>
            <p:cNvSpPr>
              <a:spLocks noChangeArrowheads="1"/>
            </p:cNvSpPr>
            <p:nvPr/>
          </p:nvSpPr>
          <p:spPr bwMode="auto">
            <a:xfrm>
              <a:off x="6940550" y="5453053"/>
              <a:ext cx="1238344"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None/>
              </a:pPr>
              <a:r>
                <a:rPr lang="en-US" altLang="zh-CN" sz="1800" dirty="0" err="1">
                  <a:solidFill>
                    <a:srgbClr val="000000"/>
                  </a:solidFill>
                  <a:latin typeface="+mn-lt"/>
                  <a:ea typeface="SimSun" panose="02010600030101010101" pitchFamily="2" charset="-122"/>
                </a:rPr>
                <a:t>MinPts</a:t>
              </a:r>
              <a:r>
                <a:rPr lang="en-US" altLang="zh-CN" sz="1800" dirty="0">
                  <a:solidFill>
                    <a:srgbClr val="000000"/>
                  </a:solidFill>
                  <a:latin typeface="+mn-lt"/>
                  <a:ea typeface="SimSun" panose="02010600030101010101" pitchFamily="2" charset="-122"/>
                </a:rPr>
                <a:t> = 5</a:t>
              </a:r>
            </a:p>
            <a:p>
              <a:pPr defTabSz="914400" fontAlgn="base">
                <a:spcBef>
                  <a:spcPts val="600"/>
                </a:spcBef>
                <a:spcAft>
                  <a:spcPct val="0"/>
                </a:spcAft>
                <a:buClrTx/>
                <a:buSzTx/>
                <a:buNone/>
              </a:pPr>
              <a:r>
                <a:rPr lang="en-US" altLang="zh-CN" sz="1800" dirty="0">
                  <a:solidFill>
                    <a:srgbClr val="000000"/>
                  </a:solidFill>
                  <a:latin typeface="+mn-lt"/>
                  <a:ea typeface="SimSun" panose="02010600030101010101" pitchFamily="2" charset="-122"/>
                </a:rPr>
                <a:t>Eps = 1 cm</a:t>
              </a:r>
            </a:p>
          </p:txBody>
        </p:sp>
        <p:grpSp>
          <p:nvGrpSpPr>
            <p:cNvPr id="88" name="Group 49"/>
            <p:cNvGrpSpPr>
              <a:grpSpLocks/>
            </p:cNvGrpSpPr>
            <p:nvPr/>
          </p:nvGrpSpPr>
          <p:grpSpPr bwMode="auto">
            <a:xfrm>
              <a:off x="5264150" y="4648200"/>
              <a:ext cx="1663700" cy="1747780"/>
              <a:chOff x="5264150" y="4648200"/>
              <a:chExt cx="1663700" cy="1747780"/>
            </a:xfrm>
          </p:grpSpPr>
          <p:sp>
            <p:nvSpPr>
              <p:cNvPr id="89"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0"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1"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2"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3"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4"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5"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6"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7"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8"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9" name="Oval 2064"/>
              <p:cNvSpPr>
                <a:spLocks noChangeArrowheads="1"/>
              </p:cNvSpPr>
              <p:nvPr/>
            </p:nvSpPr>
            <p:spPr bwMode="auto">
              <a:xfrm>
                <a:off x="6229396" y="5291223"/>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0"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1"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2"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3"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4" name="Oval 2069"/>
              <p:cNvSpPr>
                <a:spLocks noChangeArrowheads="1"/>
              </p:cNvSpPr>
              <p:nvPr/>
            </p:nvSpPr>
            <p:spPr bwMode="auto">
              <a:xfrm>
                <a:off x="5487988" y="529108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5" name="Rectangle 2070"/>
              <p:cNvSpPr>
                <a:spLocks noChangeArrowheads="1"/>
              </p:cNvSpPr>
              <p:nvPr/>
            </p:nvSpPr>
            <p:spPr bwMode="auto">
              <a:xfrm>
                <a:off x="6300787" y="5051325"/>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p</a:t>
                </a:r>
              </a:p>
            </p:txBody>
          </p:sp>
          <p:sp>
            <p:nvSpPr>
              <p:cNvPr id="106"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q</a:t>
                </a:r>
              </a:p>
            </p:txBody>
          </p:sp>
          <p:sp>
            <p:nvSpPr>
              <p:cNvPr id="107"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spTree>
    <p:extLst>
      <p:ext uri="{BB962C8B-B14F-4D97-AF65-F5344CB8AC3E}">
        <p14:creationId xmlns:p14="http://schemas.microsoft.com/office/powerpoint/2010/main" val="35087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0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pPr defTabSz="1219110"/>
            <a:r>
              <a:rPr lang="en-US" altLang="zh-CN" sz="4000" dirty="0">
                <a:ea typeface="SimSun" panose="02010600030101010101" pitchFamily="2" charset="-122"/>
              </a:rPr>
              <a:t>CLIQUE: Grid-Based Subspace Clustering</a:t>
            </a:r>
          </a:p>
        </p:txBody>
      </p:sp>
      <p:sp>
        <p:nvSpPr>
          <p:cNvPr id="24579" name="Rectangle 3"/>
          <p:cNvSpPr>
            <a:spLocks noGrp="1" noChangeArrowheads="1"/>
          </p:cNvSpPr>
          <p:nvPr>
            <p:ph type="body" sz="half" idx="1"/>
          </p:nvPr>
        </p:nvSpPr>
        <p:spPr>
          <a:xfrm>
            <a:off x="467893" y="1215189"/>
            <a:ext cx="11080529" cy="5105400"/>
          </a:xfrm>
        </p:spPr>
        <p:txBody>
          <a:bodyPr vert="horz" lIns="92075" tIns="46038" rIns="92075" bIns="46038" rtlCol="0">
            <a:noAutofit/>
          </a:bodyPr>
          <a:lstStyle/>
          <a:p>
            <a:pPr>
              <a:spcAft>
                <a:spcPts val="600"/>
              </a:spcAft>
            </a:pPr>
            <a:r>
              <a:rPr lang="en-US" altLang="zh-CN" dirty="0">
                <a:ea typeface="SimSun" panose="02010600030101010101" pitchFamily="2" charset="-122"/>
              </a:rPr>
              <a:t>CLIQUE (Clustering In </a:t>
            </a:r>
            <a:r>
              <a:rPr lang="en-US" altLang="zh-CN" dirty="0" err="1">
                <a:ea typeface="SimSun" panose="02010600030101010101" pitchFamily="2" charset="-122"/>
              </a:rPr>
              <a:t>QUEst</a:t>
            </a:r>
            <a:r>
              <a:rPr lang="en-US" altLang="zh-CN" dirty="0">
                <a:ea typeface="SimSun" panose="02010600030101010101" pitchFamily="2" charset="-122"/>
              </a:rPr>
              <a:t>) (Agrawal, </a:t>
            </a:r>
            <a:r>
              <a:rPr lang="en-US" altLang="zh-CN" dirty="0" err="1">
                <a:ea typeface="SimSun" panose="02010600030101010101" pitchFamily="2" charset="-122"/>
              </a:rPr>
              <a:t>Gehrke</a:t>
            </a:r>
            <a:r>
              <a:rPr lang="en-US" altLang="zh-CN" dirty="0">
                <a:ea typeface="SimSun" panose="02010600030101010101" pitchFamily="2" charset="-122"/>
              </a:rPr>
              <a:t>, </a:t>
            </a:r>
            <a:r>
              <a:rPr lang="en-US" altLang="zh-CN" dirty="0" err="1">
                <a:ea typeface="SimSun" panose="02010600030101010101" pitchFamily="2" charset="-122"/>
              </a:rPr>
              <a:t>Gunopulos</a:t>
            </a:r>
            <a:r>
              <a:rPr lang="en-US" altLang="zh-CN" dirty="0">
                <a:ea typeface="SimSun" panose="02010600030101010101" pitchFamily="2" charset="-122"/>
              </a:rPr>
              <a:t>, </a:t>
            </a:r>
            <a:r>
              <a:rPr lang="en-US" altLang="zh-CN" dirty="0" err="1">
                <a:ea typeface="SimSun" panose="02010600030101010101" pitchFamily="2" charset="-122"/>
              </a:rPr>
              <a:t>Raghavan</a:t>
            </a:r>
            <a:r>
              <a:rPr lang="en-US" altLang="zh-CN" dirty="0">
                <a:ea typeface="SimSun" panose="02010600030101010101" pitchFamily="2" charset="-122"/>
              </a:rPr>
              <a:t>: SIGMOD’98)</a:t>
            </a:r>
          </a:p>
          <a:p>
            <a:pPr>
              <a:spcAft>
                <a:spcPts val="600"/>
              </a:spcAft>
            </a:pPr>
            <a:r>
              <a:rPr lang="en-US" altLang="zh-CN" dirty="0">
                <a:ea typeface="SimSun" panose="02010600030101010101" pitchFamily="2" charset="-122"/>
              </a:rPr>
              <a:t>CLIQUE is a </a:t>
            </a:r>
            <a:r>
              <a:rPr lang="en-US" altLang="zh-CN" b="1" dirty="0">
                <a:ea typeface="SimSun" panose="02010600030101010101" pitchFamily="2" charset="-122"/>
              </a:rPr>
              <a:t>density-based</a:t>
            </a:r>
            <a:r>
              <a:rPr lang="en-US" altLang="zh-CN" dirty="0">
                <a:ea typeface="SimSun" panose="02010600030101010101" pitchFamily="2" charset="-122"/>
              </a:rPr>
              <a:t> and </a:t>
            </a:r>
            <a:r>
              <a:rPr lang="en-US" altLang="zh-CN" b="1" dirty="0">
                <a:ea typeface="SimSun" panose="02010600030101010101" pitchFamily="2" charset="-122"/>
              </a:rPr>
              <a:t>grid-based</a:t>
            </a:r>
            <a:r>
              <a:rPr lang="en-US" altLang="zh-CN" dirty="0">
                <a:ea typeface="SimSun" panose="02010600030101010101" pitchFamily="2" charset="-122"/>
              </a:rPr>
              <a:t> </a:t>
            </a:r>
            <a:r>
              <a:rPr lang="en-US" altLang="zh-CN" dirty="0">
                <a:solidFill>
                  <a:srgbClr val="FF0000"/>
                </a:solidFill>
                <a:ea typeface="SimSun" panose="02010600030101010101" pitchFamily="2" charset="-122"/>
              </a:rPr>
              <a:t>subspace clustering </a:t>
            </a:r>
            <a:r>
              <a:rPr lang="en-US" altLang="zh-CN" dirty="0">
                <a:ea typeface="SimSun" panose="02010600030101010101" pitchFamily="2" charset="-122"/>
              </a:rPr>
              <a:t>algorithm</a:t>
            </a:r>
          </a:p>
          <a:p>
            <a:pPr lvl="1">
              <a:spcAft>
                <a:spcPts val="600"/>
              </a:spcAft>
            </a:pPr>
            <a:r>
              <a:rPr lang="en-US" altLang="zh-CN" b="1" dirty="0">
                <a:ea typeface="SimSun" panose="02010600030101010101" pitchFamily="2" charset="-122"/>
              </a:rPr>
              <a:t>Grid-based</a:t>
            </a:r>
            <a:r>
              <a:rPr lang="en-US" altLang="zh-CN" dirty="0">
                <a:ea typeface="SimSun" panose="02010600030101010101" pitchFamily="2" charset="-122"/>
              </a:rPr>
              <a:t>: </a:t>
            </a:r>
            <a:r>
              <a:rPr lang="en-US" dirty="0"/>
              <a:t>It discretizes the data space through a grid and estimates the density by counting the number of points in a grid cell</a:t>
            </a:r>
            <a:endParaRPr lang="en-US" altLang="zh-CN" dirty="0">
              <a:ea typeface="SimSun" panose="02010600030101010101" pitchFamily="2" charset="-122"/>
            </a:endParaRPr>
          </a:p>
          <a:p>
            <a:pPr lvl="1">
              <a:spcAft>
                <a:spcPts val="600"/>
              </a:spcAft>
            </a:pPr>
            <a:r>
              <a:rPr lang="en-US" altLang="zh-CN" b="1" dirty="0">
                <a:ea typeface="SimSun" panose="02010600030101010101" pitchFamily="2" charset="-122"/>
              </a:rPr>
              <a:t>Density-based</a:t>
            </a:r>
            <a:r>
              <a:rPr lang="en-US" altLang="zh-CN" dirty="0">
                <a:ea typeface="SimSun" panose="02010600030101010101" pitchFamily="2" charset="-122"/>
              </a:rPr>
              <a:t>: A cluster is a maximal set of connected dense units in a subspace</a:t>
            </a:r>
          </a:p>
          <a:p>
            <a:pPr lvl="2">
              <a:spcAft>
                <a:spcPts val="600"/>
              </a:spcAft>
            </a:pPr>
            <a:r>
              <a:rPr lang="en-US" altLang="zh-CN" dirty="0">
                <a:ea typeface="SimSun" panose="02010600030101010101" pitchFamily="2" charset="-122"/>
              </a:rPr>
              <a:t>A unit is dense if the fraction of total data points contained in the unit exceeds the input model parameter</a:t>
            </a:r>
          </a:p>
          <a:p>
            <a:pPr lvl="1">
              <a:spcAft>
                <a:spcPts val="600"/>
              </a:spcAft>
            </a:pPr>
            <a:r>
              <a:rPr lang="en-US" altLang="zh-CN" b="1" dirty="0">
                <a:ea typeface="SimSun" panose="02010600030101010101" pitchFamily="2" charset="-122"/>
              </a:rPr>
              <a:t>Subspace clustering</a:t>
            </a:r>
            <a:r>
              <a:rPr lang="en-US" altLang="zh-CN" dirty="0">
                <a:ea typeface="SimSun" panose="02010600030101010101" pitchFamily="2" charset="-122"/>
              </a:rPr>
              <a:t>: </a:t>
            </a:r>
            <a:r>
              <a:rPr lang="en-US" dirty="0"/>
              <a:t>A subspace cluster is a set of neighboring dense cells in an arbitrary subspace.  It also discovers some minimal descriptions of the clusters </a:t>
            </a:r>
          </a:p>
          <a:p>
            <a:r>
              <a:rPr lang="en-US" altLang="zh-CN" dirty="0">
                <a:ea typeface="SimSun" panose="02010600030101010101" pitchFamily="2" charset="-122"/>
              </a:rPr>
              <a:t>It automatically identifies subspaces of a high dimensional data space that allow better clustering than original space using the </a:t>
            </a:r>
            <a:r>
              <a:rPr lang="en-US" altLang="zh-CN" dirty="0" err="1">
                <a:ea typeface="SimSun" panose="02010600030101010101" pitchFamily="2" charset="-122"/>
              </a:rPr>
              <a:t>Apriori</a:t>
            </a:r>
            <a:r>
              <a:rPr lang="en-US" altLang="zh-CN" dirty="0">
                <a:ea typeface="SimSun" panose="02010600030101010101" pitchFamily="2" charset="-122"/>
              </a:rPr>
              <a:t> principle</a:t>
            </a:r>
            <a:endParaRPr lang="en-US" dirty="0"/>
          </a:p>
        </p:txBody>
      </p:sp>
    </p:spTree>
    <p:extLst>
      <p:ext uri="{BB962C8B-B14F-4D97-AF65-F5344CB8AC3E}">
        <p14:creationId xmlns:p14="http://schemas.microsoft.com/office/powerpoint/2010/main" val="32476986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 y="266520"/>
            <a:ext cx="12192001" cy="609600"/>
          </a:xfrm>
        </p:spPr>
        <p:txBody>
          <a:bodyPr vert="horz" lIns="92075" tIns="46038" rIns="92075" bIns="46038" rtlCol="0" anchor="ctr">
            <a:noAutofit/>
          </a:bodyPr>
          <a:lstStyle/>
          <a:p>
            <a:r>
              <a:rPr lang="en-US" altLang="en-US" sz="3200" b="1" dirty="0"/>
              <a:t>CLIQUE: </a:t>
            </a:r>
            <a:r>
              <a:rPr lang="en-US" altLang="en-US" sz="3200" b="1" dirty="0" err="1"/>
              <a:t>SubSpace</a:t>
            </a:r>
            <a:r>
              <a:rPr lang="en-US" altLang="en-US" sz="3200" b="1" dirty="0"/>
              <a:t> Clustering with </a:t>
            </a:r>
            <a:r>
              <a:rPr lang="en-US" altLang="en-US" sz="3200" b="1" dirty="0" err="1"/>
              <a:t>Aprori</a:t>
            </a:r>
            <a:r>
              <a:rPr lang="en-US" altLang="en-US" sz="3200" b="1" dirty="0"/>
              <a:t> Pruning</a:t>
            </a:r>
            <a:endParaRPr lang="en-US" altLang="zh-CN" sz="2800" dirty="0">
              <a:ea typeface="SimSun" panose="02010600030101010101" pitchFamily="2" charset="-122"/>
            </a:endParaRPr>
          </a:p>
        </p:txBody>
      </p:sp>
      <p:sp>
        <p:nvSpPr>
          <p:cNvPr id="165" name="Rectangle 3"/>
          <p:cNvSpPr>
            <a:spLocks noGrp="1" noChangeArrowheads="1"/>
          </p:cNvSpPr>
          <p:nvPr>
            <p:ph type="body" sz="half" idx="1"/>
          </p:nvPr>
        </p:nvSpPr>
        <p:spPr>
          <a:xfrm>
            <a:off x="332615" y="4307303"/>
            <a:ext cx="11277859" cy="2129590"/>
          </a:xfrm>
        </p:spPr>
        <p:txBody>
          <a:bodyPr vert="horz" lIns="92075" tIns="46038" rIns="92075" bIns="46038" rtlCol="0">
            <a:noAutofit/>
          </a:bodyPr>
          <a:lstStyle/>
          <a:p>
            <a:r>
              <a:rPr lang="en-US" dirty="0"/>
              <a:t>Start at 1-D space and discretize numerical intervals in each axis into grid</a:t>
            </a:r>
          </a:p>
          <a:p>
            <a:r>
              <a:rPr lang="en-US" altLang="zh-CN" dirty="0">
                <a:ea typeface="SimSun" panose="02010600030101010101" pitchFamily="2" charset="-122"/>
              </a:rPr>
              <a:t>Find dense regions (clusters) in each subspace and </a:t>
            </a:r>
            <a:r>
              <a:rPr lang="en-US" dirty="0"/>
              <a:t>generate their minimal descriptions</a:t>
            </a:r>
            <a:r>
              <a:rPr lang="en-US" dirty="0">
                <a:ea typeface="SimSun" panose="02010600030101010101" pitchFamily="2" charset="-122"/>
              </a:rPr>
              <a:t> </a:t>
            </a:r>
            <a:r>
              <a:rPr lang="en-US" altLang="zh-CN" dirty="0">
                <a:ea typeface="SimSun" panose="02010600030101010101" pitchFamily="2" charset="-122"/>
              </a:rPr>
              <a:t> </a:t>
            </a:r>
          </a:p>
          <a:p>
            <a:pPr marL="341313" lvl="1" indent="-341313">
              <a:buClr>
                <a:srgbClr val="0000CC"/>
              </a:buClr>
            </a:pPr>
            <a:r>
              <a:rPr lang="en-US" altLang="zh-CN" dirty="0"/>
              <a:t>Use the dense regions to find promising candidates in 2-D space </a:t>
            </a:r>
            <a:r>
              <a:rPr lang="en-US" altLang="zh-CN" dirty="0">
                <a:ea typeface="SimSun" panose="02010600030101010101" pitchFamily="2" charset="-122"/>
              </a:rPr>
              <a:t>based on the </a:t>
            </a:r>
            <a:r>
              <a:rPr lang="en-US" altLang="zh-CN" dirty="0" err="1">
                <a:ea typeface="SimSun" panose="02010600030101010101" pitchFamily="2" charset="-122"/>
              </a:rPr>
              <a:t>Apriori</a:t>
            </a:r>
            <a:r>
              <a:rPr lang="en-US" altLang="zh-CN" dirty="0">
                <a:ea typeface="SimSun" panose="02010600030101010101" pitchFamily="2" charset="-122"/>
              </a:rPr>
              <a:t> principle</a:t>
            </a:r>
          </a:p>
          <a:p>
            <a:pPr marL="341313" lvl="1" indent="-341313">
              <a:buClr>
                <a:srgbClr val="0000CC"/>
              </a:buClr>
            </a:pPr>
            <a:r>
              <a:rPr lang="en-US" altLang="zh-CN" dirty="0">
                <a:ea typeface="SimSun" panose="02010600030101010101" pitchFamily="2" charset="-122"/>
              </a:rPr>
              <a:t>Repeat the above in level-wise manner in higher dimensional subspaces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79" y="1215233"/>
            <a:ext cx="3861462" cy="300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362" y="1155031"/>
            <a:ext cx="3910262" cy="306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1784" y="1179137"/>
            <a:ext cx="3769895" cy="313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36697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sz="4000" dirty="0">
                <a:ea typeface="SimSun" panose="02010600030101010101" pitchFamily="2" charset="-122"/>
              </a:rPr>
              <a:t>Major Steps of the CLIQUE Algorithm</a:t>
            </a:r>
            <a:endParaRPr lang="en-US" altLang="zh-CN" sz="3600" dirty="0">
              <a:ea typeface="SimSun" panose="02010600030101010101" pitchFamily="2" charset="-122"/>
            </a:endParaRPr>
          </a:p>
        </p:txBody>
      </p:sp>
      <p:sp>
        <p:nvSpPr>
          <p:cNvPr id="24579" name="Rectangle 3"/>
          <p:cNvSpPr>
            <a:spLocks noGrp="1" noChangeArrowheads="1"/>
          </p:cNvSpPr>
          <p:nvPr>
            <p:ph type="body" sz="half" idx="1"/>
          </p:nvPr>
        </p:nvSpPr>
        <p:spPr>
          <a:xfrm>
            <a:off x="542009" y="1224243"/>
            <a:ext cx="10932298" cy="5105400"/>
          </a:xfrm>
        </p:spPr>
        <p:txBody>
          <a:bodyPr vert="horz" lIns="92075" tIns="46038" rIns="92075" bIns="46038" rtlCol="0">
            <a:noAutofit/>
          </a:bodyPr>
          <a:lstStyle/>
          <a:p>
            <a:r>
              <a:rPr lang="en-US" dirty="0"/>
              <a:t>Identify subspaces that contain clusters</a:t>
            </a:r>
          </a:p>
          <a:p>
            <a:pPr lvl="1">
              <a:spcAft>
                <a:spcPts val="600"/>
              </a:spcAft>
            </a:pPr>
            <a:r>
              <a:rPr lang="en-US" altLang="zh-CN" dirty="0">
                <a:ea typeface="SimSun" panose="02010600030101010101" pitchFamily="2" charset="-122"/>
              </a:rPr>
              <a:t>Partition the data space and find the number of points that lie inside each cell of the partition</a:t>
            </a:r>
          </a:p>
          <a:p>
            <a:pPr lvl="1">
              <a:spcAft>
                <a:spcPts val="600"/>
              </a:spcAft>
            </a:pPr>
            <a:r>
              <a:rPr lang="en-US" altLang="zh-CN" dirty="0">
                <a:ea typeface="SimSun" panose="02010600030101010101" pitchFamily="2" charset="-122"/>
              </a:rPr>
              <a:t>Identify the subspaces that contain clusters using the </a:t>
            </a:r>
            <a:r>
              <a:rPr lang="en-US" altLang="zh-CN" dirty="0" err="1">
                <a:ea typeface="SimSun" panose="02010600030101010101" pitchFamily="2" charset="-122"/>
              </a:rPr>
              <a:t>Apriori</a:t>
            </a:r>
            <a:r>
              <a:rPr lang="en-US" altLang="zh-CN" dirty="0">
                <a:ea typeface="SimSun" panose="02010600030101010101" pitchFamily="2" charset="-122"/>
              </a:rPr>
              <a:t> principle</a:t>
            </a:r>
            <a:endParaRPr lang="en-US" dirty="0"/>
          </a:p>
          <a:p>
            <a:r>
              <a:rPr lang="en-US" dirty="0"/>
              <a:t>Identify clusters</a:t>
            </a:r>
          </a:p>
          <a:p>
            <a:pPr lvl="1">
              <a:spcAft>
                <a:spcPts val="600"/>
              </a:spcAft>
            </a:pPr>
            <a:r>
              <a:rPr lang="en-US" altLang="zh-CN" dirty="0">
                <a:ea typeface="SimSun" panose="02010600030101010101" pitchFamily="2" charset="-122"/>
              </a:rPr>
              <a:t>Determine dense units in all subspaces of interests</a:t>
            </a:r>
          </a:p>
          <a:p>
            <a:pPr lvl="1">
              <a:spcAft>
                <a:spcPts val="600"/>
              </a:spcAft>
            </a:pPr>
            <a:r>
              <a:rPr lang="en-US" altLang="zh-CN" dirty="0">
                <a:ea typeface="SimSun" panose="02010600030101010101" pitchFamily="2" charset="-122"/>
              </a:rPr>
              <a:t>Determine connected dense units in all subspaces of interests</a:t>
            </a:r>
            <a:endParaRPr lang="en-US" dirty="0"/>
          </a:p>
          <a:p>
            <a:r>
              <a:rPr lang="en-US" dirty="0"/>
              <a:t>Generate minimal descriptions</a:t>
            </a:r>
            <a:r>
              <a:rPr lang="en-US" dirty="0">
                <a:ea typeface="SimSun" panose="02010600030101010101" pitchFamily="2" charset="-122"/>
              </a:rPr>
              <a:t> </a:t>
            </a:r>
            <a:r>
              <a:rPr lang="en-US" altLang="zh-CN" dirty="0">
                <a:ea typeface="SimSun" panose="02010600030101010101" pitchFamily="2" charset="-122"/>
              </a:rPr>
              <a:t>for the clusters</a:t>
            </a:r>
          </a:p>
          <a:p>
            <a:pPr lvl="1">
              <a:spcAft>
                <a:spcPts val="600"/>
              </a:spcAft>
            </a:pPr>
            <a:r>
              <a:rPr lang="en-US" altLang="zh-CN" dirty="0">
                <a:ea typeface="SimSun" panose="02010600030101010101" pitchFamily="2" charset="-122"/>
              </a:rPr>
              <a:t>Determine maximal regions that cover a cluster of connected dense units for each cluster</a:t>
            </a:r>
          </a:p>
          <a:p>
            <a:pPr lvl="1">
              <a:spcAft>
                <a:spcPts val="600"/>
              </a:spcAft>
            </a:pPr>
            <a:r>
              <a:rPr lang="en-US" altLang="zh-CN" dirty="0">
                <a:ea typeface="SimSun" panose="02010600030101010101" pitchFamily="2" charset="-122"/>
              </a:rPr>
              <a:t>Determine minimal cover for each cluster</a:t>
            </a:r>
          </a:p>
        </p:txBody>
      </p:sp>
    </p:spTree>
    <p:extLst>
      <p:ext uri="{BB962C8B-B14F-4D97-AF65-F5344CB8AC3E}">
        <p14:creationId xmlns:p14="http://schemas.microsoft.com/office/powerpoint/2010/main" val="352897731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sz="4000" dirty="0">
                <a:ea typeface="SimSun" panose="02010600030101010101" pitchFamily="2" charset="-122"/>
              </a:rPr>
              <a:t>Additional Comments on </a:t>
            </a:r>
            <a:r>
              <a:rPr lang="en-US" altLang="zh-CN" sz="4000" i="1" dirty="0">
                <a:ea typeface="SimSun" panose="02010600030101010101" pitchFamily="2" charset="-122"/>
              </a:rPr>
              <a:t>CLIQUE</a:t>
            </a:r>
            <a:endParaRPr lang="en-US" altLang="zh-CN" sz="3600" dirty="0">
              <a:ea typeface="SimSun" panose="02010600030101010101" pitchFamily="2" charset="-122"/>
            </a:endParaRPr>
          </a:p>
        </p:txBody>
      </p:sp>
      <p:sp>
        <p:nvSpPr>
          <p:cNvPr id="24579" name="Rectangle 3"/>
          <p:cNvSpPr>
            <a:spLocks noGrp="1" noChangeArrowheads="1"/>
          </p:cNvSpPr>
          <p:nvPr>
            <p:ph type="body" sz="half" idx="1"/>
          </p:nvPr>
        </p:nvSpPr>
        <p:spPr>
          <a:xfrm>
            <a:off x="529389" y="1215189"/>
            <a:ext cx="10635916" cy="5105400"/>
          </a:xfrm>
        </p:spPr>
        <p:txBody>
          <a:bodyPr vert="horz" lIns="92075" tIns="46038" rIns="92075" bIns="46038" rtlCol="0">
            <a:noAutofit/>
          </a:bodyPr>
          <a:lstStyle/>
          <a:p>
            <a:pPr>
              <a:spcAft>
                <a:spcPts val="600"/>
              </a:spcAft>
            </a:pPr>
            <a:r>
              <a:rPr lang="en-US" altLang="zh-CN" u="sng" dirty="0">
                <a:ea typeface="SimSun" panose="02010600030101010101" pitchFamily="2" charset="-122"/>
              </a:rPr>
              <a:t>Strengths</a:t>
            </a:r>
            <a:r>
              <a:rPr lang="en-US" altLang="zh-CN" dirty="0">
                <a:ea typeface="SimSun" panose="02010600030101010101" pitchFamily="2" charset="-122"/>
              </a:rPr>
              <a:t> </a:t>
            </a:r>
          </a:p>
          <a:p>
            <a:pPr lvl="1">
              <a:spcAft>
                <a:spcPts val="600"/>
              </a:spcAft>
            </a:pPr>
            <a:r>
              <a:rPr lang="en-US" altLang="zh-CN" i="1" dirty="0">
                <a:ea typeface="SimSun" panose="02010600030101010101" pitchFamily="2" charset="-122"/>
              </a:rPr>
              <a:t>Automatically</a:t>
            </a:r>
            <a:r>
              <a:rPr lang="en-US" altLang="zh-CN" dirty="0">
                <a:ea typeface="SimSun" panose="02010600030101010101" pitchFamily="2" charset="-122"/>
              </a:rPr>
              <a:t> finds subspaces of the highest dimensionality as long as high density clusters exist in those subspaces</a:t>
            </a:r>
          </a:p>
          <a:p>
            <a:pPr lvl="1">
              <a:spcAft>
                <a:spcPts val="600"/>
              </a:spcAft>
            </a:pPr>
            <a:r>
              <a:rPr lang="en-US" altLang="zh-CN" i="1" dirty="0">
                <a:ea typeface="SimSun" panose="02010600030101010101" pitchFamily="2" charset="-122"/>
              </a:rPr>
              <a:t>Insensitive</a:t>
            </a:r>
            <a:r>
              <a:rPr lang="en-US" altLang="zh-CN" dirty="0">
                <a:ea typeface="SimSun" panose="02010600030101010101" pitchFamily="2" charset="-122"/>
              </a:rPr>
              <a:t> to the order of records in input and does not presume some canonical data distribution</a:t>
            </a:r>
          </a:p>
          <a:p>
            <a:pPr lvl="1">
              <a:spcAft>
                <a:spcPts val="600"/>
              </a:spcAft>
            </a:pPr>
            <a:r>
              <a:rPr lang="en-US" altLang="zh-CN" dirty="0">
                <a:ea typeface="SimSun" panose="02010600030101010101" pitchFamily="2" charset="-122"/>
              </a:rPr>
              <a:t>Scales</a:t>
            </a:r>
            <a:r>
              <a:rPr lang="en-US" altLang="zh-CN" i="1" dirty="0">
                <a:ea typeface="SimSun" panose="02010600030101010101" pitchFamily="2" charset="-122"/>
              </a:rPr>
              <a:t> linearly</a:t>
            </a:r>
            <a:r>
              <a:rPr lang="en-US" altLang="zh-CN" dirty="0">
                <a:ea typeface="SimSun" panose="02010600030101010101" pitchFamily="2" charset="-122"/>
              </a:rPr>
              <a:t> with the size of input and has good scalability as the number of dimensions in the data increases</a:t>
            </a:r>
          </a:p>
          <a:p>
            <a:pPr>
              <a:spcAft>
                <a:spcPts val="600"/>
              </a:spcAft>
            </a:pPr>
            <a:r>
              <a:rPr lang="en-US" altLang="zh-CN" u="sng" dirty="0">
                <a:ea typeface="SimSun" panose="02010600030101010101" pitchFamily="2" charset="-122"/>
              </a:rPr>
              <a:t>Weaknesses</a:t>
            </a:r>
            <a:endParaRPr lang="en-US" altLang="zh-CN" dirty="0">
              <a:ea typeface="SimSun" panose="02010600030101010101" pitchFamily="2" charset="-122"/>
            </a:endParaRPr>
          </a:p>
          <a:p>
            <a:pPr lvl="1">
              <a:spcAft>
                <a:spcPts val="600"/>
              </a:spcAft>
            </a:pPr>
            <a:r>
              <a:rPr lang="en-US" altLang="zh-CN" dirty="0">
                <a:ea typeface="SimSun" panose="02010600030101010101" pitchFamily="2" charset="-122"/>
              </a:rPr>
              <a:t>As in all grid-based clustering approaches, the </a:t>
            </a:r>
            <a:r>
              <a:rPr lang="en-US" dirty="0"/>
              <a:t>quality of the results crucially depends on the appropriate choice of the number and width of the partitions and grid cells</a:t>
            </a:r>
            <a:endParaRPr lang="en-US" altLang="zh-CN" dirty="0">
              <a:ea typeface="SimSun" panose="02010600030101010101" pitchFamily="2" charset="-122"/>
            </a:endParaRPr>
          </a:p>
        </p:txBody>
      </p:sp>
    </p:spTree>
    <p:extLst>
      <p:ext uri="{BB962C8B-B14F-4D97-AF65-F5344CB8AC3E}">
        <p14:creationId xmlns:p14="http://schemas.microsoft.com/office/powerpoint/2010/main" val="173813878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language clarification</a:t>
            </a:r>
          </a:p>
        </p:txBody>
      </p:sp>
      <p:sp>
        <p:nvSpPr>
          <p:cNvPr id="3" name="Content Placeholder 2"/>
          <p:cNvSpPr>
            <a:spLocks noGrp="1"/>
          </p:cNvSpPr>
          <p:nvPr>
            <p:ph idx="1"/>
          </p:nvPr>
        </p:nvSpPr>
        <p:spPr/>
        <p:txBody>
          <a:bodyPr>
            <a:normAutofit fontScale="92500"/>
          </a:bodyPr>
          <a:lstStyle/>
          <a:p>
            <a:pPr marL="0" indent="0">
              <a:buNone/>
            </a:pPr>
            <a:r>
              <a:rPr lang="en-US" dirty="0"/>
              <a:t>For Quiz 5 Question 2, the word “may” should be taken in the optional sense of the word rather than the regulatory sense</a:t>
            </a:r>
          </a:p>
          <a:p>
            <a:pPr marL="457200" lvl="1" indent="0">
              <a:buNone/>
            </a:pPr>
            <a:r>
              <a:rPr lang="en-US" dirty="0"/>
              <a:t>“I </a:t>
            </a:r>
            <a:r>
              <a:rPr lang="en-US" i="1" dirty="0"/>
              <a:t>may not </a:t>
            </a:r>
            <a:r>
              <a:rPr lang="en-US" dirty="0"/>
              <a:t>go to the gym tonight” means that there is a scenario in which I won’t go to the gym tonight rather than I am not permitted to go to the gym tonight.</a:t>
            </a:r>
          </a:p>
          <a:p>
            <a:pPr marL="457200" lvl="1" indent="0">
              <a:buNone/>
            </a:pPr>
            <a:endParaRPr lang="en-US" dirty="0"/>
          </a:p>
          <a:p>
            <a:pPr marL="0" lvl="1" indent="0">
              <a:buNone/>
            </a:pPr>
            <a:r>
              <a:rPr lang="en-US" sz="2800" dirty="0"/>
              <a:t>Mathematically this would be considered a statement of existence.</a:t>
            </a:r>
          </a:p>
          <a:p>
            <a:pPr marL="457200" lvl="1" indent="0">
              <a:buNone/>
            </a:pPr>
            <a:r>
              <a:rPr lang="en-US" dirty="0"/>
              <a:t>“Points p and q may not be in the same cluster” can be stated as:</a:t>
            </a:r>
          </a:p>
          <a:p>
            <a:pPr lvl="1"/>
            <a:r>
              <a:rPr lang="en-US" dirty="0"/>
              <a:t>There exists a scenario in which p is not in a cluster, q is not in a cluster, or p and q are in different clusters.</a:t>
            </a:r>
          </a:p>
          <a:p>
            <a:pPr lvl="1"/>
            <a:r>
              <a:rPr lang="en-US" dirty="0"/>
              <a:t>Or even more thoroughly: There exists a scenario in which the dataset from which p and q were drawn contains other points such that p is not in a cluster, q is not in a cluster, or p is in cluster A and q is in cluster B and A is not equal to B.</a:t>
            </a:r>
            <a:endParaRPr lang="en-US" sz="2800" dirty="0"/>
          </a:p>
        </p:txBody>
      </p:sp>
    </p:spTree>
    <p:extLst>
      <p:ext uri="{BB962C8B-B14F-4D97-AF65-F5344CB8AC3E}">
        <p14:creationId xmlns:p14="http://schemas.microsoft.com/office/powerpoint/2010/main" val="18812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a:xfrm>
            <a:off x="3759753" y="4274344"/>
            <a:ext cx="3002680"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Rounded Corners 6"/>
          <p:cNvSpPr/>
          <p:nvPr/>
        </p:nvSpPr>
        <p:spPr>
          <a:xfrm>
            <a:off x="3124199" y="4274344"/>
            <a:ext cx="600075"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Rounded Corners 5"/>
          <p:cNvSpPr/>
          <p:nvPr/>
        </p:nvSpPr>
        <p:spPr>
          <a:xfrm>
            <a:off x="4293470" y="2343150"/>
            <a:ext cx="3002680"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Rounded Corners 4"/>
          <p:cNvSpPr/>
          <p:nvPr/>
        </p:nvSpPr>
        <p:spPr>
          <a:xfrm>
            <a:off x="3759753" y="2343150"/>
            <a:ext cx="491019"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Rounded Corners 3"/>
          <p:cNvSpPr/>
          <p:nvPr/>
        </p:nvSpPr>
        <p:spPr>
          <a:xfrm>
            <a:off x="3124200" y="2333625"/>
            <a:ext cx="600075"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US" sz="2600" dirty="0"/>
              <a:t>For a given eps and </a:t>
            </a:r>
            <a:r>
              <a:rPr lang="en-US" sz="2600" dirty="0" err="1"/>
              <a:t>minpts</a:t>
            </a:r>
            <a:r>
              <a:rPr lang="en-US" sz="2600" dirty="0"/>
              <a:t>, </a:t>
            </a:r>
          </a:p>
          <a:p>
            <a:r>
              <a:rPr lang="en-US" sz="2600" dirty="0"/>
              <a:t>Points p and q may not be in the same cluster</a:t>
            </a:r>
          </a:p>
          <a:p>
            <a:pPr lvl="1"/>
            <a:r>
              <a:rPr lang="en-US" sz="2200" dirty="0"/>
              <a:t>True if there exists a scenario in which one of the following holds:</a:t>
            </a:r>
          </a:p>
          <a:p>
            <a:pPr marL="914400" lvl="1" indent="0">
              <a:buNone/>
            </a:pPr>
            <a:r>
              <a:rPr lang="en-US" sz="2200" dirty="0"/>
              <a:t>p is not in a cluster </a:t>
            </a:r>
            <a:r>
              <a:rPr lang="en-US" sz="2200" b="1" dirty="0"/>
              <a:t>or</a:t>
            </a:r>
            <a:r>
              <a:rPr lang="en-US" sz="2200" b="1" i="1" dirty="0"/>
              <a:t> </a:t>
            </a:r>
            <a:r>
              <a:rPr lang="en-US" sz="2200" dirty="0"/>
              <a:t>q is not in a cluster </a:t>
            </a:r>
            <a:r>
              <a:rPr lang="en-US" sz="2200" b="1" dirty="0"/>
              <a:t>or</a:t>
            </a:r>
            <a:r>
              <a:rPr lang="en-US" sz="2200" dirty="0"/>
              <a:t> p and q are in different clusters</a:t>
            </a:r>
          </a:p>
          <a:p>
            <a:pPr lvl="1"/>
            <a:r>
              <a:rPr lang="en-US" sz="2200" dirty="0"/>
              <a:t>False if, for all scenarios, the following hold:</a:t>
            </a:r>
          </a:p>
          <a:p>
            <a:pPr marL="914400" lvl="1" indent="0">
              <a:buNone/>
            </a:pPr>
            <a:r>
              <a:rPr lang="en-US" sz="2200" dirty="0"/>
              <a:t>p is in a cluster </a:t>
            </a:r>
            <a:r>
              <a:rPr lang="en-US" sz="2200" b="1" dirty="0"/>
              <a:t>and</a:t>
            </a:r>
            <a:r>
              <a:rPr lang="en-US" sz="2200" i="1" dirty="0"/>
              <a:t> </a:t>
            </a:r>
            <a:r>
              <a:rPr lang="en-US" sz="2200" dirty="0"/>
              <a:t>q is in a cluster </a:t>
            </a:r>
            <a:r>
              <a:rPr lang="en-US" sz="2200" b="1" dirty="0"/>
              <a:t>and</a:t>
            </a:r>
            <a:r>
              <a:rPr lang="en-US" sz="2200" i="1" dirty="0"/>
              <a:t> </a:t>
            </a:r>
            <a:r>
              <a:rPr lang="en-US" sz="2200" dirty="0"/>
              <a:t>p and q are in the same cluster</a:t>
            </a:r>
          </a:p>
          <a:p>
            <a:r>
              <a:rPr lang="en-US" sz="2600" dirty="0"/>
              <a:t>Points p and q may be in different clusters</a:t>
            </a:r>
          </a:p>
          <a:p>
            <a:pPr lvl="1"/>
            <a:r>
              <a:rPr lang="en-US" sz="2200" dirty="0"/>
              <a:t>True if there exists a scenario in which all of the following hold:</a:t>
            </a:r>
          </a:p>
          <a:p>
            <a:pPr marL="857250" indent="0">
              <a:spcBef>
                <a:spcPts val="500"/>
              </a:spcBef>
              <a:buNone/>
            </a:pPr>
            <a:r>
              <a:rPr lang="en-US" sz="2200" dirty="0"/>
              <a:t>p is in a cluster </a:t>
            </a:r>
            <a:r>
              <a:rPr lang="en-US" sz="2200" b="1" dirty="0"/>
              <a:t>and</a:t>
            </a:r>
            <a:r>
              <a:rPr lang="en-US" sz="2200" dirty="0"/>
              <a:t> q is in a cluster </a:t>
            </a:r>
            <a:r>
              <a:rPr lang="en-US" sz="2200" b="1" dirty="0"/>
              <a:t>and</a:t>
            </a:r>
            <a:r>
              <a:rPr lang="en-US" sz="2200" dirty="0"/>
              <a:t> p and q are in different clusters</a:t>
            </a:r>
          </a:p>
          <a:p>
            <a:pPr marL="685800">
              <a:spcBef>
                <a:spcPts val="500"/>
              </a:spcBef>
            </a:pPr>
            <a:r>
              <a:rPr lang="en-US" sz="2200" dirty="0"/>
              <a:t>False if, for all scenarios, one of the following holds:</a:t>
            </a:r>
          </a:p>
          <a:p>
            <a:pPr marL="857250" indent="0">
              <a:spcBef>
                <a:spcPts val="500"/>
              </a:spcBef>
              <a:buNone/>
            </a:pPr>
            <a:r>
              <a:rPr lang="en-US" sz="2200" dirty="0"/>
              <a:t>p</a:t>
            </a:r>
            <a:r>
              <a:rPr lang="en-US" sz="2200" dirty="0"/>
              <a:t> is not in a cluster </a:t>
            </a:r>
            <a:r>
              <a:rPr lang="en-US" sz="2200" b="1" dirty="0"/>
              <a:t>or</a:t>
            </a:r>
            <a:r>
              <a:rPr lang="en-US" sz="2200" dirty="0"/>
              <a:t> q is not in a cluster </a:t>
            </a:r>
            <a:r>
              <a:rPr lang="en-US" sz="2200" b="1" dirty="0"/>
              <a:t>or</a:t>
            </a:r>
            <a:r>
              <a:rPr lang="en-US" sz="2200" dirty="0"/>
              <a:t> p and q are in the same cluste</a:t>
            </a:r>
            <a:r>
              <a:rPr lang="en-US" sz="2200" dirty="0"/>
              <a:t>r</a:t>
            </a:r>
          </a:p>
        </p:txBody>
      </p:sp>
    </p:spTree>
    <p:extLst>
      <p:ext uri="{BB962C8B-B14F-4D97-AF65-F5344CB8AC3E}">
        <p14:creationId xmlns:p14="http://schemas.microsoft.com/office/powerpoint/2010/main" val="397654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3137453" y="4282043"/>
            <a:ext cx="696360"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Rounded Corners 5"/>
          <p:cNvSpPr/>
          <p:nvPr/>
        </p:nvSpPr>
        <p:spPr>
          <a:xfrm>
            <a:off x="3137453" y="2343944"/>
            <a:ext cx="696360"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Rounded Corners 4"/>
          <p:cNvSpPr/>
          <p:nvPr/>
        </p:nvSpPr>
        <p:spPr>
          <a:xfrm>
            <a:off x="3861353" y="4282043"/>
            <a:ext cx="3002680"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Rounded Corners 3"/>
          <p:cNvSpPr/>
          <p:nvPr/>
        </p:nvSpPr>
        <p:spPr>
          <a:xfrm>
            <a:off x="3861353" y="2331244"/>
            <a:ext cx="3002680" cy="3714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pPr marL="0" indent="0">
              <a:buNone/>
            </a:pPr>
            <a:r>
              <a:rPr lang="en-US" sz="2600" dirty="0"/>
              <a:t>For a given eps and </a:t>
            </a:r>
            <a:r>
              <a:rPr lang="en-US" sz="2600" dirty="0" err="1"/>
              <a:t>minpts</a:t>
            </a:r>
            <a:r>
              <a:rPr lang="en-US" sz="2600" dirty="0"/>
              <a:t>, </a:t>
            </a:r>
          </a:p>
          <a:p>
            <a:r>
              <a:rPr lang="en-US" sz="2600" dirty="0"/>
              <a:t>Points p and q must be in different clusters</a:t>
            </a:r>
          </a:p>
          <a:p>
            <a:pPr lvl="1"/>
            <a:r>
              <a:rPr lang="en-US" sz="2200" dirty="0"/>
              <a:t>True if, for all scenarios, the following hold:</a:t>
            </a:r>
          </a:p>
          <a:p>
            <a:pPr marL="914400" lvl="1" indent="0">
              <a:buNone/>
            </a:pPr>
            <a:r>
              <a:rPr lang="en-US" sz="2200" dirty="0"/>
              <a:t>p is in a cluster </a:t>
            </a:r>
            <a:r>
              <a:rPr lang="en-US" sz="2200" b="1" dirty="0"/>
              <a:t>and</a:t>
            </a:r>
            <a:r>
              <a:rPr lang="en-US" sz="2200" dirty="0"/>
              <a:t> q is in a cluster </a:t>
            </a:r>
            <a:r>
              <a:rPr lang="en-US" sz="2200" b="1" dirty="0"/>
              <a:t>and</a:t>
            </a:r>
            <a:r>
              <a:rPr lang="en-US" sz="2200" dirty="0"/>
              <a:t> p and q belong to different clusters</a:t>
            </a:r>
          </a:p>
          <a:p>
            <a:pPr lvl="1"/>
            <a:r>
              <a:rPr lang="en-US" sz="2200" dirty="0"/>
              <a:t>False if there exists a scenario where one of the following holds:</a:t>
            </a:r>
          </a:p>
          <a:p>
            <a:pPr marL="914400" lvl="1" indent="0">
              <a:buNone/>
            </a:pPr>
            <a:r>
              <a:rPr lang="en-US" sz="2200" dirty="0"/>
              <a:t>p is not in a cluster </a:t>
            </a:r>
            <a:r>
              <a:rPr lang="en-US" sz="2200" b="1" dirty="0"/>
              <a:t>or </a:t>
            </a:r>
            <a:r>
              <a:rPr lang="en-US" sz="2200" dirty="0"/>
              <a:t>q is not in a cluster</a:t>
            </a:r>
            <a:r>
              <a:rPr lang="en-US" sz="2200" b="1" dirty="0"/>
              <a:t> or</a:t>
            </a:r>
            <a:r>
              <a:rPr lang="en-US" sz="2200" i="1" dirty="0"/>
              <a:t> </a:t>
            </a:r>
            <a:r>
              <a:rPr lang="en-US" sz="2200" dirty="0"/>
              <a:t>p and q belong to the same cluster</a:t>
            </a:r>
          </a:p>
          <a:p>
            <a:r>
              <a:rPr lang="en-US" sz="2600" dirty="0"/>
              <a:t>Points p and q must be in the same cluster</a:t>
            </a:r>
          </a:p>
          <a:p>
            <a:pPr lvl="1"/>
            <a:r>
              <a:rPr lang="en-US" sz="2200" dirty="0"/>
              <a:t>True if, for all scenarios, the following hold:</a:t>
            </a:r>
          </a:p>
          <a:p>
            <a:pPr marL="914400" lvl="1" indent="0">
              <a:buNone/>
            </a:pPr>
            <a:r>
              <a:rPr lang="en-US" sz="2200" dirty="0"/>
              <a:t>p is in a cluster </a:t>
            </a:r>
            <a:r>
              <a:rPr lang="en-US" sz="2200" b="1" dirty="0"/>
              <a:t>and</a:t>
            </a:r>
            <a:r>
              <a:rPr lang="en-US" sz="2200" dirty="0"/>
              <a:t> q is in a cluster </a:t>
            </a:r>
            <a:r>
              <a:rPr lang="en-US" sz="2200" b="1" dirty="0"/>
              <a:t>and</a:t>
            </a:r>
            <a:r>
              <a:rPr lang="en-US" sz="2200" dirty="0"/>
              <a:t> p and q belong to the same cluster</a:t>
            </a:r>
          </a:p>
          <a:p>
            <a:pPr lvl="1"/>
            <a:r>
              <a:rPr lang="en-US" sz="2200" dirty="0"/>
              <a:t>False if there exists a scenario where one of the following holds:</a:t>
            </a:r>
          </a:p>
          <a:p>
            <a:pPr marL="914400" lvl="1" indent="0">
              <a:buNone/>
            </a:pPr>
            <a:r>
              <a:rPr lang="en-US" sz="2200" dirty="0"/>
              <a:t>p is not in a cluster </a:t>
            </a:r>
            <a:r>
              <a:rPr lang="en-US" sz="2200" b="1" dirty="0"/>
              <a:t>or </a:t>
            </a:r>
            <a:r>
              <a:rPr lang="en-US" sz="2200" dirty="0"/>
              <a:t>q is not in a cluster</a:t>
            </a:r>
            <a:r>
              <a:rPr lang="en-US" sz="2200" b="1" dirty="0"/>
              <a:t> or</a:t>
            </a:r>
            <a:r>
              <a:rPr lang="en-US" sz="2200" i="1" dirty="0"/>
              <a:t> </a:t>
            </a:r>
            <a:r>
              <a:rPr lang="en-US" sz="2200" dirty="0"/>
              <a:t>p and q belong to different clusters</a:t>
            </a:r>
          </a:p>
        </p:txBody>
      </p:sp>
    </p:spTree>
    <p:extLst>
      <p:ext uri="{BB962C8B-B14F-4D97-AF65-F5344CB8AC3E}">
        <p14:creationId xmlns:p14="http://schemas.microsoft.com/office/powerpoint/2010/main" val="309296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2227394" y="1190085"/>
            <a:ext cx="1006676" cy="671119"/>
            <a:chOff x="1300294" y="1431385"/>
            <a:chExt cx="1006676" cy="671119"/>
          </a:xfrm>
        </p:grpSpPr>
        <p:sp>
          <p:nvSpPr>
            <p:cNvPr id="18" name="Oval 17"/>
            <p:cNvSpPr/>
            <p:nvPr/>
          </p:nvSpPr>
          <p:spPr>
            <a:xfrm>
              <a:off x="1635851" y="1431385"/>
              <a:ext cx="671119" cy="67111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Oval 3"/>
            <p:cNvSpPr/>
            <p:nvPr/>
          </p:nvSpPr>
          <p:spPr>
            <a:xfrm>
              <a:off x="1300294" y="1431385"/>
              <a:ext cx="671119" cy="67111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Oval 4"/>
            <p:cNvSpPr/>
            <p:nvPr/>
          </p:nvSpPr>
          <p:spPr>
            <a:xfrm>
              <a:off x="1598102" y="1729193"/>
              <a:ext cx="75501" cy="7550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Oval 18"/>
            <p:cNvSpPr/>
            <p:nvPr/>
          </p:nvSpPr>
          <p:spPr>
            <a:xfrm>
              <a:off x="1933659" y="1729193"/>
              <a:ext cx="75501" cy="7550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6" name="TextBox 25"/>
          <p:cNvSpPr txBox="1"/>
          <p:nvPr/>
        </p:nvSpPr>
        <p:spPr>
          <a:xfrm>
            <a:off x="1954969" y="361616"/>
            <a:ext cx="2226315" cy="646331"/>
          </a:xfrm>
          <a:prstGeom prst="rect">
            <a:avLst/>
          </a:prstGeom>
          <a:noFill/>
        </p:spPr>
        <p:txBody>
          <a:bodyPr wrap="none" rtlCol="0">
            <a:spAutoFit/>
          </a:bodyPr>
          <a:lstStyle/>
          <a:p>
            <a:r>
              <a:rPr lang="en-US" dirty="0"/>
              <a:t>eps = 1cm, </a:t>
            </a:r>
            <a:r>
              <a:rPr lang="en-US" dirty="0" err="1"/>
              <a:t>minpts</a:t>
            </a:r>
            <a:r>
              <a:rPr lang="en-US" dirty="0"/>
              <a:t> = 2</a:t>
            </a:r>
          </a:p>
          <a:p>
            <a:r>
              <a:rPr lang="en-US" dirty="0"/>
              <a:t>d(</a:t>
            </a:r>
            <a:r>
              <a:rPr lang="en-US" dirty="0" err="1"/>
              <a:t>p,q</a:t>
            </a:r>
            <a:r>
              <a:rPr lang="en-US" dirty="0"/>
              <a:t>) = 1cm</a:t>
            </a:r>
          </a:p>
        </p:txBody>
      </p:sp>
      <p:sp>
        <p:nvSpPr>
          <p:cNvPr id="27" name="TextBox 26"/>
          <p:cNvSpPr txBox="1"/>
          <p:nvPr/>
        </p:nvSpPr>
        <p:spPr>
          <a:xfrm>
            <a:off x="1958522" y="2766645"/>
            <a:ext cx="3276599" cy="923330"/>
          </a:xfrm>
          <a:prstGeom prst="rect">
            <a:avLst/>
          </a:prstGeom>
          <a:noFill/>
        </p:spPr>
        <p:txBody>
          <a:bodyPr wrap="square" rtlCol="0">
            <a:spAutoFit/>
          </a:bodyPr>
          <a:lstStyle/>
          <a:p>
            <a:r>
              <a:rPr lang="en-US" dirty="0"/>
              <a:t>p and q will always be in the same cluster so the statement is false.</a:t>
            </a:r>
          </a:p>
        </p:txBody>
      </p:sp>
      <p:sp>
        <p:nvSpPr>
          <p:cNvPr id="32" name="TextBox 31"/>
          <p:cNvSpPr txBox="1"/>
          <p:nvPr/>
        </p:nvSpPr>
        <p:spPr>
          <a:xfrm>
            <a:off x="7206418" y="361616"/>
            <a:ext cx="2226315" cy="646331"/>
          </a:xfrm>
          <a:prstGeom prst="rect">
            <a:avLst/>
          </a:prstGeom>
          <a:noFill/>
        </p:spPr>
        <p:txBody>
          <a:bodyPr wrap="none" rtlCol="0">
            <a:spAutoFit/>
          </a:bodyPr>
          <a:lstStyle/>
          <a:p>
            <a:r>
              <a:rPr lang="en-US" dirty="0"/>
              <a:t>eps = 1cm, </a:t>
            </a:r>
            <a:r>
              <a:rPr lang="en-US" dirty="0" err="1"/>
              <a:t>minpts</a:t>
            </a:r>
            <a:r>
              <a:rPr lang="en-US" dirty="0"/>
              <a:t> = 4</a:t>
            </a:r>
          </a:p>
          <a:p>
            <a:r>
              <a:rPr lang="en-US" dirty="0"/>
              <a:t>d(</a:t>
            </a:r>
            <a:r>
              <a:rPr lang="en-US" dirty="0" err="1"/>
              <a:t>p,q</a:t>
            </a:r>
            <a:r>
              <a:rPr lang="en-US" dirty="0"/>
              <a:t>) = 1cm</a:t>
            </a:r>
          </a:p>
        </p:txBody>
      </p:sp>
      <p:grpSp>
        <p:nvGrpSpPr>
          <p:cNvPr id="44" name="Group 43"/>
          <p:cNvGrpSpPr/>
          <p:nvPr/>
        </p:nvGrpSpPr>
        <p:grpSpPr>
          <a:xfrm>
            <a:off x="7258075" y="1190085"/>
            <a:ext cx="1403243" cy="671119"/>
            <a:chOff x="4946675" y="1249247"/>
            <a:chExt cx="1403243" cy="671119"/>
          </a:xfrm>
        </p:grpSpPr>
        <p:sp>
          <p:nvSpPr>
            <p:cNvPr id="20" name="Oval 19"/>
            <p:cNvSpPr/>
            <p:nvPr/>
          </p:nvSpPr>
          <p:spPr>
            <a:xfrm>
              <a:off x="5678799" y="1249247"/>
              <a:ext cx="671119" cy="671119"/>
            </a:xfrm>
            <a:prstGeom prst="ellipse">
              <a:avLst/>
            </a:prstGeom>
            <a:noFill/>
            <a:ln w="952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Oval 20"/>
            <p:cNvSpPr/>
            <p:nvPr/>
          </p:nvSpPr>
          <p:spPr>
            <a:xfrm>
              <a:off x="5976607" y="1547055"/>
              <a:ext cx="75501" cy="7550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p:cNvSpPr/>
            <p:nvPr/>
          </p:nvSpPr>
          <p:spPr>
            <a:xfrm>
              <a:off x="5503000" y="1249247"/>
              <a:ext cx="671119" cy="671119"/>
            </a:xfrm>
            <a:prstGeom prst="ellipse">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Oval 28"/>
            <p:cNvSpPr/>
            <p:nvPr/>
          </p:nvSpPr>
          <p:spPr>
            <a:xfrm>
              <a:off x="5167443" y="1249247"/>
              <a:ext cx="671119" cy="671119"/>
            </a:xfrm>
            <a:prstGeom prst="ellipse">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0" name="Oval 29"/>
            <p:cNvSpPr/>
            <p:nvPr/>
          </p:nvSpPr>
          <p:spPr>
            <a:xfrm>
              <a:off x="5465251" y="1547055"/>
              <a:ext cx="75501" cy="75501"/>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1" name="Oval 30"/>
            <p:cNvSpPr/>
            <p:nvPr/>
          </p:nvSpPr>
          <p:spPr>
            <a:xfrm>
              <a:off x="5800808" y="1547055"/>
              <a:ext cx="75501" cy="7550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3" name="Oval 32"/>
            <p:cNvSpPr/>
            <p:nvPr/>
          </p:nvSpPr>
          <p:spPr>
            <a:xfrm>
              <a:off x="4946675" y="1249247"/>
              <a:ext cx="671119" cy="671119"/>
            </a:xfrm>
            <a:prstGeom prst="ellipse">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4" name="Oval 33"/>
            <p:cNvSpPr/>
            <p:nvPr/>
          </p:nvSpPr>
          <p:spPr>
            <a:xfrm>
              <a:off x="5244483" y="1547055"/>
              <a:ext cx="75501" cy="75501"/>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5" name="Oval 34"/>
            <p:cNvSpPr/>
            <p:nvPr/>
          </p:nvSpPr>
          <p:spPr>
            <a:xfrm>
              <a:off x="5073033" y="1356555"/>
              <a:ext cx="75501" cy="75501"/>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6" name="Oval 35"/>
            <p:cNvSpPr/>
            <p:nvPr/>
          </p:nvSpPr>
          <p:spPr>
            <a:xfrm>
              <a:off x="6152533" y="1718505"/>
              <a:ext cx="75501" cy="7550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7" name="Oval 36"/>
            <p:cNvSpPr/>
            <p:nvPr/>
          </p:nvSpPr>
          <p:spPr>
            <a:xfrm>
              <a:off x="5148534" y="1791661"/>
              <a:ext cx="75501" cy="75501"/>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8" name="Oval 37"/>
            <p:cNvSpPr/>
            <p:nvPr/>
          </p:nvSpPr>
          <p:spPr>
            <a:xfrm>
              <a:off x="6079776" y="1819435"/>
              <a:ext cx="75501" cy="7550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9" name="TextBox 38"/>
          <p:cNvSpPr txBox="1"/>
          <p:nvPr/>
        </p:nvSpPr>
        <p:spPr>
          <a:xfrm>
            <a:off x="7206416" y="2766645"/>
            <a:ext cx="3276599" cy="923330"/>
          </a:xfrm>
          <a:prstGeom prst="rect">
            <a:avLst/>
          </a:prstGeom>
          <a:noFill/>
        </p:spPr>
        <p:txBody>
          <a:bodyPr wrap="square" rtlCol="0">
            <a:spAutoFit/>
          </a:bodyPr>
          <a:lstStyle/>
          <a:p>
            <a:r>
              <a:rPr lang="en-US" dirty="0"/>
              <a:t>Can we find a scenario in which points p and q are in different clusters?</a:t>
            </a:r>
          </a:p>
        </p:txBody>
      </p:sp>
      <p:grpSp>
        <p:nvGrpSpPr>
          <p:cNvPr id="49" name="Group 48"/>
          <p:cNvGrpSpPr/>
          <p:nvPr/>
        </p:nvGrpSpPr>
        <p:grpSpPr>
          <a:xfrm>
            <a:off x="7478843" y="1190085"/>
            <a:ext cx="1006676" cy="671119"/>
            <a:chOff x="3123484" y="1309684"/>
            <a:chExt cx="1006676" cy="671119"/>
          </a:xfrm>
        </p:grpSpPr>
        <p:sp>
          <p:nvSpPr>
            <p:cNvPr id="45" name="Oval 44"/>
            <p:cNvSpPr/>
            <p:nvPr/>
          </p:nvSpPr>
          <p:spPr>
            <a:xfrm>
              <a:off x="3459041" y="1309684"/>
              <a:ext cx="671119" cy="67111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6" name="Oval 45"/>
            <p:cNvSpPr/>
            <p:nvPr/>
          </p:nvSpPr>
          <p:spPr>
            <a:xfrm>
              <a:off x="3123484" y="1309684"/>
              <a:ext cx="671119" cy="67111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7" name="Oval 46"/>
            <p:cNvSpPr/>
            <p:nvPr/>
          </p:nvSpPr>
          <p:spPr>
            <a:xfrm>
              <a:off x="3421292" y="1607492"/>
              <a:ext cx="75501" cy="7550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p:cNvSpPr/>
            <p:nvPr/>
          </p:nvSpPr>
          <p:spPr>
            <a:xfrm>
              <a:off x="3756849" y="1607492"/>
              <a:ext cx="75501" cy="7550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TextBox 49"/>
          <p:cNvSpPr txBox="1"/>
          <p:nvPr/>
        </p:nvSpPr>
        <p:spPr>
          <a:xfrm>
            <a:off x="1958522" y="2038671"/>
            <a:ext cx="3276599" cy="646331"/>
          </a:xfrm>
          <a:prstGeom prst="rect">
            <a:avLst/>
          </a:prstGeom>
          <a:noFill/>
        </p:spPr>
        <p:txBody>
          <a:bodyPr wrap="square" rtlCol="0">
            <a:spAutoFit/>
          </a:bodyPr>
          <a:lstStyle/>
          <a:p>
            <a:r>
              <a:rPr lang="en-US" b="1" dirty="0"/>
              <a:t>Statement: </a:t>
            </a:r>
            <a:r>
              <a:rPr lang="en-US" dirty="0"/>
              <a:t>Points p and q may be in different clusters.</a:t>
            </a:r>
          </a:p>
        </p:txBody>
      </p:sp>
      <p:sp>
        <p:nvSpPr>
          <p:cNvPr id="51" name="TextBox 50"/>
          <p:cNvSpPr txBox="1"/>
          <p:nvPr/>
        </p:nvSpPr>
        <p:spPr>
          <a:xfrm>
            <a:off x="7206417" y="2038671"/>
            <a:ext cx="3276599" cy="646331"/>
          </a:xfrm>
          <a:prstGeom prst="rect">
            <a:avLst/>
          </a:prstGeom>
          <a:noFill/>
        </p:spPr>
        <p:txBody>
          <a:bodyPr wrap="square" rtlCol="0">
            <a:spAutoFit/>
          </a:bodyPr>
          <a:lstStyle/>
          <a:p>
            <a:r>
              <a:rPr lang="en-US" b="1" dirty="0"/>
              <a:t>Statement: </a:t>
            </a:r>
            <a:r>
              <a:rPr lang="en-US" dirty="0"/>
              <a:t>Points p and q may be in different clusters.</a:t>
            </a:r>
          </a:p>
        </p:txBody>
      </p:sp>
      <p:sp>
        <p:nvSpPr>
          <p:cNvPr id="52" name="TextBox 51"/>
          <p:cNvSpPr txBox="1"/>
          <p:nvPr/>
        </p:nvSpPr>
        <p:spPr>
          <a:xfrm>
            <a:off x="7206415" y="3771618"/>
            <a:ext cx="3276599" cy="369332"/>
          </a:xfrm>
          <a:prstGeom prst="rect">
            <a:avLst/>
          </a:prstGeom>
          <a:noFill/>
        </p:spPr>
        <p:txBody>
          <a:bodyPr wrap="square" rtlCol="0">
            <a:spAutoFit/>
          </a:bodyPr>
          <a:lstStyle/>
          <a:p>
            <a:r>
              <a:rPr lang="en-US" dirty="0"/>
              <a:t>Yes, so the statement is true.</a:t>
            </a:r>
          </a:p>
        </p:txBody>
      </p:sp>
      <p:sp>
        <p:nvSpPr>
          <p:cNvPr id="53" name="TextBox 52"/>
          <p:cNvSpPr txBox="1"/>
          <p:nvPr/>
        </p:nvSpPr>
        <p:spPr>
          <a:xfrm>
            <a:off x="1958522" y="4388724"/>
            <a:ext cx="3276599" cy="646331"/>
          </a:xfrm>
          <a:prstGeom prst="rect">
            <a:avLst/>
          </a:prstGeom>
          <a:noFill/>
        </p:spPr>
        <p:txBody>
          <a:bodyPr wrap="square" rtlCol="0">
            <a:spAutoFit/>
          </a:bodyPr>
          <a:lstStyle/>
          <a:p>
            <a:r>
              <a:rPr lang="en-US" b="1" dirty="0"/>
              <a:t>Statement: </a:t>
            </a:r>
            <a:r>
              <a:rPr lang="en-US" dirty="0"/>
              <a:t>Points p and q must be in the same cluster.</a:t>
            </a:r>
          </a:p>
        </p:txBody>
      </p:sp>
      <p:sp>
        <p:nvSpPr>
          <p:cNvPr id="54" name="TextBox 53"/>
          <p:cNvSpPr txBox="1"/>
          <p:nvPr/>
        </p:nvSpPr>
        <p:spPr>
          <a:xfrm>
            <a:off x="1954969" y="5116698"/>
            <a:ext cx="3276599" cy="1200329"/>
          </a:xfrm>
          <a:prstGeom prst="rect">
            <a:avLst/>
          </a:prstGeom>
          <a:noFill/>
        </p:spPr>
        <p:txBody>
          <a:bodyPr wrap="square" rtlCol="0">
            <a:spAutoFit/>
          </a:bodyPr>
          <a:lstStyle/>
          <a:p>
            <a:r>
              <a:rPr lang="en-US" dirty="0"/>
              <a:t>As before, p and q will always be in the same cluster, no matter what other data points exist, so the statement is true.</a:t>
            </a:r>
          </a:p>
        </p:txBody>
      </p:sp>
      <p:sp>
        <p:nvSpPr>
          <p:cNvPr id="55" name="TextBox 54"/>
          <p:cNvSpPr txBox="1"/>
          <p:nvPr/>
        </p:nvSpPr>
        <p:spPr>
          <a:xfrm>
            <a:off x="7206415" y="4388724"/>
            <a:ext cx="3276599" cy="646331"/>
          </a:xfrm>
          <a:prstGeom prst="rect">
            <a:avLst/>
          </a:prstGeom>
          <a:noFill/>
        </p:spPr>
        <p:txBody>
          <a:bodyPr wrap="square" rtlCol="0">
            <a:spAutoFit/>
          </a:bodyPr>
          <a:lstStyle/>
          <a:p>
            <a:r>
              <a:rPr lang="en-US" b="1" dirty="0"/>
              <a:t>Statement: </a:t>
            </a:r>
            <a:r>
              <a:rPr lang="en-US" dirty="0"/>
              <a:t>Points p and q must be in different clusters.</a:t>
            </a:r>
          </a:p>
        </p:txBody>
      </p:sp>
      <p:sp>
        <p:nvSpPr>
          <p:cNvPr id="56" name="TextBox 55"/>
          <p:cNvSpPr txBox="1"/>
          <p:nvPr/>
        </p:nvSpPr>
        <p:spPr>
          <a:xfrm>
            <a:off x="7202973" y="5114055"/>
            <a:ext cx="3276599" cy="923330"/>
          </a:xfrm>
          <a:prstGeom prst="rect">
            <a:avLst/>
          </a:prstGeom>
          <a:noFill/>
        </p:spPr>
        <p:txBody>
          <a:bodyPr wrap="square" rtlCol="0">
            <a:spAutoFit/>
          </a:bodyPr>
          <a:lstStyle/>
          <a:p>
            <a:r>
              <a:rPr lang="en-US" dirty="0"/>
              <a:t>Can we find a scenario in which points p and q are in the same cluster?</a:t>
            </a:r>
          </a:p>
        </p:txBody>
      </p:sp>
      <p:sp>
        <p:nvSpPr>
          <p:cNvPr id="57" name="TextBox 56"/>
          <p:cNvSpPr txBox="1"/>
          <p:nvPr/>
        </p:nvSpPr>
        <p:spPr>
          <a:xfrm>
            <a:off x="7202972" y="6116385"/>
            <a:ext cx="3276599" cy="369332"/>
          </a:xfrm>
          <a:prstGeom prst="rect">
            <a:avLst/>
          </a:prstGeom>
          <a:noFill/>
        </p:spPr>
        <p:txBody>
          <a:bodyPr wrap="square" rtlCol="0">
            <a:spAutoFit/>
          </a:bodyPr>
          <a:lstStyle/>
          <a:p>
            <a:r>
              <a:rPr lang="en-US" dirty="0"/>
              <a:t>Yes, so the statement is false.</a:t>
            </a:r>
          </a:p>
        </p:txBody>
      </p:sp>
      <p:grpSp>
        <p:nvGrpSpPr>
          <p:cNvPr id="78" name="Group 77"/>
          <p:cNvGrpSpPr/>
          <p:nvPr/>
        </p:nvGrpSpPr>
        <p:grpSpPr>
          <a:xfrm>
            <a:off x="8175709" y="1341843"/>
            <a:ext cx="227901" cy="227901"/>
            <a:chOff x="5864309" y="1401005"/>
            <a:chExt cx="227901" cy="227901"/>
          </a:xfrm>
        </p:grpSpPr>
        <p:sp>
          <p:nvSpPr>
            <p:cNvPr id="76" name="Oval 75"/>
            <p:cNvSpPr/>
            <p:nvPr/>
          </p:nvSpPr>
          <p:spPr>
            <a:xfrm>
              <a:off x="5864309" y="1401005"/>
              <a:ext cx="75501" cy="7550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7" name="Oval 76"/>
            <p:cNvSpPr/>
            <p:nvPr/>
          </p:nvSpPr>
          <p:spPr>
            <a:xfrm>
              <a:off x="6016709" y="1553405"/>
              <a:ext cx="75501" cy="7550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Tree>
    <p:extLst>
      <p:ext uri="{BB962C8B-B14F-4D97-AF65-F5344CB8AC3E}">
        <p14:creationId xmlns:p14="http://schemas.microsoft.com/office/powerpoint/2010/main" val="361997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4"/>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2" grpId="0"/>
      <p:bldP spid="39" grpId="0"/>
      <p:bldP spid="50" grpId="0"/>
      <p:bldP spid="51" grpId="0"/>
      <p:bldP spid="52" grpId="0"/>
      <p:bldP spid="53"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 y="266520"/>
            <a:ext cx="12192001" cy="609600"/>
          </a:xfrm>
        </p:spPr>
        <p:txBody>
          <a:bodyPr vert="horz" lIns="92075" tIns="46038" rIns="92075" bIns="46038" rtlCol="0" anchor="ctr">
            <a:noAutofit/>
          </a:bodyPr>
          <a:lstStyle/>
          <a:p>
            <a:r>
              <a:rPr lang="en-US" altLang="en-US" sz="3200" b="1" dirty="0"/>
              <a:t>CLIQUE: </a:t>
            </a:r>
            <a:r>
              <a:rPr lang="en-US" altLang="en-US" sz="3200" b="1" dirty="0" err="1"/>
              <a:t>SubSpace</a:t>
            </a:r>
            <a:r>
              <a:rPr lang="en-US" altLang="en-US" sz="3200" b="1" dirty="0"/>
              <a:t> Clustering with </a:t>
            </a:r>
            <a:r>
              <a:rPr lang="en-US" altLang="en-US" sz="3200" b="1" dirty="0" err="1"/>
              <a:t>Aprori</a:t>
            </a:r>
            <a:r>
              <a:rPr lang="en-US" altLang="en-US" sz="3200" b="1" dirty="0"/>
              <a:t> Pruning</a:t>
            </a:r>
            <a:endParaRPr lang="en-US" altLang="zh-CN" sz="2800" dirty="0">
              <a:ea typeface="SimSun" panose="02010600030101010101" pitchFamily="2" charset="-122"/>
            </a:endParaRPr>
          </a:p>
        </p:txBody>
      </p:sp>
      <p:sp>
        <p:nvSpPr>
          <p:cNvPr id="165" name="Rectangle 3"/>
          <p:cNvSpPr>
            <a:spLocks noGrp="1" noChangeArrowheads="1"/>
          </p:cNvSpPr>
          <p:nvPr>
            <p:ph type="body" sz="half" idx="1"/>
          </p:nvPr>
        </p:nvSpPr>
        <p:spPr>
          <a:xfrm>
            <a:off x="332615" y="4307303"/>
            <a:ext cx="11277859" cy="2129590"/>
          </a:xfrm>
        </p:spPr>
        <p:txBody>
          <a:bodyPr vert="horz" lIns="92075" tIns="46038" rIns="92075" bIns="46038" rtlCol="0">
            <a:noAutofit/>
          </a:bodyPr>
          <a:lstStyle/>
          <a:p>
            <a:r>
              <a:rPr lang="en-US" dirty="0"/>
              <a:t>Start at 1-D space and discretize numerical intervals in each axis into grid</a:t>
            </a:r>
          </a:p>
          <a:p>
            <a:r>
              <a:rPr lang="en-US" altLang="zh-CN" dirty="0">
                <a:ea typeface="SimSun" panose="02010600030101010101" pitchFamily="2" charset="-122"/>
              </a:rPr>
              <a:t>Find dense regions (clusters) in each subspace and </a:t>
            </a:r>
            <a:r>
              <a:rPr lang="en-US" dirty="0"/>
              <a:t>generate their minimal descriptions</a:t>
            </a:r>
            <a:endParaRPr lang="en-US" altLang="zh-CN" dirty="0">
              <a:ea typeface="SimSun" panose="02010600030101010101" pitchFamily="2" charset="-122"/>
            </a:endParaRPr>
          </a:p>
          <a:p>
            <a:pPr marL="341313" lvl="1" indent="-341313">
              <a:buClr>
                <a:srgbClr val="0000CC"/>
              </a:buClr>
            </a:pPr>
            <a:r>
              <a:rPr lang="en-US" altLang="zh-CN" dirty="0"/>
              <a:t>Use the dense regions to find promising candidates in 2-D space </a:t>
            </a:r>
            <a:r>
              <a:rPr lang="en-US" altLang="zh-CN" dirty="0">
                <a:ea typeface="SimSun" panose="02010600030101010101" pitchFamily="2" charset="-122"/>
              </a:rPr>
              <a:t>based on the </a:t>
            </a:r>
            <a:r>
              <a:rPr lang="en-US" altLang="zh-CN" dirty="0" err="1">
                <a:ea typeface="SimSun" panose="02010600030101010101" pitchFamily="2" charset="-122"/>
              </a:rPr>
              <a:t>Apriori</a:t>
            </a:r>
            <a:r>
              <a:rPr lang="en-US" altLang="zh-CN" dirty="0">
                <a:ea typeface="SimSun" panose="02010600030101010101" pitchFamily="2" charset="-122"/>
              </a:rPr>
              <a:t> principle</a:t>
            </a:r>
          </a:p>
          <a:p>
            <a:pPr marL="341313" lvl="1" indent="-341313">
              <a:buClr>
                <a:srgbClr val="0000CC"/>
              </a:buClr>
            </a:pPr>
            <a:r>
              <a:rPr lang="en-US" altLang="zh-CN" dirty="0">
                <a:ea typeface="SimSun" panose="02010600030101010101" pitchFamily="2" charset="-122"/>
              </a:rPr>
              <a:t>Repeat the above in level-wise manner in higher dimensional subspaces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79" y="1215233"/>
            <a:ext cx="3861462" cy="300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362" y="1155031"/>
            <a:ext cx="3910262" cy="306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1784" y="1179137"/>
            <a:ext cx="3769895" cy="313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8935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05061" y="1273855"/>
            <a:ext cx="2704010" cy="1477328"/>
          </a:xfrm>
          <a:prstGeom prst="rect">
            <a:avLst/>
          </a:prstGeom>
          <a:noFill/>
        </p:spPr>
        <p:txBody>
          <a:bodyPr wrap="none" rtlCol="0">
            <a:spAutoFit/>
          </a:bodyPr>
          <a:lstStyle/>
          <a:p>
            <a:r>
              <a:rPr lang="en-US" dirty="0"/>
              <a:t>1-item frequent patterns:</a:t>
            </a:r>
          </a:p>
          <a:p>
            <a:r>
              <a:rPr lang="en-US" dirty="0"/>
              <a:t>a, b, c</a:t>
            </a:r>
          </a:p>
          <a:p>
            <a:endParaRPr lang="en-US" dirty="0"/>
          </a:p>
          <a:p>
            <a:r>
              <a:rPr lang="en-US" dirty="0"/>
              <a:t>Candidate 2-item patterns:</a:t>
            </a:r>
          </a:p>
          <a:p>
            <a:r>
              <a:rPr lang="en-US" dirty="0"/>
              <a:t>ab, ac, </a:t>
            </a:r>
            <a:r>
              <a:rPr lang="en-US" dirty="0" err="1"/>
              <a:t>bc</a:t>
            </a:r>
            <a:endParaRPr lang="en-US" dirty="0"/>
          </a:p>
        </p:txBody>
      </p:sp>
      <p:sp>
        <p:nvSpPr>
          <p:cNvPr id="2" name="Title 1"/>
          <p:cNvSpPr>
            <a:spLocks noGrp="1"/>
          </p:cNvSpPr>
          <p:nvPr>
            <p:ph type="title"/>
          </p:nvPr>
        </p:nvSpPr>
        <p:spPr/>
        <p:txBody>
          <a:bodyPr>
            <a:normAutofit fontScale="90000"/>
          </a:bodyPr>
          <a:lstStyle/>
          <a:p>
            <a:r>
              <a:rPr lang="en-US" dirty="0"/>
              <a:t>CLIQUE</a:t>
            </a:r>
          </a:p>
        </p:txBody>
      </p:sp>
      <p:sp>
        <p:nvSpPr>
          <p:cNvPr id="3" name="Text Placeholder 2"/>
          <p:cNvSpPr>
            <a:spLocks noGrp="1"/>
          </p:cNvSpPr>
          <p:nvPr>
            <p:ph type="body" sz="half" idx="1"/>
          </p:nvPr>
        </p:nvSpPr>
        <p:spPr>
          <a:xfrm>
            <a:off x="406400" y="1371600"/>
            <a:ext cx="5537200" cy="5105400"/>
          </a:xfrm>
        </p:spPr>
        <p:txBody>
          <a:bodyPr>
            <a:normAutofit fontScale="92500" lnSpcReduction="10000"/>
          </a:bodyPr>
          <a:lstStyle/>
          <a:p>
            <a:pPr marL="0" indent="0">
              <a:buNone/>
            </a:pPr>
            <a:r>
              <a:rPr lang="en-US" dirty="0"/>
              <a:t>In the application of the </a:t>
            </a:r>
            <a:r>
              <a:rPr lang="en-US" dirty="0" err="1"/>
              <a:t>Apriori</a:t>
            </a:r>
            <a:r>
              <a:rPr lang="en-US" dirty="0"/>
              <a:t> principle for frequent pattern mining we found frequent 1-item patterns, then combined those to find candidates for frequent 2-item patterns and scanned the data to determine which were truly frequent, and so on.</a:t>
            </a:r>
          </a:p>
          <a:p>
            <a:pPr marL="0" indent="0">
              <a:buNone/>
            </a:pPr>
            <a:endParaRPr lang="en-US" dirty="0"/>
          </a:p>
          <a:p>
            <a:pPr marL="0" indent="0">
              <a:buNone/>
            </a:pPr>
            <a:r>
              <a:rPr lang="en-US" dirty="0"/>
              <a:t>In CLIQUE we find dense regions in 1-dimension, then combine those to find candidates for dense regions in 2-dimensions, we scan the data to verify which candidates are truly dense, and so on.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180" y="508572"/>
            <a:ext cx="3861462" cy="300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4"/>
          <a:stretch>
            <a:fillRect/>
          </a:stretch>
        </p:blipFill>
        <p:spPr>
          <a:xfrm>
            <a:off x="7530624" y="3763884"/>
            <a:ext cx="3318900" cy="2520000"/>
          </a:xfrm>
          <a:prstGeom prst="rect">
            <a:avLst/>
          </a:prstGeom>
        </p:spPr>
      </p:pic>
      <p:sp>
        <p:nvSpPr>
          <p:cNvPr id="8" name="Rectangle 7"/>
          <p:cNvSpPr/>
          <p:nvPr/>
        </p:nvSpPr>
        <p:spPr>
          <a:xfrm>
            <a:off x="7705061" y="6276945"/>
            <a:ext cx="3283700" cy="553998"/>
          </a:xfrm>
          <a:prstGeom prst="rect">
            <a:avLst/>
          </a:prstGeom>
        </p:spPr>
        <p:txBody>
          <a:bodyPr wrap="square">
            <a:spAutoFit/>
          </a:bodyPr>
          <a:lstStyle/>
          <a:p>
            <a:pPr>
              <a:spcBef>
                <a:spcPts val="400"/>
              </a:spcBef>
            </a:pPr>
            <a:r>
              <a:rPr lang="en-US" sz="1000" dirty="0"/>
              <a:t>Figure from R. Agrawal, J. </a:t>
            </a:r>
            <a:r>
              <a:rPr lang="en-US" sz="1000" dirty="0" err="1"/>
              <a:t>Gehrke</a:t>
            </a:r>
            <a:r>
              <a:rPr lang="en-US" sz="1000" dirty="0"/>
              <a:t>, D. </a:t>
            </a:r>
            <a:r>
              <a:rPr lang="en-US" sz="1000" dirty="0" err="1"/>
              <a:t>Gunopulos</a:t>
            </a:r>
            <a:r>
              <a:rPr lang="en-US" sz="1000" dirty="0"/>
              <a:t>, and P. </a:t>
            </a:r>
            <a:r>
              <a:rPr lang="en-US" sz="1000" dirty="0" err="1"/>
              <a:t>Raghavan</a:t>
            </a:r>
            <a:r>
              <a:rPr lang="en-US" sz="1000" dirty="0"/>
              <a:t>. Automatic Subspace Clustering of High Dimensional Data for Data Mining Applications. SIGMOD’98</a:t>
            </a:r>
          </a:p>
        </p:txBody>
      </p:sp>
    </p:spTree>
    <p:extLst>
      <p:ext uri="{BB962C8B-B14F-4D97-AF65-F5344CB8AC3E}">
        <p14:creationId xmlns:p14="http://schemas.microsoft.com/office/powerpoint/2010/main" val="2855668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21717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4593" y="0"/>
            <a:ext cx="12402207" cy="968039"/>
          </a:xfrm>
        </p:spPr>
        <p:txBody>
          <a:bodyPr>
            <a:noAutofit/>
          </a:bodyPr>
          <a:lstStyle/>
          <a:p>
            <a:r>
              <a:rPr lang="en-US" altLang="zh-CN" sz="4000" dirty="0">
                <a:ea typeface="SimSun" panose="02010600030101010101" pitchFamily="2" charset="-122"/>
              </a:rPr>
              <a:t>DBSCAN: A Density-Based Spatial Clustering Algorithm</a:t>
            </a:r>
          </a:p>
        </p:txBody>
      </p:sp>
      <p:sp>
        <p:nvSpPr>
          <p:cNvPr id="25603" name="Rectangle 3"/>
          <p:cNvSpPr>
            <a:spLocks noGrp="1" noChangeArrowheads="1"/>
          </p:cNvSpPr>
          <p:nvPr>
            <p:ph type="body" idx="1"/>
          </p:nvPr>
        </p:nvSpPr>
        <p:spPr>
          <a:xfrm>
            <a:off x="536808" y="1190728"/>
            <a:ext cx="8092209" cy="5387394"/>
          </a:xfrm>
        </p:spPr>
        <p:txBody>
          <a:bodyPr/>
          <a:lstStyle/>
          <a:p>
            <a:r>
              <a:rPr lang="en-US" altLang="zh-CN" sz="2400" dirty="0">
                <a:ea typeface="SimSun" panose="02010600030101010101" pitchFamily="2" charset="-122"/>
              </a:rPr>
              <a:t>DBSCAN (M. Ester, H.-P. </a:t>
            </a:r>
            <a:r>
              <a:rPr lang="en-US" altLang="zh-CN" sz="2400" dirty="0" err="1">
                <a:ea typeface="SimSun" panose="02010600030101010101" pitchFamily="2" charset="-122"/>
              </a:rPr>
              <a:t>Kriegel</a:t>
            </a:r>
            <a:r>
              <a:rPr lang="en-US" altLang="zh-CN" sz="2400" dirty="0">
                <a:ea typeface="SimSun" panose="02010600030101010101" pitchFamily="2" charset="-122"/>
              </a:rPr>
              <a:t>, J. Sander, and X. Xu, KDD’96)</a:t>
            </a:r>
          </a:p>
          <a:p>
            <a:pPr lvl="1"/>
            <a:r>
              <a:rPr lang="en-US" altLang="zh-CN" sz="2400" dirty="0">
                <a:ea typeface="SimSun" panose="02010600030101010101" pitchFamily="2" charset="-122"/>
              </a:rPr>
              <a:t>Discovers clusters of arbitrary shape: </a:t>
            </a:r>
            <a:r>
              <a:rPr lang="en-US" altLang="zh-CN" sz="2400" u="sng" dirty="0">
                <a:ea typeface="SimSun" panose="02010600030101010101" pitchFamily="2" charset="-122"/>
              </a:rPr>
              <a:t>D</a:t>
            </a:r>
            <a:r>
              <a:rPr lang="en-US" altLang="zh-CN" sz="2400" dirty="0">
                <a:ea typeface="SimSun" panose="02010600030101010101" pitchFamily="2" charset="-122"/>
              </a:rPr>
              <a:t>ensity-</a:t>
            </a:r>
            <a:r>
              <a:rPr lang="en-US" altLang="zh-CN" sz="2400" u="sng" dirty="0">
                <a:ea typeface="SimSun" panose="02010600030101010101" pitchFamily="2" charset="-122"/>
              </a:rPr>
              <a:t>B</a:t>
            </a:r>
            <a:r>
              <a:rPr lang="en-US" altLang="zh-CN" sz="2400" dirty="0">
                <a:ea typeface="SimSun" panose="02010600030101010101" pitchFamily="2" charset="-122"/>
              </a:rPr>
              <a:t>ased </a:t>
            </a:r>
            <a:r>
              <a:rPr lang="en-US" altLang="zh-CN" sz="2400" u="sng" dirty="0">
                <a:ea typeface="SimSun" panose="02010600030101010101" pitchFamily="2" charset="-122"/>
              </a:rPr>
              <a:t>S</a:t>
            </a:r>
            <a:r>
              <a:rPr lang="en-US" altLang="zh-CN" sz="2400" dirty="0">
                <a:ea typeface="SimSun" panose="02010600030101010101" pitchFamily="2" charset="-122"/>
              </a:rPr>
              <a:t>patial </a:t>
            </a:r>
            <a:r>
              <a:rPr lang="en-US" altLang="zh-CN" sz="2400" u="sng" dirty="0">
                <a:ea typeface="SimSun" panose="02010600030101010101" pitchFamily="2" charset="-122"/>
              </a:rPr>
              <a:t>C</a:t>
            </a:r>
            <a:r>
              <a:rPr lang="en-US" altLang="zh-CN" sz="2400" dirty="0">
                <a:ea typeface="SimSun" panose="02010600030101010101" pitchFamily="2" charset="-122"/>
              </a:rPr>
              <a:t>lustering of </a:t>
            </a:r>
            <a:r>
              <a:rPr lang="en-US" altLang="zh-CN" sz="2400" u="sng" dirty="0">
                <a:ea typeface="SimSun" panose="02010600030101010101" pitchFamily="2" charset="-122"/>
              </a:rPr>
              <a:t>A</a:t>
            </a:r>
            <a:r>
              <a:rPr lang="en-US" altLang="zh-CN" sz="2400" dirty="0">
                <a:ea typeface="SimSun" panose="02010600030101010101" pitchFamily="2" charset="-122"/>
              </a:rPr>
              <a:t>pplications with </a:t>
            </a:r>
            <a:r>
              <a:rPr lang="en-US" altLang="zh-CN" sz="2400" u="sng" dirty="0">
                <a:ea typeface="SimSun" panose="02010600030101010101" pitchFamily="2" charset="-122"/>
              </a:rPr>
              <a:t>N</a:t>
            </a:r>
            <a:r>
              <a:rPr lang="en-US" altLang="zh-CN" sz="2400" dirty="0">
                <a:ea typeface="SimSun" panose="02010600030101010101" pitchFamily="2" charset="-122"/>
              </a:rPr>
              <a:t>oise </a:t>
            </a:r>
          </a:p>
          <a:p>
            <a:r>
              <a:rPr lang="en-US" altLang="zh-CN" sz="2400" dirty="0">
                <a:ea typeface="SimSun" panose="02010600030101010101" pitchFamily="2" charset="-122"/>
              </a:rPr>
              <a:t>A </a:t>
            </a:r>
            <a:r>
              <a:rPr lang="en-US" altLang="zh-CN" sz="2400" i="1" dirty="0">
                <a:ea typeface="SimSun" panose="02010600030101010101" pitchFamily="2" charset="-122"/>
              </a:rPr>
              <a:t>density-based</a:t>
            </a:r>
            <a:r>
              <a:rPr lang="en-US" altLang="zh-CN" sz="2400" dirty="0">
                <a:ea typeface="SimSun" panose="02010600030101010101" pitchFamily="2" charset="-122"/>
              </a:rPr>
              <a:t> notion of cluster</a:t>
            </a:r>
          </a:p>
          <a:p>
            <a:pPr lvl="1"/>
            <a:r>
              <a:rPr lang="en-US" altLang="zh-CN" sz="2400" dirty="0">
                <a:ea typeface="SimSun" panose="02010600030101010101" pitchFamily="2" charset="-122"/>
              </a:rPr>
              <a:t>A </a:t>
            </a:r>
            <a:r>
              <a:rPr lang="en-US" altLang="zh-CN" sz="2400" i="1" dirty="0">
                <a:ea typeface="SimSun" panose="02010600030101010101" pitchFamily="2" charset="-122"/>
              </a:rPr>
              <a:t>cluster</a:t>
            </a:r>
            <a:r>
              <a:rPr lang="en-US" altLang="zh-CN" sz="2400" dirty="0">
                <a:ea typeface="SimSun" panose="02010600030101010101" pitchFamily="2" charset="-122"/>
              </a:rPr>
              <a:t> is defined as a maximal set of density-connected points</a:t>
            </a:r>
          </a:p>
          <a:p>
            <a:pPr marL="285744" lvl="1" indent="-285744">
              <a:buClr>
                <a:srgbClr val="0000CC"/>
              </a:buClr>
            </a:pPr>
            <a:r>
              <a:rPr lang="en-US" altLang="zh-CN" sz="2400" dirty="0">
                <a:ea typeface="SimSun" panose="02010600030101010101" pitchFamily="2" charset="-122"/>
              </a:rPr>
              <a:t>Two parameters</a:t>
            </a:r>
            <a:r>
              <a:rPr lang="en-US" altLang="zh-CN" sz="2400" i="1" dirty="0">
                <a:ea typeface="SimSun" panose="02010600030101010101" pitchFamily="2" charset="-122"/>
              </a:rPr>
              <a:t>:</a:t>
            </a:r>
          </a:p>
          <a:p>
            <a:pPr lvl="1"/>
            <a:r>
              <a:rPr lang="en-US" altLang="zh-CN" sz="2400" i="1" dirty="0">
                <a:solidFill>
                  <a:srgbClr val="FF0000"/>
                </a:solidFill>
                <a:ea typeface="SimSun" panose="02010600030101010101" pitchFamily="2" charset="-122"/>
              </a:rPr>
              <a:t>Eps </a:t>
            </a:r>
            <a:r>
              <a:rPr lang="en-US" altLang="zh-CN" sz="2400" dirty="0">
                <a:solidFill>
                  <a:srgbClr val="FF0000"/>
                </a:solidFill>
                <a:ea typeface="SimSun" panose="02010600030101010101" pitchFamily="2" charset="-122"/>
              </a:rPr>
              <a:t>(</a:t>
            </a:r>
            <a:r>
              <a:rPr lang="el-GR" altLang="zh-CN" sz="2400" i="1" dirty="0">
                <a:solidFill>
                  <a:srgbClr val="FF0000"/>
                </a:solidFill>
                <a:ea typeface="SimSun" pitchFamily="2" charset="-122"/>
              </a:rPr>
              <a:t>ε</a:t>
            </a:r>
            <a:r>
              <a:rPr lang="en-US" altLang="zh-CN" sz="2400" dirty="0">
                <a:solidFill>
                  <a:srgbClr val="FF0000"/>
                </a:solidFill>
                <a:ea typeface="SimSun" panose="02010600030101010101" pitchFamily="2" charset="-122"/>
              </a:rPr>
              <a:t>)</a:t>
            </a:r>
            <a:r>
              <a:rPr lang="en-US" altLang="zh-CN" sz="2400" dirty="0">
                <a:ea typeface="SimSun" panose="02010600030101010101" pitchFamily="2" charset="-122"/>
              </a:rPr>
              <a:t>: Maximum radius of the neighborhood</a:t>
            </a:r>
          </a:p>
          <a:p>
            <a:pPr lvl="1"/>
            <a:r>
              <a:rPr lang="en-US" altLang="zh-CN" sz="2400" i="1" dirty="0" err="1">
                <a:solidFill>
                  <a:srgbClr val="FF0000"/>
                </a:solidFill>
                <a:ea typeface="SimSun" panose="02010600030101010101" pitchFamily="2" charset="-122"/>
              </a:rPr>
              <a:t>MinPts</a:t>
            </a:r>
            <a:r>
              <a:rPr lang="en-US" altLang="zh-CN" sz="2400" dirty="0">
                <a:ea typeface="SimSun" panose="02010600030101010101" pitchFamily="2" charset="-122"/>
              </a:rPr>
              <a:t>: Minimum number of points in the                      </a:t>
            </a:r>
          </a:p>
          <a:p>
            <a:pPr marL="612782" lvl="3" indent="0">
              <a:buNone/>
            </a:pPr>
            <a:r>
              <a:rPr lang="en-US" altLang="zh-CN" sz="2400" dirty="0">
                <a:ea typeface="SimSun" panose="02010600030101010101" pitchFamily="2" charset="-122"/>
              </a:rPr>
              <a:t>Eps-neighborhood of a point</a:t>
            </a:r>
          </a:p>
          <a:p>
            <a:r>
              <a:rPr lang="en-US" altLang="zh-CN" sz="2400" dirty="0">
                <a:ea typeface="SimSun" panose="02010600030101010101" pitchFamily="2" charset="-122"/>
              </a:rPr>
              <a:t>The Eps(</a:t>
            </a:r>
            <a:r>
              <a:rPr lang="el-GR" altLang="zh-CN" sz="2400" i="1" dirty="0">
                <a:ea typeface="SimSun" pitchFamily="2" charset="-122"/>
              </a:rPr>
              <a:t>ε</a:t>
            </a:r>
            <a:r>
              <a:rPr lang="en-US" altLang="zh-CN" sz="2400" dirty="0">
                <a:ea typeface="SimSun" pitchFamily="2" charset="-122"/>
              </a:rPr>
              <a:t>)-neighborhood of a point </a:t>
            </a:r>
            <a:r>
              <a:rPr lang="en-US" altLang="zh-CN" sz="2400" i="1" dirty="0">
                <a:ea typeface="SimSun" panose="02010600030101010101" pitchFamily="2" charset="-122"/>
              </a:rPr>
              <a:t>q</a:t>
            </a:r>
            <a:r>
              <a:rPr lang="en-US" altLang="zh-CN" sz="2400" dirty="0">
                <a:ea typeface="SimSun" panose="02010600030101010101" pitchFamily="2" charset="-122"/>
              </a:rPr>
              <a:t>: </a:t>
            </a:r>
          </a:p>
          <a:p>
            <a:pPr lvl="1"/>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r>
              <a:rPr lang="en-US" altLang="zh-CN" sz="2400" dirty="0">
                <a:ea typeface="SimSun" panose="02010600030101010101" pitchFamily="2" charset="-122"/>
              </a:rPr>
              <a:t>: {p belongs to D | </a:t>
            </a:r>
            <a:r>
              <a:rPr lang="en-US" altLang="zh-CN" sz="2400" dirty="0" err="1">
                <a:ea typeface="SimSun" panose="02010600030101010101" pitchFamily="2" charset="-122"/>
              </a:rPr>
              <a:t>dist</a:t>
            </a:r>
            <a:r>
              <a:rPr lang="en-US" altLang="zh-CN" sz="2400" dirty="0">
                <a:ea typeface="SimSun" panose="02010600030101010101" pitchFamily="2" charset="-122"/>
              </a:rPr>
              <a:t>(p, q) ≤ Eps}</a:t>
            </a:r>
          </a:p>
        </p:txBody>
      </p:sp>
      <p:grpSp>
        <p:nvGrpSpPr>
          <p:cNvPr id="4" name="Group 50"/>
          <p:cNvGrpSpPr>
            <a:grpSpLocks/>
          </p:cNvGrpSpPr>
          <p:nvPr/>
        </p:nvGrpSpPr>
        <p:grpSpPr bwMode="auto">
          <a:xfrm>
            <a:off x="8801066" y="1295841"/>
            <a:ext cx="2854387" cy="1663700"/>
            <a:chOff x="5264150" y="4648200"/>
            <a:chExt cx="2854387" cy="1663700"/>
          </a:xfrm>
        </p:grpSpPr>
        <p:sp>
          <p:nvSpPr>
            <p:cNvPr id="5" name="Rectangle 2072"/>
            <p:cNvSpPr>
              <a:spLocks noChangeArrowheads="1"/>
            </p:cNvSpPr>
            <p:nvPr/>
          </p:nvSpPr>
          <p:spPr bwMode="auto">
            <a:xfrm>
              <a:off x="6940550" y="5453053"/>
              <a:ext cx="1177987"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None/>
              </a:pPr>
              <a:r>
                <a:rPr lang="en-US" altLang="zh-CN" sz="1800" dirty="0" err="1">
                  <a:solidFill>
                    <a:srgbClr val="000000"/>
                  </a:solidFill>
                  <a:latin typeface="+mn-lt"/>
                  <a:ea typeface="SimSun" panose="02010600030101010101" pitchFamily="2" charset="-122"/>
                </a:rPr>
                <a:t>MinPts</a:t>
              </a:r>
              <a:r>
                <a:rPr lang="en-US" altLang="zh-CN" sz="1800" dirty="0">
                  <a:solidFill>
                    <a:srgbClr val="000000"/>
                  </a:solidFill>
                  <a:latin typeface="+mn-lt"/>
                  <a:ea typeface="SimSun" panose="02010600030101010101" pitchFamily="2" charset="-122"/>
                </a:rPr>
                <a:t> = 5</a:t>
              </a:r>
            </a:p>
            <a:p>
              <a:pPr defTabSz="914400" fontAlgn="base">
                <a:spcBef>
                  <a:spcPts val="600"/>
                </a:spcBef>
                <a:spcAft>
                  <a:spcPct val="0"/>
                </a:spcAft>
                <a:buClrTx/>
                <a:buSzTx/>
                <a:buNone/>
              </a:pPr>
              <a:r>
                <a:rPr lang="en-US" altLang="zh-CN" sz="1800" dirty="0">
                  <a:solidFill>
                    <a:srgbClr val="000000"/>
                  </a:solidFill>
                  <a:latin typeface="+mn-lt"/>
                  <a:ea typeface="SimSun" panose="02010600030101010101" pitchFamily="2" charset="-122"/>
                </a:rPr>
                <a:t>Eps = 1 cm</a:t>
              </a:r>
            </a:p>
          </p:txBody>
        </p:sp>
        <p:grpSp>
          <p:nvGrpSpPr>
            <p:cNvPr id="6" name="Group 49"/>
            <p:cNvGrpSpPr>
              <a:grpSpLocks/>
            </p:cNvGrpSpPr>
            <p:nvPr/>
          </p:nvGrpSpPr>
          <p:grpSpPr bwMode="auto">
            <a:xfrm>
              <a:off x="5264150" y="4648200"/>
              <a:ext cx="1663700" cy="1663700"/>
              <a:chOff x="5264150" y="4648200"/>
              <a:chExt cx="1663700" cy="1663700"/>
            </a:xfrm>
          </p:grpSpPr>
          <p:sp>
            <p:nvSpPr>
              <p:cNvPr id="7"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9"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 name="Rectangle 2070"/>
              <p:cNvSpPr>
                <a:spLocks noChangeArrowheads="1"/>
              </p:cNvSpPr>
              <p:nvPr/>
            </p:nvSpPr>
            <p:spPr bwMode="auto">
              <a:xfrm>
                <a:off x="6324600" y="49466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p</a:t>
                </a:r>
              </a:p>
            </p:txBody>
          </p:sp>
          <p:sp>
            <p:nvSpPr>
              <p:cNvPr id="24"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q</a:t>
                </a:r>
              </a:p>
            </p:txBody>
          </p:sp>
          <p:sp>
            <p:nvSpPr>
              <p:cNvPr id="25"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grpSp>
        <p:nvGrpSpPr>
          <p:cNvPr id="3" name="Group 2"/>
          <p:cNvGrpSpPr/>
          <p:nvPr/>
        </p:nvGrpSpPr>
        <p:grpSpPr>
          <a:xfrm>
            <a:off x="6743539" y="3608698"/>
            <a:ext cx="4992920" cy="2734249"/>
            <a:chOff x="6917739" y="3172479"/>
            <a:chExt cx="4992920" cy="2734249"/>
          </a:xfrm>
        </p:grpSpPr>
        <p:grpSp>
          <p:nvGrpSpPr>
            <p:cNvPr id="26" name="Group 4"/>
            <p:cNvGrpSpPr>
              <a:grpSpLocks/>
            </p:cNvGrpSpPr>
            <p:nvPr/>
          </p:nvGrpSpPr>
          <p:grpSpPr bwMode="auto">
            <a:xfrm>
              <a:off x="6917739" y="3172479"/>
              <a:ext cx="4220989" cy="2566120"/>
              <a:chOff x="672" y="1712"/>
              <a:chExt cx="3849" cy="2224"/>
            </a:xfrm>
          </p:grpSpPr>
          <p:sp>
            <p:nvSpPr>
              <p:cNvPr id="27"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8"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9"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0"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1"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2"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3"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4"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5"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6"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7"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8"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9"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0"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1"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2"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3"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4"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5"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6"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7"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8" name="AutoShape 26"/>
              <p:cNvSpPr>
                <a:spLocks/>
              </p:cNvSpPr>
              <p:nvPr/>
            </p:nvSpPr>
            <p:spPr bwMode="auto">
              <a:xfrm>
                <a:off x="1094" y="3124"/>
                <a:ext cx="576" cy="28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Core</a:t>
                </a:r>
              </a:p>
            </p:txBody>
          </p:sp>
          <p:sp>
            <p:nvSpPr>
              <p:cNvPr id="49" name="AutoShape 27"/>
              <p:cNvSpPr>
                <a:spLocks/>
              </p:cNvSpPr>
              <p:nvPr/>
            </p:nvSpPr>
            <p:spPr bwMode="auto">
              <a:xfrm>
                <a:off x="672" y="2523"/>
                <a:ext cx="817" cy="28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Border</a:t>
                </a:r>
              </a:p>
            </p:txBody>
          </p:sp>
          <p:sp>
            <p:nvSpPr>
              <p:cNvPr id="50" name="AutoShape 28"/>
              <p:cNvSpPr>
                <a:spLocks/>
              </p:cNvSpPr>
              <p:nvPr/>
            </p:nvSpPr>
            <p:spPr bwMode="auto">
              <a:xfrm>
                <a:off x="3697" y="1921"/>
                <a:ext cx="824" cy="28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Outlier</a:t>
                </a:r>
              </a:p>
            </p:txBody>
          </p:sp>
          <p:sp>
            <p:nvSpPr>
              <p:cNvPr id="52"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2" name="TextBox 1"/>
            <p:cNvSpPr txBox="1"/>
            <p:nvPr/>
          </p:nvSpPr>
          <p:spPr>
            <a:xfrm>
              <a:off x="8994472" y="5229620"/>
              <a:ext cx="2916187" cy="677108"/>
            </a:xfrm>
            <a:prstGeom prst="rect">
              <a:avLst/>
            </a:prstGeom>
            <a:solidFill>
              <a:srgbClr val="FFFF66"/>
            </a:solidFill>
          </p:spPr>
          <p:txBody>
            <a:bodyPr wrap="square" rtlCol="0">
              <a:spAutoFit/>
            </a:bodyPr>
            <a:lstStyle/>
            <a:p>
              <a:r>
                <a:rPr lang="en-US" dirty="0"/>
                <a:t>Border point: in cluster but neighborhood is not dense</a:t>
              </a:r>
            </a:p>
          </p:txBody>
        </p:sp>
        <p:sp>
          <p:nvSpPr>
            <p:cNvPr id="54" name="TextBox 53"/>
            <p:cNvSpPr txBox="1"/>
            <p:nvPr/>
          </p:nvSpPr>
          <p:spPr>
            <a:xfrm>
              <a:off x="10181357" y="3780647"/>
              <a:ext cx="1658834" cy="677108"/>
            </a:xfrm>
            <a:prstGeom prst="rect">
              <a:avLst/>
            </a:prstGeom>
            <a:solidFill>
              <a:srgbClr val="FFFF66"/>
            </a:solidFill>
          </p:spPr>
          <p:txBody>
            <a:bodyPr wrap="square" rtlCol="0">
              <a:spAutoFit/>
            </a:bodyPr>
            <a:lstStyle/>
            <a:p>
              <a:r>
                <a:rPr lang="en-US" dirty="0"/>
                <a:t>Outlier/noise: not in a cluster</a:t>
              </a:r>
            </a:p>
          </p:txBody>
        </p:sp>
        <p:sp>
          <p:nvSpPr>
            <p:cNvPr id="55" name="TextBox 54"/>
            <p:cNvSpPr txBox="1"/>
            <p:nvPr/>
          </p:nvSpPr>
          <p:spPr>
            <a:xfrm>
              <a:off x="9893397" y="4513330"/>
              <a:ext cx="1946794" cy="677108"/>
            </a:xfrm>
            <a:prstGeom prst="rect">
              <a:avLst/>
            </a:prstGeom>
            <a:solidFill>
              <a:srgbClr val="FFFF66"/>
            </a:solidFill>
          </p:spPr>
          <p:txBody>
            <a:bodyPr wrap="square" rtlCol="0">
              <a:spAutoFit/>
            </a:bodyPr>
            <a:lstStyle/>
            <a:p>
              <a:r>
                <a:rPr lang="en-US" dirty="0"/>
                <a:t>Core point: dense neighborhood</a:t>
              </a:r>
            </a:p>
          </p:txBody>
        </p:sp>
      </p:grpSp>
    </p:spTree>
    <p:extLst>
      <p:ext uri="{BB962C8B-B14F-4D97-AF65-F5344CB8AC3E}">
        <p14:creationId xmlns:p14="http://schemas.microsoft.com/office/powerpoint/2010/main" val="21404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1426</Words>
  <Application>Microsoft Office PowerPoint</Application>
  <PresentationFormat>Widescreen</PresentationFormat>
  <Paragraphs>159</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SimSun</vt:lpstr>
      <vt:lpstr>Arial</vt:lpstr>
      <vt:lpstr>Calibri</vt:lpstr>
      <vt:lpstr>Calibri Light</vt:lpstr>
      <vt:lpstr>等线</vt:lpstr>
      <vt:lpstr>Tahoma</vt:lpstr>
      <vt:lpstr>Times New Roman</vt:lpstr>
      <vt:lpstr>Wingdings</vt:lpstr>
      <vt:lpstr>Office Theme</vt:lpstr>
      <vt:lpstr>Week 12 Discussion Section</vt:lpstr>
      <vt:lpstr>A quick language clarification</vt:lpstr>
      <vt:lpstr>Examples</vt:lpstr>
      <vt:lpstr>Examples</vt:lpstr>
      <vt:lpstr>PowerPoint Presentation</vt:lpstr>
      <vt:lpstr>CLIQUE: SubSpace Clustering with Aprori Pruning</vt:lpstr>
      <vt:lpstr>CLIQUE</vt:lpstr>
      <vt:lpstr>Appendix</vt:lpstr>
      <vt:lpstr>DBSCAN: A Density-Based Spatial Clustering Algorithm</vt:lpstr>
      <vt:lpstr>DBSCAN: Density-Reachable and Density-Connected</vt:lpstr>
      <vt:lpstr>CLIQUE: Grid-Based Subspace Clustering</vt:lpstr>
      <vt:lpstr>CLIQUE: SubSpace Clustering with Aprori Pruning</vt:lpstr>
      <vt:lpstr>Major Steps of the CLIQUE Algorithm</vt:lpstr>
      <vt:lpstr>Additional Comments on CLIQUE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Norick</dc:creator>
  <cp:lastModifiedBy>Brandon Norick</cp:lastModifiedBy>
  <cp:revision>27</cp:revision>
  <dcterms:created xsi:type="dcterms:W3CDTF">2017-04-12T17:15:49Z</dcterms:created>
  <dcterms:modified xsi:type="dcterms:W3CDTF">2017-04-12T23:48:05Z</dcterms:modified>
</cp:coreProperties>
</file>