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handoutMasterIdLst>
    <p:handoutMasterId r:id="rId28"/>
  </p:handoutMasterIdLst>
  <p:sldIdLst>
    <p:sldId id="293" r:id="rId2"/>
    <p:sldId id="295" r:id="rId3"/>
    <p:sldId id="277" r:id="rId4"/>
    <p:sldId id="278" r:id="rId5"/>
    <p:sldId id="280" r:id="rId6"/>
    <p:sldId id="279" r:id="rId7"/>
    <p:sldId id="276" r:id="rId8"/>
    <p:sldId id="282" r:id="rId9"/>
    <p:sldId id="284" r:id="rId10"/>
    <p:sldId id="285" r:id="rId11"/>
    <p:sldId id="283" r:id="rId12"/>
    <p:sldId id="286" r:id="rId13"/>
    <p:sldId id="288" r:id="rId14"/>
    <p:sldId id="289" r:id="rId15"/>
    <p:sldId id="291" r:id="rId16"/>
    <p:sldId id="292" r:id="rId17"/>
    <p:sldId id="294" r:id="rId18"/>
    <p:sldId id="287" r:id="rId19"/>
    <p:sldId id="303" r:id="rId20"/>
    <p:sldId id="296" r:id="rId21"/>
    <p:sldId id="299" r:id="rId22"/>
    <p:sldId id="300" r:id="rId23"/>
    <p:sldId id="297" r:id="rId24"/>
    <p:sldId id="301" r:id="rId25"/>
    <p:sldId id="302" r:id="rId2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87"/>
    <p:restoredTop sz="86758"/>
  </p:normalViewPr>
  <p:slideViewPr>
    <p:cSldViewPr snapToGrid="0" snapToObjects="1">
      <p:cViewPr>
        <p:scale>
          <a:sx n="85" d="100"/>
          <a:sy n="85" d="100"/>
        </p:scale>
        <p:origin x="368" y="448"/>
      </p:cViewPr>
      <p:guideLst>
        <p:guide orient="horz" pos="2160"/>
        <p:guide pos="2880"/>
      </p:guideLst>
    </p:cSldViewPr>
  </p:slideViewPr>
  <p:notesTextViewPr>
    <p:cViewPr>
      <p:scale>
        <a:sx n="80" d="100"/>
        <a:sy n="8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EB51C-6063-EC40-869B-65BDC850DC50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25595-2E03-D44F-B21F-33359CF2F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7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9F208-267D-D94A-A38B-DC7A901E2685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17291-1BBA-E544-8852-EA3427375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62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9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9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5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7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3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8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0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0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AE8F3-6479-594C-9C3C-79899E26384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3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13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Honglei Zhuang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9741" y="3432747"/>
                <a:ext cx="8514413" cy="2893102"/>
              </a:xfrm>
            </p:spPr>
            <p:txBody>
              <a:bodyPr/>
              <a:lstStyle/>
              <a:p>
                <a:r>
                  <a:rPr lang="en-US" dirty="0" smtClean="0"/>
                  <a:t>Purity calculation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𝑝𝑢𝑟𝑖𝑡𝑦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10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3+2+?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=?</m:t>
                    </m:r>
                  </m:oMath>
                </a14:m>
                <a:endParaRPr lang="en-US" b="0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741" y="3432747"/>
                <a:ext cx="8514413" cy="2893102"/>
              </a:xfrm>
              <a:blipFill rotWithShape="0">
                <a:blip r:embed="rId2"/>
                <a:stretch>
                  <a:fillRect l="-1646" t="-2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779953"/>
              </p:ext>
            </p:extLst>
          </p:nvPr>
        </p:nvGraphicFramePr>
        <p:xfrm>
          <a:off x="555246" y="294780"/>
          <a:ext cx="8183405" cy="29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81"/>
                <a:gridCol w="1636681"/>
                <a:gridCol w="1636681"/>
                <a:gridCol w="1636681"/>
                <a:gridCol w="1636681"/>
              </a:tblGrid>
              <a:tr h="5864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>
                    <a:noFill/>
                  </a:tcPr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C2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C3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66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9741" y="3432747"/>
                <a:ext cx="8514413" cy="2893102"/>
              </a:xfrm>
            </p:spPr>
            <p:txBody>
              <a:bodyPr/>
              <a:lstStyle/>
              <a:p>
                <a:r>
                  <a:rPr lang="en-US" dirty="0" smtClean="0"/>
                  <a:t>Purity calculation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𝑝𝑢𝑟𝑖𝑡𝑦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10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3+2+3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=0.8</m:t>
                    </m:r>
                  </m:oMath>
                </a14:m>
                <a:endParaRPr lang="en-US" b="0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741" y="3432747"/>
                <a:ext cx="8514413" cy="2893102"/>
              </a:xfrm>
              <a:blipFill rotWithShape="0">
                <a:blip r:embed="rId2"/>
                <a:stretch>
                  <a:fillRect l="-1646" t="-2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835825"/>
              </p:ext>
            </p:extLst>
          </p:nvPr>
        </p:nvGraphicFramePr>
        <p:xfrm>
          <a:off x="555246" y="294780"/>
          <a:ext cx="8183405" cy="29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81"/>
                <a:gridCol w="1636681"/>
                <a:gridCol w="1636681"/>
                <a:gridCol w="1636681"/>
                <a:gridCol w="1636681"/>
              </a:tblGrid>
              <a:tr h="5864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C2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C3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8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9741" y="3432747"/>
                <a:ext cx="8514413" cy="2893102"/>
              </a:xfrm>
            </p:spPr>
            <p:txBody>
              <a:bodyPr/>
              <a:lstStyle/>
              <a:p>
                <a:r>
                  <a:rPr lang="en-US" dirty="0" smtClean="0"/>
                  <a:t>Purity calculation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𝑝𝑢𝑟𝑖𝑡𝑦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10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3+2+3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=0.8</m:t>
                    </m:r>
                  </m:oMath>
                </a14:m>
                <a:endParaRPr lang="en-US" b="0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741" y="3432747"/>
                <a:ext cx="8514413" cy="2893102"/>
              </a:xfrm>
              <a:blipFill rotWithShape="0">
                <a:blip r:embed="rId2"/>
                <a:stretch>
                  <a:fillRect l="-1646" t="-2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5"/>
          <p:cNvGraphicFramePr>
            <a:graphicFrameLocks/>
          </p:cNvGraphicFramePr>
          <p:nvPr/>
        </p:nvGraphicFramePr>
        <p:xfrm>
          <a:off x="555246" y="294780"/>
          <a:ext cx="8183405" cy="29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81"/>
                <a:gridCol w="1636681"/>
                <a:gridCol w="1636681"/>
                <a:gridCol w="1636681"/>
                <a:gridCol w="1636681"/>
              </a:tblGrid>
              <a:tr h="5864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C2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C3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4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Mutual Information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5223005"/>
              </a:xfrm>
            </p:spPr>
            <p:txBody>
              <a:bodyPr/>
              <a:lstStyle/>
              <a:p>
                <a:r>
                  <a:rPr lang="en-US" dirty="0" smtClean="0"/>
                  <a:t>Given two 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 smtClean="0"/>
                  <a:t>, representing the ground-truth label and the cluster label of a randomly sampled data object</a:t>
                </a:r>
              </a:p>
              <a:p>
                <a:pPr lvl="1"/>
                <a:r>
                  <a:rPr lang="en-US" dirty="0" smtClean="0"/>
                  <a:t>e.g. For data point,</a:t>
                </a:r>
              </a:p>
              <a:p>
                <a:pPr lvl="1"/>
                <a:r>
                  <a:rPr lang="en-US" dirty="0" smtClean="0"/>
                  <a:t>X=</a:t>
                </a:r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T2</a:t>
                </a:r>
                <a:r>
                  <a:rPr lang="en-US" dirty="0" smtClean="0"/>
                  <a:t>, Y=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C3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Mutual information (MI)</a:t>
                </a:r>
              </a:p>
              <a:p>
                <a:pPr lvl="1"/>
                <a:r>
                  <a:rPr lang="en-US" dirty="0" smtClean="0"/>
                  <a:t>Measuring how much knowing one random variable will reduce the uncertainty of the other 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5223005"/>
              </a:xfrm>
              <a:blipFill rotWithShape="0">
                <a:blip r:embed="rId2"/>
                <a:stretch>
                  <a:fillRect l="-1704" t="-1402" r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566947" y="3160254"/>
            <a:ext cx="1823798" cy="1791315"/>
            <a:chOff x="684553" y="849453"/>
            <a:chExt cx="1823798" cy="1791315"/>
          </a:xfrm>
        </p:grpSpPr>
        <p:sp>
          <p:nvSpPr>
            <p:cNvPr id="5" name="Oval 4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/>
          <p:cNvSpPr/>
          <p:nvPr/>
        </p:nvSpPr>
        <p:spPr>
          <a:xfrm>
            <a:off x="7265232" y="3105289"/>
            <a:ext cx="1556480" cy="111925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18880593">
            <a:off x="6632031" y="3724276"/>
            <a:ext cx="984894" cy="158909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13719454">
            <a:off x="6426475" y="2755669"/>
            <a:ext cx="706722" cy="127386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86228" y="3307652"/>
            <a:ext cx="2841896" cy="770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Mutual Information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285407"/>
                <a:ext cx="7360170" cy="541519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Mutual Information (MI), </a:t>
                </a:r>
                <a:r>
                  <a:rPr lang="en-US" dirty="0" err="1" smtClean="0"/>
                  <a:t>cont</a:t>
                </a:r>
                <a:r>
                  <a:rPr lang="en-US" dirty="0" smtClean="0"/>
                  <a:t>’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𝑌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𝑋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𝑌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b="0" i="1" dirty="0" smtClean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𝑋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=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|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=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b="0" dirty="0" smtClean="0"/>
              </a:p>
              <a:p>
                <a:pPr lvl="1"/>
                <a:endParaRPr lang="en-US" dirty="0"/>
              </a:p>
              <a:p>
                <a:r>
                  <a:rPr lang="en-US" b="0" dirty="0" smtClean="0"/>
                  <a:t>You may encounter P(.)=0 in entropy calculation</a:t>
                </a:r>
              </a:p>
              <a:p>
                <a:r>
                  <a:rPr lang="en-US" b="0" dirty="0" smtClean="0"/>
                  <a:t>Suppose P(.)</a:t>
                </a:r>
                <a:r>
                  <a:rPr lang="en-US" b="0" dirty="0" err="1" smtClean="0"/>
                  <a:t>logP</a:t>
                </a:r>
                <a:r>
                  <a:rPr lang="en-US" b="0" dirty="0" smtClean="0"/>
                  <a:t>(.)=0 if P(.)=0.</a:t>
                </a:r>
              </a:p>
              <a:p>
                <a:pPr lvl="1"/>
                <a:endParaRPr lang="en-US" b="0" dirty="0" smtClean="0"/>
              </a:p>
              <a:p>
                <a:pPr lvl="1"/>
                <a:endParaRPr lang="en-US" b="0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285407"/>
                <a:ext cx="7360170" cy="5415196"/>
              </a:xfrm>
              <a:blipFill rotWithShape="0">
                <a:blip r:embed="rId2"/>
                <a:stretch>
                  <a:fillRect l="-1906" t="-1464" b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149121" y="2116534"/>
            <a:ext cx="3582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Entropy, measuring </a:t>
            </a:r>
            <a:r>
              <a:rPr lang="en-US" smtClean="0"/>
              <a:t>the uncertainty </a:t>
            </a:r>
            <a:r>
              <a:rPr lang="en-US" dirty="0" smtClean="0"/>
              <a:t>of </a:t>
            </a:r>
            <a:r>
              <a:rPr lang="en-US" smtClean="0"/>
              <a:t>a random variable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49121" y="2902057"/>
            <a:ext cx="3582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Conditional entropy, measuring the uncertainty of X if Y is given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9042" y="4247284"/>
            <a:ext cx="327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easuring the uncertainty of X if Y is given as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Mutual Information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9902" y="1285407"/>
                <a:ext cx="8994098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Mutual Information (MI), </a:t>
                </a:r>
                <a:r>
                  <a:rPr lang="en-US" dirty="0" err="1" smtClean="0"/>
                  <a:t>cont</a:t>
                </a:r>
                <a:r>
                  <a:rPr lang="en-US" dirty="0" smtClean="0"/>
                  <a:t>’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  <m:r>
                          <a:rPr lang="en-US" i="1">
                            <a:latin typeface="Cambria Math" charset="0"/>
                          </a:rPr>
                          <m:t>;</m:t>
                        </m:r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𝑌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𝑌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 smtClean="0"/>
                  <a:t> are independent,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  <m:r>
                          <a:rPr lang="en-US" i="1">
                            <a:latin typeface="Cambria Math" charset="0"/>
                          </a:rPr>
                          <m:t>;</m:t>
                        </m:r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On the other hand, if one is a deterministic function of another,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  <m:r>
                          <a:rPr lang="en-US" i="1">
                            <a:latin typeface="Cambria Math" charset="0"/>
                          </a:rPr>
                          <m:t>;</m:t>
                        </m:r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𝐻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Normalized Mutual Information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𝑁𝑀𝐼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902" y="1285407"/>
                <a:ext cx="8994098" cy="4525963"/>
              </a:xfrm>
              <a:blipFill rotWithShape="0">
                <a:blip r:embed="rId2"/>
                <a:stretch>
                  <a:fillRect l="-155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6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5"/>
          <p:cNvGraphicFramePr>
            <a:graphicFrameLocks/>
          </p:cNvGraphicFramePr>
          <p:nvPr/>
        </p:nvGraphicFramePr>
        <p:xfrm>
          <a:off x="555246" y="294780"/>
          <a:ext cx="8183405" cy="29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81"/>
                <a:gridCol w="1636681"/>
                <a:gridCol w="1636681"/>
                <a:gridCol w="1636681"/>
                <a:gridCol w="1636681"/>
              </a:tblGrid>
              <a:tr h="5864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C2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C3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89741" y="3432747"/>
                <a:ext cx="8514413" cy="28931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First calculate </a:t>
                </a:r>
                <a:endParaRPr lang="en-US" i="1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i="1" smtClean="0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r>
                      <a:rPr lang="en-US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latin typeface="Cambria Math" charset="0"/>
                      </a:rPr>
                      <m:t>𝑦</m:t>
                    </m:r>
                    <m:r>
                      <a:rPr lang="en-US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Remember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test</a:t>
                </a:r>
                <a:r>
                  <a:rPr lang="en-US" dirty="0" smtClean="0"/>
                  <a:t>?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1" y="3432747"/>
                <a:ext cx="8514413" cy="2893102"/>
              </a:xfrm>
              <a:prstGeom prst="rect">
                <a:avLst/>
              </a:prstGeom>
              <a:blipFill rotWithShape="0">
                <a:blip r:embed="rId2"/>
                <a:stretch>
                  <a:fillRect l="-1646" t="-2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81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308938"/>
              </p:ext>
            </p:extLst>
          </p:nvPr>
        </p:nvGraphicFramePr>
        <p:xfrm>
          <a:off x="555246" y="294780"/>
          <a:ext cx="8183405" cy="29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81"/>
                <a:gridCol w="1636681"/>
                <a:gridCol w="1636681"/>
                <a:gridCol w="1636681"/>
                <a:gridCol w="1636681"/>
              </a:tblGrid>
              <a:tr h="5864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X=T1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X=T2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X=T3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Y=C1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0.3 (0.12)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0.1 (0.16)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 (0.12)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0.4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Y=C2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 (0.06)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0.2 (0.08)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 (0.06)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0.2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Y=C3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 (0.12)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0.1 (0.16)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0.3 (0.12)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0.4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89741" y="3432747"/>
                <a:ext cx="8514413" cy="28931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First calculate </a:t>
                </a:r>
                <a:endParaRPr lang="en-US" i="1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i="1" smtClean="0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r>
                      <a:rPr lang="en-US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latin typeface="Cambria Math" charset="0"/>
                      </a:rPr>
                      <m:t>𝑦</m:t>
                    </m:r>
                    <m:r>
                      <a:rPr lang="en-US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Remember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test</a:t>
                </a:r>
                <a:r>
                  <a:rPr lang="en-US" dirty="0" smtClean="0"/>
                  <a:t>?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1" y="3432747"/>
                <a:ext cx="8514413" cy="2893102"/>
              </a:xfrm>
              <a:prstGeom prst="rect">
                <a:avLst/>
              </a:prstGeom>
              <a:blipFill rotWithShape="0">
                <a:blip r:embed="rId2"/>
                <a:stretch>
                  <a:fillRect l="-1646" t="-2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2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9741" y="3432746"/>
                <a:ext cx="8514413" cy="342525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Normalized Mutual Information</a:t>
                </a:r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  <m:r>
                          <a:rPr lang="en-US" i="1">
                            <a:latin typeface="Cambria Math" charset="0"/>
                          </a:rPr>
                          <m:t>;</m:t>
                        </m:r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𝑌</m:t>
                                            </m:r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𝑌</m:t>
                                            </m:r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b="0" i="1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=0.3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0.3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0.12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+0.1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0.1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0.16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+0.2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0.2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0.08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+0.1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0.1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0.16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charset="0"/>
                          </a:rPr>
                          <m:t>+0.3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0.3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0.12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=−0.</m:t>
                    </m:r>
                    <m:r>
                      <a:rPr lang="en-US" b="0" i="1" smtClean="0">
                        <a:latin typeface="Cambria Math" charset="0"/>
                      </a:rPr>
                      <m:t>4</m:t>
                    </m:r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0.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charset="0"/>
                      </a:rPr>
                      <m:t>−0.</m:t>
                    </m:r>
                    <m:r>
                      <a:rPr lang="en-US" b="0" i="1" smtClean="0">
                        <a:latin typeface="Cambria Math" charset="0"/>
                      </a:rPr>
                      <m:t>2</m:t>
                    </m:r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0.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charset="0"/>
                      </a:rPr>
                      <m:t>−0.</m:t>
                    </m:r>
                    <m:r>
                      <a:rPr lang="en-US" b="0" i="0" smtClean="0">
                        <a:latin typeface="Cambria Math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log</m:t>
                    </m:r>
                    <m:r>
                      <a:rPr lang="en-US" i="1">
                        <a:latin typeface="Cambria Math" charset="0"/>
                      </a:rPr>
                      <m:t>⁡(0.</m:t>
                    </m:r>
                    <m:r>
                      <a:rPr lang="en-US" b="0" i="1" smtClean="0">
                        <a:latin typeface="Cambria Math" charset="0"/>
                      </a:rPr>
                      <m:t>4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b="0" i="1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=−0.3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0.3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−0.4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0.4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−0.3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log</m:t>
                    </m:r>
                    <m:r>
                      <a:rPr lang="en-US" b="0" i="1" smtClean="0">
                        <a:latin typeface="Cambria Math" charset="0"/>
                      </a:rPr>
                      <m:t>⁡(0.3)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741" y="3432746"/>
                <a:ext cx="8514413" cy="3425253"/>
              </a:xfrm>
              <a:blipFill rotWithShape="0">
                <a:blip r:embed="rId2"/>
                <a:stretch>
                  <a:fillRect l="-1217" t="-2847" b="-12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414128"/>
              </p:ext>
            </p:extLst>
          </p:nvPr>
        </p:nvGraphicFramePr>
        <p:xfrm>
          <a:off x="555246" y="294780"/>
          <a:ext cx="8183405" cy="29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81"/>
                <a:gridCol w="1636681"/>
                <a:gridCol w="1636681"/>
                <a:gridCol w="1636681"/>
                <a:gridCol w="1636681"/>
              </a:tblGrid>
              <a:tr h="5864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X=T1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X=T2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X=T3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Y=C1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0.3 (0.12)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0.1 (0.16)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 (0.12)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0.4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Y=C2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 (0.06)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0.2 (0.08)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 (0.06)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0.2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Y=C3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 (0.12)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0.1 (0.16)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0.3 (0.12)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0.4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slides are some running example for basic concepts like entropy, conditional entropy, mutual information</a:t>
            </a:r>
          </a:p>
          <a:p>
            <a:r>
              <a:rPr lang="en-US" dirty="0" smtClean="0"/>
              <a:t>It does not mean that you always have to calculate the mutual information in this way: the steps given above should be easier.  They are for your better understanding of NMI</a:t>
            </a:r>
          </a:p>
          <a:p>
            <a:r>
              <a:rPr lang="en-US" dirty="0" smtClean="0"/>
              <a:t>The left and the right figures show a comparison of how these values may vary in different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2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Clustering-Partition Matrix</a:t>
            </a:r>
          </a:p>
          <a:p>
            <a:r>
              <a:rPr lang="en-US" dirty="0" smtClean="0"/>
              <a:t>Purity Calculation</a:t>
            </a:r>
          </a:p>
          <a:p>
            <a:r>
              <a:rPr lang="en-US" dirty="0" smtClean="0"/>
              <a:t>NMI Concepts and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Material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30103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>
                    <a:latin typeface="Cambria Math" charset="0"/>
                  </a:rPr>
                  <a:t>Entropy: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𝑋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Measuring the uncertainty of a random variable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30103"/>
                <a:ext cx="8229600" cy="4525963"/>
              </a:xfrm>
              <a:blipFill rotWithShape="0">
                <a:blip r:embed="rId2"/>
                <a:stretch>
                  <a:fillRect l="-1704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434060" y="3241850"/>
            <a:ext cx="1823798" cy="1791315"/>
            <a:chOff x="684553" y="849453"/>
            <a:chExt cx="1823798" cy="1791315"/>
          </a:xfrm>
        </p:grpSpPr>
        <p:sp>
          <p:nvSpPr>
            <p:cNvPr id="5" name="Oval 4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30364" y="5353267"/>
                <a:ext cx="385129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=−0.3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0.3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−0.4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0.4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−0.3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0.3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charset="0"/>
                        </a:rPr>
                        <m:t>=1.571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4" y="5353267"/>
                <a:ext cx="3851299" cy="553998"/>
              </a:xfrm>
              <a:prstGeom prst="rect">
                <a:avLst/>
              </a:prstGeom>
              <a:blipFill rotWithShape="0">
                <a:blip r:embed="rId3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510801" y="3250811"/>
            <a:ext cx="1823798" cy="1791315"/>
            <a:chOff x="684553" y="849453"/>
            <a:chExt cx="1823798" cy="1791315"/>
          </a:xfrm>
        </p:grpSpPr>
        <p:sp>
          <p:nvSpPr>
            <p:cNvPr id="17" name="Oval 16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407105" y="5362228"/>
                <a:ext cx="385129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=−0.8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0.8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−0.1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0.1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−0.1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0.1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charset="0"/>
                        </a:rPr>
                        <m:t>=0.922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105" y="5362228"/>
                <a:ext cx="3851299" cy="553998"/>
              </a:xfrm>
              <a:prstGeom prst="rect">
                <a:avLst/>
              </a:prstGeom>
              <a:blipFill rotWithShape="0">
                <a:blip r:embed="rId4"/>
                <a:stretch>
                  <a:fillRect t="-1099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544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Material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7638"/>
                <a:ext cx="8401987" cy="4708525"/>
              </a:xfrm>
            </p:spPr>
            <p:txBody>
              <a:bodyPr/>
              <a:lstStyle/>
              <a:p>
                <a:r>
                  <a:rPr lang="en-US" dirty="0" smtClean="0"/>
                  <a:t>Conditional Entropy (Given Y=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C1</a:t>
                </a:r>
                <a:r>
                  <a:rPr lang="en-US" dirty="0" smtClean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  <m:r>
                          <a:rPr lang="en-US" sz="2400" i="1">
                            <a:latin typeface="Cambria Math" charset="0"/>
                          </a:rPr>
                          <m:t>|</m:t>
                        </m:r>
                        <m:r>
                          <a:rPr lang="en-US" sz="2400" i="1">
                            <a:latin typeface="Cambria Math" charset="0"/>
                          </a:rPr>
                          <m:t>𝑌</m:t>
                        </m:r>
                        <m:r>
                          <a:rPr lang="en-US" sz="2400" i="1">
                            <a:latin typeface="Cambria Math" charset="0"/>
                          </a:rPr>
                          <m:t>=</m:t>
                        </m:r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𝑋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=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𝑌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=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2400" dirty="0"/>
              </a:p>
              <a:p>
                <a:pPr lvl="1"/>
                <a:r>
                  <a:rPr lang="en-US" dirty="0" smtClean="0"/>
                  <a:t>Measuring the entropy of random variable when another random variable is given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7638"/>
                <a:ext cx="8401987" cy="4708525"/>
              </a:xfrm>
              <a:blipFill rotWithShape="0">
                <a:blip r:embed="rId2"/>
                <a:stretch>
                  <a:fillRect l="-1669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697723" y="3617165"/>
            <a:ext cx="2678806" cy="1972033"/>
            <a:chOff x="5209763" y="332663"/>
            <a:chExt cx="2678806" cy="1972033"/>
          </a:xfrm>
        </p:grpSpPr>
        <p:grpSp>
          <p:nvGrpSpPr>
            <p:cNvPr id="4" name="Group 3"/>
            <p:cNvGrpSpPr/>
            <p:nvPr/>
          </p:nvGrpSpPr>
          <p:grpSpPr>
            <a:xfrm>
              <a:off x="5633804" y="453679"/>
              <a:ext cx="1823798" cy="1791315"/>
              <a:chOff x="684553" y="849453"/>
              <a:chExt cx="1823798" cy="179131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139252" y="235345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561474" y="246088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44052" y="1968710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071137" y="16514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328469" y="135411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046157" y="996851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79353" y="16539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506507" y="119172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84553" y="1254181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44315" y="849453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6332089" y="398714"/>
              <a:ext cx="1556480" cy="1119257"/>
            </a:xfrm>
            <a:prstGeom prst="ellipse">
              <a:avLst/>
            </a:prstGeom>
            <a:noFill/>
            <a:ln w="1270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18880593">
              <a:off x="5698888" y="1017701"/>
              <a:ext cx="984894" cy="158909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13719454">
              <a:off x="5493332" y="49094"/>
              <a:ext cx="706722" cy="1273860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955619" y="5919375"/>
                <a:ext cx="1851287" cy="8183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a:rPr lang="en-US" i="1">
                              <a:latin typeface="Cambria Math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−0.75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0.75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−0.25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0.25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0" smtClean="0">
                          <a:latin typeface="Cambria Math" charset="0"/>
                        </a:rPr>
                        <m:t>=0.811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19" y="5919375"/>
                <a:ext cx="1851287" cy="818301"/>
              </a:xfrm>
              <a:prstGeom prst="rect">
                <a:avLst/>
              </a:prstGeom>
              <a:blipFill rotWithShape="0">
                <a:blip r:embed="rId3"/>
                <a:stretch>
                  <a:fillRect l="-4290" r="-8613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4879647" y="3602270"/>
            <a:ext cx="2678806" cy="1972033"/>
            <a:chOff x="5209763" y="332663"/>
            <a:chExt cx="2678806" cy="1972033"/>
          </a:xfrm>
        </p:grpSpPr>
        <p:grpSp>
          <p:nvGrpSpPr>
            <p:cNvPr id="21" name="Group 20"/>
            <p:cNvGrpSpPr/>
            <p:nvPr/>
          </p:nvGrpSpPr>
          <p:grpSpPr>
            <a:xfrm>
              <a:off x="5633804" y="453679"/>
              <a:ext cx="1823798" cy="1791315"/>
              <a:chOff x="684553" y="849453"/>
              <a:chExt cx="1823798" cy="1791315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139252" y="235345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561474" y="246088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444052" y="1968710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071137" y="16514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328469" y="135411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046157" y="996851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979353" y="16539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506507" y="119172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84553" y="1254181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044315" y="849453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6332089" y="398714"/>
              <a:ext cx="1556480" cy="1119257"/>
            </a:xfrm>
            <a:prstGeom prst="ellipse">
              <a:avLst/>
            </a:prstGeom>
            <a:noFill/>
            <a:ln w="1270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18880593">
              <a:off x="5698888" y="1017701"/>
              <a:ext cx="984894" cy="158909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3719454">
              <a:off x="5493332" y="49094"/>
              <a:ext cx="706722" cy="1273860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137543" y="5926826"/>
                <a:ext cx="2420910" cy="8183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a:rPr lang="en-US" i="1">
                              <a:latin typeface="Cambria Math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−0.5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−0.25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0.25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i="1">
                          <a:latin typeface="Cambria Math" charset="0"/>
                        </a:rPr>
                        <m:t>−0.25</m:t>
                      </m:r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0.25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charset="0"/>
                        </a:rPr>
                        <m:t>=1.5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543" y="5926826"/>
                <a:ext cx="2420910" cy="818301"/>
              </a:xfrm>
              <a:prstGeom prst="rect">
                <a:avLst/>
              </a:prstGeom>
              <a:blipFill rotWithShape="0">
                <a:blip r:embed="rId4"/>
                <a:stretch>
                  <a:fillRect l="-3275" r="-31486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139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Material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7638"/>
                <a:ext cx="8401987" cy="4708525"/>
              </a:xfrm>
            </p:spPr>
            <p:txBody>
              <a:bodyPr/>
              <a:lstStyle/>
              <a:p>
                <a:r>
                  <a:rPr lang="en-US" dirty="0" smtClean="0"/>
                  <a:t>Conditional Entropy (Given Y=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C2</a:t>
                </a:r>
                <a:r>
                  <a:rPr lang="en-US" dirty="0" smtClean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  <m:r>
                          <a:rPr lang="en-US" sz="2400" i="1">
                            <a:latin typeface="Cambria Math" charset="0"/>
                          </a:rPr>
                          <m:t>|</m:t>
                        </m:r>
                        <m:r>
                          <a:rPr lang="en-US" sz="2400" i="1">
                            <a:latin typeface="Cambria Math" charset="0"/>
                          </a:rPr>
                          <m:t>𝑌</m:t>
                        </m:r>
                        <m:r>
                          <a:rPr lang="en-US" sz="2400" i="1">
                            <a:latin typeface="Cambria Math" charset="0"/>
                          </a:rPr>
                          <m:t>=</m:t>
                        </m:r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𝑋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=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𝑌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=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2400" dirty="0"/>
              </a:p>
              <a:p>
                <a:pPr lvl="1"/>
                <a:r>
                  <a:rPr lang="en-US" dirty="0" smtClean="0"/>
                  <a:t>Measuring the entropy of random variable when another random variable is given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7638"/>
                <a:ext cx="8401987" cy="4708525"/>
              </a:xfrm>
              <a:blipFill rotWithShape="0">
                <a:blip r:embed="rId2"/>
                <a:stretch>
                  <a:fillRect l="-1669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697723" y="3617165"/>
            <a:ext cx="2678806" cy="1972033"/>
            <a:chOff x="5209763" y="332663"/>
            <a:chExt cx="2678806" cy="1972033"/>
          </a:xfrm>
        </p:grpSpPr>
        <p:grpSp>
          <p:nvGrpSpPr>
            <p:cNvPr id="4" name="Group 3"/>
            <p:cNvGrpSpPr/>
            <p:nvPr/>
          </p:nvGrpSpPr>
          <p:grpSpPr>
            <a:xfrm>
              <a:off x="5633804" y="453679"/>
              <a:ext cx="1823798" cy="1791315"/>
              <a:chOff x="684553" y="849453"/>
              <a:chExt cx="1823798" cy="179131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139252" y="235345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561474" y="246088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44052" y="1968710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071137" y="16514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328469" y="135411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046157" y="996851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79353" y="16539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506507" y="119172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84553" y="1254181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44315" y="849453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6332089" y="398714"/>
              <a:ext cx="1556480" cy="1119257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18880593">
              <a:off x="5698888" y="1017701"/>
              <a:ext cx="984894" cy="158909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13719454">
              <a:off x="5493332" y="49094"/>
              <a:ext cx="706722" cy="1273860"/>
            </a:xfrm>
            <a:prstGeom prst="ellipse">
              <a:avLst/>
            </a:prstGeom>
            <a:noFill/>
            <a:ln w="1270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955619" y="5919375"/>
                <a:ext cx="1851287" cy="8183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a:rPr lang="en-US" i="1">
                              <a:latin typeface="Cambria Math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−1.0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1.0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19" y="5919375"/>
                <a:ext cx="1851287" cy="818301"/>
              </a:xfrm>
              <a:prstGeom prst="rect">
                <a:avLst/>
              </a:prstGeom>
              <a:blipFill rotWithShape="0">
                <a:blip r:embed="rId3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4879647" y="3602270"/>
            <a:ext cx="2678806" cy="1972033"/>
            <a:chOff x="5209763" y="332663"/>
            <a:chExt cx="2678806" cy="1972033"/>
          </a:xfrm>
        </p:grpSpPr>
        <p:grpSp>
          <p:nvGrpSpPr>
            <p:cNvPr id="21" name="Group 20"/>
            <p:cNvGrpSpPr/>
            <p:nvPr/>
          </p:nvGrpSpPr>
          <p:grpSpPr>
            <a:xfrm>
              <a:off x="5633804" y="453679"/>
              <a:ext cx="1823798" cy="1791315"/>
              <a:chOff x="684553" y="849453"/>
              <a:chExt cx="1823798" cy="1791315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139252" y="235345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561474" y="246088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444052" y="1968710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071137" y="16514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328469" y="135411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046157" y="996851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979353" y="16539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506507" y="119172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84553" y="1254181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044315" y="849453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6332089" y="398714"/>
              <a:ext cx="1556480" cy="1119257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18880593">
              <a:off x="5698888" y="1017701"/>
              <a:ext cx="984894" cy="158909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3719454">
              <a:off x="5493332" y="49094"/>
              <a:ext cx="706722" cy="1273860"/>
            </a:xfrm>
            <a:prstGeom prst="ellipse">
              <a:avLst/>
            </a:prstGeom>
            <a:noFill/>
            <a:ln w="1270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137543" y="5926826"/>
                <a:ext cx="2420910" cy="8183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a:rPr lang="en-US" i="1">
                              <a:latin typeface="Cambria Math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−0.5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−0.5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0.5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0" smtClean="0">
                          <a:latin typeface="Cambria Math" charset="0"/>
                        </a:rPr>
                        <m:t>=1.0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543" y="5926826"/>
                <a:ext cx="2420910" cy="818301"/>
              </a:xfrm>
              <a:prstGeom prst="rect">
                <a:avLst/>
              </a:prstGeom>
              <a:blipFill rotWithShape="0">
                <a:blip r:embed="rId4"/>
                <a:stretch>
                  <a:fillRect l="-3275" r="-20907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244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Material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7638"/>
                <a:ext cx="8401987" cy="4708525"/>
              </a:xfrm>
            </p:spPr>
            <p:txBody>
              <a:bodyPr/>
              <a:lstStyle/>
              <a:p>
                <a:r>
                  <a:rPr lang="en-US" dirty="0" smtClean="0"/>
                  <a:t>Conditional Entropy (Given Y=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C3</a:t>
                </a:r>
                <a:r>
                  <a:rPr lang="en-US" dirty="0" smtClean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  <m:r>
                          <a:rPr lang="en-US" sz="2400" i="1">
                            <a:latin typeface="Cambria Math" charset="0"/>
                          </a:rPr>
                          <m:t>|</m:t>
                        </m:r>
                        <m:r>
                          <a:rPr lang="en-US" sz="2400" i="1">
                            <a:latin typeface="Cambria Math" charset="0"/>
                          </a:rPr>
                          <m:t>𝑌</m:t>
                        </m:r>
                        <m:r>
                          <a:rPr lang="en-US" sz="2400" i="1">
                            <a:latin typeface="Cambria Math" charset="0"/>
                          </a:rPr>
                          <m:t>=</m:t>
                        </m:r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𝑋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=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𝑌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=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2400" dirty="0"/>
              </a:p>
              <a:p>
                <a:pPr lvl="1"/>
                <a:r>
                  <a:rPr lang="en-US" dirty="0" smtClean="0"/>
                  <a:t>Measuring the entropy of random variable when another random variable is given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7638"/>
                <a:ext cx="8401987" cy="4708525"/>
              </a:xfrm>
              <a:blipFill rotWithShape="0">
                <a:blip r:embed="rId2"/>
                <a:stretch>
                  <a:fillRect l="-1669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697723" y="3617165"/>
            <a:ext cx="2678806" cy="1972033"/>
            <a:chOff x="5209763" y="332663"/>
            <a:chExt cx="2678806" cy="1972033"/>
          </a:xfrm>
        </p:grpSpPr>
        <p:grpSp>
          <p:nvGrpSpPr>
            <p:cNvPr id="4" name="Group 3"/>
            <p:cNvGrpSpPr/>
            <p:nvPr/>
          </p:nvGrpSpPr>
          <p:grpSpPr>
            <a:xfrm>
              <a:off x="5633804" y="453679"/>
              <a:ext cx="1823798" cy="1791315"/>
              <a:chOff x="684553" y="849453"/>
              <a:chExt cx="1823798" cy="179131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139252" y="235345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561474" y="246088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44052" y="1968710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071137" y="16514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328469" y="135411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046157" y="996851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79353" y="16539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506507" y="119172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84553" y="1254181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44315" y="849453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6332089" y="398714"/>
              <a:ext cx="1556480" cy="1119257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18880593">
              <a:off x="5698888" y="1017701"/>
              <a:ext cx="984894" cy="1589096"/>
            </a:xfrm>
            <a:prstGeom prst="ellipse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13719454">
              <a:off x="5493332" y="49094"/>
              <a:ext cx="706722" cy="1273860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955619" y="5919375"/>
                <a:ext cx="1851287" cy="8183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a:rPr lang="en-US" i="1">
                              <a:latin typeface="Cambria Math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−0.75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0.75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−0.25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0.25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0" smtClean="0">
                          <a:latin typeface="Cambria Math" charset="0"/>
                        </a:rPr>
                        <m:t>=0.811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19" y="5919375"/>
                <a:ext cx="1851287" cy="818301"/>
              </a:xfrm>
              <a:prstGeom prst="rect">
                <a:avLst/>
              </a:prstGeom>
              <a:blipFill rotWithShape="0">
                <a:blip r:embed="rId3"/>
                <a:stretch>
                  <a:fillRect l="-4290" r="-8613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4879647" y="3602270"/>
            <a:ext cx="2678806" cy="1972033"/>
            <a:chOff x="5209763" y="332663"/>
            <a:chExt cx="2678806" cy="1972033"/>
          </a:xfrm>
        </p:grpSpPr>
        <p:grpSp>
          <p:nvGrpSpPr>
            <p:cNvPr id="21" name="Group 20"/>
            <p:cNvGrpSpPr/>
            <p:nvPr/>
          </p:nvGrpSpPr>
          <p:grpSpPr>
            <a:xfrm>
              <a:off x="5633804" y="453679"/>
              <a:ext cx="1823798" cy="1791315"/>
              <a:chOff x="684553" y="849453"/>
              <a:chExt cx="1823798" cy="1791315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139252" y="235345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561474" y="246088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444052" y="1968710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071137" y="16514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328469" y="135411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046157" y="996851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979353" y="16539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506507" y="119172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84553" y="1254181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044315" y="849453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6332089" y="398714"/>
              <a:ext cx="1556480" cy="1119257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18880593">
              <a:off x="5698888" y="1017701"/>
              <a:ext cx="984894" cy="1589096"/>
            </a:xfrm>
            <a:prstGeom prst="ellipse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3719454">
              <a:off x="5493332" y="49094"/>
              <a:ext cx="706722" cy="1273860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137543" y="5926826"/>
                <a:ext cx="2420910" cy="8183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a:rPr lang="en-US" i="1">
                              <a:latin typeface="Cambria Math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−0.5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−0.25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0.25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i="1">
                          <a:latin typeface="Cambria Math" charset="0"/>
                        </a:rPr>
                        <m:t>−0.25</m:t>
                      </m:r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0.25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charset="0"/>
                        </a:rPr>
                        <m:t>=1.5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543" y="5926826"/>
                <a:ext cx="2420910" cy="818301"/>
              </a:xfrm>
              <a:prstGeom prst="rect">
                <a:avLst/>
              </a:prstGeom>
              <a:blipFill rotWithShape="0">
                <a:blip r:embed="rId4"/>
                <a:stretch>
                  <a:fillRect l="-3275" r="-31486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310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Material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7638"/>
                <a:ext cx="8401987" cy="4708525"/>
              </a:xfrm>
            </p:spPr>
            <p:txBody>
              <a:bodyPr/>
              <a:lstStyle/>
              <a:p>
                <a:r>
                  <a:rPr lang="en-US" dirty="0" smtClean="0"/>
                  <a:t>Conditional Entropy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  <m:r>
                          <a:rPr lang="en-US" i="1">
                            <a:latin typeface="Cambria Math" charset="0"/>
                          </a:rPr>
                          <m:t>|</m:t>
                        </m:r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i="1" dirty="0">
                  <a:latin typeface="Cambria Math" charset="0"/>
                </a:endParaRPr>
              </a:p>
              <a:p>
                <a:pPr lvl="1"/>
                <a:r>
                  <a:rPr lang="en-US" dirty="0" smtClean="0"/>
                  <a:t>Expected entropy of a random variable when another random variable is given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7638"/>
                <a:ext cx="8401987" cy="4708525"/>
              </a:xfrm>
              <a:blipFill rotWithShape="0">
                <a:blip r:embed="rId2"/>
                <a:stretch>
                  <a:fillRect l="-1669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697723" y="3617165"/>
            <a:ext cx="2678806" cy="1972033"/>
            <a:chOff x="5209763" y="332663"/>
            <a:chExt cx="2678806" cy="1972033"/>
          </a:xfrm>
        </p:grpSpPr>
        <p:grpSp>
          <p:nvGrpSpPr>
            <p:cNvPr id="4" name="Group 3"/>
            <p:cNvGrpSpPr/>
            <p:nvPr/>
          </p:nvGrpSpPr>
          <p:grpSpPr>
            <a:xfrm>
              <a:off x="5633804" y="453679"/>
              <a:ext cx="1823798" cy="1791315"/>
              <a:chOff x="684553" y="849453"/>
              <a:chExt cx="1823798" cy="179131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139252" y="235345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561474" y="246088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44052" y="1968710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071137" y="16514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328469" y="135411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046157" y="996851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79353" y="16539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506507" y="119172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84553" y="1254181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44315" y="849453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6332089" y="398714"/>
              <a:ext cx="1556480" cy="1119257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18880593">
              <a:off x="5698888" y="1017701"/>
              <a:ext cx="984894" cy="158909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13719454">
              <a:off x="5493332" y="49094"/>
              <a:ext cx="706722" cy="1273860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955619" y="5919375"/>
                <a:ext cx="2420910" cy="8183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a:rPr lang="en-US" i="1">
                              <a:latin typeface="Cambria Math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=0.4×0.811+0.2×0+0.4×0.811=0.649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19" y="5919375"/>
                <a:ext cx="2420910" cy="818301"/>
              </a:xfrm>
              <a:prstGeom prst="rect">
                <a:avLst/>
              </a:prstGeom>
              <a:blipFill rotWithShape="0">
                <a:blip r:embed="rId3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4879647" y="3602270"/>
            <a:ext cx="2678806" cy="1972033"/>
            <a:chOff x="5209763" y="332663"/>
            <a:chExt cx="2678806" cy="1972033"/>
          </a:xfrm>
        </p:grpSpPr>
        <p:grpSp>
          <p:nvGrpSpPr>
            <p:cNvPr id="21" name="Group 20"/>
            <p:cNvGrpSpPr/>
            <p:nvPr/>
          </p:nvGrpSpPr>
          <p:grpSpPr>
            <a:xfrm>
              <a:off x="5633804" y="453679"/>
              <a:ext cx="1823798" cy="1791315"/>
              <a:chOff x="684553" y="849453"/>
              <a:chExt cx="1823798" cy="1791315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139252" y="235345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561474" y="246088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444052" y="1968710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071137" y="16514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328469" y="135411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046157" y="996851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979353" y="16539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506507" y="119172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84553" y="1254181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044315" y="849453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6332089" y="398714"/>
              <a:ext cx="1556480" cy="1119257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18880593">
              <a:off x="5698888" y="1017701"/>
              <a:ext cx="984894" cy="158909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3719454">
              <a:off x="5493332" y="49094"/>
              <a:ext cx="706722" cy="1273860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060095" y="5939039"/>
                <a:ext cx="2420910" cy="8183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a:rPr lang="en-US" i="1">
                              <a:latin typeface="Cambria Math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=0.4×1.5+0.2×1.0+0.4×1.5=1.4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95" y="5939039"/>
                <a:ext cx="2420910" cy="818301"/>
              </a:xfrm>
              <a:prstGeom prst="rect">
                <a:avLst/>
              </a:prstGeom>
              <a:blipFill rotWithShape="0"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63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Material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7638"/>
                <a:ext cx="8401987" cy="4708525"/>
              </a:xfrm>
            </p:spPr>
            <p:txBody>
              <a:bodyPr/>
              <a:lstStyle/>
              <a:p>
                <a:r>
                  <a:rPr lang="en-US" dirty="0" smtClean="0"/>
                  <a:t>Mutual Information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;</m:t>
                        </m:r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d>
                  </m:oMath>
                </a14:m>
                <a:endParaRPr lang="en-US" i="1" dirty="0">
                  <a:latin typeface="Cambria Math" charset="0"/>
                </a:endParaRPr>
              </a:p>
              <a:p>
                <a:pPr lvl="1"/>
                <a:r>
                  <a:rPr lang="en-US" dirty="0" smtClean="0"/>
                  <a:t>Uncertainty reduced for a random variable when another random variable is given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7638"/>
                <a:ext cx="8401987" cy="4708525"/>
              </a:xfrm>
              <a:blipFill rotWithShape="0">
                <a:blip r:embed="rId2"/>
                <a:stretch>
                  <a:fillRect l="-1669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697723" y="3617165"/>
            <a:ext cx="2678806" cy="1972033"/>
            <a:chOff x="5209763" y="332663"/>
            <a:chExt cx="2678806" cy="1972033"/>
          </a:xfrm>
        </p:grpSpPr>
        <p:grpSp>
          <p:nvGrpSpPr>
            <p:cNvPr id="4" name="Group 3"/>
            <p:cNvGrpSpPr/>
            <p:nvPr/>
          </p:nvGrpSpPr>
          <p:grpSpPr>
            <a:xfrm>
              <a:off x="5633804" y="453679"/>
              <a:ext cx="1823798" cy="1791315"/>
              <a:chOff x="684553" y="849453"/>
              <a:chExt cx="1823798" cy="179131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139252" y="235345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561474" y="246088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44052" y="1968710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071137" y="16514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328469" y="135411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046157" y="996851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79353" y="16539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506507" y="119172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84553" y="1254181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44315" y="849453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6332089" y="398714"/>
              <a:ext cx="1556480" cy="1119257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18880593">
              <a:off x="5698888" y="1017701"/>
              <a:ext cx="984894" cy="158909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13719454">
              <a:off x="5493332" y="49094"/>
              <a:ext cx="706722" cy="1273860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955619" y="5919375"/>
                <a:ext cx="2420910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i="1">
                              <a:latin typeface="Cambria Math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=1.571−0.649=0.922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19" y="5919375"/>
                <a:ext cx="2420910" cy="547650"/>
              </a:xfrm>
              <a:prstGeom prst="rect">
                <a:avLst/>
              </a:prstGeom>
              <a:blipFill rotWithShape="0">
                <a:blip r:embed="rId3"/>
                <a:stretch>
                  <a:fillRect l="-2015" r="-22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4879647" y="3602270"/>
            <a:ext cx="2678806" cy="1972033"/>
            <a:chOff x="5209763" y="332663"/>
            <a:chExt cx="2678806" cy="1972033"/>
          </a:xfrm>
        </p:grpSpPr>
        <p:grpSp>
          <p:nvGrpSpPr>
            <p:cNvPr id="21" name="Group 20"/>
            <p:cNvGrpSpPr/>
            <p:nvPr/>
          </p:nvGrpSpPr>
          <p:grpSpPr>
            <a:xfrm>
              <a:off x="5633804" y="453679"/>
              <a:ext cx="1823798" cy="1791315"/>
              <a:chOff x="684553" y="849453"/>
              <a:chExt cx="1823798" cy="1791315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139252" y="235345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561474" y="246088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444052" y="1968710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071137" y="16514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328469" y="135411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046157" y="996851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979353" y="16539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506507" y="119172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84553" y="1254181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044315" y="849453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6332089" y="398714"/>
              <a:ext cx="1556480" cy="1119257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18880593">
              <a:off x="5698888" y="1017701"/>
              <a:ext cx="984894" cy="158909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3719454">
              <a:off x="5493332" y="49094"/>
              <a:ext cx="706722" cy="1273860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76671" y="5891364"/>
                <a:ext cx="2420910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i="1">
                              <a:latin typeface="Cambria Math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=1.571−1.4=0.171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671" y="5891364"/>
                <a:ext cx="2420910" cy="547650"/>
              </a:xfrm>
              <a:prstGeom prst="rect">
                <a:avLst/>
              </a:prstGeom>
              <a:blipFill rotWithShape="0"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49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44119" y="453679"/>
            <a:ext cx="1823798" cy="1791315"/>
            <a:chOff x="684553" y="849453"/>
            <a:chExt cx="1823798" cy="1791315"/>
          </a:xfrm>
        </p:grpSpPr>
        <p:sp>
          <p:nvSpPr>
            <p:cNvPr id="4" name="Oval 3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3804" y="453679"/>
            <a:ext cx="1823798" cy="1791315"/>
            <a:chOff x="684553" y="849453"/>
            <a:chExt cx="1823798" cy="1791315"/>
          </a:xfrm>
        </p:grpSpPr>
        <p:sp>
          <p:nvSpPr>
            <p:cNvPr id="19" name="Oval 18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/>
          <p:cNvSpPr/>
          <p:nvPr/>
        </p:nvSpPr>
        <p:spPr>
          <a:xfrm>
            <a:off x="6332089" y="398714"/>
            <a:ext cx="1556480" cy="111925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18880593">
            <a:off x="5698888" y="1017701"/>
            <a:ext cx="984894" cy="158909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13719454">
            <a:off x="5493332" y="49094"/>
            <a:ext cx="706722" cy="127386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51807" y="2631374"/>
            <a:ext cx="2518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Ground-truth</a:t>
            </a:r>
          </a:p>
          <a:p>
            <a:pPr algn="ctr"/>
            <a:r>
              <a:rPr lang="en-US" sz="2400" dirty="0" smtClean="0"/>
              <a:t>(Partition)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551354" y="2771121"/>
            <a:ext cx="271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Clustering results</a:t>
            </a:r>
            <a:endParaRPr lang="en-US" sz="2400" dirty="0"/>
          </a:p>
        </p:txBody>
      </p:sp>
      <p:graphicFrame>
        <p:nvGraphicFramePr>
          <p:cNvPr id="36" name="Content Placeholder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514276"/>
              </p:ext>
            </p:extLst>
          </p:nvPr>
        </p:nvGraphicFramePr>
        <p:xfrm>
          <a:off x="555860" y="3637586"/>
          <a:ext cx="8183405" cy="29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81"/>
                <a:gridCol w="1636681"/>
                <a:gridCol w="1636681"/>
                <a:gridCol w="1636681"/>
                <a:gridCol w="1636681"/>
              </a:tblGrid>
              <a:tr h="5864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C2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C3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Oval 36"/>
          <p:cNvSpPr/>
          <p:nvPr/>
        </p:nvSpPr>
        <p:spPr>
          <a:xfrm rot="13719454">
            <a:off x="1255116" y="144216"/>
            <a:ext cx="1248187" cy="146069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98656" y="252791"/>
            <a:ext cx="803220" cy="1500027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15955121">
            <a:off x="1645284" y="1267498"/>
            <a:ext cx="902028" cy="1398360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44119" y="453679"/>
            <a:ext cx="1823798" cy="1791315"/>
            <a:chOff x="684553" y="849453"/>
            <a:chExt cx="1823798" cy="1791315"/>
          </a:xfrm>
        </p:grpSpPr>
        <p:sp>
          <p:nvSpPr>
            <p:cNvPr id="4" name="Oval 3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3804" y="453679"/>
            <a:ext cx="1823798" cy="1791315"/>
            <a:chOff x="684553" y="849453"/>
            <a:chExt cx="1823798" cy="1791315"/>
          </a:xfrm>
        </p:grpSpPr>
        <p:sp>
          <p:nvSpPr>
            <p:cNvPr id="19" name="Oval 18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/>
          <p:cNvSpPr/>
          <p:nvPr/>
        </p:nvSpPr>
        <p:spPr>
          <a:xfrm>
            <a:off x="6332089" y="398714"/>
            <a:ext cx="1556480" cy="1119257"/>
          </a:xfrm>
          <a:prstGeom prst="ellipse">
            <a:avLst/>
          </a:prstGeom>
          <a:noFill/>
          <a:ln w="139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18880593">
            <a:off x="5698888" y="1017701"/>
            <a:ext cx="984894" cy="158909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13719454">
            <a:off x="5493332" y="49094"/>
            <a:ext cx="706722" cy="127386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51807" y="2631374"/>
            <a:ext cx="2518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Ground-truth</a:t>
            </a:r>
          </a:p>
          <a:p>
            <a:pPr algn="ctr"/>
            <a:r>
              <a:rPr lang="en-US" sz="2400" dirty="0" smtClean="0"/>
              <a:t>(Partition)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551354" y="2771121"/>
            <a:ext cx="271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Clustering results</a:t>
            </a:r>
            <a:endParaRPr lang="en-US" sz="2400" dirty="0"/>
          </a:p>
        </p:txBody>
      </p:sp>
      <p:graphicFrame>
        <p:nvGraphicFramePr>
          <p:cNvPr id="36" name="Content Placeholder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274707"/>
              </p:ext>
            </p:extLst>
          </p:nvPr>
        </p:nvGraphicFramePr>
        <p:xfrm>
          <a:off x="555860" y="3637586"/>
          <a:ext cx="8183405" cy="29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81"/>
                <a:gridCol w="1636681"/>
                <a:gridCol w="1636681"/>
                <a:gridCol w="1636681"/>
                <a:gridCol w="1636681"/>
              </a:tblGrid>
              <a:tr h="5864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C2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C3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Oval 36"/>
          <p:cNvSpPr/>
          <p:nvPr/>
        </p:nvSpPr>
        <p:spPr>
          <a:xfrm rot="13719454">
            <a:off x="1255116" y="144216"/>
            <a:ext cx="1248187" cy="146069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98656" y="252791"/>
            <a:ext cx="803220" cy="1500027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15955121">
            <a:off x="1645284" y="1267498"/>
            <a:ext cx="902028" cy="1398360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44119" y="453679"/>
            <a:ext cx="1823798" cy="1791315"/>
            <a:chOff x="684553" y="849453"/>
            <a:chExt cx="1823798" cy="1791315"/>
          </a:xfrm>
        </p:grpSpPr>
        <p:sp>
          <p:nvSpPr>
            <p:cNvPr id="4" name="Oval 3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3804" y="453679"/>
            <a:ext cx="1823798" cy="1791315"/>
            <a:chOff x="684553" y="849453"/>
            <a:chExt cx="1823798" cy="1791315"/>
          </a:xfrm>
        </p:grpSpPr>
        <p:sp>
          <p:nvSpPr>
            <p:cNvPr id="19" name="Oval 18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/>
          <p:cNvSpPr/>
          <p:nvPr/>
        </p:nvSpPr>
        <p:spPr>
          <a:xfrm>
            <a:off x="6332089" y="398714"/>
            <a:ext cx="1556480" cy="111925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18880593">
            <a:off x="5698888" y="1017701"/>
            <a:ext cx="984894" cy="158909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13719454">
            <a:off x="5493332" y="49094"/>
            <a:ext cx="706722" cy="1273860"/>
          </a:xfrm>
          <a:prstGeom prst="ellipse">
            <a:avLst/>
          </a:prstGeom>
          <a:noFill/>
          <a:ln w="1270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51807" y="2631374"/>
            <a:ext cx="2518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Ground-truth</a:t>
            </a:r>
          </a:p>
          <a:p>
            <a:pPr algn="ctr"/>
            <a:r>
              <a:rPr lang="en-US" sz="2400" dirty="0" smtClean="0"/>
              <a:t>(Partition)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551354" y="2771121"/>
            <a:ext cx="271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Clustering results</a:t>
            </a:r>
            <a:endParaRPr lang="en-US" sz="2400" dirty="0"/>
          </a:p>
        </p:txBody>
      </p:sp>
      <p:graphicFrame>
        <p:nvGraphicFramePr>
          <p:cNvPr id="36" name="Content Placeholder 35"/>
          <p:cNvGraphicFramePr>
            <a:graphicFrameLocks noGrp="1"/>
          </p:cNvGraphicFramePr>
          <p:nvPr>
            <p:ph idx="1"/>
          </p:nvPr>
        </p:nvGraphicFramePr>
        <p:xfrm>
          <a:off x="555860" y="3637586"/>
          <a:ext cx="8183405" cy="29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81"/>
                <a:gridCol w="1636681"/>
                <a:gridCol w="1636681"/>
                <a:gridCol w="1636681"/>
                <a:gridCol w="1636681"/>
              </a:tblGrid>
              <a:tr h="5864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C2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C3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Oval 36"/>
          <p:cNvSpPr/>
          <p:nvPr/>
        </p:nvSpPr>
        <p:spPr>
          <a:xfrm rot="13719454">
            <a:off x="1255116" y="144216"/>
            <a:ext cx="1248187" cy="146069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98656" y="252791"/>
            <a:ext cx="803220" cy="1500027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15955121">
            <a:off x="1645284" y="1267498"/>
            <a:ext cx="902028" cy="1398360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44119" y="453679"/>
            <a:ext cx="1823798" cy="1791315"/>
            <a:chOff x="684553" y="849453"/>
            <a:chExt cx="1823798" cy="1791315"/>
          </a:xfrm>
        </p:grpSpPr>
        <p:sp>
          <p:nvSpPr>
            <p:cNvPr id="4" name="Oval 3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3804" y="453679"/>
            <a:ext cx="1823798" cy="1791315"/>
            <a:chOff x="684553" y="849453"/>
            <a:chExt cx="1823798" cy="1791315"/>
          </a:xfrm>
        </p:grpSpPr>
        <p:sp>
          <p:nvSpPr>
            <p:cNvPr id="19" name="Oval 18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/>
          <p:cNvSpPr/>
          <p:nvPr/>
        </p:nvSpPr>
        <p:spPr>
          <a:xfrm>
            <a:off x="6332089" y="398714"/>
            <a:ext cx="1556480" cy="111925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18880593">
            <a:off x="5698888" y="1017701"/>
            <a:ext cx="984894" cy="1589096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13719454">
            <a:off x="5493332" y="49094"/>
            <a:ext cx="706722" cy="127386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51807" y="2631374"/>
            <a:ext cx="2518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Ground-truth</a:t>
            </a:r>
          </a:p>
          <a:p>
            <a:pPr algn="ctr"/>
            <a:r>
              <a:rPr lang="en-US" sz="2400" dirty="0" smtClean="0"/>
              <a:t>(Partition)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551354" y="2771121"/>
            <a:ext cx="271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Clustering results</a:t>
            </a:r>
            <a:endParaRPr lang="en-US" sz="2400" dirty="0"/>
          </a:p>
        </p:txBody>
      </p:sp>
      <p:graphicFrame>
        <p:nvGraphicFramePr>
          <p:cNvPr id="36" name="Content Placeholder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843493"/>
              </p:ext>
            </p:extLst>
          </p:nvPr>
        </p:nvGraphicFramePr>
        <p:xfrm>
          <a:off x="555860" y="3637586"/>
          <a:ext cx="8183405" cy="29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81"/>
                <a:gridCol w="1636681"/>
                <a:gridCol w="1636681"/>
                <a:gridCol w="1636681"/>
                <a:gridCol w="1636681"/>
              </a:tblGrid>
              <a:tr h="5864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C2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C3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Oval 36"/>
          <p:cNvSpPr/>
          <p:nvPr/>
        </p:nvSpPr>
        <p:spPr>
          <a:xfrm rot="13719454">
            <a:off x="1255116" y="144216"/>
            <a:ext cx="1248187" cy="146069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98656" y="252791"/>
            <a:ext cx="803220" cy="1500027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15955121">
            <a:off x="1645284" y="1267498"/>
            <a:ext cx="902028" cy="1398360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44119" y="453679"/>
            <a:ext cx="1823798" cy="1791315"/>
            <a:chOff x="684553" y="849453"/>
            <a:chExt cx="1823798" cy="1791315"/>
          </a:xfrm>
        </p:grpSpPr>
        <p:sp>
          <p:nvSpPr>
            <p:cNvPr id="4" name="Oval 3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3804" y="453679"/>
            <a:ext cx="1823798" cy="1791315"/>
            <a:chOff x="684553" y="849453"/>
            <a:chExt cx="1823798" cy="1791315"/>
          </a:xfrm>
        </p:grpSpPr>
        <p:sp>
          <p:nvSpPr>
            <p:cNvPr id="19" name="Oval 18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/>
          <p:cNvSpPr/>
          <p:nvPr/>
        </p:nvSpPr>
        <p:spPr>
          <a:xfrm>
            <a:off x="6332089" y="398714"/>
            <a:ext cx="1556480" cy="111925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18880593">
            <a:off x="5698888" y="1017701"/>
            <a:ext cx="984894" cy="158909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13719454">
            <a:off x="5493332" y="49094"/>
            <a:ext cx="706722" cy="127386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51807" y="2631374"/>
            <a:ext cx="2518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Ground-truth</a:t>
            </a:r>
          </a:p>
          <a:p>
            <a:pPr algn="ctr"/>
            <a:r>
              <a:rPr lang="en-US" sz="2400" dirty="0" smtClean="0"/>
              <a:t>(Partition)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551354" y="2771121"/>
            <a:ext cx="271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Clustering results</a:t>
            </a:r>
            <a:endParaRPr lang="en-US" sz="2400" dirty="0"/>
          </a:p>
        </p:txBody>
      </p:sp>
      <p:graphicFrame>
        <p:nvGraphicFramePr>
          <p:cNvPr id="36" name="Content Placeholder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166562"/>
              </p:ext>
            </p:extLst>
          </p:nvPr>
        </p:nvGraphicFramePr>
        <p:xfrm>
          <a:off x="555860" y="3637586"/>
          <a:ext cx="8183405" cy="29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81"/>
                <a:gridCol w="1636681"/>
                <a:gridCol w="1636681"/>
                <a:gridCol w="1636681"/>
                <a:gridCol w="1636681"/>
              </a:tblGrid>
              <a:tr h="5864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C2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C3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Oval 36"/>
          <p:cNvSpPr/>
          <p:nvPr/>
        </p:nvSpPr>
        <p:spPr>
          <a:xfrm rot="13719454">
            <a:off x="1255116" y="144216"/>
            <a:ext cx="1248187" cy="146069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98656" y="252791"/>
            <a:ext cx="803220" cy="1500027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15955121">
            <a:off x="1645284" y="1267498"/>
            <a:ext cx="902028" cy="1398360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9741" y="3432747"/>
                <a:ext cx="8514413" cy="2893102"/>
              </a:xfrm>
            </p:spPr>
            <p:txBody>
              <a:bodyPr/>
              <a:lstStyle/>
              <a:p>
                <a:r>
                  <a:rPr lang="en-US" dirty="0" smtClean="0"/>
                  <a:t>Purity</a:t>
                </a:r>
              </a:p>
              <a:p>
                <a:pPr lvl="1"/>
                <a:r>
                  <a:rPr lang="en-US" dirty="0" smtClean="0"/>
                  <a:t>How “pure” is each cluster </a:t>
                </a:r>
                <a:r>
                  <a:rPr lang="en-US" dirty="0" err="1" smtClean="0"/>
                  <a:t>w.r.t</a:t>
                </a:r>
                <a:r>
                  <a:rPr lang="en-US" dirty="0" smtClean="0"/>
                  <a:t>. the ground-truth</a:t>
                </a:r>
              </a:p>
              <a:p>
                <a:r>
                  <a:rPr lang="en-US" dirty="0" smtClean="0"/>
                  <a:t>Purity calculation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𝑝𝑢𝑟𝑖𝑡𝑦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741" y="3432747"/>
                <a:ext cx="8514413" cy="2893102"/>
              </a:xfrm>
              <a:blipFill rotWithShape="0">
                <a:blip r:embed="rId2"/>
                <a:stretch>
                  <a:fillRect l="-1646" t="-2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5"/>
          <p:cNvGraphicFramePr>
            <a:graphicFrameLocks/>
          </p:cNvGraphicFramePr>
          <p:nvPr/>
        </p:nvGraphicFramePr>
        <p:xfrm>
          <a:off x="555246" y="294780"/>
          <a:ext cx="8183405" cy="29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81"/>
                <a:gridCol w="1636681"/>
                <a:gridCol w="1636681"/>
                <a:gridCol w="1636681"/>
                <a:gridCol w="1636681"/>
              </a:tblGrid>
              <a:tr h="5864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C2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C3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5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9741" y="3432747"/>
                <a:ext cx="8514413" cy="2893102"/>
              </a:xfrm>
            </p:spPr>
            <p:txBody>
              <a:bodyPr/>
              <a:lstStyle/>
              <a:p>
                <a:r>
                  <a:rPr lang="en-US" dirty="0" smtClean="0"/>
                  <a:t>Purity calculation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𝑝𝑢𝑟𝑖𝑡𝑦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10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3+?+?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=?</m:t>
                    </m:r>
                  </m:oMath>
                </a14:m>
                <a:endParaRPr lang="en-US" b="0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741" y="3432747"/>
                <a:ext cx="8514413" cy="2893102"/>
              </a:xfrm>
              <a:blipFill rotWithShape="0">
                <a:blip r:embed="rId2"/>
                <a:stretch>
                  <a:fillRect l="-1646" t="-2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662861"/>
              </p:ext>
            </p:extLst>
          </p:nvPr>
        </p:nvGraphicFramePr>
        <p:xfrm>
          <a:off x="555246" y="294780"/>
          <a:ext cx="8183405" cy="29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81"/>
                <a:gridCol w="1636681"/>
                <a:gridCol w="1636681"/>
                <a:gridCol w="1636681"/>
                <a:gridCol w="1636681"/>
              </a:tblGrid>
              <a:tr h="5864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>
                    <a:noFill/>
                  </a:tcPr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C2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C3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19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61594</TotalTime>
  <Words>1616</Words>
  <Application>Microsoft Macintosh PowerPoint</Application>
  <PresentationFormat>On-screen Show (4:3)</PresentationFormat>
  <Paragraphs>402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Cambria Math</vt:lpstr>
      <vt:lpstr>Arial</vt:lpstr>
      <vt:lpstr>Office Theme</vt:lpstr>
      <vt:lpstr>Week 13 Discussion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Normalized Mutual Information</vt:lpstr>
      <vt:lpstr>Normalized Mutual Information</vt:lpstr>
      <vt:lpstr>Normalized Mutual Information</vt:lpstr>
      <vt:lpstr>PowerPoint Presentation</vt:lpstr>
      <vt:lpstr>PowerPoint Presentation</vt:lpstr>
      <vt:lpstr>PowerPoint Presentation</vt:lpstr>
      <vt:lpstr>Supplementary Material</vt:lpstr>
      <vt:lpstr>Supplementary Material</vt:lpstr>
      <vt:lpstr>Supplementary Material</vt:lpstr>
      <vt:lpstr>Supplementary Material</vt:lpstr>
      <vt:lpstr>Supplementary Material</vt:lpstr>
      <vt:lpstr>Supplementary Material</vt:lpstr>
      <vt:lpstr>Supplementary Material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2015 Research Summary</dc:title>
  <dc:creator>Doris</dc:creator>
  <cp:lastModifiedBy>Zhuang, Honglei</cp:lastModifiedBy>
  <cp:revision>527</cp:revision>
  <cp:lastPrinted>2017-01-12T08:43:08Z</cp:lastPrinted>
  <dcterms:created xsi:type="dcterms:W3CDTF">2015-12-04T03:58:21Z</dcterms:created>
  <dcterms:modified xsi:type="dcterms:W3CDTF">2017-04-21T07:20:16Z</dcterms:modified>
</cp:coreProperties>
</file>