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93" r:id="rId2"/>
    <p:sldId id="295" r:id="rId3"/>
    <p:sldId id="276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1" r:id="rId16"/>
    <p:sldId id="317" r:id="rId17"/>
    <p:sldId id="316" r:id="rId18"/>
    <p:sldId id="318" r:id="rId19"/>
    <p:sldId id="320" r:id="rId2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97"/>
    <p:restoredTop sz="86706"/>
  </p:normalViewPr>
  <p:slideViewPr>
    <p:cSldViewPr snapToGrid="0" snapToObjects="1">
      <p:cViewPr>
        <p:scale>
          <a:sx n="77" d="100"/>
          <a:sy n="77" d="100"/>
        </p:scale>
        <p:origin x="584" y="144"/>
      </p:cViewPr>
      <p:guideLst>
        <p:guide orient="horz" pos="2160"/>
        <p:guide pos="2880"/>
      </p:guideLst>
    </p:cSldViewPr>
  </p:slideViewPr>
  <p:notesTextViewPr>
    <p:cViewPr>
      <p:scale>
        <a:sx n="80" d="100"/>
        <a:sy n="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EB51C-6063-EC40-869B-65BDC850DC50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25595-2E03-D44F-B21F-33359CF2F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7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9F208-267D-D94A-A38B-DC7A901E2685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17291-1BBA-E544-8852-EA3427375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6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17291-1BBA-E544-8852-EA3427375E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2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from “pointwise”, 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pairwise, the space is all the pairs of data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17291-1BBA-E544-8852-EA3427375E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9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5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7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3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0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8F3-6479-594C-9C3C-79899E26384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E8F3-6479-594C-9C3C-79899E26384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9CC8-B41D-9F4C-8791-786BEB61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13 </a:t>
            </a:r>
            <a:r>
              <a:rPr lang="en-US" dirty="0" smtClean="0"/>
              <a:t>Discussion Session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Honglei Zhuang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4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Calculation of Pairwise Measures</a:t>
            </a:r>
            <a:endParaRPr lang="en-US" dirty="0"/>
          </a:p>
        </p:txBody>
      </p:sp>
      <p:graphicFrame>
        <p:nvGraphicFramePr>
          <p:cNvPr id="4" name="Content Placeholder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307098"/>
              </p:ext>
            </p:extLst>
          </p:nvPr>
        </p:nvGraphicFramePr>
        <p:xfrm>
          <a:off x="457200" y="654752"/>
          <a:ext cx="818340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336743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425252"/>
                <a:ext cx="8514413" cy="2893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True positive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𝑇𝑃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=3+1+3=7</m:t>
                    </m:r>
                  </m:oMath>
                </a14:m>
                <a:endParaRPr lang="en-US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5252"/>
                <a:ext cx="8514413" cy="2893102"/>
              </a:xfrm>
              <a:prstGeom prst="rect">
                <a:avLst/>
              </a:prstGeom>
              <a:blipFill rotWithShape="0">
                <a:blip r:embed="rId2"/>
                <a:stretch>
                  <a:fillRect l="-1646" t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9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4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Calculation of Pairwise Measures</a:t>
            </a:r>
            <a:endParaRPr lang="en-US" dirty="0"/>
          </a:p>
        </p:txBody>
      </p:sp>
      <p:graphicFrame>
        <p:nvGraphicFramePr>
          <p:cNvPr id="4" name="Content Placeholder 3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654752"/>
          <a:ext cx="818340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336743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425252"/>
                <a:ext cx="8514413" cy="2893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False positive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𝐹𝑃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𝑇𝑃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5252"/>
                <a:ext cx="8514413" cy="2893102"/>
              </a:xfrm>
              <a:prstGeom prst="rect">
                <a:avLst/>
              </a:prstGeom>
              <a:blipFill rotWithShape="0">
                <a:blip r:embed="rId2"/>
                <a:stretch>
                  <a:fillRect l="-1646" t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0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4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Calculation of Pairwise Measures</a:t>
            </a:r>
            <a:endParaRPr lang="en-US" dirty="0"/>
          </a:p>
        </p:txBody>
      </p:sp>
      <p:graphicFrame>
        <p:nvGraphicFramePr>
          <p:cNvPr id="4" name="Content Placeholder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251483"/>
              </p:ext>
            </p:extLst>
          </p:nvPr>
        </p:nvGraphicFramePr>
        <p:xfrm>
          <a:off x="457200" y="654752"/>
          <a:ext cx="818340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336743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425252"/>
                <a:ext cx="8514413" cy="2893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False positive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𝐹𝑃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−7=6+1+6−7=6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5252"/>
                <a:ext cx="8514413" cy="2893102"/>
              </a:xfrm>
              <a:prstGeom prst="rect">
                <a:avLst/>
              </a:prstGeom>
              <a:blipFill rotWithShape="0">
                <a:blip r:embed="rId2"/>
                <a:stretch>
                  <a:fillRect l="-1646" t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4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Calculation of Pairwise Measures</a:t>
            </a:r>
            <a:endParaRPr lang="en-US" dirty="0"/>
          </a:p>
        </p:txBody>
      </p:sp>
      <p:graphicFrame>
        <p:nvGraphicFramePr>
          <p:cNvPr id="4" name="Content Placeholder 3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654752"/>
          <a:ext cx="818340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336743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425252"/>
                <a:ext cx="8514413" cy="2893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False negative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𝐹𝑁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𝑇𝑃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5252"/>
                <a:ext cx="8514413" cy="2893102"/>
              </a:xfrm>
              <a:prstGeom prst="rect">
                <a:avLst/>
              </a:prstGeom>
              <a:blipFill rotWithShape="0">
                <a:blip r:embed="rId2"/>
                <a:stretch>
                  <a:fillRect l="-1646" t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0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4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Calculation of Pairwise Measures</a:t>
            </a:r>
            <a:endParaRPr lang="en-US" dirty="0"/>
          </a:p>
        </p:txBody>
      </p:sp>
      <p:graphicFrame>
        <p:nvGraphicFramePr>
          <p:cNvPr id="4" name="Content Placeholder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170471"/>
              </p:ext>
            </p:extLst>
          </p:nvPr>
        </p:nvGraphicFramePr>
        <p:xfrm>
          <a:off x="457200" y="654752"/>
          <a:ext cx="818340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336743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425252"/>
                <a:ext cx="8686800" cy="2893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False negative</a:t>
                </a:r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𝐹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charset="0"/>
                      </a:rPr>
                      <m:t>−7=</m:t>
                    </m:r>
                    <m:r>
                      <a:rPr lang="en-US" b="0" i="1" smtClean="0">
                        <a:latin typeface="Cambria Math" charset="0"/>
                      </a:rPr>
                      <m:t>3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6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3−7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5252"/>
                <a:ext cx="8686800" cy="2893102"/>
              </a:xfrm>
              <a:prstGeom prst="rect">
                <a:avLst/>
              </a:prstGeom>
              <a:blipFill rotWithShape="0">
                <a:blip r:embed="rId2"/>
                <a:stretch>
                  <a:fillRect l="-1614" t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7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9624"/>
          </a:xfrm>
        </p:spPr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165"/>
            <a:ext cx="8229600" cy="1329048"/>
          </a:xfrm>
        </p:spPr>
        <p:txBody>
          <a:bodyPr/>
          <a:lstStyle/>
          <a:p>
            <a:r>
              <a:rPr lang="en-US" dirty="0" smtClean="0"/>
              <a:t>Randomly divide data into m parts</a:t>
            </a:r>
          </a:p>
          <a:p>
            <a:r>
              <a:rPr lang="en-US" dirty="0" smtClean="0"/>
              <a:t>For example: m=2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44114" y="5710664"/>
            <a:ext cx="251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Original data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061878" y="3195874"/>
            <a:ext cx="115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Part 1</a:t>
            </a:r>
            <a:endParaRPr lang="en-US" sz="2400" dirty="0" smtClean="0"/>
          </a:p>
        </p:txBody>
      </p:sp>
      <p:grpSp>
        <p:nvGrpSpPr>
          <p:cNvPr id="37" name="Group 36"/>
          <p:cNvGrpSpPr/>
          <p:nvPr/>
        </p:nvGrpSpPr>
        <p:grpSpPr>
          <a:xfrm>
            <a:off x="5271486" y="4691940"/>
            <a:ext cx="1410087" cy="1419390"/>
            <a:chOff x="1541167" y="3329762"/>
            <a:chExt cx="2153016" cy="2167220"/>
          </a:xfrm>
        </p:grpSpPr>
        <p:sp>
          <p:nvSpPr>
            <p:cNvPr id="31" name="Oval 30"/>
            <p:cNvSpPr/>
            <p:nvPr/>
          </p:nvSpPr>
          <p:spPr>
            <a:xfrm rot="13719454">
              <a:off x="1647423" y="3223506"/>
              <a:ext cx="1248187" cy="1460699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736426" y="3532969"/>
              <a:ext cx="1823798" cy="1791315"/>
              <a:chOff x="684553" y="849453"/>
              <a:chExt cx="1823798" cy="17913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139252" y="235345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61474" y="246088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44052" y="1968710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71137" y="16514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328469" y="135411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046157" y="99685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79353" y="16539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506507" y="119172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4553" y="125418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44315" y="849453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/>
            <p:cNvSpPr/>
            <p:nvPr/>
          </p:nvSpPr>
          <p:spPr>
            <a:xfrm>
              <a:off x="2890963" y="3332081"/>
              <a:ext cx="803220" cy="1500027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 rot="15955121">
              <a:off x="2037591" y="4346788"/>
              <a:ext cx="902028" cy="13983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39585" y="2969186"/>
            <a:ext cx="2374698" cy="2390365"/>
            <a:chOff x="1139585" y="2969186"/>
            <a:chExt cx="2374698" cy="2390365"/>
          </a:xfrm>
        </p:grpSpPr>
        <p:grpSp>
          <p:nvGrpSpPr>
            <p:cNvPr id="38" name="Group 37"/>
            <p:cNvGrpSpPr/>
            <p:nvPr/>
          </p:nvGrpSpPr>
          <p:grpSpPr>
            <a:xfrm>
              <a:off x="1139585" y="2969186"/>
              <a:ext cx="2374698" cy="2390365"/>
              <a:chOff x="1541167" y="3329762"/>
              <a:chExt cx="2153016" cy="2167220"/>
            </a:xfrm>
          </p:grpSpPr>
          <p:sp>
            <p:nvSpPr>
              <p:cNvPr id="39" name="Oval 38"/>
              <p:cNvSpPr/>
              <p:nvPr/>
            </p:nvSpPr>
            <p:spPr>
              <a:xfrm rot="13719454">
                <a:off x="1647423" y="3223506"/>
                <a:ext cx="1248187" cy="1460699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736426" y="3532969"/>
                <a:ext cx="1823798" cy="1791315"/>
                <a:chOff x="684553" y="849453"/>
                <a:chExt cx="1823798" cy="1791315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1139252" y="2353456"/>
                  <a:ext cx="179882" cy="17988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561474" y="2460886"/>
                  <a:ext cx="179882" cy="17988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444052" y="1968710"/>
                  <a:ext cx="179882" cy="17988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071137" y="1651419"/>
                  <a:ext cx="179882" cy="17988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2328469" y="1354117"/>
                  <a:ext cx="179882" cy="17988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046157" y="996851"/>
                  <a:ext cx="179882" cy="17988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979353" y="1653919"/>
                  <a:ext cx="179882" cy="179882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1506507" y="1191727"/>
                  <a:ext cx="179882" cy="179882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684553" y="1254181"/>
                  <a:ext cx="179882" cy="179882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044315" y="849453"/>
                  <a:ext cx="179882" cy="179882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2890963" y="3332081"/>
                <a:ext cx="803220" cy="1500027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 rot="15955121">
                <a:off x="2037591" y="4346788"/>
                <a:ext cx="902028" cy="139836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620991" y="3247616"/>
              <a:ext cx="1723006" cy="1699958"/>
              <a:chOff x="1620991" y="3247616"/>
              <a:chExt cx="1723006" cy="1699958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1620991" y="3787257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160638" y="4012107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95548" y="3247616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995748" y="3667337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785833" y="3722216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145593" y="3497366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145594" y="4141940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526463" y="4644241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642047" y="4644241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121733" y="4749171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5226176" y="2784884"/>
            <a:ext cx="1612847" cy="1320824"/>
            <a:chOff x="5055583" y="2402324"/>
            <a:chExt cx="2357653" cy="1930775"/>
          </a:xfrm>
        </p:grpSpPr>
        <p:grpSp>
          <p:nvGrpSpPr>
            <p:cNvPr id="65" name="Group 64"/>
            <p:cNvGrpSpPr/>
            <p:nvPr/>
          </p:nvGrpSpPr>
          <p:grpSpPr>
            <a:xfrm>
              <a:off x="5388325" y="2468959"/>
              <a:ext cx="1723006" cy="1699958"/>
              <a:chOff x="1620991" y="3247616"/>
              <a:chExt cx="1723006" cy="169995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620991" y="3787257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160638" y="4012107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295548" y="3247616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95748" y="3667337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785833" y="3722216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145593" y="3497366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45594" y="4141940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26463" y="4644241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642047" y="4644241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121733" y="4749171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/>
            <p:cNvSpPr/>
            <p:nvPr/>
          </p:nvSpPr>
          <p:spPr>
            <a:xfrm rot="13719454">
              <a:off x="5313471" y="2144436"/>
              <a:ext cx="1136080" cy="1651856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469965" y="2448097"/>
              <a:ext cx="943271" cy="1414081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rot="15955121">
              <a:off x="5667203" y="3178179"/>
              <a:ext cx="733376" cy="1576464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7084289" y="5178336"/>
            <a:ext cx="115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 2</a:t>
            </a:r>
          </a:p>
        </p:txBody>
      </p:sp>
      <p:sp>
        <p:nvSpPr>
          <p:cNvPr id="82" name="Right Arrow 81"/>
          <p:cNvSpPr/>
          <p:nvPr/>
        </p:nvSpPr>
        <p:spPr>
          <a:xfrm rot="20917341">
            <a:off x="3962462" y="3247616"/>
            <a:ext cx="1008549" cy="5023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612801">
            <a:off x="3865350" y="4501212"/>
            <a:ext cx="1008549" cy="5023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9624"/>
          </a:xfrm>
        </p:spPr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165"/>
            <a:ext cx="8229600" cy="1329048"/>
          </a:xfrm>
        </p:spPr>
        <p:txBody>
          <a:bodyPr/>
          <a:lstStyle/>
          <a:p>
            <a:r>
              <a:rPr lang="en-US" dirty="0" smtClean="0"/>
              <a:t>Use part 1 to derive a “clustering model”</a:t>
            </a:r>
          </a:p>
          <a:p>
            <a:r>
              <a:rPr lang="en-US" dirty="0" smtClean="0"/>
              <a:t>Assign cluster labels for data points in part 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4895" y="5677804"/>
            <a:ext cx="3371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Developing </a:t>
            </a:r>
            <a:r>
              <a:rPr lang="en-US" sz="2400" smtClean="0"/>
              <a:t>clustering model on </a:t>
            </a:r>
            <a:r>
              <a:rPr lang="en-US" sz="2400" smtClean="0"/>
              <a:t>Part </a:t>
            </a:r>
            <a:r>
              <a:rPr lang="en-US" sz="2400" dirty="0" smtClean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30859" y="5677803"/>
            <a:ext cx="3345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Applying </a:t>
            </a:r>
            <a:r>
              <a:rPr lang="en-US" sz="2400" smtClean="0"/>
              <a:t>and evaluating the model on Part </a:t>
            </a:r>
            <a:r>
              <a:rPr lang="en-US" sz="2400" dirty="0" smtClean="0"/>
              <a:t>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7200" y="2415149"/>
            <a:ext cx="3830287" cy="3122350"/>
            <a:chOff x="762710" y="2182392"/>
            <a:chExt cx="3830287" cy="3122350"/>
          </a:xfrm>
        </p:grpSpPr>
        <p:grpSp>
          <p:nvGrpSpPr>
            <p:cNvPr id="65" name="Group 64"/>
            <p:cNvGrpSpPr/>
            <p:nvPr/>
          </p:nvGrpSpPr>
          <p:grpSpPr>
            <a:xfrm>
              <a:off x="1304762" y="3211945"/>
              <a:ext cx="1905345" cy="1879858"/>
              <a:chOff x="1620991" y="3247616"/>
              <a:chExt cx="1723006" cy="169995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620991" y="3787257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160638" y="4012107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295548" y="3247616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95748" y="3667337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785833" y="3722216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145593" y="3497366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45594" y="4141940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26463" y="4644241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642047" y="4644241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121733" y="4749171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Oval 81"/>
            <p:cNvSpPr/>
            <p:nvPr/>
          </p:nvSpPr>
          <p:spPr>
            <a:xfrm rot="13493737">
              <a:off x="1425878" y="2182392"/>
              <a:ext cx="1204211" cy="2644603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 rot="15735773">
              <a:off x="1606722" y="3521301"/>
              <a:ext cx="939429" cy="262745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564524" y="3314167"/>
              <a:ext cx="2028473" cy="117319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81959" y="2381700"/>
            <a:ext cx="3830572" cy="3155819"/>
            <a:chOff x="5487469" y="2148943"/>
            <a:chExt cx="3830572" cy="3155819"/>
          </a:xfrm>
        </p:grpSpPr>
        <p:grpSp>
          <p:nvGrpSpPr>
            <p:cNvPr id="4" name="Group 3"/>
            <p:cNvGrpSpPr/>
            <p:nvPr/>
          </p:nvGrpSpPr>
          <p:grpSpPr>
            <a:xfrm>
              <a:off x="5938943" y="3177649"/>
              <a:ext cx="1933932" cy="1899487"/>
              <a:chOff x="684553" y="849453"/>
              <a:chExt cx="1823798" cy="17913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139252" y="235345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61474" y="246088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44052" y="1968710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71137" y="16514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328469" y="135411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999122" y="965495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79353" y="16539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506507" y="119172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4553" y="125418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44315" y="849453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Oval 85"/>
            <p:cNvSpPr/>
            <p:nvPr/>
          </p:nvSpPr>
          <p:spPr>
            <a:xfrm rot="15735773">
              <a:off x="6329365" y="3519204"/>
              <a:ext cx="943662" cy="262745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289568" y="3314167"/>
              <a:ext cx="2028473" cy="117319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13493737">
              <a:off x="6129116" y="2148943"/>
              <a:ext cx="1204211" cy="2644603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ight Arrow 88"/>
          <p:cNvSpPr/>
          <p:nvPr/>
        </p:nvSpPr>
        <p:spPr>
          <a:xfrm>
            <a:off x="4558240" y="3596580"/>
            <a:ext cx="593599" cy="8886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9624"/>
          </a:xfrm>
        </p:spPr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165"/>
            <a:ext cx="8229600" cy="1329048"/>
          </a:xfrm>
        </p:spPr>
        <p:txBody>
          <a:bodyPr/>
          <a:lstStyle/>
          <a:p>
            <a:r>
              <a:rPr lang="en-US" dirty="0" smtClean="0"/>
              <a:t>Use part 2 to derive a “clustering model”</a:t>
            </a:r>
          </a:p>
          <a:p>
            <a:r>
              <a:rPr lang="en-US" dirty="0" smtClean="0"/>
              <a:t>Assign cluster labels for data points in part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19434" y="5797695"/>
            <a:ext cx="3371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Developing clustering model on </a:t>
            </a:r>
            <a:r>
              <a:rPr lang="en-US" sz="2400" dirty="0" smtClean="0"/>
              <a:t>Part </a:t>
            </a:r>
            <a:r>
              <a:rPr lang="en-US" sz="2400" dirty="0"/>
              <a:t>2</a:t>
            </a:r>
            <a:endParaRPr lang="en-US" sz="24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524942" y="5810974"/>
            <a:ext cx="3345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Applying and evaluating the model on Part </a:t>
            </a:r>
            <a:r>
              <a:rPr lang="en-US" sz="2400" dirty="0"/>
              <a:t>1</a:t>
            </a:r>
            <a:endParaRPr lang="en-US" sz="2400" dirty="0" smtClean="0"/>
          </a:p>
        </p:txBody>
      </p:sp>
      <p:grpSp>
        <p:nvGrpSpPr>
          <p:cNvPr id="34" name="Group 33"/>
          <p:cNvGrpSpPr/>
          <p:nvPr/>
        </p:nvGrpSpPr>
        <p:grpSpPr>
          <a:xfrm>
            <a:off x="4796034" y="2781685"/>
            <a:ext cx="3349419" cy="2824159"/>
            <a:chOff x="5101544" y="2548928"/>
            <a:chExt cx="3349419" cy="2824159"/>
          </a:xfrm>
        </p:grpSpPr>
        <p:grpSp>
          <p:nvGrpSpPr>
            <p:cNvPr id="4" name="Group 3"/>
            <p:cNvGrpSpPr/>
            <p:nvPr/>
          </p:nvGrpSpPr>
          <p:grpSpPr>
            <a:xfrm>
              <a:off x="5938943" y="3177649"/>
              <a:ext cx="1933932" cy="1899487"/>
              <a:chOff x="684553" y="849453"/>
              <a:chExt cx="1823798" cy="17913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139252" y="235345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561474" y="2460886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44052" y="1968710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071137" y="16514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328469" y="135411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999122" y="965495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79353" y="1653919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506507" y="1191727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4553" y="1254181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044315" y="849453"/>
                <a:ext cx="179882" cy="179882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Oval 85"/>
            <p:cNvSpPr/>
            <p:nvPr/>
          </p:nvSpPr>
          <p:spPr>
            <a:xfrm rot="15735773">
              <a:off x="6239302" y="4321786"/>
              <a:ext cx="943662" cy="1045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 rot="16864858">
              <a:off x="6416225" y="3338350"/>
              <a:ext cx="2824159" cy="124531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 rot="8387348">
              <a:off x="5101544" y="3152365"/>
              <a:ext cx="2384744" cy="1325467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ight Arrow 88"/>
          <p:cNvSpPr/>
          <p:nvPr/>
        </p:nvSpPr>
        <p:spPr>
          <a:xfrm rot="10800000">
            <a:off x="4041732" y="3744589"/>
            <a:ext cx="593599" cy="8886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61048" y="2899965"/>
            <a:ext cx="3317712" cy="2824159"/>
            <a:chOff x="-71954" y="2899965"/>
            <a:chExt cx="3317712" cy="2824159"/>
          </a:xfrm>
        </p:grpSpPr>
        <p:grpSp>
          <p:nvGrpSpPr>
            <p:cNvPr id="65" name="Group 64"/>
            <p:cNvGrpSpPr/>
            <p:nvPr/>
          </p:nvGrpSpPr>
          <p:grpSpPr>
            <a:xfrm>
              <a:off x="999252" y="3444702"/>
              <a:ext cx="1905345" cy="1879858"/>
              <a:chOff x="1620991" y="3247616"/>
              <a:chExt cx="1723006" cy="169995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620991" y="3787257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160638" y="4012107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295548" y="3247616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95748" y="3667337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785833" y="3722216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145593" y="3497366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45594" y="4141940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26463" y="4644241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642047" y="4644241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121733" y="4749171"/>
                <a:ext cx="198403" cy="1984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Oval 89"/>
            <p:cNvSpPr/>
            <p:nvPr/>
          </p:nvSpPr>
          <p:spPr>
            <a:xfrm rot="15735773">
              <a:off x="1011553" y="4697467"/>
              <a:ext cx="943662" cy="1045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 rot="8387348">
              <a:off x="-71954" y="3473556"/>
              <a:ext cx="2384744" cy="1325467"/>
            </a:xfrm>
            <a:prstGeom prst="ellips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rot="16864858">
              <a:off x="1211020" y="3689387"/>
              <a:ext cx="2824159" cy="1245316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9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final results should be the average over the evaluation measures of each parts</a:t>
            </a:r>
          </a:p>
          <a:p>
            <a:endParaRPr lang="en-US" dirty="0"/>
          </a:p>
          <a:p>
            <a:r>
              <a:rPr lang="en-US" dirty="0" smtClean="0"/>
              <a:t>When m &gt; 2, use m-1 parts to derive the clustering model, and evaluate on the remaining part</a:t>
            </a:r>
          </a:p>
          <a:p>
            <a:endParaRPr lang="en-US" dirty="0"/>
          </a:p>
          <a:p>
            <a:r>
              <a:rPr lang="en-US" dirty="0" smtClean="0"/>
              <a:t>Typical in classification evaluation to test how the model can be generalized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principle, a measure, as long as it can be used to directly compare different clustering results by setting different parameters, can be used as a relative measure.  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710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measure</a:t>
            </a:r>
          </a:p>
          <a:p>
            <a:r>
              <a:rPr lang="en-US" dirty="0" smtClean="0"/>
              <a:t>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344119" y="453679"/>
            <a:ext cx="1823798" cy="1791315"/>
            <a:chOff x="684553" y="849453"/>
            <a:chExt cx="1823798" cy="1791315"/>
          </a:xfrm>
        </p:grpSpPr>
        <p:sp>
          <p:nvSpPr>
            <p:cNvPr id="4" name="Oval 3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33804" y="453679"/>
            <a:ext cx="1823798" cy="1791315"/>
            <a:chOff x="684553" y="849453"/>
            <a:chExt cx="1823798" cy="1791315"/>
          </a:xfrm>
        </p:grpSpPr>
        <p:sp>
          <p:nvSpPr>
            <p:cNvPr id="19" name="Oval 18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/>
          <p:cNvSpPr/>
          <p:nvPr/>
        </p:nvSpPr>
        <p:spPr>
          <a:xfrm>
            <a:off x="6332089" y="398714"/>
            <a:ext cx="1556480" cy="111925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8880593">
            <a:off x="5698888" y="1017701"/>
            <a:ext cx="984894" cy="15890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3719454">
            <a:off x="5493332" y="49094"/>
            <a:ext cx="706722" cy="127386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51807" y="2631374"/>
            <a:ext cx="251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Ground-truth</a:t>
            </a:r>
          </a:p>
          <a:p>
            <a:pPr algn="ctr"/>
            <a:r>
              <a:rPr lang="en-US" sz="2400" dirty="0" smtClean="0"/>
              <a:t>(Partition)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551354" y="2771121"/>
            <a:ext cx="271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Clustering </a:t>
            </a:r>
            <a:r>
              <a:rPr lang="en-US" sz="2400" dirty="0" smtClean="0"/>
              <a:t>results</a:t>
            </a:r>
          </a:p>
        </p:txBody>
      </p:sp>
      <p:graphicFrame>
        <p:nvGraphicFramePr>
          <p:cNvPr id="36" name="Content Placeholder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166562"/>
              </p:ext>
            </p:extLst>
          </p:nvPr>
        </p:nvGraphicFramePr>
        <p:xfrm>
          <a:off x="555860" y="3637586"/>
          <a:ext cx="8183405" cy="29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586496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5864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 rot="13719454">
            <a:off x="1255116" y="144216"/>
            <a:ext cx="1248187" cy="146069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98656" y="252791"/>
            <a:ext cx="803220" cy="1500027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15955121">
            <a:off x="1645284" y="1267498"/>
            <a:ext cx="902028" cy="139836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7638"/>
                <a:ext cx="9144000" cy="4708525"/>
              </a:xfrm>
            </p:spPr>
            <p:txBody>
              <a:bodyPr/>
              <a:lstStyle/>
              <a:p>
                <a:r>
                  <a:rPr lang="en-US" dirty="0" smtClean="0"/>
                  <a:t>Enumerating all the node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 smtClean="0"/>
                  <a:t> are in the same partition (cluster): positive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in </a:t>
                </a:r>
                <a:r>
                  <a:rPr lang="en-US" dirty="0" smtClean="0"/>
                  <a:t>different partitions (cluster): negative</a:t>
                </a:r>
              </a:p>
              <a:p>
                <a:endParaRPr lang="en-US" dirty="0" smtClean="0"/>
              </a:p>
              <a:p>
                <a:pPr lvl="1"/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7638"/>
                <a:ext cx="9144000" cy="4708525"/>
              </a:xfrm>
              <a:blipFill rotWithShape="0">
                <a:blip r:embed="rId3"/>
                <a:stretch>
                  <a:fillRect l="-1533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314138" y="3794162"/>
            <a:ext cx="1823798" cy="1791315"/>
            <a:chOff x="684553" y="849453"/>
            <a:chExt cx="1823798" cy="1791315"/>
          </a:xfrm>
        </p:grpSpPr>
        <p:sp>
          <p:nvSpPr>
            <p:cNvPr id="5" name="Oval 4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03823" y="3794162"/>
            <a:ext cx="1823798" cy="1791315"/>
            <a:chOff x="684553" y="849453"/>
            <a:chExt cx="1823798" cy="1791315"/>
          </a:xfrm>
        </p:grpSpPr>
        <p:sp>
          <p:nvSpPr>
            <p:cNvPr id="16" name="Oval 15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302108" y="3739197"/>
            <a:ext cx="1556480" cy="111925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8880593">
            <a:off x="5668907" y="4358184"/>
            <a:ext cx="984894" cy="15890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3719454">
            <a:off x="5463351" y="3389577"/>
            <a:ext cx="706722" cy="127386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21826" y="5971857"/>
            <a:ext cx="251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Ground-truth</a:t>
            </a:r>
          </a:p>
          <a:p>
            <a:pPr algn="ctr"/>
            <a:r>
              <a:rPr lang="en-US" sz="2400" dirty="0" smtClean="0"/>
              <a:t>(Partition)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21373" y="6111604"/>
            <a:ext cx="271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Clustering </a:t>
            </a:r>
            <a:r>
              <a:rPr lang="en-US" sz="2400" dirty="0" smtClean="0"/>
              <a:t>results</a:t>
            </a:r>
          </a:p>
        </p:txBody>
      </p:sp>
      <p:sp>
        <p:nvSpPr>
          <p:cNvPr id="31" name="Oval 30"/>
          <p:cNvSpPr/>
          <p:nvPr/>
        </p:nvSpPr>
        <p:spPr>
          <a:xfrm rot="13719454">
            <a:off x="1225135" y="3484699"/>
            <a:ext cx="1248187" cy="146069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468675" y="3593274"/>
            <a:ext cx="803220" cy="1500027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5955121">
            <a:off x="1615303" y="4607981"/>
            <a:ext cx="902028" cy="139836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7638"/>
                <a:ext cx="9144000" cy="4708525"/>
              </a:xfrm>
            </p:spPr>
            <p:txBody>
              <a:bodyPr/>
              <a:lstStyle/>
              <a:p>
                <a:r>
                  <a:rPr lang="en-US" dirty="0" smtClean="0"/>
                  <a:t>Enumerating all the node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 smtClean="0"/>
                  <a:t> are in the same partition (cluster): positive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in </a:t>
                </a:r>
                <a:r>
                  <a:rPr lang="en-US" dirty="0" smtClean="0"/>
                  <a:t>different partitions (cluster): negative</a:t>
                </a:r>
              </a:p>
              <a:p>
                <a:endParaRPr lang="en-US" dirty="0" smtClean="0"/>
              </a:p>
              <a:p>
                <a:pPr lvl="1"/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7638"/>
                <a:ext cx="9144000" cy="4708525"/>
              </a:xfrm>
              <a:blipFill rotWithShape="0">
                <a:blip r:embed="rId3"/>
                <a:stretch>
                  <a:fillRect l="-1533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314138" y="3794162"/>
            <a:ext cx="1823798" cy="1791315"/>
            <a:chOff x="684553" y="849453"/>
            <a:chExt cx="1823798" cy="1791315"/>
          </a:xfrm>
        </p:grpSpPr>
        <p:sp>
          <p:nvSpPr>
            <p:cNvPr id="5" name="Oval 4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03823" y="3794162"/>
            <a:ext cx="1823798" cy="1791315"/>
            <a:chOff x="684553" y="849453"/>
            <a:chExt cx="1823798" cy="1791315"/>
          </a:xfrm>
        </p:grpSpPr>
        <p:sp>
          <p:nvSpPr>
            <p:cNvPr id="16" name="Oval 15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302108" y="3739197"/>
            <a:ext cx="1556480" cy="111925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8880593">
            <a:off x="5668907" y="4358184"/>
            <a:ext cx="984894" cy="15890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3719454">
            <a:off x="5463351" y="3389577"/>
            <a:ext cx="706722" cy="127386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21826" y="5971857"/>
            <a:ext cx="251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Ground-truth</a:t>
            </a:r>
          </a:p>
          <a:p>
            <a:pPr algn="ctr"/>
            <a:r>
              <a:rPr lang="en-US" sz="2400" dirty="0" smtClean="0"/>
              <a:t>(Partition)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21373" y="6111604"/>
            <a:ext cx="271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Clustering </a:t>
            </a:r>
            <a:r>
              <a:rPr lang="en-US" sz="2400" dirty="0" smtClean="0"/>
              <a:t>results</a:t>
            </a:r>
          </a:p>
        </p:txBody>
      </p:sp>
      <p:sp>
        <p:nvSpPr>
          <p:cNvPr id="31" name="Oval 30"/>
          <p:cNvSpPr/>
          <p:nvPr/>
        </p:nvSpPr>
        <p:spPr>
          <a:xfrm rot="13719454">
            <a:off x="1225135" y="3484699"/>
            <a:ext cx="1248187" cy="146069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468675" y="3593274"/>
            <a:ext cx="803220" cy="1500027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5955121">
            <a:off x="1615303" y="4607981"/>
            <a:ext cx="902028" cy="139836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13" idx="1"/>
          </p:cNvCxnSpPr>
          <p:nvPr/>
        </p:nvCxnSpPr>
        <p:spPr>
          <a:xfrm>
            <a:off x="888650" y="3593274"/>
            <a:ext cx="451831" cy="6319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4" idx="1"/>
          </p:cNvCxnSpPr>
          <p:nvPr/>
        </p:nvCxnSpPr>
        <p:spPr>
          <a:xfrm>
            <a:off x="921990" y="3593274"/>
            <a:ext cx="778253" cy="2272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2909" y="3258082"/>
            <a:ext cx="10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positive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208758" y="3688481"/>
            <a:ext cx="451831" cy="63195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242098" y="3688481"/>
            <a:ext cx="778253" cy="2272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49080" y="3353289"/>
            <a:ext cx="15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true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7638"/>
                <a:ext cx="9144000" cy="4708525"/>
              </a:xfrm>
            </p:spPr>
            <p:txBody>
              <a:bodyPr/>
              <a:lstStyle/>
              <a:p>
                <a:r>
                  <a:rPr lang="en-US" dirty="0" smtClean="0"/>
                  <a:t>Enumerating all the node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 smtClean="0"/>
                  <a:t> are in the same partition (cluster): positive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in </a:t>
                </a:r>
                <a:r>
                  <a:rPr lang="en-US" dirty="0" smtClean="0"/>
                  <a:t>different partitions (cluster): negative</a:t>
                </a:r>
              </a:p>
              <a:p>
                <a:endParaRPr lang="en-US" dirty="0" smtClean="0"/>
              </a:p>
              <a:p>
                <a:pPr lvl="1"/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7638"/>
                <a:ext cx="9144000" cy="4708525"/>
              </a:xfrm>
              <a:blipFill rotWithShape="0">
                <a:blip r:embed="rId2"/>
                <a:stretch>
                  <a:fillRect l="-1533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314138" y="3794162"/>
            <a:ext cx="1823798" cy="1791315"/>
            <a:chOff x="684553" y="849453"/>
            <a:chExt cx="1823798" cy="1791315"/>
          </a:xfrm>
        </p:grpSpPr>
        <p:sp>
          <p:nvSpPr>
            <p:cNvPr id="5" name="Oval 4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03823" y="3794162"/>
            <a:ext cx="1823798" cy="1791315"/>
            <a:chOff x="684553" y="849453"/>
            <a:chExt cx="1823798" cy="1791315"/>
          </a:xfrm>
        </p:grpSpPr>
        <p:sp>
          <p:nvSpPr>
            <p:cNvPr id="16" name="Oval 15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302108" y="3739197"/>
            <a:ext cx="1556480" cy="111925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8880593">
            <a:off x="5668907" y="4358184"/>
            <a:ext cx="984894" cy="15890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3719454">
            <a:off x="5463351" y="3389577"/>
            <a:ext cx="706722" cy="127386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21826" y="5971857"/>
            <a:ext cx="251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Ground-truth</a:t>
            </a:r>
          </a:p>
          <a:p>
            <a:pPr algn="ctr"/>
            <a:r>
              <a:rPr lang="en-US" sz="2400" dirty="0" smtClean="0"/>
              <a:t>(Partition)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21373" y="6111604"/>
            <a:ext cx="271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Clustering </a:t>
            </a:r>
            <a:r>
              <a:rPr lang="en-US" sz="2400" dirty="0" smtClean="0"/>
              <a:t>results</a:t>
            </a:r>
          </a:p>
        </p:txBody>
      </p:sp>
      <p:sp>
        <p:nvSpPr>
          <p:cNvPr id="31" name="Oval 30"/>
          <p:cNvSpPr/>
          <p:nvPr/>
        </p:nvSpPr>
        <p:spPr>
          <a:xfrm rot="13719454">
            <a:off x="1225135" y="3484699"/>
            <a:ext cx="1248187" cy="146069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468675" y="3593274"/>
            <a:ext cx="803220" cy="1500027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5955121">
            <a:off x="1615303" y="4607981"/>
            <a:ext cx="902028" cy="139836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13" idx="1"/>
          </p:cNvCxnSpPr>
          <p:nvPr/>
        </p:nvCxnSpPr>
        <p:spPr>
          <a:xfrm flipV="1">
            <a:off x="888650" y="4225233"/>
            <a:ext cx="451831" cy="2534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49989" y="4495382"/>
            <a:ext cx="778253" cy="2272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511" y="4360104"/>
            <a:ext cx="10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41675" y="4428232"/>
            <a:ext cx="15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negative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180831" y="4274224"/>
            <a:ext cx="451831" cy="2534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42170" y="4544373"/>
            <a:ext cx="778253" cy="2272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7638"/>
                <a:ext cx="9144000" cy="4708525"/>
              </a:xfrm>
            </p:spPr>
            <p:txBody>
              <a:bodyPr/>
              <a:lstStyle/>
              <a:p>
                <a:r>
                  <a:rPr lang="en-US" dirty="0" smtClean="0"/>
                  <a:t>Enumerating all the node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 smtClean="0"/>
                  <a:t> are in the same partition (cluster): positive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in </a:t>
                </a:r>
                <a:r>
                  <a:rPr lang="en-US" dirty="0" smtClean="0"/>
                  <a:t>different partitions (cluster): negative</a:t>
                </a:r>
              </a:p>
              <a:p>
                <a:endParaRPr lang="en-US" dirty="0" smtClean="0"/>
              </a:p>
              <a:p>
                <a:pPr lvl="1"/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7638"/>
                <a:ext cx="9144000" cy="4708525"/>
              </a:xfrm>
              <a:blipFill rotWithShape="0">
                <a:blip r:embed="rId2"/>
                <a:stretch>
                  <a:fillRect l="-1533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314138" y="3794162"/>
            <a:ext cx="1823798" cy="1791315"/>
            <a:chOff x="684553" y="849453"/>
            <a:chExt cx="1823798" cy="1791315"/>
          </a:xfrm>
        </p:grpSpPr>
        <p:sp>
          <p:nvSpPr>
            <p:cNvPr id="5" name="Oval 4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03823" y="3794162"/>
            <a:ext cx="1823798" cy="1791315"/>
            <a:chOff x="684553" y="849453"/>
            <a:chExt cx="1823798" cy="1791315"/>
          </a:xfrm>
        </p:grpSpPr>
        <p:sp>
          <p:nvSpPr>
            <p:cNvPr id="16" name="Oval 15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302108" y="3739197"/>
            <a:ext cx="1556480" cy="111925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8880593">
            <a:off x="5668907" y="4358184"/>
            <a:ext cx="984894" cy="15890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3719454">
            <a:off x="5463351" y="3389577"/>
            <a:ext cx="706722" cy="127386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21826" y="5971857"/>
            <a:ext cx="251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Ground-truth</a:t>
            </a:r>
          </a:p>
          <a:p>
            <a:pPr algn="ctr"/>
            <a:r>
              <a:rPr lang="en-US" sz="2400" dirty="0" smtClean="0"/>
              <a:t>(Partition)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21373" y="6111604"/>
            <a:ext cx="271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Clustering </a:t>
            </a:r>
            <a:r>
              <a:rPr lang="en-US" sz="2400" dirty="0" smtClean="0"/>
              <a:t>results</a:t>
            </a:r>
          </a:p>
        </p:txBody>
      </p:sp>
      <p:sp>
        <p:nvSpPr>
          <p:cNvPr id="31" name="Oval 30"/>
          <p:cNvSpPr/>
          <p:nvPr/>
        </p:nvSpPr>
        <p:spPr>
          <a:xfrm rot="13719454">
            <a:off x="1225135" y="3484699"/>
            <a:ext cx="1248187" cy="146069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468675" y="3593274"/>
            <a:ext cx="803220" cy="1500027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5955121">
            <a:off x="1615303" y="4607981"/>
            <a:ext cx="902028" cy="139836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217647" y="4720319"/>
            <a:ext cx="409661" cy="4642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78728" y="4991060"/>
            <a:ext cx="901824" cy="22573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3729" y="5077563"/>
            <a:ext cx="10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09782" y="5103929"/>
            <a:ext cx="15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positive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448378" y="4766646"/>
            <a:ext cx="409661" cy="46426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09459" y="5037387"/>
            <a:ext cx="901824" cy="22573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measure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7638"/>
                <a:ext cx="9144000" cy="4708525"/>
              </a:xfrm>
            </p:spPr>
            <p:txBody>
              <a:bodyPr/>
              <a:lstStyle/>
              <a:p>
                <a:r>
                  <a:rPr lang="en-US" dirty="0" smtClean="0"/>
                  <a:t>Enumerating all the node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 smtClean="0"/>
                  <a:t> are in the same partition (cluster): positive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in </a:t>
                </a:r>
                <a:r>
                  <a:rPr lang="en-US" dirty="0" smtClean="0"/>
                  <a:t>different partitions (cluster): negative</a:t>
                </a:r>
              </a:p>
              <a:p>
                <a:endParaRPr lang="en-US" dirty="0" smtClean="0"/>
              </a:p>
              <a:p>
                <a:pPr lvl="1"/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7638"/>
                <a:ext cx="9144000" cy="4708525"/>
              </a:xfrm>
              <a:blipFill rotWithShape="0">
                <a:blip r:embed="rId2"/>
                <a:stretch>
                  <a:fillRect l="-1533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314138" y="3794162"/>
            <a:ext cx="1823798" cy="1791315"/>
            <a:chOff x="684553" y="849453"/>
            <a:chExt cx="1823798" cy="1791315"/>
          </a:xfrm>
        </p:grpSpPr>
        <p:sp>
          <p:nvSpPr>
            <p:cNvPr id="5" name="Oval 4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03823" y="3794162"/>
            <a:ext cx="1823798" cy="1791315"/>
            <a:chOff x="684553" y="849453"/>
            <a:chExt cx="1823798" cy="1791315"/>
          </a:xfrm>
        </p:grpSpPr>
        <p:sp>
          <p:nvSpPr>
            <p:cNvPr id="16" name="Oval 15"/>
            <p:cNvSpPr/>
            <p:nvPr/>
          </p:nvSpPr>
          <p:spPr>
            <a:xfrm>
              <a:off x="1139252" y="235345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561474" y="2460886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444052" y="1968710"/>
              <a:ext cx="179882" cy="1798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71137" y="1651419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328469" y="1354117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046157" y="996851"/>
              <a:ext cx="179882" cy="1798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79353" y="1653919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506507" y="1191727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84553" y="1254181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044315" y="849453"/>
              <a:ext cx="179882" cy="1798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6302108" y="3739197"/>
            <a:ext cx="1556480" cy="111925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8880593">
            <a:off x="5668907" y="4358184"/>
            <a:ext cx="984894" cy="158909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3719454">
            <a:off x="5463351" y="3389577"/>
            <a:ext cx="706722" cy="127386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21826" y="5971857"/>
            <a:ext cx="2518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Ground-truth</a:t>
            </a:r>
          </a:p>
          <a:p>
            <a:pPr algn="ctr"/>
            <a:r>
              <a:rPr lang="en-US" sz="2400" dirty="0" smtClean="0"/>
              <a:t>(Partition)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521373" y="6111604"/>
            <a:ext cx="271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Clustering </a:t>
            </a:r>
            <a:r>
              <a:rPr lang="en-US" sz="2400" dirty="0" smtClean="0"/>
              <a:t>results</a:t>
            </a:r>
          </a:p>
        </p:txBody>
      </p:sp>
      <p:sp>
        <p:nvSpPr>
          <p:cNvPr id="31" name="Oval 30"/>
          <p:cNvSpPr/>
          <p:nvPr/>
        </p:nvSpPr>
        <p:spPr>
          <a:xfrm rot="13719454">
            <a:off x="1225135" y="3484699"/>
            <a:ext cx="1248187" cy="1460699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468675" y="3593274"/>
            <a:ext cx="803220" cy="1500027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15955121">
            <a:off x="1615303" y="4607981"/>
            <a:ext cx="902028" cy="1398360"/>
          </a:xfrm>
          <a:prstGeom prst="ellipse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13" idx="3"/>
          </p:cNvCxnSpPr>
          <p:nvPr/>
        </p:nvCxnSpPr>
        <p:spPr>
          <a:xfrm flipV="1">
            <a:off x="1217647" y="4352429"/>
            <a:ext cx="122834" cy="8321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78728" y="4991060"/>
            <a:ext cx="901824" cy="22573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3729" y="5077563"/>
            <a:ext cx="101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09782" y="5103929"/>
            <a:ext cx="150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negative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24" idx="3"/>
          </p:cNvCxnSpPr>
          <p:nvPr/>
        </p:nvCxnSpPr>
        <p:spPr>
          <a:xfrm flipV="1">
            <a:off x="5448378" y="4352429"/>
            <a:ext cx="181788" cy="8784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09459" y="5037387"/>
            <a:ext cx="901824" cy="22573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9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4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Calculation of Pairwise Measures</a:t>
            </a:r>
            <a:endParaRPr lang="en-US" dirty="0"/>
          </a:p>
        </p:txBody>
      </p:sp>
      <p:graphicFrame>
        <p:nvGraphicFramePr>
          <p:cNvPr id="4" name="Content Placeholder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940500"/>
              </p:ext>
            </p:extLst>
          </p:nvPr>
        </p:nvGraphicFramePr>
        <p:xfrm>
          <a:off x="457200" y="654752"/>
          <a:ext cx="818340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681"/>
                <a:gridCol w="1636681"/>
                <a:gridCol w="1636681"/>
                <a:gridCol w="1636681"/>
                <a:gridCol w="1636681"/>
              </a:tblGrid>
              <a:tr h="336743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</a:tr>
              <a:tr h="3367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425252"/>
                <a:ext cx="8514413" cy="2893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True positive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𝑇𝑃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5252"/>
                <a:ext cx="8514413" cy="2893102"/>
              </a:xfrm>
              <a:prstGeom prst="rect">
                <a:avLst/>
              </a:prstGeom>
              <a:blipFill rotWithShape="0">
                <a:blip r:embed="rId2"/>
                <a:stretch>
                  <a:fillRect l="-1646" t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62946</TotalTime>
  <Words>825</Words>
  <Application>Microsoft Macintosh PowerPoint</Application>
  <PresentationFormat>On-screen Show (4:3)</PresentationFormat>
  <Paragraphs>265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Cambria Math</vt:lpstr>
      <vt:lpstr>Arial</vt:lpstr>
      <vt:lpstr>Office Theme</vt:lpstr>
      <vt:lpstr>Week 13 Discussion Session 2</vt:lpstr>
      <vt:lpstr>Outline</vt:lpstr>
      <vt:lpstr>PowerPoint Presentation</vt:lpstr>
      <vt:lpstr>Pairwise measure</vt:lpstr>
      <vt:lpstr>Pairwise measure</vt:lpstr>
      <vt:lpstr>Pairwise measure</vt:lpstr>
      <vt:lpstr>Pairwise measure</vt:lpstr>
      <vt:lpstr>Pairwise measure</vt:lpstr>
      <vt:lpstr>Calculation of Pairwise Measures</vt:lpstr>
      <vt:lpstr>Calculation of Pairwise Measures</vt:lpstr>
      <vt:lpstr>Calculation of Pairwise Measures</vt:lpstr>
      <vt:lpstr>Calculation of Pairwise Measures</vt:lpstr>
      <vt:lpstr>Calculation of Pairwise Measures</vt:lpstr>
      <vt:lpstr>Calculation of Pairwise Measures</vt:lpstr>
      <vt:lpstr>Cross Validation</vt:lpstr>
      <vt:lpstr>Cross Validation</vt:lpstr>
      <vt:lpstr>Cross Validation</vt:lpstr>
      <vt:lpstr>Cross Validation</vt:lpstr>
      <vt:lpstr>Relative Measure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2015 Research Summary</dc:title>
  <dc:creator>Doris</dc:creator>
  <cp:lastModifiedBy>Zhuang, Honglei</cp:lastModifiedBy>
  <cp:revision>562</cp:revision>
  <cp:lastPrinted>2017-01-12T08:43:08Z</cp:lastPrinted>
  <dcterms:created xsi:type="dcterms:W3CDTF">2015-12-04T03:58:21Z</dcterms:created>
  <dcterms:modified xsi:type="dcterms:W3CDTF">2017-04-24T04:45:59Z</dcterms:modified>
</cp:coreProperties>
</file>