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8A02B1-2376-4F32-98F6-AF5C6FBF078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6F8CCD-9861-420D-8E87-F7F87BD315DF}">
      <dgm:prSet/>
      <dgm:spPr/>
      <dgm:t>
        <a:bodyPr/>
        <a:lstStyle/>
        <a:p>
          <a:r>
            <a:rPr lang="en-US"/>
            <a:t>Subsidiäre Regelungen dürfen die Situation eines Arbeitnehmers nur verbessern, aber nicht verschlechtern.</a:t>
          </a:r>
        </a:p>
      </dgm:t>
    </dgm:pt>
    <dgm:pt modelId="{7E06114E-EF25-44A1-9324-6D5A0B7C1C58}" type="parTrans" cxnId="{F4A1B0F6-3FFE-41C1-8953-E089A8DDEF3B}">
      <dgm:prSet/>
      <dgm:spPr/>
      <dgm:t>
        <a:bodyPr/>
        <a:lstStyle/>
        <a:p>
          <a:endParaRPr lang="en-US"/>
        </a:p>
      </dgm:t>
    </dgm:pt>
    <dgm:pt modelId="{9B30A8C0-CBC2-444A-944E-7F2575394ACB}" type="sibTrans" cxnId="{F4A1B0F6-3FFE-41C1-8953-E089A8DDEF3B}">
      <dgm:prSet/>
      <dgm:spPr/>
      <dgm:t>
        <a:bodyPr/>
        <a:lstStyle/>
        <a:p>
          <a:endParaRPr lang="en-US"/>
        </a:p>
      </dgm:t>
    </dgm:pt>
    <dgm:pt modelId="{188BC375-2E1B-47BE-8E1A-C44F961D0302}">
      <dgm:prSet/>
      <dgm:spPr/>
      <dgm:t>
        <a:bodyPr/>
        <a:lstStyle/>
        <a:p>
          <a:r>
            <a:rPr lang="en-US"/>
            <a:t>z.B. Längerer Urlaub als im KV OK, kürzerer nicht.</a:t>
          </a:r>
        </a:p>
      </dgm:t>
    </dgm:pt>
    <dgm:pt modelId="{1A8D3207-3BE7-4DB4-9CB7-1831BD01FBB8}" type="parTrans" cxnId="{3F21750A-FDC1-45BB-B809-ACB4C56C8AD4}">
      <dgm:prSet/>
      <dgm:spPr/>
      <dgm:t>
        <a:bodyPr/>
        <a:lstStyle/>
        <a:p>
          <a:endParaRPr lang="en-US"/>
        </a:p>
      </dgm:t>
    </dgm:pt>
    <dgm:pt modelId="{C9FD20F1-13BD-4FEE-9D2F-EAEA5B3E3511}" type="sibTrans" cxnId="{3F21750A-FDC1-45BB-B809-ACB4C56C8AD4}">
      <dgm:prSet/>
      <dgm:spPr/>
      <dgm:t>
        <a:bodyPr/>
        <a:lstStyle/>
        <a:p>
          <a:endParaRPr lang="en-US"/>
        </a:p>
      </dgm:t>
    </dgm:pt>
    <dgm:pt modelId="{6E1BCE58-5B35-48B0-B1EB-4CECAFFFC478}">
      <dgm:prSet/>
      <dgm:spPr/>
      <dgm:t>
        <a:bodyPr/>
        <a:lstStyle/>
        <a:p>
          <a:r>
            <a:rPr lang="en-US"/>
            <a:t>Widersprechen sich Regelungen, so gilt die für den AN günstigere</a:t>
          </a:r>
        </a:p>
      </dgm:t>
    </dgm:pt>
    <dgm:pt modelId="{168A6BF4-5AF6-45FD-B331-CEF856B6B17E}" type="parTrans" cxnId="{48FCF5E0-93AF-48E8-9963-A381A1EB2E6A}">
      <dgm:prSet/>
      <dgm:spPr/>
      <dgm:t>
        <a:bodyPr/>
        <a:lstStyle/>
        <a:p>
          <a:endParaRPr lang="en-US"/>
        </a:p>
      </dgm:t>
    </dgm:pt>
    <dgm:pt modelId="{FCA30B88-9D6D-4CF5-9909-FC86A0708A8B}" type="sibTrans" cxnId="{48FCF5E0-93AF-48E8-9963-A381A1EB2E6A}">
      <dgm:prSet/>
      <dgm:spPr/>
      <dgm:t>
        <a:bodyPr/>
        <a:lstStyle/>
        <a:p>
          <a:endParaRPr lang="en-US"/>
        </a:p>
      </dgm:t>
    </dgm:pt>
    <dgm:pt modelId="{7DAB82B8-45DE-4FD5-9286-5593EEBE3E38}" type="pres">
      <dgm:prSet presAssocID="{2C8A02B1-2376-4F32-98F6-AF5C6FBF0787}" presName="vert0" presStyleCnt="0">
        <dgm:presLayoutVars>
          <dgm:dir/>
          <dgm:animOne val="branch"/>
          <dgm:animLvl val="lvl"/>
        </dgm:presLayoutVars>
      </dgm:prSet>
      <dgm:spPr/>
    </dgm:pt>
    <dgm:pt modelId="{3CD65AFB-B71C-4270-83E3-1FF44450622F}" type="pres">
      <dgm:prSet presAssocID="{E76F8CCD-9861-420D-8E87-F7F87BD315DF}" presName="thickLine" presStyleLbl="alignNode1" presStyleIdx="0" presStyleCnt="3"/>
      <dgm:spPr/>
    </dgm:pt>
    <dgm:pt modelId="{AD909711-C051-408D-AFC0-6512EE090436}" type="pres">
      <dgm:prSet presAssocID="{E76F8CCD-9861-420D-8E87-F7F87BD315DF}" presName="horz1" presStyleCnt="0"/>
      <dgm:spPr/>
    </dgm:pt>
    <dgm:pt modelId="{2D10766C-93C0-4CBF-85E1-4BBDA29965BD}" type="pres">
      <dgm:prSet presAssocID="{E76F8CCD-9861-420D-8E87-F7F87BD315DF}" presName="tx1" presStyleLbl="revTx" presStyleIdx="0" presStyleCnt="3"/>
      <dgm:spPr/>
    </dgm:pt>
    <dgm:pt modelId="{04FEAB13-3E7E-490A-9506-06E170D3BBD4}" type="pres">
      <dgm:prSet presAssocID="{E76F8CCD-9861-420D-8E87-F7F87BD315DF}" presName="vert1" presStyleCnt="0"/>
      <dgm:spPr/>
    </dgm:pt>
    <dgm:pt modelId="{3724081F-7E30-4F69-9263-6FFD38851D66}" type="pres">
      <dgm:prSet presAssocID="{188BC375-2E1B-47BE-8E1A-C44F961D0302}" presName="thickLine" presStyleLbl="alignNode1" presStyleIdx="1" presStyleCnt="3"/>
      <dgm:spPr/>
    </dgm:pt>
    <dgm:pt modelId="{17915C57-7B19-4CED-83C0-C10D9D0954FE}" type="pres">
      <dgm:prSet presAssocID="{188BC375-2E1B-47BE-8E1A-C44F961D0302}" presName="horz1" presStyleCnt="0"/>
      <dgm:spPr/>
    </dgm:pt>
    <dgm:pt modelId="{72F468F9-3CA0-4BD0-A2DC-997CAC6E1829}" type="pres">
      <dgm:prSet presAssocID="{188BC375-2E1B-47BE-8E1A-C44F961D0302}" presName="tx1" presStyleLbl="revTx" presStyleIdx="1" presStyleCnt="3"/>
      <dgm:spPr/>
    </dgm:pt>
    <dgm:pt modelId="{68084E49-BAF0-45E5-ABAB-95779574F2AD}" type="pres">
      <dgm:prSet presAssocID="{188BC375-2E1B-47BE-8E1A-C44F961D0302}" presName="vert1" presStyleCnt="0"/>
      <dgm:spPr/>
    </dgm:pt>
    <dgm:pt modelId="{5813D9C4-49F0-4ABC-ACC9-075B559972C4}" type="pres">
      <dgm:prSet presAssocID="{6E1BCE58-5B35-48B0-B1EB-4CECAFFFC478}" presName="thickLine" presStyleLbl="alignNode1" presStyleIdx="2" presStyleCnt="3"/>
      <dgm:spPr/>
    </dgm:pt>
    <dgm:pt modelId="{E65F134F-14EF-4910-9600-952D25C68DAF}" type="pres">
      <dgm:prSet presAssocID="{6E1BCE58-5B35-48B0-B1EB-4CECAFFFC478}" presName="horz1" presStyleCnt="0"/>
      <dgm:spPr/>
    </dgm:pt>
    <dgm:pt modelId="{E8E9DD10-EFFC-408C-896E-26868D37921C}" type="pres">
      <dgm:prSet presAssocID="{6E1BCE58-5B35-48B0-B1EB-4CECAFFFC478}" presName="tx1" presStyleLbl="revTx" presStyleIdx="2" presStyleCnt="3"/>
      <dgm:spPr/>
    </dgm:pt>
    <dgm:pt modelId="{A94C2FAE-FB3C-4DCF-8DA7-901212AFD52A}" type="pres">
      <dgm:prSet presAssocID="{6E1BCE58-5B35-48B0-B1EB-4CECAFFFC478}" presName="vert1" presStyleCnt="0"/>
      <dgm:spPr/>
    </dgm:pt>
  </dgm:ptLst>
  <dgm:cxnLst>
    <dgm:cxn modelId="{3F21750A-FDC1-45BB-B809-ACB4C56C8AD4}" srcId="{2C8A02B1-2376-4F32-98F6-AF5C6FBF0787}" destId="{188BC375-2E1B-47BE-8E1A-C44F961D0302}" srcOrd="1" destOrd="0" parTransId="{1A8D3207-3BE7-4DB4-9CB7-1831BD01FBB8}" sibTransId="{C9FD20F1-13BD-4FEE-9D2F-EAEA5B3E3511}"/>
    <dgm:cxn modelId="{16D0610B-BE30-42C6-83FB-359C5FF07738}" type="presOf" srcId="{2C8A02B1-2376-4F32-98F6-AF5C6FBF0787}" destId="{7DAB82B8-45DE-4FD5-9286-5593EEBE3E38}" srcOrd="0" destOrd="0" presId="urn:microsoft.com/office/officeart/2008/layout/LinedList"/>
    <dgm:cxn modelId="{5DE0AC26-0E45-41F8-A707-277417E7D7A4}" type="presOf" srcId="{188BC375-2E1B-47BE-8E1A-C44F961D0302}" destId="{72F468F9-3CA0-4BD0-A2DC-997CAC6E1829}" srcOrd="0" destOrd="0" presId="urn:microsoft.com/office/officeart/2008/layout/LinedList"/>
    <dgm:cxn modelId="{FB34354A-2505-4E81-AB9D-70C53B1EB440}" type="presOf" srcId="{E76F8CCD-9861-420D-8E87-F7F87BD315DF}" destId="{2D10766C-93C0-4CBF-85E1-4BBDA29965BD}" srcOrd="0" destOrd="0" presId="urn:microsoft.com/office/officeart/2008/layout/LinedList"/>
    <dgm:cxn modelId="{48FCF5E0-93AF-48E8-9963-A381A1EB2E6A}" srcId="{2C8A02B1-2376-4F32-98F6-AF5C6FBF0787}" destId="{6E1BCE58-5B35-48B0-B1EB-4CECAFFFC478}" srcOrd="2" destOrd="0" parTransId="{168A6BF4-5AF6-45FD-B331-CEF856B6B17E}" sibTransId="{FCA30B88-9D6D-4CF5-9909-FC86A0708A8B}"/>
    <dgm:cxn modelId="{17E30AED-3630-4833-8193-3078F6FB7EDA}" type="presOf" srcId="{6E1BCE58-5B35-48B0-B1EB-4CECAFFFC478}" destId="{E8E9DD10-EFFC-408C-896E-26868D37921C}" srcOrd="0" destOrd="0" presId="urn:microsoft.com/office/officeart/2008/layout/LinedList"/>
    <dgm:cxn modelId="{F4A1B0F6-3FFE-41C1-8953-E089A8DDEF3B}" srcId="{2C8A02B1-2376-4F32-98F6-AF5C6FBF0787}" destId="{E76F8CCD-9861-420D-8E87-F7F87BD315DF}" srcOrd="0" destOrd="0" parTransId="{7E06114E-EF25-44A1-9324-6D5A0B7C1C58}" sibTransId="{9B30A8C0-CBC2-444A-944E-7F2575394ACB}"/>
    <dgm:cxn modelId="{ED3DE02F-4B58-43A6-B632-F714BD2716F0}" type="presParOf" srcId="{7DAB82B8-45DE-4FD5-9286-5593EEBE3E38}" destId="{3CD65AFB-B71C-4270-83E3-1FF44450622F}" srcOrd="0" destOrd="0" presId="urn:microsoft.com/office/officeart/2008/layout/LinedList"/>
    <dgm:cxn modelId="{87524127-FA0C-4BD7-9574-249CFB9CC65B}" type="presParOf" srcId="{7DAB82B8-45DE-4FD5-9286-5593EEBE3E38}" destId="{AD909711-C051-408D-AFC0-6512EE090436}" srcOrd="1" destOrd="0" presId="urn:microsoft.com/office/officeart/2008/layout/LinedList"/>
    <dgm:cxn modelId="{4A0D3A9B-C5EF-46CC-9779-B93A269ECC4C}" type="presParOf" srcId="{AD909711-C051-408D-AFC0-6512EE090436}" destId="{2D10766C-93C0-4CBF-85E1-4BBDA29965BD}" srcOrd="0" destOrd="0" presId="urn:microsoft.com/office/officeart/2008/layout/LinedList"/>
    <dgm:cxn modelId="{CF9C12E5-21A3-40A0-BE6D-FD38D4B8A410}" type="presParOf" srcId="{AD909711-C051-408D-AFC0-6512EE090436}" destId="{04FEAB13-3E7E-490A-9506-06E170D3BBD4}" srcOrd="1" destOrd="0" presId="urn:microsoft.com/office/officeart/2008/layout/LinedList"/>
    <dgm:cxn modelId="{C5E8B66B-3906-4762-B29B-49A1564E74FC}" type="presParOf" srcId="{7DAB82B8-45DE-4FD5-9286-5593EEBE3E38}" destId="{3724081F-7E30-4F69-9263-6FFD38851D66}" srcOrd="2" destOrd="0" presId="urn:microsoft.com/office/officeart/2008/layout/LinedList"/>
    <dgm:cxn modelId="{C46C6F3A-382A-4948-B291-66ECA600A3EE}" type="presParOf" srcId="{7DAB82B8-45DE-4FD5-9286-5593EEBE3E38}" destId="{17915C57-7B19-4CED-83C0-C10D9D0954FE}" srcOrd="3" destOrd="0" presId="urn:microsoft.com/office/officeart/2008/layout/LinedList"/>
    <dgm:cxn modelId="{B35D1AC9-E83E-4A54-9F8D-2E816033F205}" type="presParOf" srcId="{17915C57-7B19-4CED-83C0-C10D9D0954FE}" destId="{72F468F9-3CA0-4BD0-A2DC-997CAC6E1829}" srcOrd="0" destOrd="0" presId="urn:microsoft.com/office/officeart/2008/layout/LinedList"/>
    <dgm:cxn modelId="{C90BC997-781F-46ED-827A-174B9959DE96}" type="presParOf" srcId="{17915C57-7B19-4CED-83C0-C10D9D0954FE}" destId="{68084E49-BAF0-45E5-ABAB-95779574F2AD}" srcOrd="1" destOrd="0" presId="urn:microsoft.com/office/officeart/2008/layout/LinedList"/>
    <dgm:cxn modelId="{CF8D986D-DEF7-4465-9EC4-F57254BE8E12}" type="presParOf" srcId="{7DAB82B8-45DE-4FD5-9286-5593EEBE3E38}" destId="{5813D9C4-49F0-4ABC-ACC9-075B559972C4}" srcOrd="4" destOrd="0" presId="urn:microsoft.com/office/officeart/2008/layout/LinedList"/>
    <dgm:cxn modelId="{894263A0-AB67-4734-8095-13DF84F785B7}" type="presParOf" srcId="{7DAB82B8-45DE-4FD5-9286-5593EEBE3E38}" destId="{E65F134F-14EF-4910-9600-952D25C68DAF}" srcOrd="5" destOrd="0" presId="urn:microsoft.com/office/officeart/2008/layout/LinedList"/>
    <dgm:cxn modelId="{D355EC64-191E-4CAE-9EDD-1B9AAB663C3E}" type="presParOf" srcId="{E65F134F-14EF-4910-9600-952D25C68DAF}" destId="{E8E9DD10-EFFC-408C-896E-26868D37921C}" srcOrd="0" destOrd="0" presId="urn:microsoft.com/office/officeart/2008/layout/LinedList"/>
    <dgm:cxn modelId="{7A4E1556-D1F8-43AB-83C5-95EC4F633B06}" type="presParOf" srcId="{E65F134F-14EF-4910-9600-952D25C68DAF}" destId="{A94C2FAE-FB3C-4DCF-8DA7-901212AFD5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65AFB-B71C-4270-83E3-1FF44450622F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0766C-93C0-4CBF-85E1-4BBDA29965BD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Subsidiäre Regelungen dürfen die Situation eines Arbeitnehmers nur verbessern, aber nicht verschlechtern.</a:t>
          </a:r>
        </a:p>
      </dsp:txBody>
      <dsp:txXfrm>
        <a:off x="0" y="2492"/>
        <a:ext cx="6492875" cy="1700138"/>
      </dsp:txXfrm>
    </dsp:sp>
    <dsp:sp modelId="{3724081F-7E30-4F69-9263-6FFD38851D66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468F9-3CA0-4BD0-A2DC-997CAC6E1829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z.B. Längerer Urlaub als im KV OK, kürzerer nicht.</a:t>
          </a:r>
        </a:p>
      </dsp:txBody>
      <dsp:txXfrm>
        <a:off x="0" y="1702630"/>
        <a:ext cx="6492875" cy="1700138"/>
      </dsp:txXfrm>
    </dsp:sp>
    <dsp:sp modelId="{5813D9C4-49F0-4ABC-ACC9-075B559972C4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9DD10-EFFC-408C-896E-26868D37921C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Widersprechen sich Regelungen, so gilt die für den AN günstigere</a:t>
          </a:r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633155-7F60-400C-B031-CF7D3027C5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A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2B65D2-4BA8-4A0A-8F83-ED8847EDE9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A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097B38-695F-49DA-AA84-9AB632DC825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A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85B38D-82BA-4538-B050-DD5838C77EC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AT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D22ACA-7E21-47DB-8297-0E2743FBC1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AT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34381AC-C422-4A4C-86E0-4D4FED7D4A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AT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B50F30-4262-4428-94B0-5A8C2BE45B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AT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9247AB-ED21-4F6F-8CDF-FA7BFE7F7A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AT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5565F6-4086-4B74-A990-07919805D9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AT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91A4A5-F258-4E54-BD4C-BFA5F621BA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AT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5D51DE-8810-43CF-A399-9A8B723966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A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0179A9-C5CE-4B06-B8A1-05061DFBD0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AT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A5BCDB-2328-40A9-ADA2-F54E97CD28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AT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0F4096-CF0F-4305-A252-CF5D3053C9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AT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F19685-C6B8-4960-BD56-D11823088E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AT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9F31DA-558A-4C34-9193-9DCAB3B8D66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AT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F3F636-2C1A-4D8B-A394-8ED82E3D35B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A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B7780C-7849-46AB-A4D6-6F3FD992AA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A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FC498A-C28D-4392-8326-E4BB94E67B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A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8AF662-4529-48A5-8E82-803ED7293E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A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A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2FCB8C-B86E-4F8B-84C8-2A162D1863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A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8C4752-669A-40C8-9D04-0025547587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A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7BDAF8-2556-4ACD-B30E-11EDB989AB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A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C29E46-E9E5-4ABB-B152-ACE336B79B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A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Titelmasterformat durch Klicken bearbeiten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&lt;Datum/Uhrzeit&gt;</a:t>
            </a:r>
            <a:endParaRPr b="0" lang="de-AT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de-AT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de-AT" sz="1400" spc="-1" strike="noStrike">
                <a:latin typeface="Times New Roman"/>
              </a:rPr>
              <a:t>&lt;Fußzeile&gt;</a:t>
            </a:r>
            <a:endParaRPr b="0" lang="de-AT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E084D3-B5FF-4AFC-8B8F-E79E7EEA531D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AT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Titelmasterformat durch Klicken bearbeiten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Textmasterformat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&lt;Datum/Uhrzeit&gt;</a:t>
            </a:r>
            <a:endParaRPr b="0" lang="de-AT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de-AT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de-AT" sz="1400" spc="-1" strike="noStrike">
                <a:latin typeface="Times New Roman"/>
              </a:rPr>
              <a:t>&lt;Fußzeile&gt;</a:t>
            </a:r>
            <a:endParaRPr b="0" lang="de-AT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9E3CB6-1578-40BD-A432-E6E1F49F96AF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AT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1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4" descr=""/>
          <p:cNvPicPr/>
          <p:nvPr/>
        </p:nvPicPr>
        <p:blipFill>
          <a:blip r:embed="rId1"/>
          <a:srcRect l="0" t="0" r="11233" b="9094"/>
          <a:stretch/>
        </p:blipFill>
        <p:spPr>
          <a:xfrm>
            <a:off x="3523320" y="0"/>
            <a:ext cx="8668080" cy="6857640"/>
          </a:xfrm>
          <a:prstGeom prst="rect">
            <a:avLst/>
          </a:prstGeom>
          <a:ln w="0">
            <a:noFill/>
          </a:ln>
        </p:spPr>
      </p:pic>
      <p:sp>
        <p:nvSpPr>
          <p:cNvPr id="84" name="Rectangle 15"/>
          <p:cNvSpPr/>
          <p:nvPr/>
        </p:nvSpPr>
        <p:spPr>
          <a:xfrm>
            <a:off x="0" y="0"/>
            <a:ext cx="9338760" cy="6857640"/>
          </a:xfrm>
          <a:prstGeom prst="rect">
            <a:avLst/>
          </a:prstGeom>
          <a:gradFill rotWithShape="0">
            <a:gsLst>
              <a:gs pos="42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78080" y="1122480"/>
            <a:ext cx="4023000" cy="3203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de-DE" sz="4800" spc="-1" strike="noStrike">
                <a:solidFill>
                  <a:srgbClr val="ffffff"/>
                </a:solidFill>
                <a:latin typeface="Calibri Light"/>
              </a:rPr>
              <a:t>Arbeitsrecht</a:t>
            </a:r>
            <a:endParaRPr b="0" lang="de-DE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78080" y="4872960"/>
            <a:ext cx="4023000" cy="1207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4 ABIT Simon Löschke</a:t>
            </a:r>
            <a:endParaRPr b="0" lang="de-AT" sz="2000" spc="-1" strike="noStrike">
              <a:latin typeface="Arial"/>
            </a:endParaRPr>
          </a:p>
        </p:txBody>
      </p:sp>
      <p:sp>
        <p:nvSpPr>
          <p:cNvPr id="87" name="Rectangle 17"/>
          <p:cNvSpPr/>
          <p:nvPr/>
        </p:nvSpPr>
        <p:spPr>
          <a:xfrm rot="5400000">
            <a:off x="760320" y="346320"/>
            <a:ext cx="145800" cy="70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Rectangle 19"/>
          <p:cNvSpPr/>
          <p:nvPr/>
        </p:nvSpPr>
        <p:spPr>
          <a:xfrm>
            <a:off x="480960" y="4546800"/>
            <a:ext cx="3977280" cy="18000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7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7"/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Freeform 13"/>
          <p:cNvSpPr/>
          <p:nvPr/>
        </p:nvSpPr>
        <p:spPr>
          <a:xfrm>
            <a:off x="0" y="0"/>
            <a:ext cx="11786400" cy="6857640"/>
          </a:xfrm>
          <a:custGeom>
            <a:avLst/>
            <a:gdLst/>
            <a:ah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Freeform: Shape 11"/>
          <p:cNvSpPr/>
          <p:nvPr/>
        </p:nvSpPr>
        <p:spPr>
          <a:xfrm>
            <a:off x="0" y="0"/>
            <a:ext cx="6210000" cy="6857640"/>
          </a:xfrm>
          <a:custGeom>
            <a:avLst/>
            <a:gdLst/>
            <a:ahLst/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3040" y="365040"/>
            <a:ext cx="3973320" cy="5811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Betriebsrat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356800" y="365040"/>
            <a:ext cx="5996520" cy="5811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Gewählte Vertretung der AN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Mitbestimmungsrechte im Betrieb (Einstellung, Kündigung, etc.)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Recht zum Abschluss von Betriebsvereinbarungen (Mittlere Ebene zwischen KV und DV).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7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963720"/>
            <a:ext cx="3494160" cy="4929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AK und Gewerkschaft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Straight Connector 9"/>
          <p:cNvSpPr/>
          <p:nvPr/>
        </p:nvSpPr>
        <p:spPr>
          <a:xfrm>
            <a:off x="4654080" y="2057400"/>
            <a:ext cx="36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975920" y="963720"/>
            <a:ext cx="6377400" cy="4929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AK Gesetzliche Körperschaft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Gewerkschaft quasi privatrechtlich organisiert, aber oft von AK beauftragt (KV-Verhandlungen)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669960"/>
            <a:ext cx="450864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Überblick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Straight Connector 9"/>
          <p:cNvSpPr/>
          <p:nvPr/>
        </p:nvSpPr>
        <p:spPr>
          <a:xfrm flipH="1">
            <a:off x="126000" y="2026080"/>
            <a:ext cx="5221080" cy="360"/>
          </a:xfrm>
          <a:prstGeom prst="line">
            <a:avLst/>
          </a:prstGeom>
          <a:ln w="127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392840" y="2399040"/>
            <a:ext cx="9406440" cy="3525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Begründung/Ende des Arbeitsverhältnisses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Dienstvertrag/Dienstzettel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Kündigungsschutz/Motivkündigung/Kündigung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Entlassung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Kündigungsentschädigung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Arbeitsbedingungen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AGG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Angestelltengesetz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Kollektivvertrag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Günstigkeitsprinzip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Gewerkschaft/AK/Betriebsrat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Urlaub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Rectangle 11"/>
          <p:cNvSpPr/>
          <p:nvPr/>
        </p:nvSpPr>
        <p:spPr>
          <a:xfrm>
            <a:off x="126360" y="115200"/>
            <a:ext cx="11939400" cy="6627240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669960"/>
            <a:ext cx="450864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r">
              <a:lnSpc>
                <a:spcPct val="90000"/>
              </a:lnSpc>
              <a:buNone/>
            </a:pPr>
            <a:r>
              <a:rPr b="0" lang="en-US" sz="3100" spc="-1" strike="noStrike">
                <a:solidFill>
                  <a:srgbClr val="ffffff"/>
                </a:solidFill>
                <a:latin typeface="Calibri Light"/>
              </a:rPr>
              <a:t>Dienstvertrag/Dienstzettel</a:t>
            </a:r>
            <a:endParaRPr b="0" lang="de-DE" sz="3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Straight Connector 9"/>
          <p:cNvSpPr/>
          <p:nvPr/>
        </p:nvSpPr>
        <p:spPr>
          <a:xfrm flipH="1">
            <a:off x="126000" y="2026080"/>
            <a:ext cx="5221080" cy="360"/>
          </a:xfrm>
          <a:prstGeom prst="line">
            <a:avLst/>
          </a:prstGeom>
          <a:ln w="127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392840" y="2399040"/>
            <a:ext cx="9406440" cy="3525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Ein Arbeitsverhältnis bedarf nur dann einen (schriftlichen) DV, wenn der Kollektivvertrag oder ein Gesetz es ausdrücklich vorsieht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Wird kein DV abgeschlossen, muss der DG dem AN innerhalb von 14 Tagen ein Dienstzettel aushändigen (Eckpunkte des Arbeitsverhältnisses)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Dienstverhältnisse können befristet oder unbefristet abgeschlossen werden (ohne Sachgrund nur 3 mal in 2 Jahren, dann nur mit Sachgrund, z.B. Projektbezogen etc. [§14 Abs. 1 TzBfG])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Rectangle 11"/>
          <p:cNvSpPr/>
          <p:nvPr/>
        </p:nvSpPr>
        <p:spPr>
          <a:xfrm>
            <a:off x="126360" y="115200"/>
            <a:ext cx="11939400" cy="6627240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448560"/>
            <a:ext cx="4707360" cy="1225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800" spc="-1" strike="noStrike">
                <a:solidFill>
                  <a:srgbClr val="ffffff"/>
                </a:solidFill>
                <a:latin typeface="Calibri Light"/>
              </a:rPr>
              <a:t>Kollektivvertrag</a:t>
            </a:r>
            <a:endParaRPr b="0" lang="de-DE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Straight Connector 10"/>
          <p:cNvSpPr/>
          <p:nvPr/>
        </p:nvSpPr>
        <p:spPr>
          <a:xfrm flipH="1">
            <a:off x="831600" y="1749600"/>
            <a:ext cx="4718520" cy="360"/>
          </a:xfrm>
          <a:prstGeom prst="line">
            <a:avLst/>
          </a:prstGeom>
          <a:ln w="127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97840" y="1909080"/>
            <a:ext cx="4586040" cy="3647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Wird zwischen Sozialpartnern abgeschlossen 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Branchen-/Gebiets-/Hausbezogen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Kann prinzipiell alles regeln, Hauptpunkte: Gehalt/Arbeitsausmaß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Straight Connector 12"/>
          <p:cNvSpPr/>
          <p:nvPr/>
        </p:nvSpPr>
        <p:spPr>
          <a:xfrm flipH="1">
            <a:off x="833760" y="5707440"/>
            <a:ext cx="4714200" cy="360"/>
          </a:xfrm>
          <a:prstGeom prst="line">
            <a:avLst/>
          </a:prstGeom>
          <a:ln w="127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04" name="Table 4"/>
          <p:cNvGraphicFramePr/>
          <p:nvPr/>
        </p:nvGraphicFramePr>
        <p:xfrm>
          <a:off x="5694480" y="3112560"/>
          <a:ext cx="6185520" cy="1032840"/>
        </p:xfrm>
        <a:graphic>
          <a:graphicData uri="http://schemas.openxmlformats.org/drawingml/2006/table">
            <a:tbl>
              <a:tblPr/>
              <a:tblGrid>
                <a:gridCol w="2442600"/>
                <a:gridCol w="1895760"/>
                <a:gridCol w="1847160"/>
              </a:tblGrid>
              <a:tr h="516600">
                <a:tc>
                  <a:txBody>
                    <a:bodyPr lIns="74520" rIns="74520" tIns="37080" bIns="37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Branchenbezogen</a:t>
                      </a:r>
                      <a:endParaRPr b="0" lang="de-AT" sz="1500" spc="-1" strike="noStrike">
                        <a:latin typeface="Arial"/>
                      </a:endParaRPr>
                    </a:p>
                  </a:txBody>
                  <a:tcPr anchor="t" marL="74520" marR="7452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4520" rIns="74520" tIns="37080" bIns="37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Gebietsbezogen</a:t>
                      </a:r>
                      <a:endParaRPr b="0" lang="de-AT" sz="1500" spc="-1" strike="noStrike">
                        <a:latin typeface="Arial"/>
                      </a:endParaRPr>
                    </a:p>
                  </a:txBody>
                  <a:tcPr anchor="t" marL="74520" marR="7452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74520" rIns="74520" tIns="37080" bIns="37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Hausbezogen</a:t>
                      </a:r>
                      <a:endParaRPr b="0" lang="de-AT" sz="1500" spc="-1" strike="noStrike">
                        <a:latin typeface="Arial"/>
                      </a:endParaRPr>
                    </a:p>
                  </a:txBody>
                  <a:tcPr anchor="t" marL="74520" marR="74520">
                    <a:lnL>
                      <a:noFill/>
                    </a:lnL>
                    <a:lnR>
                      <a:noFill/>
                    </a:lnR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16600">
                <a:tc>
                  <a:txBody>
                    <a:bodyPr lIns="74520" rIns="74520" tIns="37080" bIns="37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Informations-</a:t>
                      </a:r>
                      <a:endParaRPr b="0" lang="de-AT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technologie</a:t>
                      </a:r>
                      <a:endParaRPr b="0" lang="de-AT" sz="1500" spc="-1" strike="noStrike">
                        <a:latin typeface="Arial"/>
                      </a:endParaRPr>
                    </a:p>
                  </a:txBody>
                  <a:tcPr anchor="t" marL="74520" marR="74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74520" rIns="74520" tIns="37080" bIns="37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Lichtspieltheater (BL)</a:t>
                      </a:r>
                      <a:endParaRPr b="0" lang="de-AT" sz="1500" spc="-1" strike="noStrike">
                        <a:latin typeface="Arial"/>
                      </a:endParaRPr>
                    </a:p>
                  </a:txBody>
                  <a:tcPr anchor="t" marL="74520" marR="74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74520" rIns="74520" tIns="37080" bIns="37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McDonald's</a:t>
                      </a:r>
                      <a:endParaRPr b="0" lang="de-AT" sz="1500" spc="-1" strike="noStrike">
                        <a:latin typeface="Arial"/>
                      </a:endParaRPr>
                    </a:p>
                  </a:txBody>
                  <a:tcPr anchor="t" marL="74520" marR="74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448560"/>
            <a:ext cx="4707360" cy="1225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800" spc="-1" strike="noStrike">
                <a:solidFill>
                  <a:srgbClr val="ffffff"/>
                </a:solidFill>
                <a:latin typeface="Calibri Light"/>
              </a:rPr>
              <a:t>Angestelltengesetz</a:t>
            </a:r>
            <a:endParaRPr b="0" lang="de-DE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Straight Connector 10"/>
          <p:cNvSpPr/>
          <p:nvPr/>
        </p:nvSpPr>
        <p:spPr>
          <a:xfrm flipH="1">
            <a:off x="831600" y="1749600"/>
            <a:ext cx="4718520" cy="360"/>
          </a:xfrm>
          <a:prstGeom prst="line">
            <a:avLst/>
          </a:prstGeom>
          <a:ln w="127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97840" y="1909080"/>
            <a:ext cx="4586040" cy="3647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Regelt Mindeststandards zum Angestelltenverhältnis (z.B. Entlassungsgründe)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Auch Regelungen zu Provisionen, Uraubsansprüchen etc.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Straight Connector 12"/>
          <p:cNvSpPr/>
          <p:nvPr/>
        </p:nvSpPr>
        <p:spPr>
          <a:xfrm flipH="1">
            <a:off x="833760" y="5707440"/>
            <a:ext cx="4714200" cy="360"/>
          </a:xfrm>
          <a:prstGeom prst="line">
            <a:avLst/>
          </a:prstGeom>
          <a:ln w="127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0" name="Picture 4" descr="Akten in Ordnern"/>
          <p:cNvPicPr/>
          <p:nvPr/>
        </p:nvPicPr>
        <p:blipFill>
          <a:blip r:embed="rId1"/>
          <a:stretch/>
        </p:blipFill>
        <p:spPr>
          <a:xfrm>
            <a:off x="6525360" y="1540440"/>
            <a:ext cx="5666040" cy="377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8"/>
          <p:cNvSpPr/>
          <p:nvPr/>
        </p:nvSpPr>
        <p:spPr>
          <a:xfrm flipV="1">
            <a:off x="0" y="-720"/>
            <a:ext cx="4403520" cy="6857640"/>
          </a:xfrm>
          <a:custGeom>
            <a:avLst/>
            <a:gdLst/>
            <a:ahLst/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/>
        </p:style>
      </p:sp>
      <p:grpSp>
        <p:nvGrpSpPr>
          <p:cNvPr id="112" name="Group 10"/>
          <p:cNvGrpSpPr/>
          <p:nvPr/>
        </p:nvGrpSpPr>
        <p:grpSpPr>
          <a:xfrm>
            <a:off x="3315240" y="0"/>
            <a:ext cx="2436480" cy="6857640"/>
            <a:chOff x="3315240" y="0"/>
            <a:chExt cx="2436480" cy="6857640"/>
          </a:xfrm>
        </p:grpSpPr>
        <p:sp>
          <p:nvSpPr>
            <p:cNvPr id="113" name="Freeform 6"/>
            <p:cNvSpPr/>
            <p:nvPr/>
          </p:nvSpPr>
          <p:spPr>
            <a:xfrm>
              <a:off x="3621600" y="0"/>
              <a:ext cx="1122120" cy="53287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Freeform 7"/>
            <p:cNvSpPr/>
            <p:nvPr/>
          </p:nvSpPr>
          <p:spPr>
            <a:xfrm>
              <a:off x="3315240" y="0"/>
              <a:ext cx="1117080" cy="52765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Freeform 8"/>
            <p:cNvSpPr/>
            <p:nvPr/>
          </p:nvSpPr>
          <p:spPr>
            <a:xfrm>
              <a:off x="3315240" y="5238720"/>
              <a:ext cx="1228320" cy="16189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Freeform 9"/>
            <p:cNvSpPr/>
            <p:nvPr/>
          </p:nvSpPr>
          <p:spPr>
            <a:xfrm>
              <a:off x="3621600" y="5291280"/>
              <a:ext cx="1495080" cy="15663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Freeform 10"/>
            <p:cNvSpPr/>
            <p:nvPr/>
          </p:nvSpPr>
          <p:spPr>
            <a:xfrm>
              <a:off x="3621600" y="5286240"/>
              <a:ext cx="2130120" cy="15714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Freeform 11"/>
            <p:cNvSpPr/>
            <p:nvPr/>
          </p:nvSpPr>
          <p:spPr>
            <a:xfrm>
              <a:off x="3315240" y="5238720"/>
              <a:ext cx="1695240" cy="16189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34960" y="685800"/>
            <a:ext cx="2779920" cy="510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2500" spc="-1" strike="noStrike">
                <a:solidFill>
                  <a:srgbClr val="ffffff"/>
                </a:solidFill>
                <a:latin typeface="Calibri Light"/>
              </a:rPr>
              <a:t>Günstigkeitsprinzip</a:t>
            </a:r>
            <a:endParaRPr b="0" lang="de-DE" sz="25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3679746012"/>
              </p:ext>
            </p:extLst>
          </p:nvPr>
        </p:nvGraphicFramePr>
        <p:xfrm>
          <a:off x="5010120" y="685800"/>
          <a:ext cx="6492600" cy="5105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7"/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Freeform 13"/>
          <p:cNvSpPr/>
          <p:nvPr/>
        </p:nvSpPr>
        <p:spPr>
          <a:xfrm>
            <a:off x="0" y="0"/>
            <a:ext cx="11786400" cy="6857640"/>
          </a:xfrm>
          <a:custGeom>
            <a:avLst/>
            <a:gdLst/>
            <a:ah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Freeform: Shape 11"/>
          <p:cNvSpPr/>
          <p:nvPr/>
        </p:nvSpPr>
        <p:spPr>
          <a:xfrm>
            <a:off x="0" y="0"/>
            <a:ext cx="6210000" cy="6857640"/>
          </a:xfrm>
          <a:custGeom>
            <a:avLst/>
            <a:gdLst/>
            <a:ahLst/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3040" y="365040"/>
            <a:ext cx="3973320" cy="5811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700" spc="-1" strike="noStrike">
                <a:solidFill>
                  <a:srgbClr val="ffffff"/>
                </a:solidFill>
                <a:latin typeface="Calibri Light"/>
              </a:rPr>
              <a:t>Ende des Dienstverhältnisses</a:t>
            </a:r>
            <a:endParaRPr b="0" lang="de-DE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356800" y="365040"/>
            <a:ext cx="5996520" cy="5811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Kündigung DG/AN (unterschiedliche Kündigungsfristen)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Berechtigter/unberechtigter Austritt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Entlassung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Tod 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Nicht fristgemäße Kündigungen des DG sind wirksam, aber zu entschädigen bis zum nächsten fristgemäßen Kündigungstermin (Kündigungsentschädigung)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7"/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Freeform 13"/>
          <p:cNvSpPr/>
          <p:nvPr/>
        </p:nvSpPr>
        <p:spPr>
          <a:xfrm>
            <a:off x="0" y="0"/>
            <a:ext cx="11786400" cy="6857640"/>
          </a:xfrm>
          <a:custGeom>
            <a:avLst/>
            <a:gdLst/>
            <a:ah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Freeform: Shape 11"/>
          <p:cNvSpPr/>
          <p:nvPr/>
        </p:nvSpPr>
        <p:spPr>
          <a:xfrm>
            <a:off x="0" y="0"/>
            <a:ext cx="6210000" cy="6857640"/>
          </a:xfrm>
          <a:custGeom>
            <a:avLst/>
            <a:gdLst/>
            <a:ahLst/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3040" y="365040"/>
            <a:ext cx="3973320" cy="5811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100" spc="-1" strike="noStrike">
                <a:solidFill>
                  <a:srgbClr val="ffffff"/>
                </a:solidFill>
                <a:latin typeface="Calibri Light"/>
              </a:rPr>
              <a:t>Kündigungsschutz</a:t>
            </a:r>
            <a:endParaRPr b="0" lang="de-DE" sz="4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356800" y="365040"/>
            <a:ext cx="5996520" cy="5811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Betriebsräte, Behindertenvertretungen etc.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Mutterschutz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Behinderte ab einem bestimmten Behinderungsgrad ( ab 50%)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Sonst </a:t>
            </a: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nicht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7"/>
          <p:cNvSpPr/>
          <p:nvPr/>
        </p:nvSpPr>
        <p:spPr>
          <a:xfrm>
            <a:off x="0" y="-3240"/>
            <a:ext cx="12191760" cy="686088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Freeform 13"/>
          <p:cNvSpPr/>
          <p:nvPr/>
        </p:nvSpPr>
        <p:spPr>
          <a:xfrm>
            <a:off x="0" y="0"/>
            <a:ext cx="11786400" cy="6857640"/>
          </a:xfrm>
          <a:custGeom>
            <a:avLst/>
            <a:gdLst/>
            <a:ahLst/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Freeform 11"/>
          <p:cNvSpPr/>
          <p:nvPr/>
        </p:nvSpPr>
        <p:spPr>
          <a:xfrm>
            <a:off x="0" y="0"/>
            <a:ext cx="3580920" cy="6857640"/>
          </a:xfrm>
          <a:custGeom>
            <a:avLst/>
            <a:gdLst/>
            <a:ahLst/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3040" y="365040"/>
            <a:ext cx="1052028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Motivkündigung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38080" y="2022480"/>
            <a:ext cx="10515240" cy="415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Gewerkschaft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Religion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Alter 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AGG-Verstöße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Wahrnehmung von Rechten ("persönlicher Feiertag")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"verpöntes Kündigungsmotiv"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2023-01-31T14:16:29Z</dcterms:created>
  <dc:creator/>
  <dc:description/>
  <dc:language>de-AT</dc:language>
  <cp:lastModifiedBy/>
  <dcterms:modified xsi:type="dcterms:W3CDTF">2023-01-31T18:16:38Z</dcterms:modified>
  <cp:revision>179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