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4"/>
  </p:sldMasterIdLst>
  <p:sldIdLst>
    <p:sldId id="256" r:id="rId5"/>
    <p:sldId id="257" r:id="rId6"/>
    <p:sldId id="258" r:id="rId7"/>
    <p:sldId id="304" r:id="rId8"/>
    <p:sldId id="305" r:id="rId9"/>
    <p:sldId id="260" r:id="rId10"/>
    <p:sldId id="261" r:id="rId11"/>
    <p:sldId id="262" r:id="rId12"/>
    <p:sldId id="290" r:id="rId13"/>
    <p:sldId id="263" r:id="rId14"/>
    <p:sldId id="282" r:id="rId15"/>
    <p:sldId id="278" r:id="rId16"/>
    <p:sldId id="279" r:id="rId17"/>
    <p:sldId id="281" r:id="rId18"/>
    <p:sldId id="280" r:id="rId19"/>
    <p:sldId id="271" r:id="rId20"/>
    <p:sldId id="283" r:id="rId21"/>
    <p:sldId id="284" r:id="rId22"/>
    <p:sldId id="291" r:id="rId23"/>
    <p:sldId id="286" r:id="rId24"/>
    <p:sldId id="292" r:id="rId25"/>
    <p:sldId id="289" r:id="rId26"/>
    <p:sldId id="294" r:id="rId27"/>
    <p:sldId id="296" r:id="rId28"/>
    <p:sldId id="297" r:id="rId29"/>
    <p:sldId id="298" r:id="rId30"/>
    <p:sldId id="299" r:id="rId31"/>
    <p:sldId id="301" r:id="rId32"/>
    <p:sldId id="272"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10/21/2020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38286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785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10/21/2020</a:t>
            </a:fld>
            <a:endParaRPr lang="en-US" dirty="0"/>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he-IL" dirty="0" err="1"/>
              <a:t>סמיון</a:t>
            </a:r>
            <a:r>
              <a:rPr lang="he-IL" dirty="0"/>
              <a:t> </a:t>
            </a:r>
            <a:r>
              <a:rPr lang="he-IL" dirty="0" err="1"/>
              <a:t>פיקלוב</a:t>
            </a:r>
            <a:endParaRPr lang="en-US" dirty="0"/>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4"/>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4"/>
          <a:srcRect l="35311" r="30747"/>
          <a:stretch/>
        </p:blipFill>
        <p:spPr>
          <a:xfrm>
            <a:off x="406400" y="0"/>
            <a:ext cx="2301456" cy="6858000"/>
          </a:xfrm>
          <a:prstGeom prst="rect">
            <a:avLst/>
          </a:prstGeom>
        </p:spPr>
      </p:pic>
    </p:spTree>
    <p:extLst>
      <p:ext uri="{BB962C8B-B14F-4D97-AF65-F5344CB8AC3E}">
        <p14:creationId xmlns:p14="http://schemas.microsoft.com/office/powerpoint/2010/main" val="1635903040"/>
      </p:ext>
    </p:extLst>
  </p:cSld>
  <p:clrMap bg1="dk1" tx1="lt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simon-pikalov/Ariel_OOP_202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imon-pikalov/Ariel_OOP_202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letmegooglethat.com/?q=how+to+syso+in+intelli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aCYMgyprtc"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 01 </a:t>
            </a:r>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F0701-6498-4272-AEE7-646753DDA5E1}"/>
              </a:ext>
            </a:extLst>
          </p:cNvPr>
          <p:cNvSpPr>
            <a:spLocks noGrp="1"/>
          </p:cNvSpPr>
          <p:nvPr>
            <p:ph type="title"/>
          </p:nvPr>
        </p:nvSpPr>
        <p:spPr/>
        <p:txBody>
          <a:bodyPr/>
          <a:lstStyle/>
          <a:p>
            <a:r>
              <a:rPr lang="en-US" dirty="0"/>
              <a:t>for each</a:t>
            </a:r>
            <a:endParaRPr lang="he-IL" dirty="0"/>
          </a:p>
        </p:txBody>
      </p:sp>
      <p:sp>
        <p:nvSpPr>
          <p:cNvPr id="5" name="Content Placeholder 4">
            <a:extLst>
              <a:ext uri="{FF2B5EF4-FFF2-40B4-BE49-F238E27FC236}">
                <a16:creationId xmlns:a16="http://schemas.microsoft.com/office/drawing/2014/main" id="{C821A2D8-DB43-4F32-9B19-9822BDFD912E}"/>
              </a:ext>
            </a:extLst>
          </p:cNvPr>
          <p:cNvSpPr>
            <a:spLocks noGrp="1"/>
          </p:cNvSpPr>
          <p:nvPr>
            <p:ph idx="1"/>
          </p:nvPr>
        </p:nvSpPr>
        <p:spPr>
          <a:xfrm>
            <a:off x="2173287" y="1722269"/>
            <a:ext cx="10018713" cy="4036274"/>
          </a:xfrm>
        </p:spPr>
        <p:txBody>
          <a:bodyPr/>
          <a:lstStyle/>
          <a:p>
            <a:pPr marL="0" indent="0" algn="l">
              <a:buNone/>
            </a:pPr>
            <a:r>
              <a:rPr lang="en-US" dirty="0"/>
              <a:t>               </a:t>
            </a:r>
            <a:r>
              <a:rPr lang="en-US" dirty="0">
                <a:solidFill>
                  <a:schemeClr val="bg2">
                    <a:lumMod val="10000"/>
                    <a:lumOff val="90000"/>
                  </a:schemeClr>
                </a:solidFill>
              </a:rPr>
              <a:t>Out:</a:t>
            </a:r>
          </a:p>
        </p:txBody>
      </p:sp>
      <p:pic>
        <p:nvPicPr>
          <p:cNvPr id="6" name="Picture 5">
            <a:extLst>
              <a:ext uri="{FF2B5EF4-FFF2-40B4-BE49-F238E27FC236}">
                <a16:creationId xmlns:a16="http://schemas.microsoft.com/office/drawing/2014/main" id="{CEBF4BA9-9AE7-4A6F-9671-92C873349E39}"/>
              </a:ext>
            </a:extLst>
          </p:cNvPr>
          <p:cNvPicPr>
            <a:picLocks noChangeAspect="1"/>
          </p:cNvPicPr>
          <p:nvPr/>
        </p:nvPicPr>
        <p:blipFill>
          <a:blip r:embed="rId2"/>
          <a:stretch>
            <a:fillRect/>
          </a:stretch>
        </p:blipFill>
        <p:spPr>
          <a:xfrm>
            <a:off x="3119437" y="2098276"/>
            <a:ext cx="5953125" cy="1390650"/>
          </a:xfrm>
          <a:prstGeom prst="rect">
            <a:avLst/>
          </a:prstGeom>
        </p:spPr>
      </p:pic>
      <p:pic>
        <p:nvPicPr>
          <p:cNvPr id="7" name="Picture 6">
            <a:extLst>
              <a:ext uri="{FF2B5EF4-FFF2-40B4-BE49-F238E27FC236}">
                <a16:creationId xmlns:a16="http://schemas.microsoft.com/office/drawing/2014/main" id="{A2AE082B-CE1F-4D23-8FB8-6143F3B77A3A}"/>
              </a:ext>
            </a:extLst>
          </p:cNvPr>
          <p:cNvPicPr>
            <a:picLocks noChangeAspect="1"/>
          </p:cNvPicPr>
          <p:nvPr/>
        </p:nvPicPr>
        <p:blipFill>
          <a:blip r:embed="rId3"/>
          <a:stretch>
            <a:fillRect/>
          </a:stretch>
        </p:blipFill>
        <p:spPr>
          <a:xfrm>
            <a:off x="3119437" y="4051867"/>
            <a:ext cx="3844151" cy="702128"/>
          </a:xfrm>
          <a:prstGeom prst="rect">
            <a:avLst/>
          </a:prstGeom>
        </p:spPr>
      </p:pic>
    </p:spTree>
    <p:extLst>
      <p:ext uri="{BB962C8B-B14F-4D97-AF65-F5344CB8AC3E}">
        <p14:creationId xmlns:p14="http://schemas.microsoft.com/office/powerpoint/2010/main" val="7779503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853373" y="0"/>
            <a:ext cx="9338628" cy="4853942"/>
          </a:xfrm>
        </p:spPr>
        <p:txBody>
          <a:bodyPr>
            <a:normAutofit/>
          </a:bodyPr>
          <a:lstStyle/>
          <a:p>
            <a:pPr marL="0" indent="0" algn="l">
              <a:buNone/>
            </a:pPr>
            <a:r>
              <a:rPr lang="en-US" sz="1800" b="0" i="0" dirty="0">
                <a:solidFill>
                  <a:schemeClr val="tx1"/>
                </a:solidFill>
                <a:effectLst/>
                <a:latin typeface="Segoe UI" panose="020B0502040204020203" pitchFamily="34" charset="0"/>
              </a:rPr>
              <a:t>Java - What are Classes and Objects?</a:t>
            </a:r>
          </a:p>
          <a:p>
            <a:pPr marL="0" indent="0" algn="l">
              <a:buNone/>
            </a:pPr>
            <a:r>
              <a:rPr lang="en-US" sz="1800" b="0" i="0" dirty="0">
                <a:solidFill>
                  <a:schemeClr val="tx1"/>
                </a:solidFill>
                <a:effectLst/>
                <a:latin typeface="Verdana" panose="020B0604030504040204" pitchFamily="34" charset="0"/>
              </a:rPr>
              <a:t>Classes and objects are the two main aspects of object-oriented programming.</a:t>
            </a:r>
          </a:p>
          <a:p>
            <a:pPr marL="0" indent="0" algn="l">
              <a:buNone/>
            </a:pPr>
            <a:r>
              <a:rPr lang="en-US" sz="1800" b="0" i="0" dirty="0">
                <a:solidFill>
                  <a:schemeClr val="tx1"/>
                </a:solidFill>
                <a:effectLst/>
                <a:latin typeface="Verdana" panose="020B0604030504040204" pitchFamily="34" charset="0"/>
              </a:rPr>
              <a:t>Look at the following illustration to see the difference between class and objects:</a:t>
            </a:r>
            <a:endParaRPr lang="he-IL" sz="1800" b="0" i="0" dirty="0">
              <a:solidFill>
                <a:schemeClr val="tx1"/>
              </a:solidFill>
              <a:effectLst/>
              <a:latin typeface="Verdana" panose="020B0604030504040204" pitchFamily="34" charset="0"/>
            </a:endParaRPr>
          </a:p>
          <a:p>
            <a:pPr marL="0" indent="0" algn="l">
              <a:buNone/>
            </a:pPr>
            <a:endParaRPr lang="he-IL" sz="1000" dirty="0">
              <a:solidFill>
                <a:schemeClr val="tx1"/>
              </a:solidFill>
              <a:latin typeface="Verdana" panose="020B0604030504040204" pitchFamily="34" charset="0"/>
            </a:endParaRPr>
          </a:p>
          <a:p>
            <a:pPr marL="0" indent="0" algn="l">
              <a:buNone/>
            </a:pPr>
            <a:endParaRPr lang="en-US" sz="1000" b="0" i="0" dirty="0">
              <a:solidFill>
                <a:schemeClr val="tx1"/>
              </a:solidFill>
              <a:effectLst/>
              <a:latin typeface="Verdana" panose="020B0604030504040204" pitchFamily="34" charset="0"/>
            </a:endParaRPr>
          </a:p>
          <a:p>
            <a:pPr marL="0" indent="0" algn="l">
              <a:buNone/>
            </a:pPr>
            <a:endParaRPr lang="he-IL" sz="1000" dirty="0">
              <a:solidFill>
                <a:schemeClr val="tx1"/>
              </a:solidFill>
            </a:endParaRPr>
          </a:p>
        </p:txBody>
      </p:sp>
      <p:pic>
        <p:nvPicPr>
          <p:cNvPr id="6" name="תמונה 5">
            <a:extLst>
              <a:ext uri="{FF2B5EF4-FFF2-40B4-BE49-F238E27FC236}">
                <a16:creationId xmlns:a16="http://schemas.microsoft.com/office/drawing/2014/main" id="{41AD84D9-E2C3-461E-816C-D662A4D855F3}"/>
              </a:ext>
            </a:extLst>
          </p:cNvPr>
          <p:cNvPicPr>
            <a:picLocks noChangeAspect="1"/>
          </p:cNvPicPr>
          <p:nvPr/>
        </p:nvPicPr>
        <p:blipFill>
          <a:blip r:embed="rId2"/>
          <a:stretch>
            <a:fillRect/>
          </a:stretch>
        </p:blipFill>
        <p:spPr>
          <a:xfrm>
            <a:off x="3562350" y="3076575"/>
            <a:ext cx="7615237" cy="3291786"/>
          </a:xfrm>
          <a:prstGeom prst="rect">
            <a:avLst/>
          </a:prstGeom>
        </p:spPr>
      </p:pic>
    </p:spTree>
    <p:extLst>
      <p:ext uri="{BB962C8B-B14F-4D97-AF65-F5344CB8AC3E}">
        <p14:creationId xmlns:p14="http://schemas.microsoft.com/office/powerpoint/2010/main" val="33388469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r>
              <a:rPr lang="en-US" b="0" i="0" dirty="0">
                <a:effectLst/>
                <a:latin typeface="Segoe UI" panose="020B0502040204020203" pitchFamily="34" charset="0"/>
              </a:rPr>
              <a:t>Constructors</a:t>
            </a:r>
            <a:br>
              <a:rPr lang="en-US" b="0" i="0" dirty="0">
                <a:effectLst/>
                <a:latin typeface="Segoe UI" panose="020B0502040204020203" pitchFamily="34" charset="0"/>
              </a:rPr>
            </a:b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58147" y="647698"/>
            <a:ext cx="10018713" cy="4853942"/>
          </a:xfrm>
        </p:spPr>
        <p:txBody>
          <a:bodyPr>
            <a:normAutofit/>
          </a:bodyPr>
          <a:lstStyle/>
          <a:p>
            <a:pPr marL="0" indent="0" algn="l">
              <a:buNone/>
            </a:pPr>
            <a:r>
              <a:rPr lang="en-US" dirty="0">
                <a:solidFill>
                  <a:schemeClr val="tx1"/>
                </a:solidFill>
              </a:rPr>
              <a:t>Create a Class</a:t>
            </a:r>
          </a:p>
          <a:p>
            <a:pPr marL="0" indent="0" algn="l">
              <a:buNone/>
            </a:pPr>
            <a:r>
              <a:rPr lang="en-US" dirty="0">
                <a:solidFill>
                  <a:schemeClr val="tx1"/>
                </a:solidFill>
              </a:rPr>
              <a:t>To create a class, use the keyword class:</a:t>
            </a:r>
            <a:endParaRPr lang="he-IL" dirty="0">
              <a:solidFill>
                <a:schemeClr val="tx1"/>
              </a:solidFill>
            </a:endParaRPr>
          </a:p>
        </p:txBody>
      </p:sp>
      <p:pic>
        <p:nvPicPr>
          <p:cNvPr id="10" name="תמונה 9">
            <a:extLst>
              <a:ext uri="{FF2B5EF4-FFF2-40B4-BE49-F238E27FC236}">
                <a16:creationId xmlns:a16="http://schemas.microsoft.com/office/drawing/2014/main" id="{24383848-376F-4661-9BB9-22F3E011092F}"/>
              </a:ext>
            </a:extLst>
          </p:cNvPr>
          <p:cNvPicPr>
            <a:picLocks noChangeAspect="1"/>
          </p:cNvPicPr>
          <p:nvPr/>
        </p:nvPicPr>
        <p:blipFill>
          <a:blip r:embed="rId2"/>
          <a:stretch>
            <a:fillRect/>
          </a:stretch>
        </p:blipFill>
        <p:spPr>
          <a:xfrm>
            <a:off x="3843337" y="3992953"/>
            <a:ext cx="6034088" cy="1893495"/>
          </a:xfrm>
          <a:prstGeom prst="rect">
            <a:avLst/>
          </a:prstGeom>
        </p:spPr>
      </p:pic>
    </p:spTree>
    <p:extLst>
      <p:ext uri="{BB962C8B-B14F-4D97-AF65-F5344CB8AC3E}">
        <p14:creationId xmlns:p14="http://schemas.microsoft.com/office/powerpoint/2010/main" val="37656786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a:t>
            </a:r>
            <a:r>
              <a:rPr lang="en-US" sz="4000" b="0" i="0" dirty="0">
                <a:effectLst/>
                <a:latin typeface="Segoe UI" panose="020B0502040204020203" pitchFamily="34" charset="0"/>
              </a:rPr>
              <a:t>methods</a:t>
            </a: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58147" y="647698"/>
            <a:ext cx="10018713" cy="4853942"/>
          </a:xfrm>
        </p:spPr>
        <p:txBody>
          <a:bodyPr>
            <a:normAutofit/>
          </a:bodyPr>
          <a:lstStyle/>
          <a:p>
            <a:pPr marL="0" indent="0" algn="l">
              <a:buNone/>
            </a:pPr>
            <a:r>
              <a:rPr lang="en-US" sz="1600" b="0" i="0" dirty="0">
                <a:solidFill>
                  <a:schemeClr val="tx1"/>
                </a:solidFill>
                <a:effectLst/>
                <a:latin typeface="Segoe UI" panose="020B0502040204020203" pitchFamily="34" charset="0"/>
              </a:rPr>
              <a:t>Java class methods</a:t>
            </a:r>
            <a:r>
              <a:rPr lang="en-US" sz="1600" dirty="0">
                <a:solidFill>
                  <a:schemeClr val="tx1"/>
                </a:solidFill>
                <a:latin typeface="Segoe UI" panose="020B0502040204020203" pitchFamily="34" charset="0"/>
              </a:rPr>
              <a:t>: </a:t>
            </a:r>
            <a:endParaRPr lang="he-IL" sz="1600" b="0" i="0" dirty="0">
              <a:solidFill>
                <a:schemeClr val="tx1"/>
              </a:solidFill>
              <a:effectLst/>
              <a:latin typeface="Verdana" panose="020B0604030504040204" pitchFamily="34" charset="0"/>
            </a:endParaRPr>
          </a:p>
          <a:p>
            <a:pPr marL="0" indent="0" algn="l">
              <a:buNone/>
            </a:pPr>
            <a:endParaRPr lang="he-IL" sz="1000" dirty="0">
              <a:solidFill>
                <a:schemeClr val="tx1"/>
              </a:solidFill>
              <a:latin typeface="Verdana" panose="020B0604030504040204" pitchFamily="34" charset="0"/>
            </a:endParaRPr>
          </a:p>
          <a:p>
            <a:pPr marL="0" indent="0" algn="l">
              <a:buNone/>
            </a:pPr>
            <a:endParaRPr lang="en-US" sz="1000" b="0" i="0" dirty="0">
              <a:solidFill>
                <a:schemeClr val="tx1"/>
              </a:solidFill>
              <a:effectLst/>
              <a:latin typeface="Verdana" panose="020B0604030504040204" pitchFamily="34" charset="0"/>
            </a:endParaRPr>
          </a:p>
          <a:p>
            <a:pPr marL="0" indent="0" algn="l">
              <a:buNone/>
            </a:pPr>
            <a:endParaRPr lang="he-IL" sz="1000" dirty="0">
              <a:solidFill>
                <a:schemeClr val="tx1"/>
              </a:solidFill>
            </a:endParaRPr>
          </a:p>
        </p:txBody>
      </p:sp>
      <p:pic>
        <p:nvPicPr>
          <p:cNvPr id="7" name="תמונה 6">
            <a:extLst>
              <a:ext uri="{FF2B5EF4-FFF2-40B4-BE49-F238E27FC236}">
                <a16:creationId xmlns:a16="http://schemas.microsoft.com/office/drawing/2014/main" id="{85A7D0F8-10C0-4966-8AAC-D5F7BB51FEFE}"/>
              </a:ext>
            </a:extLst>
          </p:cNvPr>
          <p:cNvPicPr>
            <a:picLocks noChangeAspect="1"/>
          </p:cNvPicPr>
          <p:nvPr/>
        </p:nvPicPr>
        <p:blipFill>
          <a:blip r:embed="rId2"/>
          <a:stretch>
            <a:fillRect/>
          </a:stretch>
        </p:blipFill>
        <p:spPr>
          <a:xfrm>
            <a:off x="2958147" y="3162299"/>
            <a:ext cx="5297329" cy="2162175"/>
          </a:xfrm>
          <a:prstGeom prst="rect">
            <a:avLst/>
          </a:prstGeom>
        </p:spPr>
      </p:pic>
    </p:spTree>
    <p:extLst>
      <p:ext uri="{BB962C8B-B14F-4D97-AF65-F5344CB8AC3E}">
        <p14:creationId xmlns:p14="http://schemas.microsoft.com/office/powerpoint/2010/main" val="12940042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511319" y="0"/>
            <a:ext cx="10018713" cy="1752599"/>
          </a:xfrm>
        </p:spPr>
        <p:txBody>
          <a:bodyPr/>
          <a:lstStyle/>
          <a:p>
            <a:r>
              <a:rPr lang="en-US" dirty="0"/>
              <a:t>Classes constructor</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90850" y="452437"/>
            <a:ext cx="8719185" cy="4853942"/>
          </a:xfrm>
        </p:spPr>
        <p:txBody>
          <a:bodyPr>
            <a:normAutofit/>
          </a:bodyPr>
          <a:lstStyle/>
          <a:p>
            <a:pPr marL="0" indent="0" algn="l">
              <a:buNone/>
            </a:pPr>
            <a:r>
              <a:rPr lang="en-US" sz="1400" b="0" i="0" dirty="0">
                <a:solidFill>
                  <a:schemeClr val="tx1"/>
                </a:solidFill>
                <a:effectLst/>
                <a:latin typeface="Verdana" panose="020B0604030504040204" pitchFamily="34" charset="0"/>
              </a:rPr>
              <a:t>A constructor in Java is a </a:t>
            </a:r>
            <a:r>
              <a:rPr lang="en-US" sz="1400" b="1" i="0" dirty="0">
                <a:solidFill>
                  <a:schemeClr val="tx1"/>
                </a:solidFill>
                <a:effectLst/>
                <a:latin typeface="Verdana" panose="020B0604030504040204" pitchFamily="34" charset="0"/>
              </a:rPr>
              <a:t>special method</a:t>
            </a:r>
            <a:r>
              <a:rPr lang="en-US" sz="1400" b="0" i="0" dirty="0">
                <a:solidFill>
                  <a:schemeClr val="tx1"/>
                </a:solidFill>
                <a:effectLst/>
                <a:latin typeface="Verdana" panose="020B0604030504040204" pitchFamily="34" charset="0"/>
              </a:rPr>
              <a:t> that is used to initialize o</a:t>
            </a:r>
            <a:r>
              <a:rPr lang="en-US" sz="1400" b="0" i="1" dirty="0">
                <a:solidFill>
                  <a:schemeClr val="tx1"/>
                </a:solidFill>
                <a:effectLst/>
                <a:latin typeface="Verdana" panose="020B0604030504040204" pitchFamily="34" charset="0"/>
              </a:rPr>
              <a:t>b</a:t>
            </a:r>
            <a:r>
              <a:rPr lang="en-US" sz="1400" b="0" i="0" dirty="0">
                <a:solidFill>
                  <a:schemeClr val="tx1"/>
                </a:solidFill>
                <a:effectLst/>
                <a:latin typeface="Verdana" panose="020B0604030504040204" pitchFamily="34" charset="0"/>
              </a:rPr>
              <a:t>jects. The constructor is called when an object of a class is created. It can be used to set initial values for object attributes:</a:t>
            </a:r>
          </a:p>
          <a:p>
            <a:pPr marL="0" indent="0" algn="l">
              <a:buNone/>
            </a:pPr>
            <a:endParaRPr lang="he-IL" sz="1400" dirty="0">
              <a:solidFill>
                <a:schemeClr val="tx1"/>
              </a:solidFill>
            </a:endParaRPr>
          </a:p>
        </p:txBody>
      </p:sp>
      <p:pic>
        <p:nvPicPr>
          <p:cNvPr id="7" name="תמונה 6">
            <a:extLst>
              <a:ext uri="{FF2B5EF4-FFF2-40B4-BE49-F238E27FC236}">
                <a16:creationId xmlns:a16="http://schemas.microsoft.com/office/drawing/2014/main" id="{C09CF7AA-ED68-4C2C-B31E-A589FEAB63E9}"/>
              </a:ext>
            </a:extLst>
          </p:cNvPr>
          <p:cNvPicPr>
            <a:picLocks noChangeAspect="1"/>
          </p:cNvPicPr>
          <p:nvPr/>
        </p:nvPicPr>
        <p:blipFill>
          <a:blip r:embed="rId2"/>
          <a:stretch>
            <a:fillRect/>
          </a:stretch>
        </p:blipFill>
        <p:spPr>
          <a:xfrm>
            <a:off x="2979797" y="3429000"/>
            <a:ext cx="8730238" cy="2900363"/>
          </a:xfrm>
          <a:prstGeom prst="rect">
            <a:avLst/>
          </a:prstGeom>
        </p:spPr>
      </p:pic>
    </p:spTree>
    <p:extLst>
      <p:ext uri="{BB962C8B-B14F-4D97-AF65-F5344CB8AC3E}">
        <p14:creationId xmlns:p14="http://schemas.microsoft.com/office/powerpoint/2010/main" val="29573361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dirty="0"/>
              <a:t>Classes</a:t>
            </a:r>
            <a:r>
              <a:rPr lang="en-US" sz="4000" b="0" i="0" dirty="0">
                <a:effectLst/>
                <a:latin typeface="Segoe UI" panose="020B0502040204020203" pitchFamily="34" charset="0"/>
              </a:rPr>
              <a:t> Encapsulation</a:t>
            </a: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The meaning of Encapsulation, is to make sure that "sensitive" data is hidden from users. To achieve this, you must:</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declare class variables/attributes as private</a:t>
            </a:r>
          </a:p>
          <a:p>
            <a:pPr marL="0" indent="0" algn="l">
              <a:buNone/>
            </a:pPr>
            <a:r>
              <a:rPr lang="en-US" sz="1400" b="0" i="0" dirty="0">
                <a:solidFill>
                  <a:schemeClr val="tx1"/>
                </a:solidFill>
                <a:effectLst/>
                <a:latin typeface="Segoe UI" panose="020B0502040204020203" pitchFamily="34" charset="0"/>
              </a:rPr>
              <a:t>provide public get and set methods to access and update the value of a private variable</a:t>
            </a:r>
            <a:endParaRPr lang="he-IL" sz="1400" dirty="0">
              <a:solidFill>
                <a:schemeClr val="tx1"/>
              </a:solidFill>
            </a:endParaRPr>
          </a:p>
        </p:txBody>
      </p:sp>
      <p:pic>
        <p:nvPicPr>
          <p:cNvPr id="7" name="תמונה 6">
            <a:extLst>
              <a:ext uri="{FF2B5EF4-FFF2-40B4-BE49-F238E27FC236}">
                <a16:creationId xmlns:a16="http://schemas.microsoft.com/office/drawing/2014/main" id="{76A09A14-654F-495E-91F1-55A36271CF74}"/>
              </a:ext>
            </a:extLst>
          </p:cNvPr>
          <p:cNvPicPr>
            <a:picLocks noChangeAspect="1"/>
          </p:cNvPicPr>
          <p:nvPr/>
        </p:nvPicPr>
        <p:blipFill>
          <a:blip r:embed="rId2"/>
          <a:stretch>
            <a:fillRect/>
          </a:stretch>
        </p:blipFill>
        <p:spPr>
          <a:xfrm>
            <a:off x="3743324" y="3005808"/>
            <a:ext cx="5838825" cy="3642919"/>
          </a:xfrm>
          <a:prstGeom prst="rect">
            <a:avLst/>
          </a:prstGeom>
        </p:spPr>
      </p:pic>
    </p:spTree>
    <p:extLst>
      <p:ext uri="{BB962C8B-B14F-4D97-AF65-F5344CB8AC3E}">
        <p14:creationId xmlns:p14="http://schemas.microsoft.com/office/powerpoint/2010/main" val="396287862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53293B-6E1C-4C6C-91B9-91E6582E96D6}"/>
              </a:ext>
            </a:extLst>
          </p:cNvPr>
          <p:cNvSpPr>
            <a:spLocks noGrp="1"/>
          </p:cNvSpPr>
          <p:nvPr>
            <p:ph type="title"/>
          </p:nvPr>
        </p:nvSpPr>
        <p:spPr>
          <a:xfrm>
            <a:off x="2173287" y="-342900"/>
            <a:ext cx="10018713" cy="1752599"/>
          </a:xfrm>
        </p:spPr>
        <p:txBody>
          <a:bodyPr/>
          <a:lstStyle/>
          <a:p>
            <a:r>
              <a:rPr lang="en-US" dirty="0"/>
              <a:t>Classes Modifier </a:t>
            </a:r>
            <a:endParaRPr lang="he-IL" dirty="0"/>
          </a:p>
        </p:txBody>
      </p:sp>
      <p:pic>
        <p:nvPicPr>
          <p:cNvPr id="5" name="מציין מיקום תוכן 4">
            <a:extLst>
              <a:ext uri="{FF2B5EF4-FFF2-40B4-BE49-F238E27FC236}">
                <a16:creationId xmlns:a16="http://schemas.microsoft.com/office/drawing/2014/main" id="{39E24628-3BC9-49F4-BBA1-63794A6D5A86}"/>
              </a:ext>
            </a:extLst>
          </p:cNvPr>
          <p:cNvPicPr>
            <a:picLocks noGrp="1" noChangeAspect="1"/>
          </p:cNvPicPr>
          <p:nvPr>
            <p:ph idx="1"/>
          </p:nvPr>
        </p:nvPicPr>
        <p:blipFill>
          <a:blip r:embed="rId2"/>
          <a:stretch>
            <a:fillRect/>
          </a:stretch>
        </p:blipFill>
        <p:spPr>
          <a:xfrm>
            <a:off x="3011937" y="914401"/>
            <a:ext cx="8589514" cy="5582812"/>
          </a:xfrm>
        </p:spPr>
      </p:pic>
    </p:spTree>
    <p:extLst>
      <p:ext uri="{BB962C8B-B14F-4D97-AF65-F5344CB8AC3E}">
        <p14:creationId xmlns:p14="http://schemas.microsoft.com/office/powerpoint/2010/main" val="45207642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54169" y="91441"/>
            <a:ext cx="10018713" cy="1752599"/>
          </a:xfrm>
        </p:spPr>
        <p:txBody>
          <a:bodyPr/>
          <a:lstStyle/>
          <a:p>
            <a:r>
              <a:rPr lang="en-US" dirty="0"/>
              <a:t>Classes </a:t>
            </a:r>
            <a:r>
              <a:rPr lang="en-US" sz="4000" b="0" i="0" dirty="0">
                <a:effectLst/>
                <a:latin typeface="Segoe UI" panose="020B0502040204020203" pitchFamily="34" charset="0"/>
              </a:rPr>
              <a:t>Packages &amp; API</a:t>
            </a:r>
            <a:br>
              <a:rPr lang="en-US" sz="4000"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Java Packages &amp; API</a:t>
            </a:r>
          </a:p>
          <a:p>
            <a:pPr marL="0" indent="0" algn="l">
              <a:buNone/>
            </a:pPr>
            <a:r>
              <a:rPr lang="en-US" sz="1400" b="0" i="0" dirty="0">
                <a:solidFill>
                  <a:schemeClr val="tx1"/>
                </a:solidFill>
                <a:effectLst/>
                <a:latin typeface="Segoe UI" panose="020B0502040204020203" pitchFamily="34" charset="0"/>
              </a:rPr>
              <a:t>A package in Java is used to group related classes. Think of it as a folder in a file directory. We use packages to avoid name conflicts, and to write a better maintainable code. Packages are divided into two categories: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Built-in Packages (packages from the Java API)</a:t>
            </a:r>
          </a:p>
          <a:p>
            <a:pPr marL="0" indent="0" algn="l">
              <a:buNone/>
            </a:pPr>
            <a:r>
              <a:rPr lang="en-US" sz="1400" b="0" i="0" dirty="0">
                <a:solidFill>
                  <a:schemeClr val="tx1"/>
                </a:solidFill>
                <a:effectLst/>
                <a:latin typeface="Segoe UI" panose="020B0502040204020203" pitchFamily="34" charset="0"/>
              </a:rPr>
              <a:t>User-defined Packages (create your own packages)</a:t>
            </a:r>
            <a:endParaRPr lang="he-IL" sz="1400" dirty="0">
              <a:solidFill>
                <a:schemeClr val="tx1"/>
              </a:solidFill>
            </a:endParaRPr>
          </a:p>
        </p:txBody>
      </p:sp>
      <p:pic>
        <p:nvPicPr>
          <p:cNvPr id="6" name="תמונה 5">
            <a:extLst>
              <a:ext uri="{FF2B5EF4-FFF2-40B4-BE49-F238E27FC236}">
                <a16:creationId xmlns:a16="http://schemas.microsoft.com/office/drawing/2014/main" id="{D4F1B1FF-6CD1-4EE8-A011-AAD8B827459C}"/>
              </a:ext>
            </a:extLst>
          </p:cNvPr>
          <p:cNvPicPr>
            <a:picLocks noChangeAspect="1"/>
          </p:cNvPicPr>
          <p:nvPr/>
        </p:nvPicPr>
        <p:blipFill>
          <a:blip r:embed="rId2"/>
          <a:stretch>
            <a:fillRect/>
          </a:stretch>
        </p:blipFill>
        <p:spPr>
          <a:xfrm>
            <a:off x="3578542" y="3495675"/>
            <a:ext cx="6844796" cy="1752599"/>
          </a:xfrm>
          <a:prstGeom prst="rect">
            <a:avLst/>
          </a:prstGeom>
        </p:spPr>
      </p:pic>
    </p:spTree>
    <p:extLst>
      <p:ext uri="{BB962C8B-B14F-4D97-AF65-F5344CB8AC3E}">
        <p14:creationId xmlns:p14="http://schemas.microsoft.com/office/powerpoint/2010/main" val="154396563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847975" y="0"/>
            <a:ext cx="9627552" cy="1666875"/>
          </a:xfrm>
        </p:spPr>
        <p:txBody>
          <a:bodyPr/>
          <a:lstStyle/>
          <a:p>
            <a:r>
              <a:rPr lang="en-US" b="0" i="0" dirty="0">
                <a:effectLst/>
                <a:latin typeface="Segoe UI" panose="020B0502040204020203" pitchFamily="34" charset="0"/>
              </a:rPr>
              <a:t>Java Inheritance (Subclass and Superclass)</a:t>
            </a:r>
            <a:br>
              <a:rPr lang="en-US"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algn="l">
              <a:buFont typeface="Arial" panose="020B0604020202020204" pitchFamily="34" charset="0"/>
              <a:buChar char="•"/>
            </a:pPr>
            <a:r>
              <a:rPr lang="en-US" sz="1100" b="1" i="0" dirty="0">
                <a:solidFill>
                  <a:schemeClr val="tx1"/>
                </a:solidFill>
                <a:effectLst/>
                <a:latin typeface="Verdana" panose="020B0604030504040204" pitchFamily="34" charset="0"/>
              </a:rPr>
              <a:t>subclass</a:t>
            </a:r>
            <a:r>
              <a:rPr lang="en-US" sz="1100" b="0" i="0" dirty="0">
                <a:solidFill>
                  <a:schemeClr val="tx1"/>
                </a:solidFill>
                <a:effectLst/>
                <a:latin typeface="Verdana" panose="020B0604030504040204" pitchFamily="34" charset="0"/>
              </a:rPr>
              <a:t> (child) - the class that inherits from another class</a:t>
            </a:r>
          </a:p>
          <a:p>
            <a:pPr algn="l">
              <a:buFont typeface="Arial" panose="020B0604020202020204" pitchFamily="34" charset="0"/>
              <a:buChar char="•"/>
            </a:pPr>
            <a:r>
              <a:rPr lang="en-US" sz="1100" b="1" i="0" dirty="0">
                <a:solidFill>
                  <a:schemeClr val="tx1"/>
                </a:solidFill>
                <a:effectLst/>
                <a:latin typeface="Verdana" panose="020B0604030504040204" pitchFamily="34" charset="0"/>
              </a:rPr>
              <a:t>superclass</a:t>
            </a:r>
            <a:r>
              <a:rPr lang="en-US" sz="1100" b="0" i="0" dirty="0">
                <a:solidFill>
                  <a:schemeClr val="tx1"/>
                </a:solidFill>
                <a:effectLst/>
                <a:latin typeface="Verdana" panose="020B0604030504040204" pitchFamily="34" charset="0"/>
              </a:rPr>
              <a:t> (parent) - the class being inherited from</a:t>
            </a:r>
          </a:p>
          <a:p>
            <a:pPr marL="0" indent="0" algn="l">
              <a:buNone/>
            </a:pPr>
            <a:endParaRPr lang="he-IL" sz="1400" dirty="0">
              <a:solidFill>
                <a:schemeClr val="tx1"/>
              </a:solidFill>
            </a:endParaRPr>
          </a:p>
        </p:txBody>
      </p:sp>
      <p:pic>
        <p:nvPicPr>
          <p:cNvPr id="2050" name="Picture 2" descr="Object Oriented Programming in C++ - GeeksforGeeks">
            <a:extLst>
              <a:ext uri="{FF2B5EF4-FFF2-40B4-BE49-F238E27FC236}">
                <a16:creationId xmlns:a16="http://schemas.microsoft.com/office/drawing/2014/main" id="{D2FD4B04-0F8A-4612-9BCE-0861481DC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321" y="2654464"/>
            <a:ext cx="5702822" cy="3927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894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Inheritance</a:t>
            </a:r>
            <a:br>
              <a:rPr lang="en-US" b="0" i="0" dirty="0">
                <a:effectLst/>
                <a:latin typeface="Segoe UI" panose="020B0502040204020203" pitchFamily="34" charset="0"/>
              </a:rPr>
            </a:br>
            <a:r>
              <a:rPr lang="en-US" dirty="0"/>
              <a:t> </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7001" y="0"/>
            <a:ext cx="10783252" cy="5183507"/>
          </a:xfrm>
        </p:spPr>
        <p:txBody>
          <a:bodyPr>
            <a:noAutofit/>
          </a:bodyPr>
          <a:lstStyle/>
          <a:p>
            <a:pPr marL="0" indent="0" algn="l">
              <a:buNone/>
            </a:pPr>
            <a:r>
              <a:rPr lang="en-US" sz="1200" b="0" i="0" dirty="0">
                <a:solidFill>
                  <a:schemeClr val="tx1"/>
                </a:solidFill>
                <a:effectLst/>
                <a:latin typeface="Segoe UI" panose="020B0502040204020203" pitchFamily="34" charset="0"/>
              </a:rPr>
              <a:t>In Java, it is possible to inherit attributes and methods from one class to another. We group the "inheritance concept" into two categories:</a:t>
            </a:r>
          </a:p>
          <a:p>
            <a:pPr marL="0" indent="0" algn="l">
              <a:buNone/>
            </a:pPr>
            <a:r>
              <a:rPr lang="en-US" sz="1200" b="0" i="0" dirty="0">
                <a:solidFill>
                  <a:schemeClr val="tx1"/>
                </a:solidFill>
                <a:effectLst/>
                <a:latin typeface="Segoe UI" panose="020B0502040204020203" pitchFamily="34" charset="0"/>
              </a:rPr>
              <a:t>subclass (child) - the class that inherits from another class</a:t>
            </a:r>
          </a:p>
          <a:p>
            <a:pPr marL="0" indent="0" algn="l">
              <a:buNone/>
            </a:pPr>
            <a:r>
              <a:rPr lang="en-US" sz="1200" b="0" i="0" dirty="0">
                <a:solidFill>
                  <a:schemeClr val="tx1"/>
                </a:solidFill>
                <a:effectLst/>
                <a:latin typeface="Segoe UI" panose="020B0502040204020203" pitchFamily="34" charset="0"/>
              </a:rPr>
              <a:t>superclass (parent) - the class being inherited from</a:t>
            </a:r>
          </a:p>
          <a:p>
            <a:pPr marL="0" indent="0" algn="l">
              <a:buNone/>
            </a:pPr>
            <a:r>
              <a:rPr lang="en-US" sz="1200" b="0" i="0" dirty="0">
                <a:solidFill>
                  <a:schemeClr val="tx1"/>
                </a:solidFill>
                <a:effectLst/>
                <a:latin typeface="Segoe UI" panose="020B0502040204020203" pitchFamily="34" charset="0"/>
              </a:rPr>
              <a:t>To inherit from a class, use the extends keyword.</a:t>
            </a:r>
            <a:endParaRPr lang="he-IL" sz="1200" b="0" i="0" dirty="0">
              <a:solidFill>
                <a:schemeClr val="tx1"/>
              </a:solidFill>
              <a:effectLst/>
              <a:latin typeface="Segoe UI" panose="020B0502040204020203" pitchFamily="34" charset="0"/>
            </a:endParaRPr>
          </a:p>
          <a:p>
            <a:pPr marL="0" indent="0" algn="l">
              <a:buNone/>
            </a:pPr>
            <a:r>
              <a:rPr lang="en-US" sz="1200" dirty="0">
                <a:solidFill>
                  <a:schemeClr val="accent3">
                    <a:lumMod val="75000"/>
                  </a:schemeClr>
                </a:solidFill>
              </a:rPr>
              <a:t>class</a:t>
            </a:r>
            <a:r>
              <a:rPr lang="en-US" sz="1200" dirty="0">
                <a:solidFill>
                  <a:schemeClr val="tx1"/>
                </a:solidFill>
              </a:rPr>
              <a:t> Subclass-name </a:t>
            </a:r>
            <a:r>
              <a:rPr lang="en-US" sz="1200" dirty="0">
                <a:solidFill>
                  <a:schemeClr val="accent3">
                    <a:lumMod val="75000"/>
                  </a:schemeClr>
                </a:solidFill>
              </a:rPr>
              <a:t>extends</a:t>
            </a:r>
            <a:r>
              <a:rPr lang="en-US" sz="1200" dirty="0">
                <a:solidFill>
                  <a:schemeClr val="tx1"/>
                </a:solidFill>
              </a:rPr>
              <a:t> Superclass-name  </a:t>
            </a:r>
          </a:p>
          <a:p>
            <a:pPr marL="0" indent="0" algn="l">
              <a:buNone/>
            </a:pPr>
            <a:r>
              <a:rPr lang="en-US" sz="1200" dirty="0">
                <a:solidFill>
                  <a:schemeClr val="tx1"/>
                </a:solidFill>
              </a:rPr>
              <a:t>{  </a:t>
            </a:r>
          </a:p>
          <a:p>
            <a:pPr marL="0" indent="0" algn="l">
              <a:buNone/>
            </a:pPr>
            <a:r>
              <a:rPr lang="en-US" sz="1200" dirty="0">
                <a:solidFill>
                  <a:schemeClr val="tx1"/>
                </a:solidFill>
              </a:rPr>
              <a:t>   //methods and fields  </a:t>
            </a:r>
          </a:p>
          <a:p>
            <a:pPr marL="0" indent="0" algn="l">
              <a:buNone/>
            </a:pPr>
            <a:r>
              <a:rPr lang="en-US" sz="1200" dirty="0">
                <a:solidFill>
                  <a:schemeClr val="tx1"/>
                </a:solidFill>
              </a:rPr>
              <a:t>} </a:t>
            </a:r>
          </a:p>
          <a:p>
            <a:pPr marL="0" indent="0" algn="l">
              <a:buNone/>
            </a:pPr>
            <a:r>
              <a:rPr lang="en-US" sz="1200" dirty="0">
                <a:solidFill>
                  <a:schemeClr val="tx1"/>
                </a:solidFill>
              </a:rPr>
              <a:t>} </a:t>
            </a:r>
          </a:p>
          <a:p>
            <a:pPr marL="0" indent="0" algn="l">
              <a:buNone/>
            </a:pPr>
            <a:endParaRPr lang="en-US" sz="1200" dirty="0">
              <a:solidFill>
                <a:schemeClr val="tx1"/>
              </a:solidFill>
            </a:endParaRPr>
          </a:p>
          <a:p>
            <a:pPr marL="0" indent="0" algn="l">
              <a:buNone/>
            </a:pPr>
            <a:endParaRPr lang="he-IL" sz="1200" dirty="0">
              <a:solidFill>
                <a:schemeClr val="tx1"/>
              </a:solidFill>
            </a:endParaRPr>
          </a:p>
        </p:txBody>
      </p:sp>
      <p:pic>
        <p:nvPicPr>
          <p:cNvPr id="9" name="תמונה 8">
            <a:extLst>
              <a:ext uri="{FF2B5EF4-FFF2-40B4-BE49-F238E27FC236}">
                <a16:creationId xmlns:a16="http://schemas.microsoft.com/office/drawing/2014/main" id="{6B1CE4EF-353A-4856-9E55-30ADA419C4E6}"/>
              </a:ext>
            </a:extLst>
          </p:cNvPr>
          <p:cNvPicPr>
            <a:picLocks noChangeAspect="1"/>
          </p:cNvPicPr>
          <p:nvPr/>
        </p:nvPicPr>
        <p:blipFill>
          <a:blip r:embed="rId2"/>
          <a:stretch>
            <a:fillRect/>
          </a:stretch>
        </p:blipFill>
        <p:spPr>
          <a:xfrm>
            <a:off x="2875637" y="3886258"/>
            <a:ext cx="4417659" cy="2594498"/>
          </a:xfrm>
          <a:prstGeom prst="rect">
            <a:avLst/>
          </a:prstGeom>
        </p:spPr>
      </p:pic>
      <p:pic>
        <p:nvPicPr>
          <p:cNvPr id="4100" name="Picture 4" descr="Smart Male It Programer Working On Desktop Computer In Data Center  Technical System Control Room Team Of Young Professionals Programming In  Coding Language Stock Photo - Download Image Now - iStock">
            <a:extLst>
              <a:ext uri="{FF2B5EF4-FFF2-40B4-BE49-F238E27FC236}">
                <a16:creationId xmlns:a16="http://schemas.microsoft.com/office/drawing/2014/main" id="{8E0134BA-1C35-4296-AF69-064F60052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072" y="3906233"/>
            <a:ext cx="4577849" cy="257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391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down)">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E2CD88-F8D6-4AE2-8AD4-D38DC2C9A850}"/>
              </a:ext>
            </a:extLst>
          </p:cNvPr>
          <p:cNvSpPr>
            <a:spLocks noGrp="1"/>
          </p:cNvSpPr>
          <p:nvPr>
            <p:ph type="title"/>
          </p:nvPr>
        </p:nvSpPr>
        <p:spPr/>
        <p:txBody>
          <a:bodyPr/>
          <a:lstStyle/>
          <a:p>
            <a:r>
              <a:rPr lang="he-IL" dirty="0"/>
              <a:t>נושאים להיום</a:t>
            </a:r>
          </a:p>
        </p:txBody>
      </p:sp>
      <p:sp>
        <p:nvSpPr>
          <p:cNvPr id="3" name="מציין מיקום תוכן 2">
            <a:extLst>
              <a:ext uri="{FF2B5EF4-FFF2-40B4-BE49-F238E27FC236}">
                <a16:creationId xmlns:a16="http://schemas.microsoft.com/office/drawing/2014/main" id="{E666A8E8-BED2-4876-A795-DA9976C5FEF7}"/>
              </a:ext>
            </a:extLst>
          </p:cNvPr>
          <p:cNvSpPr>
            <a:spLocks noGrp="1"/>
          </p:cNvSpPr>
          <p:nvPr>
            <p:ph idx="1"/>
          </p:nvPr>
        </p:nvSpPr>
        <p:spPr/>
        <p:txBody>
          <a:bodyPr>
            <a:normAutofit fontScale="85000" lnSpcReduction="20000"/>
          </a:bodyPr>
          <a:lstStyle/>
          <a:p>
            <a:r>
              <a:rPr lang="he-IL" dirty="0"/>
              <a:t>בקצרה על הקורס .</a:t>
            </a:r>
          </a:p>
          <a:p>
            <a:r>
              <a:rPr lang="he-IL" dirty="0"/>
              <a:t>יישור קו.</a:t>
            </a:r>
          </a:p>
          <a:p>
            <a:r>
              <a:rPr lang="he-IL" dirty="0"/>
              <a:t> מושג האובייקט המחלקה  .</a:t>
            </a:r>
          </a:p>
          <a:p>
            <a:r>
              <a:rPr lang="he-IL" dirty="0"/>
              <a:t>שיטות ת הרשאות . </a:t>
            </a:r>
          </a:p>
          <a:p>
            <a:r>
              <a:rPr lang="he-IL" dirty="0"/>
              <a:t>וירושה.</a:t>
            </a:r>
            <a:endParaRPr lang="ru-RU" dirty="0"/>
          </a:p>
          <a:p>
            <a:r>
              <a:rPr lang="he-IL" dirty="0"/>
              <a:t>ממשקים</a:t>
            </a:r>
          </a:p>
          <a:p>
            <a:r>
              <a:rPr lang="he-IL" dirty="0"/>
              <a:t> עבודה עם קבצים .</a:t>
            </a:r>
          </a:p>
          <a:p>
            <a:r>
              <a:rPr lang="he-IL" dirty="0"/>
              <a:t>איך מתחילים את המטלה.</a:t>
            </a:r>
          </a:p>
        </p:txBody>
      </p:sp>
    </p:spTree>
    <p:extLst>
      <p:ext uri="{BB962C8B-B14F-4D97-AF65-F5344CB8AC3E}">
        <p14:creationId xmlns:p14="http://schemas.microsoft.com/office/powerpoint/2010/main" val="306185762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sz="4000" b="0" i="0" dirty="0">
                <a:effectLst/>
                <a:latin typeface="Segoe UI" panose="020B0502040204020203" pitchFamily="34" charset="0"/>
              </a:rPr>
              <a:t>Polymorphism</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990850" y="922971"/>
            <a:ext cx="8421052" cy="4001454"/>
          </a:xfrm>
        </p:spPr>
        <p:txBody>
          <a:bodyPr>
            <a:normAutofit/>
          </a:bodyPr>
          <a:lstStyle/>
          <a:p>
            <a:pPr marL="0" indent="0" algn="l">
              <a:buNone/>
            </a:pPr>
            <a:r>
              <a:rPr lang="en-US" sz="1400" b="0" i="0" dirty="0">
                <a:solidFill>
                  <a:schemeClr val="tx1"/>
                </a:solidFill>
                <a:effectLst/>
                <a:latin typeface="Segoe UI" panose="020B0502040204020203" pitchFamily="34" charset="0"/>
              </a:rPr>
              <a:t>Java Polymorphism</a:t>
            </a:r>
          </a:p>
          <a:p>
            <a:pPr marL="0" indent="0" algn="l">
              <a:buNone/>
            </a:pPr>
            <a:r>
              <a:rPr lang="en-US" sz="1400" b="0" i="0" dirty="0">
                <a:solidFill>
                  <a:schemeClr val="tx1"/>
                </a:solidFill>
                <a:effectLst/>
                <a:latin typeface="Segoe UI" panose="020B0502040204020203" pitchFamily="34" charset="0"/>
              </a:rPr>
              <a:t>Polymorphism means "many forms", and it occurs when we have many classes that are related to each other by inheritance.</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Like we specified in the previous chapter; Inheritance lets us inherit attributes and methods from another class. Polymorphism uses those methods to perform different tasks. This allows us to perform a single action in different ways.</a:t>
            </a:r>
          </a:p>
          <a:p>
            <a:pPr marL="0" indent="0" algn="l">
              <a:buNone/>
            </a:pPr>
            <a:endParaRPr lang="en-US" sz="14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333298682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Abstraction</a:t>
            </a:r>
            <a:br>
              <a:rPr lang="en-US" b="0" i="0" dirty="0">
                <a:effectLst/>
                <a:latin typeface="Segoe UI" panose="020B0502040204020203" pitchFamily="34" charset="0"/>
              </a:rPr>
            </a:b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95576" y="-371475"/>
            <a:ext cx="10783252" cy="5183507"/>
          </a:xfrm>
        </p:spPr>
        <p:txBody>
          <a:bodyPr>
            <a:noAutofit/>
          </a:bodyPr>
          <a:lstStyle/>
          <a:p>
            <a:pPr marL="0" indent="0" algn="l">
              <a:buNone/>
            </a:pPr>
            <a:r>
              <a:rPr lang="en-US" sz="1200" b="0" i="0" dirty="0">
                <a:solidFill>
                  <a:schemeClr val="tx1"/>
                </a:solidFill>
                <a:effectLst/>
                <a:latin typeface="Segoe UI" panose="020B0502040204020203" pitchFamily="34" charset="0"/>
              </a:rPr>
              <a:t>Abstract Classes and Methods</a:t>
            </a:r>
          </a:p>
          <a:p>
            <a:pPr marL="0" indent="0" algn="l">
              <a:buNone/>
            </a:pPr>
            <a:r>
              <a:rPr lang="en-US" sz="1200" b="0" i="0" dirty="0">
                <a:solidFill>
                  <a:schemeClr val="tx1"/>
                </a:solidFill>
                <a:effectLst/>
                <a:latin typeface="Segoe UI" panose="020B0502040204020203" pitchFamily="34" charset="0"/>
              </a:rPr>
              <a:t>Data abstraction is the process of hiding certain details and showing only essential information to the user.</a:t>
            </a:r>
          </a:p>
          <a:p>
            <a:pPr marL="0" indent="0" algn="l">
              <a:buNone/>
            </a:pPr>
            <a:r>
              <a:rPr lang="en-US" sz="1200" b="0" i="0" dirty="0">
                <a:solidFill>
                  <a:schemeClr val="tx1"/>
                </a:solidFill>
                <a:effectLst/>
                <a:latin typeface="Segoe UI" panose="020B0502040204020203" pitchFamily="34" charset="0"/>
              </a:rPr>
              <a:t>Abstraction can be achieved with either abstract classes or interfaces (which you will learn more about in the next chapter).</a:t>
            </a:r>
          </a:p>
          <a:p>
            <a:pPr marL="0" indent="0" algn="l">
              <a:buNone/>
            </a:pP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The abstract :</a:t>
            </a:r>
          </a:p>
          <a:p>
            <a:pPr marL="0" indent="0" algn="l">
              <a:buNone/>
            </a:pPr>
            <a:r>
              <a:rPr lang="en-US" sz="1200" dirty="0">
                <a:solidFill>
                  <a:schemeClr val="tx1"/>
                </a:solidFill>
                <a:latin typeface="Segoe UI" panose="020B0502040204020203" pitchFamily="34" charset="0"/>
              </a:rPr>
              <a:t>keyword is a non-access modifier, used for classes and methods</a:t>
            </a: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Abstract class: is a restricted class that cannot be used to create objects (to access it, it must be inherited from another class).</a:t>
            </a:r>
          </a:p>
          <a:p>
            <a:pPr marL="0" indent="0" algn="l">
              <a:buNone/>
            </a:pPr>
            <a:endParaRPr lang="en-US" sz="1200" b="0" i="0" dirty="0">
              <a:solidFill>
                <a:schemeClr val="tx1"/>
              </a:solidFill>
              <a:effectLst/>
              <a:latin typeface="Segoe UI" panose="020B0502040204020203" pitchFamily="34" charset="0"/>
            </a:endParaRPr>
          </a:p>
          <a:p>
            <a:pPr marL="0" indent="0" algn="l">
              <a:buNone/>
            </a:pPr>
            <a:r>
              <a:rPr lang="en-US" sz="1200" b="0" i="0" dirty="0">
                <a:solidFill>
                  <a:schemeClr val="tx1"/>
                </a:solidFill>
                <a:effectLst/>
                <a:latin typeface="Segoe UI" panose="020B0502040204020203" pitchFamily="34" charset="0"/>
              </a:rPr>
              <a:t>Abstract method: can only be used in an abstract class, and it does not have a body. The body is provided by the subclass (inherited from).</a:t>
            </a:r>
          </a:p>
          <a:p>
            <a:pPr marL="0" indent="0" algn="l">
              <a:buNone/>
            </a:pPr>
            <a:r>
              <a:rPr lang="en-US" sz="1200" b="0" i="0" dirty="0">
                <a:solidFill>
                  <a:schemeClr val="tx1"/>
                </a:solidFill>
                <a:effectLst/>
                <a:latin typeface="Segoe UI" panose="020B0502040204020203" pitchFamily="34" charset="0"/>
              </a:rPr>
              <a:t>An abstract class can have both abstract and regular methods:</a:t>
            </a:r>
            <a:endParaRPr lang="he-IL" sz="1200" dirty="0">
              <a:solidFill>
                <a:schemeClr val="tx1"/>
              </a:solidFill>
            </a:endParaRPr>
          </a:p>
        </p:txBody>
      </p:sp>
      <p:pic>
        <p:nvPicPr>
          <p:cNvPr id="11" name="תמונה 10">
            <a:extLst>
              <a:ext uri="{FF2B5EF4-FFF2-40B4-BE49-F238E27FC236}">
                <a16:creationId xmlns:a16="http://schemas.microsoft.com/office/drawing/2014/main" id="{C2E4E5EC-E0EE-4AC0-B1B9-F3DCEAB1C736}"/>
              </a:ext>
            </a:extLst>
          </p:cNvPr>
          <p:cNvPicPr>
            <a:picLocks noChangeAspect="1"/>
          </p:cNvPicPr>
          <p:nvPr/>
        </p:nvPicPr>
        <p:blipFill>
          <a:blip r:embed="rId2"/>
          <a:stretch>
            <a:fillRect/>
          </a:stretch>
        </p:blipFill>
        <p:spPr>
          <a:xfrm>
            <a:off x="2819399" y="3742373"/>
            <a:ext cx="3571875" cy="1419225"/>
          </a:xfrm>
          <a:prstGeom prst="rect">
            <a:avLst/>
          </a:prstGeom>
        </p:spPr>
      </p:pic>
      <p:pic>
        <p:nvPicPr>
          <p:cNvPr id="13" name="תמונה 12">
            <a:extLst>
              <a:ext uri="{FF2B5EF4-FFF2-40B4-BE49-F238E27FC236}">
                <a16:creationId xmlns:a16="http://schemas.microsoft.com/office/drawing/2014/main" id="{EB6A6077-0416-4A44-BB03-E8D70A74E588}"/>
              </a:ext>
            </a:extLst>
          </p:cNvPr>
          <p:cNvPicPr>
            <a:picLocks noChangeAspect="1"/>
          </p:cNvPicPr>
          <p:nvPr/>
        </p:nvPicPr>
        <p:blipFill>
          <a:blip r:embed="rId3"/>
          <a:stretch>
            <a:fillRect/>
          </a:stretch>
        </p:blipFill>
        <p:spPr>
          <a:xfrm>
            <a:off x="2814635" y="5476875"/>
            <a:ext cx="5191125" cy="914400"/>
          </a:xfrm>
          <a:prstGeom prst="rect">
            <a:avLst/>
          </a:prstGeom>
        </p:spPr>
      </p:pic>
    </p:spTree>
    <p:extLst>
      <p:ext uri="{BB962C8B-B14F-4D97-AF65-F5344CB8AC3E}">
        <p14:creationId xmlns:p14="http://schemas.microsoft.com/office/powerpoint/2010/main" val="787641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sz="4000" b="0" i="0" dirty="0">
                <a:effectLst/>
                <a:latin typeface="Segoe UI" panose="020B0502040204020203" pitchFamily="34" charset="0"/>
              </a:rPr>
              <a:t>Interfaces</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3130867" y="-305754"/>
            <a:ext cx="10605135" cy="4853942"/>
          </a:xfrm>
        </p:spPr>
        <p:txBody>
          <a:bodyPr>
            <a:normAutofit/>
          </a:bodyPr>
          <a:lstStyle/>
          <a:p>
            <a:pPr marL="0" indent="0" algn="l">
              <a:buNone/>
            </a:pPr>
            <a:r>
              <a:rPr lang="en-US" sz="1400" b="0" i="0" dirty="0">
                <a:solidFill>
                  <a:schemeClr val="tx1"/>
                </a:solidFill>
                <a:effectLst/>
                <a:latin typeface="Segoe UI" panose="020B0502040204020203" pitchFamily="34" charset="0"/>
              </a:rPr>
              <a:t>Interfaces</a:t>
            </a:r>
          </a:p>
          <a:p>
            <a:pPr marL="0" indent="0" algn="l">
              <a:buNone/>
            </a:pPr>
            <a:r>
              <a:rPr lang="en-US" sz="1400" b="0" i="0" dirty="0">
                <a:solidFill>
                  <a:schemeClr val="tx1"/>
                </a:solidFill>
                <a:effectLst/>
                <a:latin typeface="Segoe UI" panose="020B0502040204020203" pitchFamily="34" charset="0"/>
              </a:rPr>
              <a:t>Another way to achieve abstraction in Java, is with interfaces.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An interface is a completely "abstract class" that is used to group related methods with empty bodies:</a:t>
            </a:r>
            <a:endParaRPr lang="he-IL" sz="1400" dirty="0">
              <a:solidFill>
                <a:schemeClr val="tx1"/>
              </a:solidFill>
            </a:endParaRPr>
          </a:p>
        </p:txBody>
      </p:sp>
      <p:pic>
        <p:nvPicPr>
          <p:cNvPr id="6" name="תמונה 5">
            <a:extLst>
              <a:ext uri="{FF2B5EF4-FFF2-40B4-BE49-F238E27FC236}">
                <a16:creationId xmlns:a16="http://schemas.microsoft.com/office/drawing/2014/main" id="{9EEBA5A1-8481-490C-841C-900B5719004E}"/>
              </a:ext>
            </a:extLst>
          </p:cNvPr>
          <p:cNvPicPr>
            <a:picLocks noChangeAspect="1"/>
          </p:cNvPicPr>
          <p:nvPr/>
        </p:nvPicPr>
        <p:blipFill>
          <a:blip r:embed="rId2"/>
          <a:stretch>
            <a:fillRect/>
          </a:stretch>
        </p:blipFill>
        <p:spPr>
          <a:xfrm>
            <a:off x="3778372" y="2786679"/>
            <a:ext cx="6679523" cy="1256149"/>
          </a:xfrm>
          <a:prstGeom prst="rect">
            <a:avLst/>
          </a:prstGeom>
        </p:spPr>
      </p:pic>
      <p:pic>
        <p:nvPicPr>
          <p:cNvPr id="1028" name="Picture 4" descr="Animals: The Ultimate Guide To The Animal Kingdom - Information, Fun Facts  &amp; Awesome Pictures For Kids, Students &amp; Adults">
            <a:extLst>
              <a:ext uri="{FF2B5EF4-FFF2-40B4-BE49-F238E27FC236}">
                <a16:creationId xmlns:a16="http://schemas.microsoft.com/office/drawing/2014/main" id="{FC16439D-5DDC-4C14-A48A-2792F827E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372" y="4120693"/>
            <a:ext cx="4109121" cy="2737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n we really know what animals are thinking?">
            <a:extLst>
              <a:ext uri="{FF2B5EF4-FFF2-40B4-BE49-F238E27FC236}">
                <a16:creationId xmlns:a16="http://schemas.microsoft.com/office/drawing/2014/main" id="{757C1EE6-3A1E-48B2-A1B8-7E9075F4F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60" y="4049521"/>
            <a:ext cx="2737307" cy="273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5377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circle(in)">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2000"/>
                                        <p:tgtEl>
                                          <p:spTgt spid="1030"/>
                                        </p:tgtEl>
                                      </p:cBhvr>
                                    </p:animEffect>
                                    <p:anim calcmode="lin" valueType="num">
                                      <p:cBhvr>
                                        <p:cTn id="18" dur="2000" fill="hold"/>
                                        <p:tgtEl>
                                          <p:spTgt spid="1030"/>
                                        </p:tgtEl>
                                        <p:attrNameLst>
                                          <p:attrName>ppt_w</p:attrName>
                                        </p:attrNameLst>
                                      </p:cBhvr>
                                      <p:tavLst>
                                        <p:tav tm="0" fmla="#ppt_w*sin(2.5*pi*$)">
                                          <p:val>
                                            <p:fltVal val="0"/>
                                          </p:val>
                                        </p:tav>
                                        <p:tav tm="100000">
                                          <p:val>
                                            <p:fltVal val="1"/>
                                          </p:val>
                                        </p:tav>
                                      </p:tavLst>
                                    </p:anim>
                                    <p:anim calcmode="lin" valueType="num">
                                      <p:cBhvr>
                                        <p:cTn id="19" dur="2000" fill="hold"/>
                                        <p:tgtEl>
                                          <p:spTgt spid="1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663720" y="2181225"/>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8810597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80">
                                          <p:stCondLst>
                                            <p:cond delay="0"/>
                                          </p:stCondLst>
                                        </p:cTn>
                                        <p:tgtEl>
                                          <p:spTgt spid="11"/>
                                        </p:tgtEl>
                                      </p:cBhvr>
                                    </p:animEffect>
                                    <p:anim calcmode="lin" valueType="num">
                                      <p:cBhvr>
                                        <p:cTn id="2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5" dur="26">
                                          <p:stCondLst>
                                            <p:cond delay="650"/>
                                          </p:stCondLst>
                                        </p:cTn>
                                        <p:tgtEl>
                                          <p:spTgt spid="11"/>
                                        </p:tgtEl>
                                      </p:cBhvr>
                                      <p:to x="100000" y="60000"/>
                                    </p:animScale>
                                    <p:animScale>
                                      <p:cBhvr>
                                        <p:cTn id="26" dur="166" decel="50000">
                                          <p:stCondLst>
                                            <p:cond delay="676"/>
                                          </p:stCondLst>
                                        </p:cTn>
                                        <p:tgtEl>
                                          <p:spTgt spid="11"/>
                                        </p:tgtEl>
                                      </p:cBhvr>
                                      <p:to x="100000" y="100000"/>
                                    </p:animScale>
                                    <p:animScale>
                                      <p:cBhvr>
                                        <p:cTn id="27" dur="26">
                                          <p:stCondLst>
                                            <p:cond delay="1312"/>
                                          </p:stCondLst>
                                        </p:cTn>
                                        <p:tgtEl>
                                          <p:spTgt spid="11"/>
                                        </p:tgtEl>
                                      </p:cBhvr>
                                      <p:to x="100000" y="80000"/>
                                    </p:animScale>
                                    <p:animScale>
                                      <p:cBhvr>
                                        <p:cTn id="28" dur="166" decel="50000">
                                          <p:stCondLst>
                                            <p:cond delay="1338"/>
                                          </p:stCondLst>
                                        </p:cTn>
                                        <p:tgtEl>
                                          <p:spTgt spid="11"/>
                                        </p:tgtEl>
                                      </p:cBhvr>
                                      <p:to x="100000" y="100000"/>
                                    </p:animScale>
                                    <p:animScale>
                                      <p:cBhvr>
                                        <p:cTn id="29" dur="26">
                                          <p:stCondLst>
                                            <p:cond delay="1642"/>
                                          </p:stCondLst>
                                        </p:cTn>
                                        <p:tgtEl>
                                          <p:spTgt spid="11"/>
                                        </p:tgtEl>
                                      </p:cBhvr>
                                      <p:to x="100000" y="90000"/>
                                    </p:animScale>
                                    <p:animScale>
                                      <p:cBhvr>
                                        <p:cTn id="30" dur="166" decel="50000">
                                          <p:stCondLst>
                                            <p:cond delay="1668"/>
                                          </p:stCondLst>
                                        </p:cTn>
                                        <p:tgtEl>
                                          <p:spTgt spid="11"/>
                                        </p:tgtEl>
                                      </p:cBhvr>
                                      <p:to x="100000" y="100000"/>
                                    </p:animScale>
                                    <p:animScale>
                                      <p:cBhvr>
                                        <p:cTn id="31" dur="26">
                                          <p:stCondLst>
                                            <p:cond delay="1808"/>
                                          </p:stCondLst>
                                        </p:cTn>
                                        <p:tgtEl>
                                          <p:spTgt spid="11"/>
                                        </p:tgtEl>
                                      </p:cBhvr>
                                      <p:to x="100000" y="95000"/>
                                    </p:animScale>
                                    <p:animScale>
                                      <p:cBhvr>
                                        <p:cTn id="32"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1969188" y="-42863"/>
            <a:ext cx="10018713" cy="1752599"/>
          </a:xfrm>
        </p:spPr>
        <p:txBody>
          <a:bodyPr/>
          <a:lstStyle/>
          <a:p>
            <a:r>
              <a:rPr lang="en-US" b="0" i="0" dirty="0">
                <a:effectLst/>
                <a:latin typeface="Segoe UI" panose="020B0502040204020203" pitchFamily="34" charset="0"/>
              </a:rPr>
              <a:t>Java Files</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The File class from the java.io package, allows us to work with files.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To use the File class, create an object of the class, and specify the filename or directory name:</a:t>
            </a:r>
            <a:endParaRPr lang="he-IL" sz="1400" dirty="0">
              <a:solidFill>
                <a:schemeClr val="tx1"/>
              </a:solidFill>
            </a:endParaRPr>
          </a:p>
        </p:txBody>
      </p:sp>
      <p:pic>
        <p:nvPicPr>
          <p:cNvPr id="6" name="תמונה 5">
            <a:extLst>
              <a:ext uri="{FF2B5EF4-FFF2-40B4-BE49-F238E27FC236}">
                <a16:creationId xmlns:a16="http://schemas.microsoft.com/office/drawing/2014/main" id="{D8B13E9E-9EF3-4126-A84C-171E44FD2094}"/>
              </a:ext>
            </a:extLst>
          </p:cNvPr>
          <p:cNvPicPr>
            <a:picLocks noChangeAspect="1"/>
          </p:cNvPicPr>
          <p:nvPr/>
        </p:nvPicPr>
        <p:blipFill>
          <a:blip r:embed="rId2"/>
          <a:stretch>
            <a:fillRect/>
          </a:stretch>
        </p:blipFill>
        <p:spPr>
          <a:xfrm>
            <a:off x="2781300" y="2066925"/>
            <a:ext cx="5276850" cy="971550"/>
          </a:xfrm>
          <a:prstGeom prst="rect">
            <a:avLst/>
          </a:prstGeom>
        </p:spPr>
      </p:pic>
      <p:pic>
        <p:nvPicPr>
          <p:cNvPr id="10" name="תמונה 9">
            <a:extLst>
              <a:ext uri="{FF2B5EF4-FFF2-40B4-BE49-F238E27FC236}">
                <a16:creationId xmlns:a16="http://schemas.microsoft.com/office/drawing/2014/main" id="{B5883297-7181-49BE-AC0D-C27B56DE1D43}"/>
              </a:ext>
            </a:extLst>
          </p:cNvPr>
          <p:cNvPicPr>
            <a:picLocks noChangeAspect="1"/>
          </p:cNvPicPr>
          <p:nvPr/>
        </p:nvPicPr>
        <p:blipFill>
          <a:blip r:embed="rId3"/>
          <a:stretch>
            <a:fillRect/>
          </a:stretch>
        </p:blipFill>
        <p:spPr>
          <a:xfrm>
            <a:off x="2781300" y="3271839"/>
            <a:ext cx="7113539" cy="3529013"/>
          </a:xfrm>
          <a:prstGeom prst="rect">
            <a:avLst/>
          </a:prstGeom>
        </p:spPr>
      </p:pic>
    </p:spTree>
    <p:extLst>
      <p:ext uri="{BB962C8B-B14F-4D97-AF65-F5344CB8AC3E}">
        <p14:creationId xmlns:p14="http://schemas.microsoft.com/office/powerpoint/2010/main" val="2312708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42863"/>
            <a:ext cx="10018713" cy="1752599"/>
          </a:xfrm>
        </p:spPr>
        <p:txBody>
          <a:bodyPr/>
          <a:lstStyle/>
          <a:p>
            <a:r>
              <a:rPr lang="en-US" b="0" i="0" dirty="0">
                <a:effectLst/>
                <a:latin typeface="Segoe UI" panose="020B0502040204020203" pitchFamily="34" charset="0"/>
              </a:rPr>
              <a:t>Create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To create a file in Java, you can use the </a:t>
            </a:r>
            <a:r>
              <a:rPr lang="en-US" sz="1400" b="0" i="0" dirty="0" err="1">
                <a:solidFill>
                  <a:schemeClr val="tx1"/>
                </a:solidFill>
                <a:effectLst/>
                <a:latin typeface="Segoe UI" panose="020B0502040204020203" pitchFamily="34" charset="0"/>
              </a:rPr>
              <a:t>createNewFile</a:t>
            </a:r>
            <a:r>
              <a:rPr lang="en-US" sz="1400" b="0" i="0" dirty="0">
                <a:solidFill>
                  <a:schemeClr val="tx1"/>
                </a:solidFill>
                <a:effectLst/>
                <a:latin typeface="Segoe UI" panose="020B0502040204020203" pitchFamily="34" charset="0"/>
              </a:rPr>
              <a:t>() method. This method returns a </a:t>
            </a:r>
            <a:r>
              <a:rPr lang="en-US" sz="1400" b="0" i="0" dirty="0" err="1">
                <a:solidFill>
                  <a:schemeClr val="tx1"/>
                </a:solidFill>
                <a:effectLst/>
                <a:latin typeface="Segoe UI" panose="020B0502040204020203" pitchFamily="34" charset="0"/>
              </a:rPr>
              <a:t>boolean</a:t>
            </a:r>
            <a:r>
              <a:rPr lang="en-US" sz="1400" b="0" i="0" dirty="0">
                <a:solidFill>
                  <a:schemeClr val="tx1"/>
                </a:solidFill>
                <a:effectLst/>
                <a:latin typeface="Segoe UI" panose="020B0502040204020203" pitchFamily="34" charset="0"/>
              </a:rPr>
              <a:t> value: true if the file was successfully created, and false if the file already exists. Note that the method is enclosed in a try...catch block. This is necessary because it throws an </a:t>
            </a:r>
            <a:r>
              <a:rPr lang="en-US" sz="1400" b="0" i="0" dirty="0" err="1">
                <a:solidFill>
                  <a:schemeClr val="tx1"/>
                </a:solidFill>
                <a:effectLst/>
                <a:latin typeface="Segoe UI" panose="020B0502040204020203" pitchFamily="34" charset="0"/>
              </a:rPr>
              <a:t>IOException</a:t>
            </a:r>
            <a:r>
              <a:rPr lang="en-US" sz="1400" b="0" i="0" dirty="0">
                <a:solidFill>
                  <a:schemeClr val="tx1"/>
                </a:solidFill>
                <a:effectLst/>
                <a:latin typeface="Segoe UI" panose="020B0502040204020203" pitchFamily="34" charset="0"/>
              </a:rPr>
              <a:t> if an error occurs (if the file cannot be created for some reason):</a:t>
            </a:r>
            <a:endParaRPr lang="he-IL" sz="1400" dirty="0">
              <a:solidFill>
                <a:schemeClr val="tx1"/>
              </a:solidFill>
            </a:endParaRPr>
          </a:p>
        </p:txBody>
      </p:sp>
      <p:pic>
        <p:nvPicPr>
          <p:cNvPr id="5" name="תמונה 4">
            <a:extLst>
              <a:ext uri="{FF2B5EF4-FFF2-40B4-BE49-F238E27FC236}">
                <a16:creationId xmlns:a16="http://schemas.microsoft.com/office/drawing/2014/main" id="{5C0BB9DE-9F05-4333-8548-F63024326378}"/>
              </a:ext>
            </a:extLst>
          </p:cNvPr>
          <p:cNvPicPr>
            <a:picLocks noChangeAspect="1"/>
          </p:cNvPicPr>
          <p:nvPr/>
        </p:nvPicPr>
        <p:blipFill rotWithShape="1">
          <a:blip r:embed="rId2"/>
          <a:srcRect b="12500"/>
          <a:stretch/>
        </p:blipFill>
        <p:spPr>
          <a:xfrm>
            <a:off x="2824162" y="1866900"/>
            <a:ext cx="7172325" cy="3333750"/>
          </a:xfrm>
          <a:prstGeom prst="rect">
            <a:avLst/>
          </a:prstGeom>
        </p:spPr>
      </p:pic>
      <p:sp>
        <p:nvSpPr>
          <p:cNvPr id="10" name="מציין מיקום תוכן 2">
            <a:extLst>
              <a:ext uri="{FF2B5EF4-FFF2-40B4-BE49-F238E27FC236}">
                <a16:creationId xmlns:a16="http://schemas.microsoft.com/office/drawing/2014/main" id="{B78B912B-5313-4B99-AB45-C6E24D550D2A}"/>
              </a:ext>
            </a:extLst>
          </p:cNvPr>
          <p:cNvSpPr txBox="1">
            <a:spLocks/>
          </p:cNvSpPr>
          <p:nvPr/>
        </p:nvSpPr>
        <p:spPr>
          <a:xfrm>
            <a:off x="2824162" y="4267200"/>
            <a:ext cx="9252056" cy="2905125"/>
          </a:xfrm>
          <a:prstGeom prst="rect">
            <a:avLst/>
          </a:prstGeom>
        </p:spPr>
        <p:txBody>
          <a:bodyPr vert="horz" lIns="91440" tIns="45720" rIns="91440" bIns="45720" rtlCol="0" anchor="ctr">
            <a:normAutofit/>
          </a:bodyPr>
          <a:lst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l">
              <a:buFont typeface="Arial"/>
              <a:buNone/>
            </a:pPr>
            <a:r>
              <a:rPr lang="en-US" sz="1400" dirty="0">
                <a:solidFill>
                  <a:schemeClr val="tx1"/>
                </a:solidFill>
                <a:latin typeface="Segoe UI" panose="020B0502040204020203" pitchFamily="34" charset="0"/>
              </a:rPr>
              <a:t>To create a file in a specific directory (requires permission), specify the path of the file and use double backslashes to escape the "\" character (for Windows). On Mac and Linux you can just write the path, like: /Users/name/filename.txt</a:t>
            </a:r>
            <a:endParaRPr lang="he-IL" sz="1400" dirty="0">
              <a:solidFill>
                <a:schemeClr val="tx1"/>
              </a:solidFill>
            </a:endParaRPr>
          </a:p>
        </p:txBody>
      </p:sp>
      <p:pic>
        <p:nvPicPr>
          <p:cNvPr id="15" name="תמונה 14">
            <a:extLst>
              <a:ext uri="{FF2B5EF4-FFF2-40B4-BE49-F238E27FC236}">
                <a16:creationId xmlns:a16="http://schemas.microsoft.com/office/drawing/2014/main" id="{5594E6BF-4FE3-4677-927D-892DB9515BFD}"/>
              </a:ext>
            </a:extLst>
          </p:cNvPr>
          <p:cNvPicPr>
            <a:picLocks noChangeAspect="1"/>
          </p:cNvPicPr>
          <p:nvPr/>
        </p:nvPicPr>
        <p:blipFill>
          <a:blip r:embed="rId3"/>
          <a:stretch>
            <a:fillRect/>
          </a:stretch>
        </p:blipFill>
        <p:spPr>
          <a:xfrm>
            <a:off x="5353050" y="6038850"/>
            <a:ext cx="4895850" cy="514350"/>
          </a:xfrm>
          <a:prstGeom prst="rect">
            <a:avLst/>
          </a:prstGeom>
        </p:spPr>
      </p:pic>
    </p:spTree>
    <p:extLst>
      <p:ext uri="{BB962C8B-B14F-4D97-AF65-F5344CB8AC3E}">
        <p14:creationId xmlns:p14="http://schemas.microsoft.com/office/powerpoint/2010/main" val="10838029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463694" y="-584834"/>
            <a:ext cx="10018713" cy="1752599"/>
          </a:xfrm>
        </p:spPr>
        <p:txBody>
          <a:bodyPr/>
          <a:lstStyle/>
          <a:p>
            <a:r>
              <a:rPr lang="en-US" b="0" i="0" dirty="0">
                <a:effectLst/>
                <a:latin typeface="Segoe UI" panose="020B0502040204020203" pitchFamily="34" charset="0"/>
              </a:rPr>
              <a:t>Exceptions </a:t>
            </a: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When executing Java code, different errors can occur: coding errors made by the programmer, errors due to wrong input, or other unforeseeable things.</a:t>
            </a:r>
          </a:p>
          <a:p>
            <a:pPr marL="0" indent="0" algn="l">
              <a:buNone/>
            </a:pPr>
            <a:endParaRPr lang="en-US" sz="1400" b="0" i="0" dirty="0">
              <a:solidFill>
                <a:schemeClr val="tx1"/>
              </a:solidFill>
              <a:effectLst/>
              <a:latin typeface="Segoe UI" panose="020B0502040204020203" pitchFamily="34" charset="0"/>
            </a:endParaRPr>
          </a:p>
          <a:p>
            <a:pPr marL="0" indent="0" algn="l">
              <a:buNone/>
            </a:pPr>
            <a:r>
              <a:rPr lang="en-US" sz="1400" b="0" i="0" dirty="0">
                <a:solidFill>
                  <a:schemeClr val="tx1"/>
                </a:solidFill>
                <a:effectLst/>
                <a:latin typeface="Segoe UI" panose="020B0502040204020203" pitchFamily="34" charset="0"/>
              </a:rPr>
              <a:t>When an error occurs, Java will normally stop and generate an error message. The technical term for this is: Java will throw an exception (throw an error).</a:t>
            </a:r>
            <a:endParaRPr lang="he-IL" sz="1400" dirty="0">
              <a:solidFill>
                <a:schemeClr val="tx1"/>
              </a:solidFill>
            </a:endParaRPr>
          </a:p>
        </p:txBody>
      </p:sp>
      <p:pic>
        <p:nvPicPr>
          <p:cNvPr id="7" name="תמונה 6">
            <a:extLst>
              <a:ext uri="{FF2B5EF4-FFF2-40B4-BE49-F238E27FC236}">
                <a16:creationId xmlns:a16="http://schemas.microsoft.com/office/drawing/2014/main" id="{6B317CD5-FB3F-41B0-ACF6-AA87D99C6C91}"/>
              </a:ext>
            </a:extLst>
          </p:cNvPr>
          <p:cNvPicPr>
            <a:picLocks noChangeAspect="1"/>
          </p:cNvPicPr>
          <p:nvPr/>
        </p:nvPicPr>
        <p:blipFill>
          <a:blip r:embed="rId2"/>
          <a:stretch>
            <a:fillRect/>
          </a:stretch>
        </p:blipFill>
        <p:spPr>
          <a:xfrm>
            <a:off x="2663720" y="2181225"/>
            <a:ext cx="8629650" cy="1247775"/>
          </a:xfrm>
          <a:prstGeom prst="rect">
            <a:avLst/>
          </a:prstGeom>
        </p:spPr>
      </p:pic>
      <p:pic>
        <p:nvPicPr>
          <p:cNvPr id="9" name="תמונה 8">
            <a:extLst>
              <a:ext uri="{FF2B5EF4-FFF2-40B4-BE49-F238E27FC236}">
                <a16:creationId xmlns:a16="http://schemas.microsoft.com/office/drawing/2014/main" id="{32DC9C23-6B32-46FD-9716-898A4B132AD7}"/>
              </a:ext>
            </a:extLst>
          </p:cNvPr>
          <p:cNvPicPr>
            <a:picLocks noChangeAspect="1"/>
          </p:cNvPicPr>
          <p:nvPr/>
        </p:nvPicPr>
        <p:blipFill>
          <a:blip r:embed="rId3"/>
          <a:stretch>
            <a:fillRect/>
          </a:stretch>
        </p:blipFill>
        <p:spPr>
          <a:xfrm>
            <a:off x="2743200" y="3471862"/>
            <a:ext cx="7667625" cy="923925"/>
          </a:xfrm>
          <a:prstGeom prst="rect">
            <a:avLst/>
          </a:prstGeom>
        </p:spPr>
      </p:pic>
      <p:pic>
        <p:nvPicPr>
          <p:cNvPr id="11" name="תמונה 10">
            <a:extLst>
              <a:ext uri="{FF2B5EF4-FFF2-40B4-BE49-F238E27FC236}">
                <a16:creationId xmlns:a16="http://schemas.microsoft.com/office/drawing/2014/main" id="{A3B0896F-5437-4562-89CB-5A3C50BA958B}"/>
              </a:ext>
            </a:extLst>
          </p:cNvPr>
          <p:cNvPicPr>
            <a:picLocks noChangeAspect="1"/>
          </p:cNvPicPr>
          <p:nvPr/>
        </p:nvPicPr>
        <p:blipFill>
          <a:blip r:embed="rId4"/>
          <a:stretch>
            <a:fillRect/>
          </a:stretch>
        </p:blipFill>
        <p:spPr>
          <a:xfrm>
            <a:off x="4271962" y="4448175"/>
            <a:ext cx="4610100" cy="2409825"/>
          </a:xfrm>
          <a:prstGeom prst="rect">
            <a:avLst/>
          </a:prstGeom>
        </p:spPr>
      </p:pic>
    </p:spTree>
    <p:extLst>
      <p:ext uri="{BB962C8B-B14F-4D97-AF65-F5344CB8AC3E}">
        <p14:creationId xmlns:p14="http://schemas.microsoft.com/office/powerpoint/2010/main" val="341195017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b="0" i="0" dirty="0">
                <a:effectLst/>
                <a:latin typeface="Segoe UI" panose="020B0502040204020203" pitchFamily="34" charset="0"/>
              </a:rPr>
              <a:t>Write To a File</a:t>
            </a:r>
            <a:br>
              <a:rPr lang="en-US" b="0" i="0" dirty="0">
                <a:effectLst/>
                <a:latin typeface="Segoe UI" panose="020B0502040204020203" pitchFamily="34" charset="0"/>
              </a:rPr>
            </a:b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r>
              <a:rPr lang="en-US" sz="1400" b="0" i="0" dirty="0">
                <a:solidFill>
                  <a:schemeClr val="tx1"/>
                </a:solidFill>
                <a:effectLst/>
                <a:latin typeface="Segoe UI" panose="020B0502040204020203" pitchFamily="34" charset="0"/>
              </a:rPr>
              <a:t>In the following example, we use the </a:t>
            </a:r>
            <a:r>
              <a:rPr lang="en-US" sz="1400" b="0" i="0" dirty="0" err="1">
                <a:solidFill>
                  <a:schemeClr val="tx1"/>
                </a:solidFill>
                <a:effectLst/>
                <a:latin typeface="Segoe UI" panose="020B0502040204020203" pitchFamily="34" charset="0"/>
              </a:rPr>
              <a:t>FileWriter</a:t>
            </a:r>
            <a:r>
              <a:rPr lang="en-US" sz="1400" b="0" i="0" dirty="0">
                <a:solidFill>
                  <a:schemeClr val="tx1"/>
                </a:solidFill>
                <a:effectLst/>
                <a:latin typeface="Segoe UI" panose="020B0502040204020203" pitchFamily="34" charset="0"/>
              </a:rPr>
              <a:t> class together with its write() method to write some text to the file we created in the example above. Note that when you are done writing to the file, you should close it with the close() method:</a:t>
            </a:r>
            <a:endParaRPr lang="he-IL" sz="1400" dirty="0">
              <a:solidFill>
                <a:schemeClr val="tx1"/>
              </a:solidFill>
            </a:endParaRPr>
          </a:p>
        </p:txBody>
      </p:sp>
      <p:pic>
        <p:nvPicPr>
          <p:cNvPr id="8" name="תמונה 7">
            <a:extLst>
              <a:ext uri="{FF2B5EF4-FFF2-40B4-BE49-F238E27FC236}">
                <a16:creationId xmlns:a16="http://schemas.microsoft.com/office/drawing/2014/main" id="{19D07454-1364-44B8-8B80-6D3294587498}"/>
              </a:ext>
            </a:extLst>
          </p:cNvPr>
          <p:cNvPicPr>
            <a:picLocks noChangeAspect="1"/>
          </p:cNvPicPr>
          <p:nvPr/>
        </p:nvPicPr>
        <p:blipFill>
          <a:blip r:embed="rId2"/>
          <a:stretch>
            <a:fillRect/>
          </a:stretch>
        </p:blipFill>
        <p:spPr>
          <a:xfrm>
            <a:off x="2900362" y="2100262"/>
            <a:ext cx="7115175" cy="3876675"/>
          </a:xfrm>
          <a:prstGeom prst="rect">
            <a:avLst/>
          </a:prstGeom>
        </p:spPr>
      </p:pic>
    </p:spTree>
    <p:extLst>
      <p:ext uri="{BB962C8B-B14F-4D97-AF65-F5344CB8AC3E}">
        <p14:creationId xmlns:p14="http://schemas.microsoft.com/office/powerpoint/2010/main" val="30741027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081954" y="9525"/>
            <a:ext cx="10018713" cy="1752599"/>
          </a:xfrm>
        </p:spPr>
        <p:txBody>
          <a:bodyPr/>
          <a:lstStyle/>
          <a:p>
            <a:r>
              <a:rPr lang="en-US" dirty="0">
                <a:latin typeface="Segoe UI" panose="020B0502040204020203" pitchFamily="34" charset="0"/>
              </a:rPr>
              <a:t>Ex0</a:t>
            </a:r>
            <a:endParaRPr lang="en-US" b="0" i="0" dirty="0">
              <a:effectLst/>
              <a:latin typeface="Segoe UI" panose="020B0502040204020203" pitchFamily="34" charset="0"/>
            </a:endParaRPr>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3720" y="9525"/>
            <a:ext cx="9252056" cy="2905125"/>
          </a:xfrm>
        </p:spPr>
        <p:txBody>
          <a:bodyPr>
            <a:normAutofit/>
          </a:bodyPr>
          <a:lstStyle/>
          <a:p>
            <a:pPr marL="0" indent="0" algn="l">
              <a:buNone/>
            </a:pPr>
            <a:endParaRPr lang="en-US" sz="1400" dirty="0">
              <a:solidFill>
                <a:schemeClr val="tx1"/>
              </a:solidFill>
            </a:endParaRPr>
          </a:p>
          <a:p>
            <a:pPr marL="0" indent="0" algn="l">
              <a:buNone/>
            </a:pPr>
            <a:r>
              <a:rPr lang="en-US" sz="1400" dirty="0">
                <a:solidFill>
                  <a:schemeClr val="tx1"/>
                </a:solidFill>
              </a:rPr>
              <a:t>Go Here : </a:t>
            </a:r>
          </a:p>
          <a:p>
            <a:pPr marL="0" indent="0" algn="l">
              <a:buNone/>
            </a:pPr>
            <a:r>
              <a:rPr lang="en-US" sz="1400" dirty="0">
                <a:solidFill>
                  <a:schemeClr val="tx1"/>
                </a:solidFill>
                <a:hlinkClick r:id="rId2"/>
              </a:rPr>
              <a:t>https://github.com/simon-pikalov/Ariel_OOP_2020/</a:t>
            </a:r>
            <a:endParaRPr lang="en-US" sz="1400" dirty="0">
              <a:solidFill>
                <a:schemeClr val="tx1"/>
              </a:solidFill>
            </a:endParaRPr>
          </a:p>
          <a:p>
            <a:pPr marL="0" indent="0" algn="l">
              <a:buNone/>
            </a:pPr>
            <a:endParaRPr lang="en-US" sz="1400" dirty="0">
              <a:solidFill>
                <a:schemeClr val="tx1"/>
              </a:solidFill>
            </a:endParaRPr>
          </a:p>
          <a:p>
            <a:pPr marL="0" indent="0" algn="l">
              <a:buNone/>
            </a:pPr>
            <a:endParaRPr lang="en-US" sz="1400" dirty="0">
              <a:solidFill>
                <a:schemeClr val="tx1"/>
              </a:solidFill>
            </a:endParaRPr>
          </a:p>
        </p:txBody>
      </p:sp>
      <p:pic>
        <p:nvPicPr>
          <p:cNvPr id="4" name="Picture 3">
            <a:extLst>
              <a:ext uri="{FF2B5EF4-FFF2-40B4-BE49-F238E27FC236}">
                <a16:creationId xmlns:a16="http://schemas.microsoft.com/office/drawing/2014/main" id="{68B12D5B-9AAF-4835-A9A9-0ADA24A35E6F}"/>
              </a:ext>
            </a:extLst>
          </p:cNvPr>
          <p:cNvPicPr>
            <a:picLocks noChangeAspect="1"/>
          </p:cNvPicPr>
          <p:nvPr/>
        </p:nvPicPr>
        <p:blipFill>
          <a:blip r:embed="rId3"/>
          <a:stretch>
            <a:fillRect/>
          </a:stretch>
        </p:blipFill>
        <p:spPr>
          <a:xfrm>
            <a:off x="2773680" y="1658112"/>
            <a:ext cx="8336876" cy="3730752"/>
          </a:xfrm>
          <a:prstGeom prst="rect">
            <a:avLst/>
          </a:prstGeom>
        </p:spPr>
      </p:pic>
    </p:spTree>
    <p:extLst>
      <p:ext uri="{BB962C8B-B14F-4D97-AF65-F5344CB8AC3E}">
        <p14:creationId xmlns:p14="http://schemas.microsoft.com/office/powerpoint/2010/main" val="126088450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B079E4-BC52-45A2-9B68-73D41F84951A}"/>
              </a:ext>
            </a:extLst>
          </p:cNvPr>
          <p:cNvSpPr>
            <a:spLocks noGrp="1"/>
          </p:cNvSpPr>
          <p:nvPr>
            <p:ph type="title"/>
          </p:nvPr>
        </p:nvSpPr>
        <p:spPr/>
        <p:txBody>
          <a:bodyPr/>
          <a:lstStyle/>
          <a:p>
            <a:endParaRPr lang="he-IL" dirty="0"/>
          </a:p>
        </p:txBody>
      </p:sp>
      <p:sp>
        <p:nvSpPr>
          <p:cNvPr id="3" name="מציין מיקום תוכן 2">
            <a:extLst>
              <a:ext uri="{FF2B5EF4-FFF2-40B4-BE49-F238E27FC236}">
                <a16:creationId xmlns:a16="http://schemas.microsoft.com/office/drawing/2014/main" id="{28DC511B-04B7-40F4-B47F-1298B5AE62B3}"/>
              </a:ext>
            </a:extLst>
          </p:cNvPr>
          <p:cNvSpPr>
            <a:spLocks noGrp="1"/>
          </p:cNvSpPr>
          <p:nvPr>
            <p:ph idx="1"/>
          </p:nvPr>
        </p:nvSpPr>
        <p:spPr/>
        <p:txBody>
          <a:bodyPr/>
          <a:lstStyle/>
          <a:p>
            <a:endParaRPr lang="he-IL" dirty="0"/>
          </a:p>
        </p:txBody>
      </p:sp>
      <p:pic>
        <p:nvPicPr>
          <p:cNvPr id="12290" name="Picture 2" descr="Confused by the mortgage process? - Venture Mortgage Management Ltd">
            <a:extLst>
              <a:ext uri="{FF2B5EF4-FFF2-40B4-BE49-F238E27FC236}">
                <a16:creationId xmlns:a16="http://schemas.microsoft.com/office/drawing/2014/main" id="{351644C1-5532-46E9-A4B4-3FD3AC061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4" y="434066"/>
            <a:ext cx="8950101" cy="596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8723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2006DB-A096-45A5-84B7-7D08DE635462}"/>
              </a:ext>
            </a:extLst>
          </p:cNvPr>
          <p:cNvSpPr>
            <a:spLocks noGrp="1"/>
          </p:cNvSpPr>
          <p:nvPr>
            <p:ph type="title"/>
          </p:nvPr>
        </p:nvSpPr>
        <p:spPr/>
        <p:txBody>
          <a:bodyPr>
            <a:normAutofit fontScale="90000"/>
          </a:bodyPr>
          <a:lstStyle/>
          <a:p>
            <a:r>
              <a:rPr lang="he-IL" sz="4000" dirty="0">
                <a:ln w="3175" cmpd="sng">
                  <a:noFill/>
                </a:ln>
                <a:latin typeface="+mj-lt"/>
                <a:ea typeface="+mj-ea"/>
                <a:cs typeface="+mj-cs"/>
              </a:rPr>
              <a:t>כמה מילים על הקורס:</a:t>
            </a:r>
            <a:br>
              <a:rPr lang="he-IL" sz="1400" dirty="0">
                <a:solidFill>
                  <a:schemeClr val="tx1"/>
                </a:solidFill>
              </a:rPr>
            </a:br>
            <a:br>
              <a:rPr lang="he-IL" dirty="0"/>
            </a:br>
            <a:endParaRPr lang="he-IL" dirty="0"/>
          </a:p>
        </p:txBody>
      </p:sp>
      <p:sp>
        <p:nvSpPr>
          <p:cNvPr id="3" name="מציין מיקום תוכן 2">
            <a:extLst>
              <a:ext uri="{FF2B5EF4-FFF2-40B4-BE49-F238E27FC236}">
                <a16:creationId xmlns:a16="http://schemas.microsoft.com/office/drawing/2014/main" id="{E77D06A3-BCDF-4326-BF7F-D116F8B9D698}"/>
              </a:ext>
            </a:extLst>
          </p:cNvPr>
          <p:cNvSpPr>
            <a:spLocks noGrp="1"/>
          </p:cNvSpPr>
          <p:nvPr>
            <p:ph idx="1"/>
          </p:nvPr>
        </p:nvSpPr>
        <p:spPr>
          <a:xfrm>
            <a:off x="3007039" y="1757780"/>
            <a:ext cx="8852452" cy="3808675"/>
          </a:xfrm>
        </p:spPr>
        <p:txBody>
          <a:bodyPr>
            <a:normAutofit fontScale="92500" lnSpcReduction="20000"/>
          </a:bodyPr>
          <a:lstStyle/>
          <a:p>
            <a:r>
              <a:rPr lang="he-IL" sz="1500" dirty="0"/>
              <a:t>מה אתם מקבלים מהקורס הזה?</a:t>
            </a:r>
          </a:p>
          <a:p>
            <a:pPr marL="0" indent="0">
              <a:buNone/>
            </a:pPr>
            <a:r>
              <a:rPr lang="he-IL" sz="1500" dirty="0">
                <a:solidFill>
                  <a:schemeClr val="tx1"/>
                </a:solidFill>
              </a:rPr>
              <a:t>     אחד ההבדלים בין מתכנת לבין מישהו שיודע לכתוב קוד זה העקרונות שאתם תלמדו כאן.</a:t>
            </a:r>
          </a:p>
          <a:p>
            <a:pPr marL="0" indent="0">
              <a:buNone/>
            </a:pPr>
            <a:r>
              <a:rPr lang="he-IL" sz="1500" dirty="0">
                <a:solidFill>
                  <a:schemeClr val="tx1"/>
                </a:solidFill>
              </a:rPr>
              <a:t>     אחד מהנושאים הנפוצים ביותר הנשאלים ברעיונות עבודה.</a:t>
            </a:r>
          </a:p>
          <a:p>
            <a:pPr marL="0" indent="0">
              <a:buNone/>
            </a:pPr>
            <a:r>
              <a:rPr lang="he-IL" sz="1500" dirty="0">
                <a:solidFill>
                  <a:schemeClr val="tx1"/>
                </a:solidFill>
              </a:rPr>
              <a:t>     תיק עבודות ב </a:t>
            </a:r>
            <a:r>
              <a:rPr lang="he-IL" sz="1500" dirty="0" err="1">
                <a:solidFill>
                  <a:schemeClr val="tx1"/>
                </a:solidFill>
              </a:rPr>
              <a:t>גיט</a:t>
            </a:r>
            <a:r>
              <a:rPr lang="he-IL" sz="1500" dirty="0">
                <a:solidFill>
                  <a:schemeClr val="tx1"/>
                </a:solidFill>
              </a:rPr>
              <a:t> שלכם.</a:t>
            </a:r>
          </a:p>
          <a:p>
            <a:r>
              <a:rPr lang="he-IL" sz="1500" dirty="0">
                <a:solidFill>
                  <a:schemeClr val="tx1"/>
                </a:solidFill>
              </a:rPr>
              <a:t> </a:t>
            </a:r>
            <a:r>
              <a:rPr lang="he-IL" sz="1500" dirty="0"/>
              <a:t>למה מצפים ממכם?</a:t>
            </a:r>
            <a:r>
              <a:rPr lang="en-US" sz="1500" dirty="0"/>
              <a:t> </a:t>
            </a:r>
            <a:r>
              <a:rPr lang="he-IL" sz="1500" dirty="0"/>
              <a:t> </a:t>
            </a:r>
          </a:p>
          <a:p>
            <a:pPr marL="0" indent="0">
              <a:buNone/>
            </a:pPr>
            <a:r>
              <a:rPr lang="he-IL" sz="1500" dirty="0">
                <a:solidFill>
                  <a:schemeClr val="tx1"/>
                </a:solidFill>
              </a:rPr>
              <a:t>     יושר.(תהיה בדיקת העתקות)</a:t>
            </a:r>
          </a:p>
          <a:p>
            <a:pPr marL="0" indent="0">
              <a:buNone/>
            </a:pPr>
            <a:r>
              <a:rPr lang="he-IL" sz="1500" dirty="0">
                <a:solidFill>
                  <a:schemeClr val="tx1"/>
                </a:solidFill>
              </a:rPr>
              <a:t>     להשקיע במטלות.</a:t>
            </a:r>
          </a:p>
          <a:p>
            <a:pPr marL="0" indent="0">
              <a:buNone/>
            </a:pPr>
            <a:r>
              <a:rPr lang="he-IL" sz="1500" dirty="0">
                <a:solidFill>
                  <a:schemeClr val="tx1"/>
                </a:solidFill>
              </a:rPr>
              <a:t>     להבין את התאוריה של מה שאתם עושים.</a:t>
            </a:r>
          </a:p>
          <a:p>
            <a:pPr marL="0" indent="0">
              <a:buNone/>
            </a:pPr>
            <a:r>
              <a:rPr lang="he-IL" sz="1500" dirty="0">
                <a:solidFill>
                  <a:schemeClr val="tx1"/>
                </a:solidFill>
              </a:rPr>
              <a:t>     ללמוד לחפש מידע.</a:t>
            </a:r>
          </a:p>
          <a:p>
            <a:r>
              <a:rPr lang="he-IL" sz="1500" dirty="0"/>
              <a:t>איפה ניתן לראות את החומרים של ההרצאה והתרגול ואיך עושים את זה ?</a:t>
            </a:r>
          </a:p>
          <a:p>
            <a:r>
              <a:rPr lang="he-IL" sz="1500" dirty="0">
                <a:solidFill>
                  <a:schemeClr val="tx1"/>
                </a:solidFill>
              </a:rPr>
              <a:t>כל הקודים נמצאים ב </a:t>
            </a:r>
            <a:r>
              <a:rPr lang="en-US" sz="1500" dirty="0" err="1">
                <a:solidFill>
                  <a:schemeClr val="tx1"/>
                </a:solidFill>
              </a:rPr>
              <a:t>github</a:t>
            </a:r>
            <a:r>
              <a:rPr lang="en-US" sz="1500" dirty="0"/>
              <a:t> </a:t>
            </a:r>
            <a:r>
              <a:rPr lang="he-IL" sz="1500" dirty="0"/>
              <a:t>  </a:t>
            </a:r>
          </a:p>
          <a:p>
            <a:r>
              <a:rPr lang="he-IL" sz="1500" dirty="0">
                <a:hlinkClick r:id="rId2"/>
              </a:rPr>
              <a:t>קישור</a:t>
            </a:r>
            <a:r>
              <a:rPr lang="he-IL" sz="1500" dirty="0"/>
              <a:t> </a:t>
            </a:r>
          </a:p>
          <a:p>
            <a:pPr marL="0" indent="0">
              <a:buNone/>
            </a:pPr>
            <a:r>
              <a:rPr lang="he-IL" sz="1500" dirty="0">
                <a:solidFill>
                  <a:schemeClr val="tx1"/>
                </a:solidFill>
              </a:rPr>
              <a:t>     </a:t>
            </a:r>
          </a:p>
        </p:txBody>
      </p:sp>
    </p:spTree>
    <p:extLst>
      <p:ext uri="{BB962C8B-B14F-4D97-AF65-F5344CB8AC3E}">
        <p14:creationId xmlns:p14="http://schemas.microsoft.com/office/powerpoint/2010/main" val="341500181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CBCC89-86A8-4171-BF4B-C97204D4E207}"/>
              </a:ext>
            </a:extLst>
          </p:cNvPr>
          <p:cNvSpPr>
            <a:spLocks noGrp="1"/>
          </p:cNvSpPr>
          <p:nvPr>
            <p:ph type="title"/>
          </p:nvPr>
        </p:nvSpPr>
        <p:spPr/>
        <p:txBody>
          <a:bodyPr/>
          <a:lstStyle/>
          <a:p>
            <a:r>
              <a:rPr lang="he-IL" dirty="0"/>
              <a:t>מקורות</a:t>
            </a:r>
          </a:p>
        </p:txBody>
      </p:sp>
      <p:sp>
        <p:nvSpPr>
          <p:cNvPr id="3" name="מציין מיקום תוכן 2">
            <a:extLst>
              <a:ext uri="{FF2B5EF4-FFF2-40B4-BE49-F238E27FC236}">
                <a16:creationId xmlns:a16="http://schemas.microsoft.com/office/drawing/2014/main" id="{F04BEDE0-A3B3-4A64-8D04-60FC4A236331}"/>
              </a:ext>
            </a:extLst>
          </p:cNvPr>
          <p:cNvSpPr>
            <a:spLocks noGrp="1"/>
          </p:cNvSpPr>
          <p:nvPr>
            <p:ph idx="1"/>
          </p:nvPr>
        </p:nvSpPr>
        <p:spPr>
          <a:xfrm>
            <a:off x="1981993" y="1453241"/>
            <a:ext cx="10018713" cy="3124201"/>
          </a:xfrm>
        </p:spPr>
        <p:txBody>
          <a:bodyPr/>
          <a:lstStyle/>
          <a:p>
            <a:r>
              <a:rPr lang="en-US" dirty="0">
                <a:hlinkClick r:id="rId2"/>
              </a:rPr>
              <a:t>https://www.w3schools.com/java/</a:t>
            </a:r>
            <a:endParaRPr lang="en-US" dirty="0"/>
          </a:p>
          <a:p>
            <a:r>
              <a:rPr lang="he-IL" dirty="0"/>
              <a:t>ויקיפדיה</a:t>
            </a:r>
          </a:p>
        </p:txBody>
      </p:sp>
    </p:spTree>
    <p:extLst>
      <p:ext uri="{BB962C8B-B14F-4D97-AF65-F5344CB8AC3E}">
        <p14:creationId xmlns:p14="http://schemas.microsoft.com/office/powerpoint/2010/main" val="172871558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54E-C161-4A33-9EA9-4A58A547DE7F}"/>
              </a:ext>
            </a:extLst>
          </p:cNvPr>
          <p:cNvSpPr>
            <a:spLocks noGrp="1"/>
          </p:cNvSpPr>
          <p:nvPr>
            <p:ph type="title"/>
          </p:nvPr>
        </p:nvSpPr>
        <p:spPr>
          <a:xfrm>
            <a:off x="3632983" y="1225296"/>
            <a:ext cx="10018713" cy="1752599"/>
          </a:xfrm>
        </p:spPr>
        <p:txBody>
          <a:bodyPr/>
          <a:lstStyle/>
          <a:p>
            <a:endParaRPr lang="en-US" dirty="0"/>
          </a:p>
        </p:txBody>
      </p:sp>
      <p:sp>
        <p:nvSpPr>
          <p:cNvPr id="3" name="Content Placeholder 2">
            <a:extLst>
              <a:ext uri="{FF2B5EF4-FFF2-40B4-BE49-F238E27FC236}">
                <a16:creationId xmlns:a16="http://schemas.microsoft.com/office/drawing/2014/main" id="{00D42F33-206D-4ED3-9968-B60AD4B236E4}"/>
              </a:ext>
            </a:extLst>
          </p:cNvPr>
          <p:cNvSpPr>
            <a:spLocks noGrp="1"/>
          </p:cNvSpPr>
          <p:nvPr>
            <p:ph idx="1"/>
          </p:nvPr>
        </p:nvSpPr>
        <p:spPr/>
        <p:txBody>
          <a:bodyPr/>
          <a:lstStyle/>
          <a:p>
            <a:endParaRPr lang="en-US" dirty="0"/>
          </a:p>
        </p:txBody>
      </p:sp>
      <p:pic>
        <p:nvPicPr>
          <p:cNvPr id="1030" name="Picture 6">
            <a:extLst>
              <a:ext uri="{FF2B5EF4-FFF2-40B4-BE49-F238E27FC236}">
                <a16:creationId xmlns:a16="http://schemas.microsoft.com/office/drawing/2014/main" id="{F1D143A0-1EB4-4731-B55A-175752B13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299" y="-93945"/>
            <a:ext cx="1717110" cy="17171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llij love meme">
            <a:extLst>
              <a:ext uri="{FF2B5EF4-FFF2-40B4-BE49-F238E27FC236}">
                <a16:creationId xmlns:a16="http://schemas.microsoft.com/office/drawing/2014/main" id="{7223FE5B-39A3-443D-86B0-BA895B74A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171" y="529302"/>
            <a:ext cx="7508723" cy="50058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1C59103-EED4-4FEE-85F9-0C1639D64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891" y="529302"/>
            <a:ext cx="6786408" cy="603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9720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circle(in)">
                                      <p:cBhvr>
                                        <p:cTn id="7" dur="2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64DA-9B43-4F2E-9F24-D95AE4D3FB0B}"/>
              </a:ext>
            </a:extLst>
          </p:cNvPr>
          <p:cNvSpPr>
            <a:spLocks noGrp="1"/>
          </p:cNvSpPr>
          <p:nvPr>
            <p:ph type="title"/>
          </p:nvPr>
        </p:nvSpPr>
        <p:spPr/>
        <p:txBody>
          <a:bodyPr/>
          <a:lstStyle/>
          <a:p>
            <a:r>
              <a:rPr lang="en-US" dirty="0"/>
              <a:t>Google is your best friend from now ! </a:t>
            </a:r>
          </a:p>
        </p:txBody>
      </p:sp>
      <p:sp>
        <p:nvSpPr>
          <p:cNvPr id="3" name="Content Placeholder 2">
            <a:extLst>
              <a:ext uri="{FF2B5EF4-FFF2-40B4-BE49-F238E27FC236}">
                <a16:creationId xmlns:a16="http://schemas.microsoft.com/office/drawing/2014/main" id="{5D131E76-8018-4A65-BB7B-4CC96EC84022}"/>
              </a:ext>
            </a:extLst>
          </p:cNvPr>
          <p:cNvSpPr>
            <a:spLocks noGrp="1"/>
          </p:cNvSpPr>
          <p:nvPr>
            <p:ph idx="1"/>
          </p:nvPr>
        </p:nvSpPr>
        <p:spPr>
          <a:xfrm>
            <a:off x="3014535" y="1634597"/>
            <a:ext cx="10018713" cy="3124201"/>
          </a:xfrm>
        </p:spPr>
        <p:txBody>
          <a:bodyPr/>
          <a:lstStyle/>
          <a:p>
            <a:pPr marL="0" indent="0" algn="l">
              <a:buNone/>
            </a:pPr>
            <a:r>
              <a:rPr lang="en-US" dirty="0"/>
              <a:t>How to </a:t>
            </a:r>
            <a:r>
              <a:rPr lang="en-US" dirty="0" err="1"/>
              <a:t>syso</a:t>
            </a:r>
            <a:r>
              <a:rPr lang="en-US" dirty="0"/>
              <a:t> in </a:t>
            </a:r>
            <a:r>
              <a:rPr lang="en-US" dirty="0" err="1"/>
              <a:t>intellij</a:t>
            </a:r>
            <a:r>
              <a:rPr lang="en-US" dirty="0"/>
              <a:t> ????</a:t>
            </a:r>
          </a:p>
          <a:p>
            <a:pPr marL="0" indent="0" algn="l">
              <a:buNone/>
            </a:pPr>
            <a:r>
              <a:rPr lang="en-US">
                <a:hlinkClick r:id="rId2"/>
              </a:rPr>
              <a:t>Answer</a:t>
            </a:r>
            <a:endParaRPr lang="en-US" dirty="0"/>
          </a:p>
        </p:txBody>
      </p:sp>
    </p:spTree>
    <p:extLst>
      <p:ext uri="{BB962C8B-B14F-4D97-AF65-F5344CB8AC3E}">
        <p14:creationId xmlns:p14="http://schemas.microsoft.com/office/powerpoint/2010/main" val="131900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6E8B08-2C6E-4CC0-AF96-55B0902FFF2B}"/>
              </a:ext>
            </a:extLst>
          </p:cNvPr>
          <p:cNvSpPr>
            <a:spLocks noGrp="1"/>
          </p:cNvSpPr>
          <p:nvPr>
            <p:ph type="title"/>
          </p:nvPr>
        </p:nvSpPr>
        <p:spPr>
          <a:xfrm>
            <a:off x="2478761" y="619298"/>
            <a:ext cx="10018713" cy="1752599"/>
          </a:xfrm>
        </p:spPr>
        <p:txBody>
          <a:bodyPr>
            <a:normAutofit fontScale="90000"/>
          </a:bodyPr>
          <a:lstStyle/>
          <a:p>
            <a:r>
              <a:rPr lang="he-IL" dirty="0"/>
              <a:t>יישור קו</a:t>
            </a:r>
            <a:br>
              <a:rPr lang="he-IL" dirty="0"/>
            </a:br>
            <a:r>
              <a:rPr lang="he-IL" dirty="0"/>
              <a:t>העתקה עמוקה (</a:t>
            </a:r>
            <a:r>
              <a:rPr lang="en-US" dirty="0"/>
              <a:t>deep copy</a:t>
            </a:r>
            <a:r>
              <a:rPr lang="he-IL" dirty="0"/>
              <a:t>)</a:t>
            </a:r>
            <a:br>
              <a:rPr lang="he-IL" dirty="0"/>
            </a:br>
            <a:r>
              <a:rPr lang="he-IL" dirty="0"/>
              <a:t> </a:t>
            </a:r>
          </a:p>
        </p:txBody>
      </p:sp>
      <p:sp>
        <p:nvSpPr>
          <p:cNvPr id="8" name="כותרת 1">
            <a:extLst>
              <a:ext uri="{FF2B5EF4-FFF2-40B4-BE49-F238E27FC236}">
                <a16:creationId xmlns:a16="http://schemas.microsoft.com/office/drawing/2014/main" id="{58EA1D85-600F-49FA-9B66-078E7BFFC72C}"/>
              </a:ext>
            </a:extLst>
          </p:cNvPr>
          <p:cNvSpPr txBox="1">
            <a:spLocks/>
          </p:cNvSpPr>
          <p:nvPr/>
        </p:nvSpPr>
        <p:spPr>
          <a:xfrm>
            <a:off x="2547341" y="1183178"/>
            <a:ext cx="10018713" cy="1752599"/>
          </a:xfrm>
          <a:prstGeom prst="rect">
            <a:avLst/>
          </a:prstGeom>
          <a:effectLst/>
        </p:spPr>
        <p:txBody>
          <a:bodyPr vert="horz" lIns="91440" tIns="45720" rIns="91440" bIns="45720" rtlCol="0" anchor="ctr">
            <a:normAutofit/>
          </a:bodyPr>
          <a:lst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endParaRPr lang="he-IL" dirty="0"/>
          </a:p>
        </p:txBody>
      </p:sp>
      <p:sp>
        <p:nvSpPr>
          <p:cNvPr id="6" name="מציין מיקום תוכן 5">
            <a:extLst>
              <a:ext uri="{FF2B5EF4-FFF2-40B4-BE49-F238E27FC236}">
                <a16:creationId xmlns:a16="http://schemas.microsoft.com/office/drawing/2014/main" id="{13FF9A97-093E-4D8B-BE03-46C76FAB25B7}"/>
              </a:ext>
            </a:extLst>
          </p:cNvPr>
          <p:cNvSpPr>
            <a:spLocks noGrp="1"/>
          </p:cNvSpPr>
          <p:nvPr>
            <p:ph idx="1"/>
          </p:nvPr>
        </p:nvSpPr>
        <p:spPr>
          <a:xfrm>
            <a:off x="2173287" y="2634341"/>
            <a:ext cx="10018713" cy="4002679"/>
          </a:xfrm>
        </p:spPr>
        <p:txBody>
          <a:bodyPr>
            <a:normAutofit fontScale="55000" lnSpcReduction="20000"/>
          </a:bodyPr>
          <a:lstStyle/>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r>
              <a:rPr lang="en-US" dirty="0">
                <a:hlinkClick r:id="rId2"/>
              </a:rPr>
              <a:t>https://www.youtube.com/watch?v=QaCYMgyprtc</a:t>
            </a:r>
            <a:endParaRPr lang="en-US" dirty="0"/>
          </a:p>
          <a:p>
            <a:endParaRPr lang="en-US" dirty="0"/>
          </a:p>
          <a:p>
            <a:endParaRPr lang="he-IL" dirty="0"/>
          </a:p>
        </p:txBody>
      </p:sp>
      <p:pic>
        <p:nvPicPr>
          <p:cNvPr id="9" name="תמונה 8">
            <a:extLst>
              <a:ext uri="{FF2B5EF4-FFF2-40B4-BE49-F238E27FC236}">
                <a16:creationId xmlns:a16="http://schemas.microsoft.com/office/drawing/2014/main" id="{0525B7F5-0EEA-4A2E-8D11-5767B51F4D6B}"/>
              </a:ext>
            </a:extLst>
          </p:cNvPr>
          <p:cNvPicPr>
            <a:picLocks noChangeAspect="1"/>
          </p:cNvPicPr>
          <p:nvPr/>
        </p:nvPicPr>
        <p:blipFill>
          <a:blip r:embed="rId3"/>
          <a:stretch>
            <a:fillRect/>
          </a:stretch>
        </p:blipFill>
        <p:spPr>
          <a:xfrm>
            <a:off x="2913318" y="2499102"/>
            <a:ext cx="3995019" cy="2136577"/>
          </a:xfrm>
          <a:prstGeom prst="rect">
            <a:avLst/>
          </a:prstGeom>
        </p:spPr>
      </p:pic>
      <p:pic>
        <p:nvPicPr>
          <p:cNvPr id="11" name="תמונה 10">
            <a:extLst>
              <a:ext uri="{FF2B5EF4-FFF2-40B4-BE49-F238E27FC236}">
                <a16:creationId xmlns:a16="http://schemas.microsoft.com/office/drawing/2014/main" id="{8C4F9BC4-4C24-41FC-AE2F-1FD4FE6AABE4}"/>
              </a:ext>
            </a:extLst>
          </p:cNvPr>
          <p:cNvPicPr>
            <a:picLocks noChangeAspect="1"/>
          </p:cNvPicPr>
          <p:nvPr/>
        </p:nvPicPr>
        <p:blipFill rotWithShape="1">
          <a:blip r:embed="rId4"/>
          <a:srcRect r="4690"/>
          <a:stretch/>
        </p:blipFill>
        <p:spPr>
          <a:xfrm>
            <a:off x="7095364" y="2499103"/>
            <a:ext cx="4712020" cy="2136577"/>
          </a:xfrm>
          <a:prstGeom prst="rect">
            <a:avLst/>
          </a:prstGeom>
        </p:spPr>
      </p:pic>
    </p:spTree>
    <p:extLst>
      <p:ext uri="{BB962C8B-B14F-4D97-AF65-F5344CB8AC3E}">
        <p14:creationId xmlns:p14="http://schemas.microsoft.com/office/powerpoint/2010/main" val="18273947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74E22E-3022-4AE5-910C-F4254EB6D7BF}"/>
              </a:ext>
            </a:extLst>
          </p:cNvPr>
          <p:cNvSpPr>
            <a:spLocks noGrp="1"/>
          </p:cNvSpPr>
          <p:nvPr>
            <p:ph type="title"/>
          </p:nvPr>
        </p:nvSpPr>
        <p:spPr/>
        <p:txBody>
          <a:bodyPr/>
          <a:lstStyle/>
          <a:p>
            <a:r>
              <a:rPr lang="he-IL" dirty="0"/>
              <a:t>יישור קו</a:t>
            </a:r>
            <a:br>
              <a:rPr lang="he-IL" dirty="0"/>
            </a:br>
            <a:r>
              <a:rPr lang="he-IL" dirty="0"/>
              <a:t>המושג גנרי</a:t>
            </a:r>
          </a:p>
        </p:txBody>
      </p:sp>
      <p:sp>
        <p:nvSpPr>
          <p:cNvPr id="8" name="Rectangle 4">
            <a:extLst>
              <a:ext uri="{FF2B5EF4-FFF2-40B4-BE49-F238E27FC236}">
                <a16:creationId xmlns:a16="http://schemas.microsoft.com/office/drawing/2014/main" id="{E25DB99C-8D67-44D8-81F5-6E81A9C352A6}"/>
              </a:ext>
            </a:extLst>
          </p:cNvPr>
          <p:cNvSpPr>
            <a:spLocks noGrp="1" noChangeArrowheads="1"/>
          </p:cNvSpPr>
          <p:nvPr>
            <p:ph idx="1"/>
          </p:nvPr>
        </p:nvSpPr>
        <p:spPr bwMode="auto">
          <a:xfrm>
            <a:off x="3222594" y="4068968"/>
            <a:ext cx="7898796" cy="4743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DD4A68"/>
                </a:solidFill>
                <a:effectLst/>
                <a:latin typeface="Consolas" panose="020B0609020204030204" pitchFamily="49" charset="0"/>
              </a:rPr>
              <a:t>ArrayList</a:t>
            </a:r>
            <a:r>
              <a:rPr kumimoji="0" lang="he-IL" altLang="he-IL" sz="1000" b="0" i="0" u="none" strike="noStrike" cap="none" normalizeH="0" baseline="0" dirty="0">
                <a:ln>
                  <a:noFill/>
                </a:ln>
                <a:solidFill>
                  <a:srgbClr val="999999"/>
                </a:solidFill>
                <a:effectLst/>
                <a:latin typeface="Consolas" panose="020B0609020204030204" pitchFamily="49" charset="0"/>
              </a:rPr>
              <a:t>&lt;</a:t>
            </a:r>
            <a:r>
              <a:rPr kumimoji="0" lang="he-IL" altLang="he-IL" sz="1000" b="0" i="0" u="none" strike="noStrike" cap="none" normalizeH="0" baseline="0" dirty="0" err="1">
                <a:ln>
                  <a:noFill/>
                </a:ln>
                <a:solidFill>
                  <a:srgbClr val="DD4A68"/>
                </a:solidFill>
                <a:effectLst/>
                <a:latin typeface="Consolas" panose="020B0609020204030204" pitchFamily="49" charset="0"/>
              </a:rPr>
              <a:t>String</a:t>
            </a:r>
            <a:r>
              <a:rPr kumimoji="0" lang="he-IL" altLang="he-IL" sz="1000" b="0" i="0" u="none" strike="noStrike" cap="none" normalizeH="0" baseline="0" dirty="0">
                <a:ln>
                  <a:noFill/>
                </a:ln>
                <a:solidFill>
                  <a:srgbClr val="999999"/>
                </a:solidFill>
                <a:effectLst/>
                <a:latin typeface="Consolas" panose="020B0609020204030204" pitchFamily="49" charset="0"/>
              </a:rPr>
              <a:t>&gt;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000000"/>
                </a:solidFill>
                <a:effectLst/>
                <a:latin typeface="Consolas" panose="020B0609020204030204" pitchFamily="49" charset="0"/>
              </a:rPr>
              <a:t>cars</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a:ln>
                  <a:noFill/>
                </a:ln>
                <a:solidFill>
                  <a:srgbClr val="9A6E3A"/>
                </a:solidFill>
                <a:effectLst/>
                <a:latin typeface="Consolas" panose="020B0609020204030204" pitchFamily="49" charset="0"/>
              </a:rPr>
              <a: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0077AA"/>
                </a:solidFill>
                <a:effectLst/>
                <a:latin typeface="Consolas" panose="020B0609020204030204" pitchFamily="49" charset="0"/>
              </a:rPr>
              <a:t>new</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err="1">
                <a:ln>
                  <a:noFill/>
                </a:ln>
                <a:solidFill>
                  <a:srgbClr val="DD4A68"/>
                </a:solidFill>
                <a:effectLst/>
                <a:latin typeface="Consolas" panose="020B0609020204030204" pitchFamily="49" charset="0"/>
              </a:rPr>
              <a:t>ArrayList</a:t>
            </a:r>
            <a:r>
              <a:rPr kumimoji="0" lang="he-IL" altLang="he-IL" sz="1000" b="0" i="0" u="none" strike="noStrike" cap="none" normalizeH="0" baseline="0" dirty="0">
                <a:ln>
                  <a:noFill/>
                </a:ln>
                <a:solidFill>
                  <a:srgbClr val="999999"/>
                </a:solidFill>
                <a:effectLst/>
                <a:latin typeface="Consolas" panose="020B0609020204030204" pitchFamily="49" charset="0"/>
              </a:rPr>
              <a:t>&lt;</a:t>
            </a:r>
            <a:r>
              <a:rPr kumimoji="0" lang="he-IL" altLang="he-IL" sz="1000" b="0" i="0" u="none" strike="noStrike" cap="none" normalizeH="0" baseline="0" dirty="0" err="1">
                <a:ln>
                  <a:noFill/>
                </a:ln>
                <a:solidFill>
                  <a:srgbClr val="DD4A68"/>
                </a:solidFill>
                <a:effectLst/>
                <a:latin typeface="Consolas" panose="020B0609020204030204" pitchFamily="49" charset="0"/>
              </a:rPr>
              <a:t>String</a:t>
            </a:r>
            <a:r>
              <a:rPr kumimoji="0" lang="he-IL" altLang="he-IL" sz="1000" b="0" i="0" u="none" strike="noStrike" cap="none" normalizeH="0" baseline="0" dirty="0">
                <a:ln>
                  <a:noFill/>
                </a:ln>
                <a:solidFill>
                  <a:srgbClr val="999999"/>
                </a:solidFill>
                <a:effectLst/>
                <a:latin typeface="Consolas" panose="020B0609020204030204" pitchFamily="49" charset="0"/>
              </a:rPr>
              <a:t>&gt;();</a:t>
            </a:r>
            <a:r>
              <a:rPr kumimoji="0" lang="he-IL" altLang="he-IL" sz="1000" b="0" i="0" u="none" strike="noStrike" cap="none" normalizeH="0" baseline="0" dirty="0">
                <a:ln>
                  <a:noFill/>
                </a:ln>
                <a:solidFill>
                  <a:srgbClr val="000000"/>
                </a:solidFill>
                <a:effectLst/>
                <a:latin typeface="Consolas" panose="020B0609020204030204" pitchFamily="49" charset="0"/>
              </a:rPr>
              <a:t> </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Create</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an</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ArrayList</a:t>
            </a:r>
            <a:r>
              <a:rPr kumimoji="0" lang="he-IL" altLang="he-IL" sz="1000" b="0" i="0" u="none" strike="noStrike" cap="none" normalizeH="0" baseline="0" dirty="0">
                <a:ln>
                  <a:noFill/>
                </a:ln>
                <a:solidFill>
                  <a:srgbClr val="708090"/>
                </a:solidFill>
                <a:effectLst/>
                <a:latin typeface="Consolas" panose="020B0609020204030204" pitchFamily="49" charset="0"/>
              </a:rPr>
              <a:t> </a:t>
            </a:r>
            <a:r>
              <a:rPr kumimoji="0" lang="he-IL" altLang="he-IL" sz="1000" b="0" i="0" u="none" strike="noStrike" cap="none" normalizeH="0" baseline="0" dirty="0" err="1">
                <a:ln>
                  <a:noFill/>
                </a:ln>
                <a:solidFill>
                  <a:srgbClr val="708090"/>
                </a:solidFill>
                <a:effectLst/>
                <a:latin typeface="Consolas" panose="020B0609020204030204" pitchFamily="49" charset="0"/>
              </a:rPr>
              <a:t>object</a:t>
            </a:r>
            <a:r>
              <a:rPr kumimoji="0" lang="he-IL" altLang="he-IL" sz="800" b="0" i="0" u="none" strike="noStrike" cap="none" normalizeH="0" baseline="0" dirty="0">
                <a:ln>
                  <a:noFill/>
                </a:ln>
                <a:solidFill>
                  <a:schemeClr val="tx1"/>
                </a:solidFill>
                <a:effectLst/>
              </a:rPr>
              <a:t> </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0" name="תיבת טקסט 9">
            <a:extLst>
              <a:ext uri="{FF2B5EF4-FFF2-40B4-BE49-F238E27FC236}">
                <a16:creationId xmlns:a16="http://schemas.microsoft.com/office/drawing/2014/main" id="{8D7C24D8-ADF7-43BE-B812-A2CF23219711}"/>
              </a:ext>
            </a:extLst>
          </p:cNvPr>
          <p:cNvSpPr txBox="1"/>
          <p:nvPr/>
        </p:nvSpPr>
        <p:spPr>
          <a:xfrm>
            <a:off x="3147060" y="2690336"/>
            <a:ext cx="6294120" cy="369332"/>
          </a:xfrm>
          <a:prstGeom prst="rect">
            <a:avLst/>
          </a:prstGeom>
          <a:noFill/>
        </p:spPr>
        <p:txBody>
          <a:bodyPr wrap="square">
            <a:spAutoFit/>
          </a:bodyPr>
          <a:lstStyle/>
          <a:p>
            <a:endParaRPr lang="he-IL" dirty="0"/>
          </a:p>
        </p:txBody>
      </p:sp>
      <p:sp>
        <p:nvSpPr>
          <p:cNvPr id="12" name="תיבת טקסט 11">
            <a:extLst>
              <a:ext uri="{FF2B5EF4-FFF2-40B4-BE49-F238E27FC236}">
                <a16:creationId xmlns:a16="http://schemas.microsoft.com/office/drawing/2014/main" id="{F14E4364-AFDA-4562-BA4B-574B7514D9B1}"/>
              </a:ext>
            </a:extLst>
          </p:cNvPr>
          <p:cNvSpPr txBox="1"/>
          <p:nvPr/>
        </p:nvSpPr>
        <p:spPr>
          <a:xfrm>
            <a:off x="3810000" y="2136338"/>
            <a:ext cx="7178040" cy="1754326"/>
          </a:xfrm>
          <a:prstGeom prst="rect">
            <a:avLst/>
          </a:prstGeom>
          <a:noFill/>
        </p:spPr>
        <p:txBody>
          <a:bodyPr wrap="square">
            <a:spAutoFit/>
          </a:bodyPr>
          <a:lstStyle/>
          <a:p>
            <a:pPr algn="r"/>
            <a:r>
              <a:rPr lang="he-IL" dirty="0"/>
              <a:t>תכנות גנרי - הוא סגנון פיתוח תוכנה בו אלגוריתמים נכתבים במונחים של טיפוסים שיוגדרו בהמשך, וסוג הטיפוס יוגדר על פי הצורך ואז יתבצע שימוש באלגוריתם עבור הטיפוס המסוים שנקבע. </a:t>
            </a:r>
            <a:endParaRPr lang="en-US" dirty="0"/>
          </a:p>
          <a:p>
            <a:pPr algn="r"/>
            <a:r>
              <a:rPr lang="he-IL" dirty="0"/>
              <a:t>(ויקיפדיה)</a:t>
            </a:r>
            <a:endParaRPr lang="en-US" dirty="0"/>
          </a:p>
          <a:p>
            <a:pPr algn="r"/>
            <a:endParaRPr lang="en-US" dirty="0"/>
          </a:p>
          <a:p>
            <a:pPr algn="r"/>
            <a:r>
              <a:rPr lang="he-IL" dirty="0"/>
              <a:t>דוגמא למחלקה גנרית שכולכם מכירים : </a:t>
            </a:r>
          </a:p>
        </p:txBody>
      </p:sp>
    </p:spTree>
    <p:extLst>
      <p:ext uri="{BB962C8B-B14F-4D97-AF65-F5344CB8AC3E}">
        <p14:creationId xmlns:p14="http://schemas.microsoft.com/office/powerpoint/2010/main" val="33408503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fltVal val="0"/>
                                          </p:val>
                                        </p:tav>
                                        <p:tav tm="100000">
                                          <p:val>
                                            <p:strVal val="#ppt_w"/>
                                          </p:val>
                                        </p:tav>
                                      </p:tavLst>
                                    </p:anim>
                                    <p:anim calcmode="lin" valueType="num">
                                      <p:cBhvr>
                                        <p:cTn id="8" dur="1000" fill="hold"/>
                                        <p:tgtEl>
                                          <p:spTgt spid="8">
                                            <p:bg/>
                                          </p:spTgt>
                                        </p:tgtEl>
                                        <p:attrNameLst>
                                          <p:attrName>ppt_h</p:attrName>
                                        </p:attrNameLst>
                                      </p:cBhvr>
                                      <p:tavLst>
                                        <p:tav tm="0">
                                          <p:val>
                                            <p:fltVal val="0"/>
                                          </p:val>
                                        </p:tav>
                                        <p:tav tm="100000">
                                          <p:val>
                                            <p:strVal val="#ppt_h"/>
                                          </p:val>
                                        </p:tav>
                                      </p:tavLst>
                                    </p:anim>
                                    <p:anim calcmode="lin" valueType="num">
                                      <p:cBhvr>
                                        <p:cTn id="9" dur="1000" fill="hold"/>
                                        <p:tgtEl>
                                          <p:spTgt spid="8">
                                            <p:bg/>
                                          </p:spTgt>
                                        </p:tgtEl>
                                        <p:attrNameLst>
                                          <p:attrName>style.rotation</p:attrName>
                                        </p:attrNameLst>
                                      </p:cBhvr>
                                      <p:tavLst>
                                        <p:tav tm="0">
                                          <p:val>
                                            <p:fltVal val="90"/>
                                          </p:val>
                                        </p:tav>
                                        <p:tav tm="100000">
                                          <p:val>
                                            <p:fltVal val="0"/>
                                          </p:val>
                                        </p:tav>
                                      </p:tavLst>
                                    </p:anim>
                                    <p:animEffect transition="in" filter="fade">
                                      <p:cBhvr>
                                        <p:cTn id="10" dur="1000"/>
                                        <p:tgtEl>
                                          <p:spTgt spid="8">
                                            <p:bg/>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392BC4-E026-438F-855E-0AD8ABCC03D4}"/>
              </a:ext>
            </a:extLst>
          </p:cNvPr>
          <p:cNvSpPr>
            <a:spLocks noGrp="1"/>
          </p:cNvSpPr>
          <p:nvPr>
            <p:ph type="title"/>
          </p:nvPr>
        </p:nvSpPr>
        <p:spPr/>
        <p:txBody>
          <a:bodyPr/>
          <a:lstStyle/>
          <a:p>
            <a:r>
              <a:rPr lang="en-US" dirty="0"/>
              <a:t>Shorten if </a:t>
            </a:r>
            <a:endParaRPr lang="he-IL" dirty="0"/>
          </a:p>
        </p:txBody>
      </p:sp>
      <p:sp>
        <p:nvSpPr>
          <p:cNvPr id="3" name="מציין מיקום תוכן 2">
            <a:extLst>
              <a:ext uri="{FF2B5EF4-FFF2-40B4-BE49-F238E27FC236}">
                <a16:creationId xmlns:a16="http://schemas.microsoft.com/office/drawing/2014/main" id="{4E013230-57DD-41EE-ACBD-D9835684D350}"/>
              </a:ext>
            </a:extLst>
          </p:cNvPr>
          <p:cNvSpPr>
            <a:spLocks noGrp="1"/>
          </p:cNvSpPr>
          <p:nvPr>
            <p:ph idx="1"/>
          </p:nvPr>
        </p:nvSpPr>
        <p:spPr>
          <a:xfrm>
            <a:off x="2892378" y="1455938"/>
            <a:ext cx="10018713" cy="4782183"/>
          </a:xfrm>
        </p:spPr>
        <p:txBody>
          <a:bodyPr>
            <a:noAutofit/>
          </a:bodyPr>
          <a:lstStyle/>
          <a:p>
            <a:pPr marL="0" indent="0" algn="l">
              <a:buNone/>
            </a:pPr>
            <a:r>
              <a:rPr lang="en-US" sz="1200" b="1" dirty="0">
                <a:solidFill>
                  <a:schemeClr val="bg2">
                    <a:lumMod val="10000"/>
                    <a:lumOff val="90000"/>
                  </a:schemeClr>
                </a:solidFill>
              </a:rPr>
              <a:t>The value of a variable often depends on whether a particular </a:t>
            </a:r>
            <a:r>
              <a:rPr lang="en-US" sz="1200" b="1" dirty="0" err="1">
                <a:solidFill>
                  <a:schemeClr val="bg2">
                    <a:lumMod val="10000"/>
                    <a:lumOff val="90000"/>
                  </a:schemeClr>
                </a:solidFill>
              </a:rPr>
              <a:t>boolean</a:t>
            </a:r>
            <a:r>
              <a:rPr lang="en-US" sz="1200" b="1" dirty="0">
                <a:solidFill>
                  <a:schemeClr val="bg2">
                    <a:lumMod val="10000"/>
                    <a:lumOff val="90000"/>
                  </a:schemeClr>
                </a:solidFill>
              </a:rPr>
              <a:t> expression is or is not true and on nothing else.</a:t>
            </a:r>
          </a:p>
          <a:p>
            <a:pPr marL="0" indent="0" algn="l">
              <a:buNone/>
            </a:pPr>
            <a:r>
              <a:rPr lang="en-US" sz="1200" b="1" dirty="0">
                <a:solidFill>
                  <a:schemeClr val="bg2">
                    <a:lumMod val="10000"/>
                    <a:lumOff val="90000"/>
                  </a:schemeClr>
                </a:solidFill>
              </a:rPr>
              <a:t> For instance one common operation is setting the value of a variable to the maximum of two quantities. In Java you might write</a:t>
            </a: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r>
              <a:rPr lang="en-US" sz="1200" b="1" dirty="0">
                <a:solidFill>
                  <a:schemeClr val="bg2">
                    <a:lumMod val="10000"/>
                    <a:lumOff val="90000"/>
                  </a:schemeClr>
                </a:solidFill>
              </a:rPr>
              <a:t>Setting a single variable to one of two states based on a single condition is such a common use of if-else that a shortcut has been devised for it</a:t>
            </a:r>
          </a:p>
          <a:p>
            <a:pPr marL="0" indent="0" algn="l">
              <a:buNone/>
            </a:pPr>
            <a:r>
              <a:rPr lang="en-US" sz="1200" b="1" dirty="0">
                <a:solidFill>
                  <a:schemeClr val="bg2">
                    <a:lumMod val="10000"/>
                    <a:lumOff val="90000"/>
                  </a:schemeClr>
                </a:solidFill>
              </a:rPr>
              <a:t>, the conditional operator, ?:. Using the conditional operator you can rewrite the above example in a single line like this:</a:t>
            </a: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a:p>
            <a:pPr marL="0" indent="0" algn="l">
              <a:buNone/>
            </a:pPr>
            <a:endParaRPr lang="en-US" sz="1200" b="1" dirty="0">
              <a:solidFill>
                <a:schemeClr val="bg2">
                  <a:lumMod val="10000"/>
                  <a:lumOff val="90000"/>
                </a:schemeClr>
              </a:solidFill>
            </a:endParaRPr>
          </a:p>
        </p:txBody>
      </p:sp>
      <p:pic>
        <p:nvPicPr>
          <p:cNvPr id="8" name="Picture 7">
            <a:extLst>
              <a:ext uri="{FF2B5EF4-FFF2-40B4-BE49-F238E27FC236}">
                <a16:creationId xmlns:a16="http://schemas.microsoft.com/office/drawing/2014/main" id="{BBC92A45-F3B1-4510-8A13-E2C7423B138E}"/>
              </a:ext>
            </a:extLst>
          </p:cNvPr>
          <p:cNvPicPr>
            <a:picLocks noChangeAspect="1"/>
          </p:cNvPicPr>
          <p:nvPr/>
        </p:nvPicPr>
        <p:blipFill rotWithShape="1">
          <a:blip r:embed="rId2"/>
          <a:srcRect t="15214" b="-8534"/>
          <a:stretch/>
        </p:blipFill>
        <p:spPr>
          <a:xfrm>
            <a:off x="2892378" y="2471360"/>
            <a:ext cx="2400300" cy="1752599"/>
          </a:xfrm>
          <a:prstGeom prst="rect">
            <a:avLst/>
          </a:prstGeom>
        </p:spPr>
      </p:pic>
      <p:pic>
        <p:nvPicPr>
          <p:cNvPr id="9" name="Picture 8">
            <a:extLst>
              <a:ext uri="{FF2B5EF4-FFF2-40B4-BE49-F238E27FC236}">
                <a16:creationId xmlns:a16="http://schemas.microsoft.com/office/drawing/2014/main" id="{752C67A8-85F1-4FA8-90B8-23D3B87842A8}"/>
              </a:ext>
            </a:extLst>
          </p:cNvPr>
          <p:cNvPicPr>
            <a:picLocks noChangeAspect="1"/>
          </p:cNvPicPr>
          <p:nvPr/>
        </p:nvPicPr>
        <p:blipFill>
          <a:blip r:embed="rId3"/>
          <a:stretch>
            <a:fillRect/>
          </a:stretch>
        </p:blipFill>
        <p:spPr>
          <a:xfrm>
            <a:off x="2968564" y="5246887"/>
            <a:ext cx="2686050" cy="552450"/>
          </a:xfrm>
          <a:prstGeom prst="rect">
            <a:avLst/>
          </a:prstGeom>
        </p:spPr>
      </p:pic>
    </p:spTree>
    <p:extLst>
      <p:ext uri="{BB962C8B-B14F-4D97-AF65-F5344CB8AC3E}">
        <p14:creationId xmlns:p14="http://schemas.microsoft.com/office/powerpoint/2010/main" val="11785193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CFF8C4-9641-4C0E-8AA3-83B355EC4EA7}"/>
              </a:ext>
            </a:extLst>
          </p:cNvPr>
          <p:cNvSpPr>
            <a:spLocks noGrp="1"/>
          </p:cNvSpPr>
          <p:nvPr>
            <p:ph type="title"/>
          </p:nvPr>
        </p:nvSpPr>
        <p:spPr>
          <a:xfrm>
            <a:off x="2173287" y="100966"/>
            <a:ext cx="10018713" cy="1752599"/>
          </a:xfrm>
        </p:spPr>
        <p:txBody>
          <a:bodyPr/>
          <a:lstStyle/>
          <a:p>
            <a:r>
              <a:rPr lang="en-US" b="0" i="0" dirty="0">
                <a:effectLst/>
                <a:latin typeface="Segoe UI" panose="020B0502040204020203" pitchFamily="34" charset="0"/>
              </a:rPr>
              <a:t>Enum</a:t>
            </a:r>
            <a:endParaRPr lang="he-IL" dirty="0"/>
          </a:p>
        </p:txBody>
      </p:sp>
      <p:sp>
        <p:nvSpPr>
          <p:cNvPr id="3" name="מציין מיקום תוכן 2">
            <a:extLst>
              <a:ext uri="{FF2B5EF4-FFF2-40B4-BE49-F238E27FC236}">
                <a16:creationId xmlns:a16="http://schemas.microsoft.com/office/drawing/2014/main" id="{7BF63E3D-ABEB-4A96-90D7-8B972409A3F8}"/>
              </a:ext>
            </a:extLst>
          </p:cNvPr>
          <p:cNvSpPr>
            <a:spLocks noGrp="1"/>
          </p:cNvSpPr>
          <p:nvPr>
            <p:ph idx="1"/>
          </p:nvPr>
        </p:nvSpPr>
        <p:spPr>
          <a:xfrm>
            <a:off x="2667001" y="0"/>
            <a:ext cx="10783252" cy="5183507"/>
          </a:xfrm>
        </p:spPr>
        <p:txBody>
          <a:bodyPr>
            <a:noAutofit/>
          </a:bodyPr>
          <a:lstStyle/>
          <a:p>
            <a:pPr marL="0" indent="0" algn="l">
              <a:buNone/>
            </a:pPr>
            <a:r>
              <a:rPr lang="en-US" sz="1600" dirty="0">
                <a:solidFill>
                  <a:schemeClr val="tx1"/>
                </a:solidFill>
              </a:rPr>
              <a:t>An </a:t>
            </a:r>
            <a:r>
              <a:rPr lang="en-US" sz="1600" dirty="0" err="1">
                <a:solidFill>
                  <a:schemeClr val="tx1"/>
                </a:solidFill>
              </a:rPr>
              <a:t>enum</a:t>
            </a:r>
            <a:r>
              <a:rPr lang="en-US" sz="1600" dirty="0">
                <a:solidFill>
                  <a:schemeClr val="tx1"/>
                </a:solidFill>
              </a:rPr>
              <a:t> is a special "class" that represents a group of constants (unchangeable variables, like final variables).</a:t>
            </a:r>
          </a:p>
          <a:p>
            <a:pPr marL="0" indent="0" algn="l">
              <a:buNone/>
            </a:pPr>
            <a:endParaRPr lang="en-US" sz="1600" dirty="0">
              <a:solidFill>
                <a:schemeClr val="tx1"/>
              </a:solidFill>
            </a:endParaRPr>
          </a:p>
          <a:p>
            <a:pPr marL="0" indent="0" algn="l">
              <a:buNone/>
            </a:pPr>
            <a:r>
              <a:rPr lang="en-US" sz="1600" dirty="0">
                <a:solidFill>
                  <a:schemeClr val="tx1"/>
                </a:solidFill>
              </a:rPr>
              <a:t>To create an </a:t>
            </a:r>
            <a:r>
              <a:rPr lang="en-US" sz="1600" dirty="0" err="1">
                <a:solidFill>
                  <a:schemeClr val="tx1"/>
                </a:solidFill>
              </a:rPr>
              <a:t>enum</a:t>
            </a:r>
            <a:r>
              <a:rPr lang="en-US" sz="1600" dirty="0">
                <a:solidFill>
                  <a:schemeClr val="tx1"/>
                </a:solidFill>
              </a:rPr>
              <a:t>, use the </a:t>
            </a:r>
            <a:r>
              <a:rPr lang="en-US" sz="1600" dirty="0" err="1">
                <a:solidFill>
                  <a:schemeClr val="tx1"/>
                </a:solidFill>
              </a:rPr>
              <a:t>enum</a:t>
            </a:r>
            <a:r>
              <a:rPr lang="en-US" sz="1600" dirty="0">
                <a:solidFill>
                  <a:schemeClr val="tx1"/>
                </a:solidFill>
              </a:rPr>
              <a:t> keyword (instead of class or interface), and separate the constants with a comma. Note that they should be in uppercase letters:</a:t>
            </a:r>
          </a:p>
          <a:p>
            <a:pPr marL="0" indent="0" algn="l">
              <a:buNone/>
            </a:pPr>
            <a:endParaRPr lang="en-US" sz="1600" dirty="0">
              <a:solidFill>
                <a:schemeClr val="tx1"/>
              </a:solidFill>
            </a:endParaRPr>
          </a:p>
          <a:p>
            <a:pPr marL="0" indent="0" algn="l">
              <a:buNone/>
            </a:pPr>
            <a:r>
              <a:rPr lang="en-US" sz="1600" dirty="0">
                <a:solidFill>
                  <a:schemeClr val="tx1"/>
                </a:solidFill>
              </a:rPr>
              <a:t>Example</a:t>
            </a:r>
          </a:p>
          <a:p>
            <a:pPr marL="0" indent="0" algn="l">
              <a:buNone/>
            </a:pPr>
            <a:endParaRPr lang="en-US" sz="1600" dirty="0">
              <a:solidFill>
                <a:schemeClr val="tx1"/>
              </a:solidFill>
            </a:endParaRPr>
          </a:p>
          <a:p>
            <a:pPr marL="0" indent="0" algn="l">
              <a:buNone/>
            </a:pPr>
            <a:endParaRPr lang="he-IL" sz="1600" dirty="0">
              <a:solidFill>
                <a:schemeClr val="tx1"/>
              </a:solidFill>
            </a:endParaRPr>
          </a:p>
        </p:txBody>
      </p:sp>
      <p:pic>
        <p:nvPicPr>
          <p:cNvPr id="6" name="תמונה 5">
            <a:extLst>
              <a:ext uri="{FF2B5EF4-FFF2-40B4-BE49-F238E27FC236}">
                <a16:creationId xmlns:a16="http://schemas.microsoft.com/office/drawing/2014/main" id="{C3466486-D6F2-4D2A-BC68-C96A2360DAC3}"/>
              </a:ext>
            </a:extLst>
          </p:cNvPr>
          <p:cNvPicPr>
            <a:picLocks noChangeAspect="1"/>
          </p:cNvPicPr>
          <p:nvPr/>
        </p:nvPicPr>
        <p:blipFill>
          <a:blip r:embed="rId2"/>
          <a:stretch>
            <a:fillRect/>
          </a:stretch>
        </p:blipFill>
        <p:spPr>
          <a:xfrm>
            <a:off x="4981575" y="3429000"/>
            <a:ext cx="4152900" cy="2714625"/>
          </a:xfrm>
          <a:prstGeom prst="rect">
            <a:avLst/>
          </a:prstGeom>
        </p:spPr>
      </p:pic>
    </p:spTree>
    <p:extLst>
      <p:ext uri="{BB962C8B-B14F-4D97-AF65-F5344CB8AC3E}">
        <p14:creationId xmlns:p14="http://schemas.microsoft.com/office/powerpoint/2010/main" val="1768337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op_simon">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op_simon" id="{41DE3DE0-7E13-4E8E-9A22-858D3A45F993}" vid="{7B6BD7F2-DADB-485F-9006-E32B2D8B7A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A2EDF334658E45BBDD803A8D2E66C9" ma:contentTypeVersion="5" ma:contentTypeDescription="Create a new document." ma:contentTypeScope="" ma:versionID="31affaa9825144ad9289e3b463969d76">
  <xsd:schema xmlns:xsd="http://www.w3.org/2001/XMLSchema" xmlns:xs="http://www.w3.org/2001/XMLSchema" xmlns:p="http://schemas.microsoft.com/office/2006/metadata/properties" xmlns:ns3="6dcf50e6-7810-4a3f-9669-170c7361e199" xmlns:ns4="063f3f23-6417-4a5e-9898-d437a4ccc325" targetNamespace="http://schemas.microsoft.com/office/2006/metadata/properties" ma:root="true" ma:fieldsID="7415cb6fc271fdc50848cb8bb5a44d28" ns3:_="" ns4:_="">
    <xsd:import namespace="6dcf50e6-7810-4a3f-9669-170c7361e199"/>
    <xsd:import namespace="063f3f23-6417-4a5e-9898-d437a4ccc32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cf50e6-7810-4a3f-9669-170c7361e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3f3f23-6417-4a5e-9898-d437a4ccc32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496198-2E38-4926-A1DA-329574697DDE}">
  <ds:schemaRefs>
    <ds:schemaRef ds:uri="http://schemas.openxmlformats.org/package/2006/metadata/core-properties"/>
    <ds:schemaRef ds:uri="http://www.w3.org/XML/1998/namespace"/>
    <ds:schemaRef ds:uri="http://purl.org/dc/elements/1.1/"/>
    <ds:schemaRef ds:uri="http://purl.org/dc/dcmitype/"/>
    <ds:schemaRef ds:uri="6dcf50e6-7810-4a3f-9669-170c7361e199"/>
    <ds:schemaRef ds:uri="063f3f23-6417-4a5e-9898-d437a4ccc325"/>
    <ds:schemaRef ds:uri="http://schemas.microsoft.com/office/2006/documentManagement/types"/>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77D7CE5-D6DD-4069-86F4-BB2DDC4628BD}">
  <ds:schemaRefs>
    <ds:schemaRef ds:uri="http://schemas.microsoft.com/sharepoint/v3/contenttype/forms"/>
  </ds:schemaRefs>
</ds:datastoreItem>
</file>

<file path=customXml/itemProps3.xml><?xml version="1.0" encoding="utf-8"?>
<ds:datastoreItem xmlns:ds="http://schemas.openxmlformats.org/officeDocument/2006/customXml" ds:itemID="{3248BBF1-A665-43D3-A8CA-41FADFC0B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cf50e6-7810-4a3f-9669-170c7361e199"/>
    <ds:schemaRef ds:uri="063f3f23-6417-4a5e-9898-d437a4ccc3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oop_simon</Template>
  <TotalTime>1295</TotalTime>
  <Words>1355</Words>
  <Application>Microsoft Office PowerPoint</Application>
  <PresentationFormat>Widescreen</PresentationFormat>
  <Paragraphs>155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Corbel</vt:lpstr>
      <vt:lpstr>Segoe UI</vt:lpstr>
      <vt:lpstr>Verdana</vt:lpstr>
      <vt:lpstr>oop_simon</vt:lpstr>
      <vt:lpstr>  תכנות מונחה עצמים  תרגול 01 </vt:lpstr>
      <vt:lpstr>נושאים להיום</vt:lpstr>
      <vt:lpstr>כמה מילים על הקורס:  </vt:lpstr>
      <vt:lpstr>PowerPoint Presentation</vt:lpstr>
      <vt:lpstr>Google is your best friend from now ! </vt:lpstr>
      <vt:lpstr>יישור קו העתקה עמוקה (deep copy)  </vt:lpstr>
      <vt:lpstr>יישור קו המושג גנרי</vt:lpstr>
      <vt:lpstr>Shorten if </vt:lpstr>
      <vt:lpstr>Enum</vt:lpstr>
      <vt:lpstr>for each</vt:lpstr>
      <vt:lpstr>Classes </vt:lpstr>
      <vt:lpstr>Classes Constructors  </vt:lpstr>
      <vt:lpstr>Classes methods </vt:lpstr>
      <vt:lpstr>Classes constructor</vt:lpstr>
      <vt:lpstr>Classes Encapsulation </vt:lpstr>
      <vt:lpstr>Classes Modifier </vt:lpstr>
      <vt:lpstr>Classes Packages &amp; API </vt:lpstr>
      <vt:lpstr>Java Inheritance (Subclass and Superclass) </vt:lpstr>
      <vt:lpstr>Inheritance  </vt:lpstr>
      <vt:lpstr>Polymorphism</vt:lpstr>
      <vt:lpstr>Abstraction </vt:lpstr>
      <vt:lpstr>Interfaces</vt:lpstr>
      <vt:lpstr>Exceptions </vt:lpstr>
      <vt:lpstr>Java Files </vt:lpstr>
      <vt:lpstr>Create a File </vt:lpstr>
      <vt:lpstr>Exceptions </vt:lpstr>
      <vt:lpstr>Write To a File </vt:lpstr>
      <vt:lpstr>Ex0</vt:lpstr>
      <vt:lpstr>PowerPoint Presentation</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01</dc:title>
  <dc:creator>שער ראשי רה''ע</dc:creator>
  <cp:lastModifiedBy>termin rep</cp:lastModifiedBy>
  <cp:revision>40</cp:revision>
  <dcterms:created xsi:type="dcterms:W3CDTF">2020-10-06T15:58:10Z</dcterms:created>
  <dcterms:modified xsi:type="dcterms:W3CDTF">2020-10-21T10:11:28Z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0x01010053A2EDF334658E45BBDD803A8D2E66C9</vt:lpwstr>
  </property>
</Properties>
</file>