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4"/>
  </p:sldMasterIdLst>
  <p:notesMasterIdLst>
    <p:notesMasterId r:id="rId28"/>
  </p:notesMasterIdLst>
  <p:sldIdLst>
    <p:sldId id="256" r:id="rId5"/>
    <p:sldId id="257" r:id="rId6"/>
    <p:sldId id="298" r:id="rId7"/>
    <p:sldId id="296" r:id="rId8"/>
    <p:sldId id="297" r:id="rId9"/>
    <p:sldId id="299" r:id="rId10"/>
    <p:sldId id="302" r:id="rId11"/>
    <p:sldId id="319" r:id="rId12"/>
    <p:sldId id="314" r:id="rId13"/>
    <p:sldId id="323" r:id="rId14"/>
    <p:sldId id="325" r:id="rId15"/>
    <p:sldId id="304" r:id="rId16"/>
    <p:sldId id="321" r:id="rId17"/>
    <p:sldId id="305" r:id="rId18"/>
    <p:sldId id="307" r:id="rId19"/>
    <p:sldId id="308" r:id="rId20"/>
    <p:sldId id="310" r:id="rId21"/>
    <p:sldId id="312" r:id="rId22"/>
    <p:sldId id="313" r:id="rId23"/>
    <p:sldId id="315" r:id="rId24"/>
    <p:sldId id="317" r:id="rId25"/>
    <p:sldId id="272"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min rep" initials="tr" lastIdx="1" clrIdx="0">
    <p:extLst>
      <p:ext uri="{19B8F6BF-5375-455C-9EA6-DF929625EA0E}">
        <p15:presenceInfo xmlns:p15="http://schemas.microsoft.com/office/powerpoint/2012/main" userId="44a3512ccec147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4" autoAdjust="0"/>
  </p:normalViewPr>
  <p:slideViewPr>
    <p:cSldViewPr snapToGrid="0">
      <p:cViewPr varScale="1">
        <p:scale>
          <a:sx n="118" d="100"/>
          <a:sy n="118" d="100"/>
        </p:scale>
        <p:origin x="648" y="10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4T13:46:24.432" idx="1">
    <p:pos x="7410" y="858"/>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DA59C4F-E499-4036-8FB9-B77BEC02A5D1}" type="datetimeFigureOut">
              <a:rPr lang="he-IL" smtClean="0"/>
              <a:t>י"ח/חשון/תשפ"א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9FC9AC-7F5E-46FC-BE85-59152A89C89B}" type="slidenum">
              <a:rPr lang="he-IL" smtClean="0"/>
              <a:t>‹#›</a:t>
            </a:fld>
            <a:endParaRPr lang="he-IL"/>
          </a:p>
        </p:txBody>
      </p:sp>
    </p:spTree>
    <p:extLst>
      <p:ext uri="{BB962C8B-B14F-4D97-AF65-F5344CB8AC3E}">
        <p14:creationId xmlns:p14="http://schemas.microsoft.com/office/powerpoint/2010/main" val="377527154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11/5/2020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382866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785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11/5/2020</a:t>
            </a:fld>
            <a:endParaRPr lang="en-US" dirty="0"/>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he-IL" dirty="0" err="1"/>
              <a:t>סמיון</a:t>
            </a:r>
            <a:r>
              <a:rPr lang="he-IL" dirty="0"/>
              <a:t> </a:t>
            </a:r>
            <a:r>
              <a:rPr lang="he-IL" dirty="0" err="1"/>
              <a:t>פיקלוב</a:t>
            </a:r>
            <a:endParaRPr lang="en-US" dirty="0"/>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4"/>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4"/>
          <a:srcRect l="35311" r="30747"/>
          <a:stretch/>
        </p:blipFill>
        <p:spPr>
          <a:xfrm>
            <a:off x="406400" y="0"/>
            <a:ext cx="2301456" cy="6858000"/>
          </a:xfrm>
          <a:prstGeom prst="rect">
            <a:avLst/>
          </a:prstGeom>
        </p:spPr>
      </p:pic>
    </p:spTree>
    <p:extLst>
      <p:ext uri="{BB962C8B-B14F-4D97-AF65-F5344CB8AC3E}">
        <p14:creationId xmlns:p14="http://schemas.microsoft.com/office/powerpoint/2010/main" val="1635903040"/>
      </p:ext>
    </p:extLst>
  </p:cSld>
  <p:clrMap bg1="dk1" tx1="lt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codingrevolution.com/junit-5-assertions/"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tutorials.jenkov.com/java/lambda-expression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url?sa=i&amp;url=https%3A%2F%2Fkompilationerror.blogspot.com%2F2019%2F12%2Fwhat-is-difference-between-and-equals.html&amp;psig=AOvVaw1A9dPABMkaGqdhUMxZMImU&amp;ust=1604420977417000&amp;source=images&amp;cd=vfe&amp;ved=0CA0QjhxqFwoTCICh2Iak5OwCFQAAAAAdAAAAABAD" TargetMode="External"/><Relationship Id="rId7" Type="http://schemas.openxmlformats.org/officeDocument/2006/relationships/hyperlink" Target="https://www.geeksforgeeks.org/override-equalsobject-hashcode-method/" TargetMode="External"/><Relationship Id="rId2" Type="http://schemas.openxmlformats.org/officeDocument/2006/relationships/hyperlink" Target="https://kompilationerror.blogspot.com/2019/12/what-is-difference-between-and-equals.html" TargetMode="External"/><Relationship Id="rId1" Type="http://schemas.openxmlformats.org/officeDocument/2006/relationships/slideLayout" Target="../slideLayouts/slideLayout2.xml"/><Relationship Id="rId6" Type="http://schemas.openxmlformats.org/officeDocument/2006/relationships/hyperlink" Target="https://www.geeksforgeeks.org/overriding-equals-method-in-java/" TargetMode="External"/><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3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516" y="92651"/>
            <a:ext cx="1908302" cy="11068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s Hiding under the Water: Testing as the Backbone of Qualitative  Software | SumatoSoft Blog">
            <a:extLst>
              <a:ext uri="{FF2B5EF4-FFF2-40B4-BE49-F238E27FC236}">
                <a16:creationId xmlns:a16="http://schemas.microsoft.com/office/drawing/2014/main" id="{E715FD53-DDFE-4589-BCD6-FA12638F3A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69818" y="1381270"/>
            <a:ext cx="8927503" cy="489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3487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sp>
        <p:nvSpPr>
          <p:cNvPr id="6" name="Content Placeholder 5">
            <a:extLst>
              <a:ext uri="{FF2B5EF4-FFF2-40B4-BE49-F238E27FC236}">
                <a16:creationId xmlns:a16="http://schemas.microsoft.com/office/drawing/2014/main" id="{1724A255-E569-4F7A-B0F9-A5541335E337}"/>
              </a:ext>
            </a:extLst>
          </p:cNvPr>
          <p:cNvSpPr>
            <a:spLocks noGrp="1"/>
          </p:cNvSpPr>
          <p:nvPr>
            <p:ph idx="1"/>
          </p:nvPr>
        </p:nvSpPr>
        <p:spPr>
          <a:xfrm>
            <a:off x="2875661" y="79623"/>
            <a:ext cx="9043353" cy="5092339"/>
          </a:xfrm>
        </p:spPr>
        <p:txBody>
          <a:bodyPr>
            <a:normAutofit/>
          </a:bodyPr>
          <a:lstStyle/>
          <a:p>
            <a:pPr marL="0" indent="0" algn="l" fontAlgn="base">
              <a:buNone/>
            </a:pPr>
            <a:r>
              <a:rPr lang="en-US" sz="1400" b="0" i="0" dirty="0">
                <a:solidFill>
                  <a:schemeClr val="tx1"/>
                </a:solidFill>
                <a:effectLst/>
                <a:latin typeface="var(--font-din)"/>
              </a:rPr>
              <a:t>Fast — it </a:t>
            </a:r>
            <a:r>
              <a:rPr lang="en-US" sz="1400" b="0" i="0" dirty="0" err="1">
                <a:solidFill>
                  <a:schemeClr val="tx1"/>
                </a:solidFill>
                <a:effectLst/>
                <a:latin typeface="var(--font-din)"/>
              </a:rPr>
              <a:t>gotta</a:t>
            </a:r>
            <a:r>
              <a:rPr lang="en-US" sz="1400" b="0" i="0" dirty="0">
                <a:solidFill>
                  <a:schemeClr val="tx1"/>
                </a:solidFill>
                <a:effectLst/>
                <a:latin typeface="var(--font-din)"/>
              </a:rPr>
              <a:t> run fast, otherwise it would completely miss a valuable characteristic of a unit test against an ordinary test.</a:t>
            </a:r>
          </a:p>
          <a:p>
            <a:pPr marL="0" indent="0" algn="l" fontAlgn="base">
              <a:buNone/>
            </a:pPr>
            <a:r>
              <a:rPr lang="en-US" sz="1400" b="0" i="0" dirty="0">
                <a:solidFill>
                  <a:schemeClr val="tx1"/>
                </a:solidFill>
                <a:effectLst/>
                <a:latin typeface="var(--font-din)"/>
              </a:rPr>
              <a:t>Independent — it shouldn’t depend of the results of another test or involve other unit — a unit test is meant to test only one unit.</a:t>
            </a:r>
          </a:p>
          <a:p>
            <a:pPr marL="0" indent="0" algn="l" fontAlgn="base">
              <a:buNone/>
            </a:pPr>
            <a:r>
              <a:rPr lang="en-US" sz="1400" b="0" i="0" dirty="0">
                <a:solidFill>
                  <a:schemeClr val="tx1"/>
                </a:solidFill>
                <a:effectLst/>
                <a:latin typeface="var(--font-din)"/>
              </a:rPr>
              <a:t>Repeatable — it </a:t>
            </a:r>
            <a:r>
              <a:rPr lang="en-US" sz="1400" b="0" i="0" dirty="0" err="1">
                <a:solidFill>
                  <a:schemeClr val="tx1"/>
                </a:solidFill>
                <a:effectLst/>
                <a:latin typeface="var(--font-din)"/>
              </a:rPr>
              <a:t>gotta</a:t>
            </a:r>
            <a:r>
              <a:rPr lang="en-US" sz="1400" b="0" i="0" dirty="0">
                <a:solidFill>
                  <a:schemeClr val="tx1"/>
                </a:solidFill>
                <a:effectLst/>
                <a:latin typeface="var(--font-din)"/>
              </a:rPr>
              <a:t> return the same result every time it runs, once you say that a certain class with certain inputs should return certain outputs: it will need to respect these rules forever.</a:t>
            </a:r>
          </a:p>
          <a:p>
            <a:pPr marL="0" indent="0" algn="l" fontAlgn="base">
              <a:buNone/>
            </a:pPr>
            <a:r>
              <a:rPr lang="en-US" sz="1400" b="0" i="0" dirty="0">
                <a:solidFill>
                  <a:schemeClr val="tx1"/>
                </a:solidFill>
                <a:effectLst/>
                <a:latin typeface="var(--font-din)"/>
              </a:rPr>
              <a:t>Self-Validating — it </a:t>
            </a:r>
            <a:r>
              <a:rPr lang="en-US" sz="1400" b="0" i="0" dirty="0" err="1">
                <a:solidFill>
                  <a:schemeClr val="tx1"/>
                </a:solidFill>
                <a:effectLst/>
                <a:latin typeface="var(--font-din)"/>
              </a:rPr>
              <a:t>gotta</a:t>
            </a:r>
            <a:r>
              <a:rPr lang="en-US" sz="1400" b="0" i="0" dirty="0">
                <a:solidFill>
                  <a:schemeClr val="tx1"/>
                </a:solidFill>
                <a:effectLst/>
                <a:latin typeface="var(--font-din)"/>
              </a:rPr>
              <a:t> be totally automated and with clear results (PASS or FAIL).</a:t>
            </a:r>
          </a:p>
          <a:p>
            <a:pPr marL="0" indent="0" algn="l" fontAlgn="base">
              <a:buNone/>
            </a:pPr>
            <a:r>
              <a:rPr lang="en-US" sz="1400" b="0" i="0" dirty="0">
                <a:solidFill>
                  <a:schemeClr val="tx1"/>
                </a:solidFill>
                <a:effectLst/>
                <a:latin typeface="var(--font-din)"/>
              </a:rPr>
              <a:t>Timely — it's </a:t>
            </a:r>
            <a:r>
              <a:rPr lang="en-US" sz="1400" b="0" i="0" dirty="0" err="1">
                <a:solidFill>
                  <a:schemeClr val="tx1"/>
                </a:solidFill>
                <a:effectLst/>
                <a:latin typeface="var(--font-din)"/>
              </a:rPr>
              <a:t>gotta</a:t>
            </a:r>
            <a:r>
              <a:rPr lang="en-US" sz="1400" b="0" i="0" dirty="0">
                <a:solidFill>
                  <a:schemeClr val="tx1"/>
                </a:solidFill>
                <a:effectLst/>
                <a:latin typeface="var(--font-din)"/>
              </a:rPr>
              <a:t> be planned.</a:t>
            </a:r>
            <a:endParaRPr lang="en-US" sz="1400" dirty="0">
              <a:solidFill>
                <a:schemeClr val="tx1"/>
              </a:solidFill>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516" y="92651"/>
            <a:ext cx="1908302" cy="11068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ealth &amp; Wellness Event - Canvas">
            <a:extLst>
              <a:ext uri="{FF2B5EF4-FFF2-40B4-BE49-F238E27FC236}">
                <a16:creationId xmlns:a16="http://schemas.microsoft.com/office/drawing/2014/main" id="{96AB2F3B-9AC9-4EDD-9CB4-24CD7383D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582" y="3349133"/>
            <a:ext cx="4994248" cy="333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50427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sp>
        <p:nvSpPr>
          <p:cNvPr id="6" name="Content Placeholder 5">
            <a:extLst>
              <a:ext uri="{FF2B5EF4-FFF2-40B4-BE49-F238E27FC236}">
                <a16:creationId xmlns:a16="http://schemas.microsoft.com/office/drawing/2014/main" id="{1724A255-E569-4F7A-B0F9-A5541335E337}"/>
              </a:ext>
            </a:extLst>
          </p:cNvPr>
          <p:cNvSpPr>
            <a:spLocks noGrp="1"/>
          </p:cNvSpPr>
          <p:nvPr>
            <p:ph idx="1"/>
          </p:nvPr>
        </p:nvSpPr>
        <p:spPr>
          <a:xfrm>
            <a:off x="2745959" y="1381270"/>
            <a:ext cx="9043353" cy="5092339"/>
          </a:xfrm>
        </p:spPr>
        <p:txBody>
          <a:bodyPr>
            <a:normAutofit/>
          </a:bodyPr>
          <a:lstStyle/>
          <a:p>
            <a:pPr marL="0" indent="0" algn="l" fontAlgn="base">
              <a:buNone/>
            </a:pPr>
            <a:r>
              <a:rPr lang="en-US" sz="1400" b="0" i="0" dirty="0">
                <a:solidFill>
                  <a:schemeClr val="tx1"/>
                </a:solidFill>
                <a:effectLst/>
                <a:latin typeface="var(--font-din)"/>
              </a:rPr>
              <a:t>JUnit is one of the most popular unit-testing frameworks in the Java ecosystem. The JUnit 5 version contains a number of exciting innovations, with the goal to support new features in Java 8 and above, as well as enabling many different styles of testing.</a:t>
            </a:r>
          </a:p>
          <a:p>
            <a:pPr marL="0" indent="0" algn="l" fontAlgn="base">
              <a:buNone/>
            </a:pPr>
            <a:r>
              <a:rPr lang="en-US" sz="1400" dirty="0">
                <a:solidFill>
                  <a:schemeClr val="tx1"/>
                </a:solidFill>
              </a:rPr>
              <a:t>@</a:t>
            </a:r>
            <a:r>
              <a:rPr lang="en-US" sz="1400" dirty="0">
                <a:solidFill>
                  <a:srgbClr val="FFFF00"/>
                </a:solidFill>
              </a:rPr>
              <a:t>Test</a:t>
            </a:r>
            <a:r>
              <a:rPr lang="en-US" sz="1400" dirty="0">
                <a:solidFill>
                  <a:schemeClr val="tx1"/>
                </a:solidFill>
              </a:rPr>
              <a:t>  - Denotes that a method is a test method. Unlike JUnit 4’s @Test annotation, this annotation does not declare any attributes, since test extensions in JUnit Jupiter operate based on their own dedicated annotations. Such methods are inherited unless they are overridden.</a:t>
            </a:r>
          </a:p>
          <a:p>
            <a:pPr marL="0" indent="0" algn="l" fontAlgn="base">
              <a:buNone/>
            </a:pPr>
            <a:endParaRPr lang="en-US" sz="1400" dirty="0">
              <a:solidFill>
                <a:schemeClr val="tx1"/>
              </a:solidFill>
              <a:latin typeface="var(--font-din)"/>
            </a:endParaRPr>
          </a:p>
          <a:p>
            <a:pPr marL="0" indent="0" algn="l" fontAlgn="base">
              <a:buNone/>
            </a:pPr>
            <a:r>
              <a:rPr lang="en-US" sz="1400" dirty="0">
                <a:solidFill>
                  <a:schemeClr val="tx1"/>
                </a:solidFill>
              </a:rPr>
              <a:t>@</a:t>
            </a:r>
            <a:r>
              <a:rPr lang="en-US" sz="1400" dirty="0">
                <a:solidFill>
                  <a:srgbClr val="FFFF00"/>
                </a:solidFill>
              </a:rPr>
              <a:t>DisplayName</a:t>
            </a:r>
            <a:r>
              <a:rPr lang="en-US" sz="1400" dirty="0">
                <a:solidFill>
                  <a:schemeClr val="tx1"/>
                </a:solidFill>
              </a:rPr>
              <a:t> – defines custom display name for a test class or a test method</a:t>
            </a:r>
          </a:p>
          <a:p>
            <a:pPr marL="0" indent="0" algn="l" fontAlgn="base">
              <a:buNone/>
            </a:pPr>
            <a:r>
              <a:rPr lang="en-US" sz="1400" dirty="0">
                <a:solidFill>
                  <a:schemeClr val="tx1"/>
                </a:solidFill>
              </a:rPr>
              <a:t>@</a:t>
            </a:r>
            <a:r>
              <a:rPr lang="en-US" sz="1400" dirty="0">
                <a:solidFill>
                  <a:srgbClr val="FFFF00"/>
                </a:solidFill>
              </a:rPr>
              <a:t>BeforeEach</a:t>
            </a:r>
            <a:r>
              <a:rPr lang="en-US" sz="1400" dirty="0">
                <a:solidFill>
                  <a:schemeClr val="tx1"/>
                </a:solidFill>
              </a:rPr>
              <a:t> – denotes that the annotated method will be executed before each test method </a:t>
            </a:r>
          </a:p>
          <a:p>
            <a:pPr marL="0" indent="0" algn="l" fontAlgn="base">
              <a:buNone/>
            </a:pPr>
            <a:r>
              <a:rPr lang="en-US" sz="1400" dirty="0">
                <a:solidFill>
                  <a:schemeClr val="tx1"/>
                </a:solidFill>
              </a:rPr>
              <a:t>@</a:t>
            </a:r>
            <a:r>
              <a:rPr lang="en-US" sz="1400" dirty="0">
                <a:solidFill>
                  <a:srgbClr val="FFFF00"/>
                </a:solidFill>
              </a:rPr>
              <a:t>AfterAll</a:t>
            </a:r>
            <a:r>
              <a:rPr lang="en-US" sz="1400" dirty="0">
                <a:solidFill>
                  <a:schemeClr val="tx1"/>
                </a:solidFill>
              </a:rPr>
              <a:t> – Denotes that the annotated method should be executed after all @Test</a:t>
            </a:r>
          </a:p>
          <a:p>
            <a:pPr marL="0" indent="0" algn="l" fontAlgn="base">
              <a:buNone/>
            </a:pPr>
            <a:r>
              <a:rPr lang="en-US" sz="1400" dirty="0">
                <a:solidFill>
                  <a:schemeClr val="tx1"/>
                </a:solidFill>
              </a:rPr>
              <a:t>@</a:t>
            </a:r>
            <a:r>
              <a:rPr lang="en-US" sz="1400" dirty="0">
                <a:solidFill>
                  <a:srgbClr val="FFFF00"/>
                </a:solidFill>
              </a:rPr>
              <a:t>Disabled</a:t>
            </a:r>
            <a:r>
              <a:rPr lang="en-US" sz="1400" dirty="0">
                <a:solidFill>
                  <a:schemeClr val="tx1"/>
                </a:solidFill>
              </a:rPr>
              <a:t> – it is used to disable a test class or method </a:t>
            </a:r>
          </a:p>
          <a:p>
            <a:pPr marL="0" indent="0" algn="l" fontAlgn="base">
              <a:buNone/>
            </a:pPr>
            <a:r>
              <a:rPr lang="en-US" sz="1400" dirty="0">
                <a:solidFill>
                  <a:schemeClr val="tx1"/>
                </a:solidFill>
              </a:rPr>
              <a:t>@</a:t>
            </a:r>
            <a:r>
              <a:rPr lang="en-US" sz="1400" dirty="0">
                <a:solidFill>
                  <a:srgbClr val="FFFF00"/>
                </a:solidFill>
              </a:rPr>
              <a:t>AfterEach</a:t>
            </a:r>
            <a:r>
              <a:rPr lang="en-US" sz="1400" dirty="0">
                <a:solidFill>
                  <a:schemeClr val="tx1"/>
                </a:solidFill>
              </a:rPr>
              <a:t> - Denotes that the annotated method should be executed after each @Test.</a:t>
            </a:r>
          </a:p>
          <a:p>
            <a:pPr marL="0" indent="0" algn="l" fontAlgn="base">
              <a:buNone/>
            </a:pPr>
            <a:endParaRPr lang="en-US" sz="1400" dirty="0">
              <a:solidFill>
                <a:schemeClr val="tx1"/>
              </a:solidFill>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516" y="92651"/>
            <a:ext cx="1908302" cy="110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24791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sp>
        <p:nvSpPr>
          <p:cNvPr id="6" name="Content Placeholder 5">
            <a:extLst>
              <a:ext uri="{FF2B5EF4-FFF2-40B4-BE49-F238E27FC236}">
                <a16:creationId xmlns:a16="http://schemas.microsoft.com/office/drawing/2014/main" id="{1724A255-E569-4F7A-B0F9-A5541335E337}"/>
              </a:ext>
            </a:extLst>
          </p:cNvPr>
          <p:cNvSpPr>
            <a:spLocks noGrp="1"/>
          </p:cNvSpPr>
          <p:nvPr>
            <p:ph idx="1"/>
          </p:nvPr>
        </p:nvSpPr>
        <p:spPr>
          <a:xfrm>
            <a:off x="3050357" y="1189727"/>
            <a:ext cx="9043353" cy="5092339"/>
          </a:xfrm>
        </p:spPr>
        <p:txBody>
          <a:bodyPr>
            <a:normAutofit/>
          </a:bodyPr>
          <a:lstStyle/>
          <a:p>
            <a:pPr marL="0" indent="0" algn="l" fontAlgn="base">
              <a:buNone/>
            </a:pPr>
            <a:endParaRPr lang="en-US" sz="1400" dirty="0">
              <a:solidFill>
                <a:schemeClr val="tx1"/>
              </a:solidFill>
            </a:endParaRPr>
          </a:p>
          <a:p>
            <a:pPr marL="0" indent="0" algn="l" fontAlgn="base">
              <a:buNone/>
            </a:pPr>
            <a:endParaRPr lang="en-US" sz="1400" dirty="0">
              <a:solidFill>
                <a:schemeClr val="tx1"/>
              </a:solidFill>
            </a:endParaRPr>
          </a:p>
          <a:p>
            <a:pPr marL="0" indent="0" algn="l" fontAlgn="base">
              <a:buNone/>
            </a:pPr>
            <a:endParaRPr lang="en-US" sz="1400" dirty="0">
              <a:solidFill>
                <a:schemeClr val="tx1"/>
              </a:solidFill>
            </a:endParaRPr>
          </a:p>
          <a:p>
            <a:pPr marL="0" indent="0" algn="l" fontAlgn="base">
              <a:buNone/>
            </a:pPr>
            <a:endParaRPr lang="en-US" sz="1400" dirty="0">
              <a:solidFill>
                <a:schemeClr val="tx1"/>
              </a:solidFill>
            </a:endParaRPr>
          </a:p>
          <a:p>
            <a:pPr marL="0" indent="0" algn="l" fontAlgn="base">
              <a:buNone/>
            </a:pPr>
            <a:endParaRPr lang="en-US" sz="1400" dirty="0">
              <a:solidFill>
                <a:schemeClr val="tx1"/>
              </a:solidFill>
            </a:endParaRPr>
          </a:p>
          <a:p>
            <a:pPr marL="0" indent="0" algn="l" fontAlgn="base">
              <a:buNone/>
            </a:pPr>
            <a:endParaRPr lang="en-US" sz="1400" dirty="0">
              <a:solidFill>
                <a:schemeClr val="tx1"/>
              </a:solidFill>
            </a:endParaRPr>
          </a:p>
          <a:p>
            <a:pPr marL="0" indent="0" algn="l" fontAlgn="base">
              <a:buNone/>
            </a:pPr>
            <a:r>
              <a:rPr lang="en-US" sz="3600" dirty="0">
                <a:solidFill>
                  <a:schemeClr val="tx1"/>
                </a:solidFill>
                <a:hlinkClick r:id="rId2"/>
              </a:rPr>
              <a:t>JUnit-5-assertion Link</a:t>
            </a:r>
            <a:endParaRPr lang="en-US" sz="3600" dirty="0">
              <a:solidFill>
                <a:schemeClr val="tx1"/>
              </a:solidFill>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516" y="92651"/>
            <a:ext cx="1908302" cy="11068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CAEW highlights the need for checks on SEISS | Bates Weston">
            <a:extLst>
              <a:ext uri="{FF2B5EF4-FFF2-40B4-BE49-F238E27FC236}">
                <a16:creationId xmlns:a16="http://schemas.microsoft.com/office/drawing/2014/main" id="{CF1B294E-E2E9-443F-9711-7306645E4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0357" y="1381270"/>
            <a:ext cx="41910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51987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639" y="264631"/>
            <a:ext cx="1908302" cy="11068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7DFA858F-4A64-4487-85A0-1EC1D0718BEF}"/>
              </a:ext>
            </a:extLst>
          </p:cNvPr>
          <p:cNvSpPr>
            <a:spLocks noGrp="1" noChangeArrowheads="1"/>
          </p:cNvSpPr>
          <p:nvPr>
            <p:ph idx="1"/>
          </p:nvPr>
        </p:nvSpPr>
        <p:spPr bwMode="auto">
          <a:xfrm>
            <a:off x="3178810" y="2093000"/>
            <a:ext cx="7024370"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BBB529"/>
                </a:solidFill>
                <a:effectLst/>
                <a:latin typeface="JetBrains Mono"/>
              </a:rPr>
              <a:t>@BeforeAll</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static void </a:t>
            </a:r>
            <a:r>
              <a:rPr kumimoji="0" lang="en-US" altLang="en-US" sz="1300" b="0" i="0" u="none" strike="noStrike" cap="none" normalizeH="0" baseline="0" dirty="0">
                <a:ln>
                  <a:noFill/>
                </a:ln>
                <a:solidFill>
                  <a:srgbClr val="FFC66D"/>
                </a:solidFill>
                <a:effectLst/>
                <a:latin typeface="JetBrains Mono"/>
              </a:rPr>
              <a:t>setup</a:t>
            </a:r>
            <a:r>
              <a:rPr kumimoji="0" lang="en-US" altLang="en-US" sz="1300" b="0" i="0" u="none" strike="noStrike" cap="none" normalizeH="0" baseline="0" dirty="0">
                <a:ln>
                  <a:noFill/>
                </a:ln>
                <a:solidFill>
                  <a:srgbClr val="A9B7C6"/>
                </a:solidFill>
                <a:effectLst/>
                <a:latin typeface="JetBrains Mono"/>
              </a:rPr>
              <a:t>() </a:t>
            </a:r>
            <a:r>
              <a:rPr kumimoji="0" lang="en-US" altLang="en-US" sz="1300" b="0" i="0" u="none" strike="noStrike" cap="none" normalizeH="0" baseline="0" dirty="0">
                <a:ln>
                  <a:noFill/>
                </a:ln>
                <a:solidFill>
                  <a:srgbClr val="C00000"/>
                </a:solidFill>
                <a:effectLst/>
                <a:latin typeface="JetBrains Mono"/>
              </a:rPr>
              <a:t>{</a:t>
            </a:r>
            <a:r>
              <a:rPr lang="en-US" sz="1100" b="0" i="1" dirty="0">
                <a:solidFill>
                  <a:srgbClr val="C00000"/>
                </a:solidFill>
                <a:effectLst/>
                <a:latin typeface="raleway"/>
              </a:rPr>
              <a:t>@BeforeAll </a:t>
            </a:r>
            <a:r>
              <a:rPr lang="en-US" sz="1100" b="0" i="0" dirty="0">
                <a:solidFill>
                  <a:srgbClr val="C00000"/>
                </a:solidFill>
                <a:effectLst/>
                <a:latin typeface="raleway"/>
              </a:rPr>
              <a:t>annotation needs to be static, otherwise the code will not compile.</a:t>
            </a:r>
            <a:r>
              <a:rPr kumimoji="0" lang="en-US" altLang="en-US" sz="1300" b="0" i="0" u="none" strike="noStrike" cap="none" normalizeH="0" baseline="0" dirty="0">
                <a:ln>
                  <a:noFill/>
                </a:ln>
                <a:solidFill>
                  <a:srgbClr val="C00000"/>
                </a:solidFill>
                <a:effectLst/>
                <a:latin typeface="JetBrains Mono"/>
              </a:rPr>
              <a:t>    </a:t>
            </a:r>
            <a:r>
              <a:rPr kumimoji="0" lang="en-US" altLang="en-US" sz="1300" b="0" i="0" u="none" strike="noStrike" cap="none" normalizeH="0" baseline="0" dirty="0" err="1">
                <a:ln>
                  <a:noFill/>
                </a:ln>
                <a:solidFill>
                  <a:srgbClr val="A9B7C6"/>
                </a:solidFill>
                <a:effectLst/>
                <a:latin typeface="JetBrains Mono"/>
              </a:rPr>
              <a:t>System.</a:t>
            </a:r>
            <a:r>
              <a:rPr kumimoji="0" lang="en-US" altLang="en-US" sz="1300" b="0" i="1" u="none" strike="noStrike" cap="none" normalizeH="0" baseline="0" dirty="0" err="1">
                <a:ln>
                  <a:noFill/>
                </a:ln>
                <a:solidFill>
                  <a:srgbClr val="9876AA"/>
                </a:solidFill>
                <a:effectLst/>
                <a:latin typeface="JetBrains Mono"/>
              </a:rPr>
              <a:t>out</a:t>
            </a:r>
            <a:r>
              <a:rPr kumimoji="0" lang="en-US" altLang="en-US" sz="1300" b="0" i="0" u="none" strike="noStrike" cap="none" normalizeH="0" baseline="0" dirty="0" err="1">
                <a:ln>
                  <a:noFill/>
                </a:ln>
                <a:solidFill>
                  <a:srgbClr val="A9B7C6"/>
                </a:solidFill>
                <a:effectLst/>
                <a:latin typeface="JetBrains Mono"/>
              </a:rPr>
              <a:t>.println</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a:t>
            </a:r>
            <a:r>
              <a:rPr kumimoji="0" lang="en-US" altLang="en-US" sz="1300" b="0" i="0" u="none" strike="noStrike" cap="none" normalizeH="0" baseline="0" dirty="0" err="1">
                <a:ln>
                  <a:noFill/>
                </a:ln>
                <a:solidFill>
                  <a:srgbClr val="6A8759"/>
                </a:solidFill>
                <a:effectLst/>
                <a:latin typeface="JetBrains Mono"/>
              </a:rPr>
              <a:t>BeforeAll</a:t>
            </a:r>
            <a:r>
              <a:rPr kumimoji="0" lang="en-US" altLang="en-US" sz="1300" b="0" i="0" u="none" strike="noStrike" cap="none" normalizeH="0" baseline="0" dirty="0">
                <a:ln>
                  <a:noFill/>
                </a:ln>
                <a:solidFill>
                  <a:srgbClr val="6A8759"/>
                </a:solidFill>
                <a:effectLst/>
                <a:latin typeface="JetBrains Mono"/>
              </a:rPr>
              <a:t> - executes once before all test methods in this class"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BBB529"/>
                </a:solidFill>
                <a:effectLst/>
                <a:latin typeface="JetBrains Mono"/>
              </a:rPr>
              <a:t>@BeforeEach</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void </a:t>
            </a:r>
            <a:r>
              <a:rPr kumimoji="0" lang="en-US" altLang="en-US" sz="1300" b="0" i="0" u="none" strike="noStrike" cap="none" normalizeH="0" baseline="0" dirty="0" err="1">
                <a:ln>
                  <a:noFill/>
                </a:ln>
                <a:solidFill>
                  <a:srgbClr val="FFC66D"/>
                </a:solidFill>
                <a:effectLst/>
                <a:latin typeface="JetBrains Mono"/>
              </a:rPr>
              <a:t>init</a:t>
            </a:r>
            <a:r>
              <a:rPr kumimoji="0" lang="en-US" altLang="en-US" sz="1300" b="0" i="0" u="none" strike="noStrike" cap="none" normalizeH="0" baseline="0" dirty="0">
                <a:ln>
                  <a:noFill/>
                </a:ln>
                <a:solidFill>
                  <a:srgbClr val="A9B7C6"/>
                </a:solidFill>
                <a:effectLst/>
                <a:latin typeface="JetBrains Mono"/>
              </a:rPr>
              <a:t>() {</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    </a:t>
            </a:r>
            <a:r>
              <a:rPr kumimoji="0" lang="en-US" altLang="en-US" sz="1300" b="0" i="0" u="none" strike="noStrike" cap="none" normalizeH="0" baseline="0" dirty="0" err="1">
                <a:ln>
                  <a:noFill/>
                </a:ln>
                <a:solidFill>
                  <a:srgbClr val="A9B7C6"/>
                </a:solidFill>
                <a:effectLst/>
                <a:latin typeface="JetBrains Mono"/>
              </a:rPr>
              <a:t>System.</a:t>
            </a:r>
            <a:r>
              <a:rPr kumimoji="0" lang="en-US" altLang="en-US" sz="1300" b="0" i="1" u="none" strike="noStrike" cap="none" normalizeH="0" baseline="0" dirty="0" err="1">
                <a:ln>
                  <a:noFill/>
                </a:ln>
                <a:solidFill>
                  <a:srgbClr val="9876AA"/>
                </a:solidFill>
                <a:effectLst/>
                <a:latin typeface="JetBrains Mono"/>
              </a:rPr>
              <a:t>out</a:t>
            </a:r>
            <a:r>
              <a:rPr kumimoji="0" lang="en-US" altLang="en-US" sz="1300" b="0" i="0" u="none" strike="noStrike" cap="none" normalizeH="0" baseline="0" dirty="0" err="1">
                <a:ln>
                  <a:noFill/>
                </a:ln>
                <a:solidFill>
                  <a:srgbClr val="A9B7C6"/>
                </a:solidFill>
                <a:effectLst/>
                <a:latin typeface="JetBrains Mono"/>
              </a:rPr>
              <a:t>.println</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a:t>
            </a:r>
            <a:r>
              <a:rPr kumimoji="0" lang="en-US" altLang="en-US" sz="1300" b="0" i="0" u="none" strike="noStrike" cap="none" normalizeH="0" baseline="0" dirty="0" err="1">
                <a:ln>
                  <a:noFill/>
                </a:ln>
                <a:solidFill>
                  <a:srgbClr val="6A8759"/>
                </a:solidFill>
                <a:effectLst/>
                <a:latin typeface="JetBrains Mono"/>
              </a:rPr>
              <a:t>BeforeEach</a:t>
            </a:r>
            <a:r>
              <a:rPr kumimoji="0" lang="en-US" altLang="en-US" sz="1300" b="0" i="0" u="none" strike="noStrike" cap="none" normalizeH="0" baseline="0" dirty="0">
                <a:ln>
                  <a:noFill/>
                </a:ln>
                <a:solidFill>
                  <a:srgbClr val="6A8759"/>
                </a:solidFill>
                <a:effectLst/>
                <a:latin typeface="JetBrains Mono"/>
              </a:rPr>
              <a:t> - executes before each test method in this class"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373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639" y="264631"/>
            <a:ext cx="1908302" cy="110685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726B5B26-33F8-463D-884A-061172058FA3}"/>
              </a:ext>
            </a:extLst>
          </p:cNvPr>
          <p:cNvSpPr>
            <a:spLocks noGrp="1"/>
          </p:cNvSpPr>
          <p:nvPr>
            <p:ph idx="1"/>
          </p:nvPr>
        </p:nvSpPr>
        <p:spPr/>
        <p:txBody>
          <a:bodyPr/>
          <a:lstStyle/>
          <a:p>
            <a:endParaRPr lang="en-US" dirty="0"/>
          </a:p>
        </p:txBody>
      </p:sp>
      <p:sp>
        <p:nvSpPr>
          <p:cNvPr id="11" name="Rectangle 6">
            <a:extLst>
              <a:ext uri="{FF2B5EF4-FFF2-40B4-BE49-F238E27FC236}">
                <a16:creationId xmlns:a16="http://schemas.microsoft.com/office/drawing/2014/main" id="{CC66F173-3C68-44D5-AAC9-FE7E76D32153}"/>
              </a:ext>
            </a:extLst>
          </p:cNvPr>
          <p:cNvSpPr>
            <a:spLocks noChangeArrowheads="1"/>
          </p:cNvSpPr>
          <p:nvPr/>
        </p:nvSpPr>
        <p:spPr bwMode="auto">
          <a:xfrm>
            <a:off x="3403916" y="2160839"/>
            <a:ext cx="7683184"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BBB529"/>
                </a:solidFill>
                <a:effectLst/>
                <a:latin typeface="JetBrains Mono"/>
              </a:rPr>
              <a:t>@DisplayName</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"Single test successful"</a:t>
            </a: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BBB529"/>
                </a:solidFill>
                <a:effectLst/>
                <a:latin typeface="JetBrains Mono"/>
              </a:rPr>
              <a:t>@Test</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void </a:t>
            </a:r>
            <a:r>
              <a:rPr kumimoji="0" lang="en-US" altLang="en-US" sz="1300" b="0" i="0" u="none" strike="noStrike" cap="none" normalizeH="0" baseline="0" dirty="0" err="1">
                <a:ln>
                  <a:noFill/>
                </a:ln>
                <a:solidFill>
                  <a:srgbClr val="FFC66D"/>
                </a:solidFill>
                <a:effectLst/>
                <a:latin typeface="JetBrains Mono"/>
              </a:rPr>
              <a:t>testSingleSuccessTest</a:t>
            </a:r>
            <a:r>
              <a:rPr kumimoji="0" lang="en-US" altLang="en-US" sz="1300" b="0" i="0" u="none" strike="noStrike" cap="none" normalizeH="0" baseline="0" dirty="0">
                <a:ln>
                  <a:noFill/>
                </a:ln>
                <a:solidFill>
                  <a:srgbClr val="A9B7C6"/>
                </a:solidFill>
                <a:effectLst/>
                <a:latin typeface="JetBrains Mono"/>
              </a:rPr>
              <a:t>() {</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    </a:t>
            </a:r>
            <a:r>
              <a:rPr kumimoji="0" lang="en-US" altLang="en-US" sz="1300" b="0" i="0" u="none" strike="noStrike" cap="none" normalizeH="0" baseline="0" dirty="0" err="1">
                <a:ln>
                  <a:noFill/>
                </a:ln>
                <a:solidFill>
                  <a:srgbClr val="A9B7C6"/>
                </a:solidFill>
                <a:effectLst/>
                <a:latin typeface="JetBrains Mono"/>
              </a:rPr>
              <a:t>System.</a:t>
            </a:r>
            <a:r>
              <a:rPr kumimoji="0" lang="en-US" altLang="en-US" sz="1300" b="0" i="1" u="none" strike="noStrike" cap="none" normalizeH="0" baseline="0" dirty="0" err="1">
                <a:ln>
                  <a:noFill/>
                </a:ln>
                <a:solidFill>
                  <a:srgbClr val="9876AA"/>
                </a:solidFill>
                <a:effectLst/>
                <a:latin typeface="JetBrains Mono"/>
              </a:rPr>
              <a:t>out</a:t>
            </a:r>
            <a:r>
              <a:rPr kumimoji="0" lang="en-US" altLang="en-US" sz="1300" b="0" i="0" u="none" strike="noStrike" cap="none" normalizeH="0" baseline="0" dirty="0" err="1">
                <a:ln>
                  <a:noFill/>
                </a:ln>
                <a:solidFill>
                  <a:srgbClr val="A9B7C6"/>
                </a:solidFill>
                <a:effectLst/>
                <a:latin typeface="JetBrains Mono"/>
              </a:rPr>
              <a:t>.println</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"Success"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BBB529"/>
                </a:solidFill>
                <a:effectLst/>
                <a:latin typeface="JetBrains Mono"/>
              </a:rPr>
              <a:t>@Test</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BBB529"/>
                </a:solidFill>
                <a:effectLst/>
                <a:latin typeface="JetBrains Mono"/>
              </a:rPr>
              <a:t>@Disabled</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"Not implemented yet"</a:t>
            </a: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CC7832"/>
                </a:solidFill>
                <a:effectLst/>
                <a:latin typeface="JetBrains Mono"/>
              </a:rPr>
              <a:t>void </a:t>
            </a:r>
            <a:r>
              <a:rPr kumimoji="0" lang="en-US" altLang="en-US" sz="1300" b="0" i="0" u="none" strike="noStrike" cap="none" normalizeH="0" baseline="0" dirty="0" err="1">
                <a:ln>
                  <a:noFill/>
                </a:ln>
                <a:solidFill>
                  <a:srgbClr val="FFC66D"/>
                </a:solidFill>
                <a:effectLst/>
                <a:latin typeface="JetBrains Mono"/>
              </a:rPr>
              <a:t>testShowSomething</a:t>
            </a:r>
            <a:r>
              <a:rPr kumimoji="0" lang="en-US" altLang="en-US" sz="1300" b="0" i="0" u="none" strike="noStrike" cap="none" normalizeH="0" baseline="0" dirty="0">
                <a:ln>
                  <a:noFill/>
                </a:ln>
                <a:solidFill>
                  <a:srgbClr val="A9B7C6"/>
                </a:solidFill>
                <a:effectLst/>
                <a:latin typeface="JetBrains Mono"/>
              </a:rPr>
              <a:t>() {</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0375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639" y="264631"/>
            <a:ext cx="1908302" cy="110685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726B5B26-33F8-463D-884A-061172058FA3}"/>
              </a:ext>
            </a:extLst>
          </p:cNvPr>
          <p:cNvSpPr>
            <a:spLocks noGrp="1"/>
          </p:cNvSpPr>
          <p:nvPr>
            <p:ph idx="1"/>
          </p:nvPr>
        </p:nvSpPr>
        <p:spPr/>
        <p:txBody>
          <a:bodyPr/>
          <a:lstStyle/>
          <a:p>
            <a:endParaRPr lang="en-US" dirty="0"/>
          </a:p>
        </p:txBody>
      </p:sp>
      <p:sp>
        <p:nvSpPr>
          <p:cNvPr id="4" name="Rectangle 1">
            <a:extLst>
              <a:ext uri="{FF2B5EF4-FFF2-40B4-BE49-F238E27FC236}">
                <a16:creationId xmlns:a16="http://schemas.microsoft.com/office/drawing/2014/main" id="{E314C54A-177C-4DDE-9395-F7EEA7DA9B62}"/>
              </a:ext>
            </a:extLst>
          </p:cNvPr>
          <p:cNvSpPr>
            <a:spLocks noChangeArrowheads="1"/>
          </p:cNvSpPr>
          <p:nvPr/>
        </p:nvSpPr>
        <p:spPr bwMode="auto">
          <a:xfrm>
            <a:off x="3743542" y="2022930"/>
            <a:ext cx="7333430" cy="2169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BBB529"/>
                </a:solidFill>
                <a:effectLst/>
                <a:latin typeface="JetBrains Mono"/>
              </a:rPr>
              <a:t>@AfterEach</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void </a:t>
            </a:r>
            <a:r>
              <a:rPr kumimoji="0" lang="en-US" altLang="en-US" sz="1300" b="0" i="0" u="none" strike="noStrike" cap="none" normalizeH="0" baseline="0" dirty="0" err="1">
                <a:ln>
                  <a:noFill/>
                </a:ln>
                <a:solidFill>
                  <a:srgbClr val="FFC66D"/>
                </a:solidFill>
                <a:effectLst/>
                <a:latin typeface="JetBrains Mono"/>
              </a:rPr>
              <a:t>tearDown</a:t>
            </a:r>
            <a:r>
              <a:rPr kumimoji="0" lang="en-US" altLang="en-US" sz="1300" b="0" i="0" u="none" strike="noStrike" cap="none" normalizeH="0" baseline="0" dirty="0">
                <a:ln>
                  <a:noFill/>
                </a:ln>
                <a:solidFill>
                  <a:srgbClr val="A9B7C6"/>
                </a:solidFill>
                <a:effectLst/>
                <a:latin typeface="JetBrains Mono"/>
              </a:rPr>
              <a:t>() {</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    </a:t>
            </a:r>
            <a:r>
              <a:rPr kumimoji="0" lang="en-US" altLang="en-US" sz="1300" b="0" i="0" u="none" strike="noStrike" cap="none" normalizeH="0" baseline="0" dirty="0" err="1">
                <a:ln>
                  <a:noFill/>
                </a:ln>
                <a:solidFill>
                  <a:srgbClr val="A9B7C6"/>
                </a:solidFill>
                <a:effectLst/>
                <a:latin typeface="JetBrains Mono"/>
              </a:rPr>
              <a:t>System.</a:t>
            </a:r>
            <a:r>
              <a:rPr kumimoji="0" lang="en-US" altLang="en-US" sz="1300" b="0" i="1" u="none" strike="noStrike" cap="none" normalizeH="0" baseline="0" dirty="0" err="1">
                <a:ln>
                  <a:noFill/>
                </a:ln>
                <a:solidFill>
                  <a:srgbClr val="9876AA"/>
                </a:solidFill>
                <a:effectLst/>
                <a:latin typeface="JetBrains Mono"/>
              </a:rPr>
              <a:t>out</a:t>
            </a:r>
            <a:r>
              <a:rPr kumimoji="0" lang="en-US" altLang="en-US" sz="1300" b="0" i="0" u="none" strike="noStrike" cap="none" normalizeH="0" baseline="0" dirty="0" err="1">
                <a:ln>
                  <a:noFill/>
                </a:ln>
                <a:solidFill>
                  <a:srgbClr val="A9B7C6"/>
                </a:solidFill>
                <a:effectLst/>
                <a:latin typeface="JetBrains Mono"/>
              </a:rPr>
              <a:t>.println</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a:t>
            </a:r>
            <a:r>
              <a:rPr kumimoji="0" lang="en-US" altLang="en-US" sz="1300" b="0" i="0" u="none" strike="noStrike" cap="none" normalizeH="0" baseline="0" dirty="0" err="1">
                <a:ln>
                  <a:noFill/>
                </a:ln>
                <a:solidFill>
                  <a:srgbClr val="6A8759"/>
                </a:solidFill>
                <a:effectLst/>
                <a:latin typeface="JetBrains Mono"/>
              </a:rPr>
              <a:t>AfterEach</a:t>
            </a:r>
            <a:r>
              <a:rPr kumimoji="0" lang="en-US" altLang="en-US" sz="1300" b="0" i="0" u="none" strike="noStrike" cap="none" normalizeH="0" baseline="0" dirty="0">
                <a:ln>
                  <a:noFill/>
                </a:ln>
                <a:solidFill>
                  <a:srgbClr val="6A8759"/>
                </a:solidFill>
                <a:effectLst/>
                <a:latin typeface="JetBrains Mono"/>
              </a:rPr>
              <a:t> - executed after each test method."</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BBB529"/>
                </a:solidFill>
                <a:effectLst/>
                <a:latin typeface="JetBrains Mono"/>
              </a:rPr>
              <a:t>@AfterAll</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static void </a:t>
            </a:r>
            <a:r>
              <a:rPr kumimoji="0" lang="en-US" altLang="en-US" sz="1300" b="0" i="0" u="none" strike="noStrike" cap="none" normalizeH="0" baseline="0" dirty="0">
                <a:ln>
                  <a:noFill/>
                </a:ln>
                <a:solidFill>
                  <a:srgbClr val="FFC66D"/>
                </a:solidFill>
                <a:effectLst/>
                <a:latin typeface="JetBrains Mono"/>
              </a:rPr>
              <a:t>done</a:t>
            </a:r>
            <a:r>
              <a:rPr kumimoji="0" lang="en-US" altLang="en-US" sz="1300" b="0" i="0" u="none" strike="noStrike" cap="none" normalizeH="0" baseline="0" dirty="0">
                <a:ln>
                  <a:noFill/>
                </a:ln>
                <a:solidFill>
                  <a:srgbClr val="A9B7C6"/>
                </a:solidFill>
                <a:effectLst/>
                <a:latin typeface="JetBrains Mono"/>
              </a:rPr>
              <a:t>() {</a:t>
            </a:r>
            <a:r>
              <a:rPr kumimoji="0" lang="en-US" altLang="en-US" sz="1300" b="0" i="0" u="none" strike="noStrike" cap="none" normalizeH="0" baseline="0" dirty="0">
                <a:ln>
                  <a:noFill/>
                </a:ln>
                <a:solidFill>
                  <a:srgbClr val="808080"/>
                </a:solidFill>
                <a:effectLst/>
                <a:latin typeface="JetBrains Mono"/>
              </a:rPr>
              <a:t>//@AfterAll needs also to be a static method.</a:t>
            </a:r>
            <a:br>
              <a:rPr kumimoji="0" lang="en-US" altLang="en-US" sz="1300" b="0" i="0" u="none" strike="noStrike" cap="none" normalizeH="0" baseline="0" dirty="0">
                <a:ln>
                  <a:noFill/>
                </a:ln>
                <a:solidFill>
                  <a:srgbClr val="808080"/>
                </a:solidFill>
                <a:effectLst/>
                <a:latin typeface="JetBrains Mono"/>
              </a:rPr>
            </a:br>
            <a:r>
              <a:rPr kumimoji="0" lang="en-US" altLang="en-US" sz="1300" b="0" i="0" u="none" strike="noStrike" cap="none" normalizeH="0" baseline="0" dirty="0">
                <a:ln>
                  <a:noFill/>
                </a:ln>
                <a:solidFill>
                  <a:srgbClr val="808080"/>
                </a:solidFill>
                <a:effectLst/>
                <a:latin typeface="JetBrains Mono"/>
              </a:rPr>
              <a:t>    </a:t>
            </a:r>
            <a:r>
              <a:rPr kumimoji="0" lang="en-US" altLang="en-US" sz="1300" b="0" i="0" u="none" strike="noStrike" cap="none" normalizeH="0" baseline="0" dirty="0" err="1">
                <a:ln>
                  <a:noFill/>
                </a:ln>
                <a:solidFill>
                  <a:srgbClr val="A9B7C6"/>
                </a:solidFill>
                <a:effectLst/>
                <a:latin typeface="JetBrains Mono"/>
              </a:rPr>
              <a:t>System.</a:t>
            </a:r>
            <a:r>
              <a:rPr kumimoji="0" lang="en-US" altLang="en-US" sz="1300" b="0" i="1" u="none" strike="noStrike" cap="none" normalizeH="0" baseline="0" dirty="0" err="1">
                <a:ln>
                  <a:noFill/>
                </a:ln>
                <a:solidFill>
                  <a:srgbClr val="9876AA"/>
                </a:solidFill>
                <a:effectLst/>
                <a:latin typeface="JetBrains Mono"/>
              </a:rPr>
              <a:t>out</a:t>
            </a:r>
            <a:r>
              <a:rPr kumimoji="0" lang="en-US" altLang="en-US" sz="1300" b="0" i="0" u="none" strike="noStrike" cap="none" normalizeH="0" baseline="0" dirty="0" err="1">
                <a:ln>
                  <a:noFill/>
                </a:ln>
                <a:solidFill>
                  <a:srgbClr val="A9B7C6"/>
                </a:solidFill>
                <a:effectLst/>
                <a:latin typeface="JetBrains Mono"/>
              </a:rPr>
              <a:t>.println</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a:t>
            </a:r>
            <a:r>
              <a:rPr kumimoji="0" lang="en-US" altLang="en-US" sz="1300" b="0" i="0" u="none" strike="noStrike" cap="none" normalizeH="0" baseline="0" dirty="0" err="1">
                <a:ln>
                  <a:noFill/>
                </a:ln>
                <a:solidFill>
                  <a:srgbClr val="6A8759"/>
                </a:solidFill>
                <a:effectLst/>
                <a:latin typeface="JetBrains Mono"/>
              </a:rPr>
              <a:t>AfterAll</a:t>
            </a:r>
            <a:r>
              <a:rPr kumimoji="0" lang="en-US" altLang="en-US" sz="1300" b="0" i="0" u="none" strike="noStrike" cap="none" normalizeH="0" baseline="0" dirty="0">
                <a:ln>
                  <a:noFill/>
                </a:ln>
                <a:solidFill>
                  <a:srgbClr val="6A8759"/>
                </a:solidFill>
                <a:effectLst/>
                <a:latin typeface="JetBrains Mono"/>
              </a:rPr>
              <a:t> - executed after all test methods."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30844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58097" y="575934"/>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499" y="40278"/>
            <a:ext cx="1908302" cy="110685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726B5B26-33F8-463D-884A-061172058FA3}"/>
              </a:ext>
            </a:extLst>
          </p:cNvPr>
          <p:cNvSpPr>
            <a:spLocks noGrp="1"/>
          </p:cNvSpPr>
          <p:nvPr>
            <p:ph idx="1"/>
          </p:nvPr>
        </p:nvSpPr>
        <p:spPr>
          <a:xfrm>
            <a:off x="3469652" y="3430730"/>
            <a:ext cx="10018713" cy="3124201"/>
          </a:xfrm>
        </p:spPr>
        <p:txBody>
          <a:bodyPr>
            <a:normAutofit/>
          </a:bodyPr>
          <a:lstStyle/>
          <a:p>
            <a:pPr marL="0" indent="0" algn="l">
              <a:buNone/>
            </a:pPr>
            <a:r>
              <a:rPr lang="en-US" sz="1600" b="0" i="0" dirty="0">
                <a:solidFill>
                  <a:schemeClr val="tx1"/>
                </a:solidFill>
                <a:effectLst/>
                <a:latin typeface="raleway"/>
              </a:rPr>
              <a:t> </a:t>
            </a:r>
          </a:p>
          <a:p>
            <a:pPr marL="0" indent="0" algn="l">
              <a:buNone/>
            </a:pPr>
            <a:endParaRPr lang="en-US" sz="1600" dirty="0">
              <a:solidFill>
                <a:schemeClr val="tx1"/>
              </a:solidFill>
              <a:latin typeface="raleway"/>
            </a:endParaRPr>
          </a:p>
          <a:p>
            <a:pPr marL="0" indent="0" algn="l">
              <a:buNone/>
            </a:pPr>
            <a:endParaRPr lang="en-US" sz="1600" b="0" i="1" dirty="0">
              <a:solidFill>
                <a:schemeClr val="tx1"/>
              </a:solidFill>
              <a:effectLst/>
              <a:latin typeface="raleway"/>
            </a:endParaRPr>
          </a:p>
          <a:p>
            <a:pPr marL="0" indent="0" algn="l">
              <a:buNone/>
            </a:pPr>
            <a:endParaRPr lang="en-US" sz="1600" i="1" dirty="0">
              <a:solidFill>
                <a:schemeClr val="tx1"/>
              </a:solidFill>
              <a:latin typeface="raleway"/>
            </a:endParaRPr>
          </a:p>
          <a:p>
            <a:pPr marL="0" indent="0" algn="l">
              <a:buNone/>
            </a:pPr>
            <a:r>
              <a:rPr lang="en-US" sz="1600" b="0" i="1" dirty="0" err="1">
                <a:solidFill>
                  <a:schemeClr val="tx1"/>
                </a:solidFill>
                <a:effectLst/>
                <a:latin typeface="raleway"/>
              </a:rPr>
              <a:t>assertAll</a:t>
            </a:r>
            <a:r>
              <a:rPr lang="en-US" sz="1600" b="0" i="1" dirty="0">
                <a:solidFill>
                  <a:schemeClr val="tx1"/>
                </a:solidFill>
                <a:effectLst/>
                <a:latin typeface="raleway"/>
              </a:rPr>
              <a:t>() -</a:t>
            </a:r>
            <a:r>
              <a:rPr lang="en-US" sz="1600" b="0" i="0" dirty="0">
                <a:solidFill>
                  <a:schemeClr val="tx1"/>
                </a:solidFill>
                <a:effectLst/>
                <a:latin typeface="raleway"/>
              </a:rPr>
              <a:t> report any failed assertions within the group with a </a:t>
            </a:r>
            <a:r>
              <a:rPr lang="en-US" sz="1600" b="0" i="1" dirty="0" err="1">
                <a:solidFill>
                  <a:schemeClr val="tx1"/>
                </a:solidFill>
                <a:effectLst/>
                <a:latin typeface="raleway"/>
              </a:rPr>
              <a:t>MultipleFailuresError</a:t>
            </a:r>
            <a:r>
              <a:rPr lang="en-US" sz="1600" b="0" i="0" dirty="0">
                <a:solidFill>
                  <a:schemeClr val="tx1"/>
                </a:solidFill>
                <a:effectLst/>
                <a:latin typeface="raleway"/>
              </a:rPr>
              <a:t>:</a:t>
            </a:r>
            <a:endParaRPr lang="en-US" sz="1600" dirty="0">
              <a:solidFill>
                <a:schemeClr val="tx1"/>
              </a:solidFill>
            </a:endParaRPr>
          </a:p>
        </p:txBody>
      </p:sp>
      <p:sp>
        <p:nvSpPr>
          <p:cNvPr id="3" name="Rectangle 1">
            <a:extLst>
              <a:ext uri="{FF2B5EF4-FFF2-40B4-BE49-F238E27FC236}">
                <a16:creationId xmlns:a16="http://schemas.microsoft.com/office/drawing/2014/main" id="{2D5CCF54-93EC-41FE-9435-17086D37BC5B}"/>
              </a:ext>
            </a:extLst>
          </p:cNvPr>
          <p:cNvSpPr>
            <a:spLocks noChangeArrowheads="1"/>
          </p:cNvSpPr>
          <p:nvPr/>
        </p:nvSpPr>
        <p:spPr bwMode="auto">
          <a:xfrm>
            <a:off x="3871753" y="1299512"/>
            <a:ext cx="7002780" cy="36933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BBB529"/>
                </a:solidFill>
                <a:effectLst/>
                <a:latin typeface="JetBrains Mono"/>
              </a:rPr>
              <a:t>@Test</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void </a:t>
            </a:r>
            <a:r>
              <a:rPr kumimoji="0" lang="en-US" altLang="en-US" sz="1300" b="0" i="0" u="none" strike="noStrike" cap="none" normalizeH="0" baseline="0" dirty="0" err="1">
                <a:ln>
                  <a:noFill/>
                </a:ln>
                <a:solidFill>
                  <a:srgbClr val="FFC66D"/>
                </a:solidFill>
                <a:effectLst/>
                <a:latin typeface="JetBrains Mono"/>
              </a:rPr>
              <a:t>assrtTrue</a:t>
            </a:r>
            <a:r>
              <a:rPr kumimoji="0" lang="en-US" altLang="en-US" sz="1300" b="0" i="0" u="none" strike="noStrike" cap="none" normalizeH="0" baseline="0" dirty="0">
                <a:ln>
                  <a:noFill/>
                </a:ln>
                <a:solidFill>
                  <a:srgbClr val="A9B7C6"/>
                </a:solidFill>
                <a:effectLst/>
                <a:latin typeface="JetBrains Mono"/>
              </a:rPr>
              <a:t>() {</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    </a:t>
            </a:r>
            <a:r>
              <a:rPr kumimoji="0" lang="en-US" altLang="en-US" sz="1300" b="0" i="1" u="none" strike="noStrike" cap="none" normalizeH="0" baseline="0" dirty="0" err="1">
                <a:ln>
                  <a:noFill/>
                </a:ln>
                <a:solidFill>
                  <a:srgbClr val="A9B7C6"/>
                </a:solidFill>
                <a:effectLst/>
                <a:latin typeface="JetBrains Mono"/>
              </a:rPr>
              <a:t>assertTrue</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897BB"/>
                </a:solidFill>
                <a:effectLst/>
                <a:latin typeface="JetBrains Mono"/>
              </a:rPr>
              <a:t>10</a:t>
            </a:r>
            <a:r>
              <a:rPr kumimoji="0" lang="en-US" altLang="en-US" sz="1300" b="0" i="0" u="none" strike="noStrike" cap="none" normalizeH="0" baseline="0" dirty="0">
                <a:ln>
                  <a:noFill/>
                </a:ln>
                <a:solidFill>
                  <a:srgbClr val="A9B7C6"/>
                </a:solidFill>
                <a:effectLst/>
                <a:latin typeface="JetBrains Mono"/>
              </a:rPr>
              <a:t>&gt;-</a:t>
            </a:r>
            <a:r>
              <a:rPr kumimoji="0" lang="en-US" altLang="en-US" sz="1300" b="0" i="0" u="none" strike="noStrike" cap="none" normalizeH="0" baseline="0" dirty="0">
                <a:ln>
                  <a:noFill/>
                </a:ln>
                <a:solidFill>
                  <a:srgbClr val="6897BB"/>
                </a:solidFill>
                <a:effectLst/>
                <a:latin typeface="JetBrains Mono"/>
              </a:rPr>
              <a:t>1</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BBB529"/>
                </a:solidFill>
                <a:effectLst/>
                <a:latin typeface="JetBrains Mono"/>
              </a:rPr>
              <a:t>@Test</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void </a:t>
            </a:r>
            <a:r>
              <a:rPr kumimoji="0" lang="en-US" altLang="en-US" sz="1300" b="0" i="0" u="none" strike="noStrike" cap="none" normalizeH="0" baseline="0" dirty="0" err="1">
                <a:ln>
                  <a:noFill/>
                </a:ln>
                <a:solidFill>
                  <a:srgbClr val="FFC66D"/>
                </a:solidFill>
                <a:effectLst/>
                <a:latin typeface="JetBrains Mono"/>
              </a:rPr>
              <a:t>assrtTrueMessege</a:t>
            </a:r>
            <a:r>
              <a:rPr kumimoji="0" lang="en-US" altLang="en-US" sz="1300" b="0" i="0" u="none" strike="noStrike" cap="none" normalizeH="0" baseline="0" dirty="0">
                <a:ln>
                  <a:noFill/>
                </a:ln>
                <a:solidFill>
                  <a:srgbClr val="A9B7C6"/>
                </a:solidFill>
                <a:effectLst/>
                <a:latin typeface="JetBrains Mono"/>
              </a:rPr>
              <a:t>() {</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    </a:t>
            </a:r>
            <a:r>
              <a:rPr kumimoji="0" lang="en-US" altLang="en-US" sz="1300" b="0" i="1" u="none" strike="noStrike" cap="none" normalizeH="0" baseline="0" dirty="0" err="1">
                <a:ln>
                  <a:noFill/>
                </a:ln>
                <a:solidFill>
                  <a:srgbClr val="A9B7C6"/>
                </a:solidFill>
                <a:effectLst/>
                <a:latin typeface="JetBrains Mono"/>
              </a:rPr>
              <a:t>assertTrue</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897BB"/>
                </a:solidFill>
                <a:effectLst/>
                <a:latin typeface="JetBrains Mono"/>
              </a:rPr>
              <a:t>10</a:t>
            </a:r>
            <a:r>
              <a:rPr kumimoji="0" lang="en-US" altLang="en-US" sz="1300" b="0" i="0" u="none" strike="noStrike" cap="none" normalizeH="0" baseline="0" dirty="0">
                <a:ln>
                  <a:noFill/>
                </a:ln>
                <a:solidFill>
                  <a:srgbClr val="A9B7C6"/>
                </a:solidFill>
                <a:effectLst/>
                <a:latin typeface="JetBrains Mono"/>
              </a:rPr>
              <a:t>&gt;-</a:t>
            </a:r>
            <a:r>
              <a:rPr kumimoji="0" lang="en-US" altLang="en-US" sz="1300" b="0" i="0" u="none" strike="noStrike" cap="none" normalizeH="0" baseline="0" dirty="0">
                <a:ln>
                  <a:noFill/>
                </a:ln>
                <a:solidFill>
                  <a:srgbClr val="6897BB"/>
                </a:solidFill>
                <a:effectLst/>
                <a:latin typeface="JetBrains Mono"/>
              </a:rPr>
              <a:t>1</a:t>
            </a:r>
            <a:r>
              <a:rPr kumimoji="0" lang="en-US" altLang="en-US" sz="1300" b="0" i="0" u="none" strike="noStrike" cap="none" normalizeH="0" baseline="0" dirty="0">
                <a:ln>
                  <a:noFill/>
                </a:ln>
                <a:solidFill>
                  <a:srgbClr val="CC7832"/>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"why this </a:t>
            </a:r>
            <a:r>
              <a:rPr kumimoji="0" lang="en-US" altLang="en-US" sz="1300" b="0" i="0" u="none" strike="noStrike" cap="none" normalizeH="0" baseline="0" dirty="0" err="1">
                <a:ln>
                  <a:noFill/>
                </a:ln>
                <a:solidFill>
                  <a:srgbClr val="6A8759"/>
                </a:solidFill>
                <a:effectLst/>
                <a:latin typeface="JetBrains Mono"/>
              </a:rPr>
              <a:t>didnt</a:t>
            </a:r>
            <a:r>
              <a:rPr kumimoji="0" lang="en-US" altLang="en-US" sz="1300" b="0" i="0" u="none" strike="noStrike" cap="none" normalizeH="0" baseline="0" dirty="0">
                <a:ln>
                  <a:noFill/>
                </a:ln>
                <a:solidFill>
                  <a:srgbClr val="6A8759"/>
                </a:solidFill>
                <a:effectLst/>
                <a:latin typeface="JetBrains Mono"/>
              </a:rPr>
              <a:t> work ? "</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BBB529"/>
                </a:solidFill>
                <a:effectLst/>
                <a:latin typeface="JetBrains Mono"/>
              </a:rPr>
              <a:t>@Test</a:t>
            </a:r>
            <a:br>
              <a:rPr kumimoji="0" lang="en-US" altLang="en-US" sz="1300" b="0" i="0" u="none" strike="noStrike" cap="none" normalizeH="0" baseline="0" dirty="0">
                <a:ln>
                  <a:noFill/>
                </a:ln>
                <a:solidFill>
                  <a:srgbClr val="BBB529"/>
                </a:solidFill>
                <a:effectLst/>
                <a:latin typeface="JetBrains Mono"/>
              </a:rPr>
            </a:br>
            <a:r>
              <a:rPr kumimoji="0" lang="en-US" altLang="en-US" sz="1300" b="0" i="0" u="none" strike="noStrike" cap="none" normalizeH="0" baseline="0" dirty="0">
                <a:ln>
                  <a:noFill/>
                </a:ln>
                <a:solidFill>
                  <a:srgbClr val="CC7832"/>
                </a:solidFill>
                <a:effectLst/>
                <a:latin typeface="JetBrains Mono"/>
              </a:rPr>
              <a:t>void </a:t>
            </a:r>
            <a:r>
              <a:rPr kumimoji="0" lang="en-US" altLang="en-US" sz="1300" b="0" i="0" u="none" strike="noStrike" cap="none" normalizeH="0" baseline="0" dirty="0" err="1">
                <a:ln>
                  <a:noFill/>
                </a:ln>
                <a:solidFill>
                  <a:srgbClr val="FFC66D"/>
                </a:solidFill>
                <a:effectLst/>
                <a:latin typeface="JetBrains Mono"/>
              </a:rPr>
              <a:t>groupAssertions</a:t>
            </a:r>
            <a:r>
              <a:rPr kumimoji="0" lang="en-US" altLang="en-US" sz="1300" b="0" i="0" u="none" strike="noStrike" cap="none" normalizeH="0" baseline="0" dirty="0">
                <a:ln>
                  <a:noFill/>
                </a:ln>
                <a:solidFill>
                  <a:srgbClr val="A9B7C6"/>
                </a:solidFill>
                <a:effectLst/>
                <a:latin typeface="JetBrains Mono"/>
              </a:rPr>
              <a:t>() {</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    </a:t>
            </a:r>
            <a:r>
              <a:rPr kumimoji="0" lang="en-US" altLang="en-US" sz="1300" b="0" i="0" u="none" strike="noStrike" cap="none" normalizeH="0" baseline="0" dirty="0">
                <a:ln>
                  <a:noFill/>
                </a:ln>
                <a:solidFill>
                  <a:srgbClr val="CC7832"/>
                </a:solidFill>
                <a:effectLst/>
                <a:latin typeface="JetBrains Mono"/>
              </a:rPr>
              <a:t>int</a:t>
            </a:r>
            <a:r>
              <a:rPr kumimoji="0" lang="en-US" altLang="en-US" sz="1300" b="0" i="0" u="none" strike="noStrike" cap="none" normalizeH="0" baseline="0" dirty="0">
                <a:ln>
                  <a:noFill/>
                </a:ln>
                <a:solidFill>
                  <a:srgbClr val="A9B7C6"/>
                </a:solidFill>
                <a:effectLst/>
                <a:latin typeface="JetBrains Mono"/>
              </a:rPr>
              <a:t>[] numbers = {</a:t>
            </a:r>
            <a:r>
              <a:rPr kumimoji="0" lang="en-US" altLang="en-US" sz="1300" b="0" i="0" u="none" strike="noStrike" cap="none" normalizeH="0" baseline="0" dirty="0">
                <a:ln>
                  <a:noFill/>
                </a:ln>
                <a:solidFill>
                  <a:srgbClr val="6897BB"/>
                </a:solidFill>
                <a:effectLst/>
                <a:latin typeface="JetBrains Mono"/>
              </a:rPr>
              <a:t>0</a:t>
            </a: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6897BB"/>
                </a:solidFill>
                <a:effectLst/>
                <a:latin typeface="JetBrains Mono"/>
              </a:rPr>
              <a:t>1</a:t>
            </a: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6897BB"/>
                </a:solidFill>
                <a:effectLst/>
                <a:latin typeface="JetBrains Mono"/>
              </a:rPr>
              <a:t>2</a:t>
            </a: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6897BB"/>
                </a:solidFill>
                <a:effectLst/>
                <a:latin typeface="JetBrains Mono"/>
              </a:rPr>
              <a:t>3</a:t>
            </a: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6897BB"/>
                </a:solidFill>
                <a:effectLst/>
                <a:latin typeface="JetBrains Mono"/>
              </a:rPr>
              <a:t>4</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CC7832"/>
                </a:solidFill>
                <a:effectLst/>
                <a:latin typeface="JetBrains Mono"/>
              </a:rPr>
              <a:t>    </a:t>
            </a:r>
            <a:r>
              <a:rPr kumimoji="0" lang="en-US" altLang="en-US" sz="1300" b="0" i="1" u="none" strike="noStrike" cap="none" normalizeH="0" baseline="0" dirty="0" err="1">
                <a:ln>
                  <a:noFill/>
                </a:ln>
                <a:solidFill>
                  <a:srgbClr val="A9B7C6"/>
                </a:solidFill>
                <a:effectLst/>
                <a:latin typeface="JetBrains Mono"/>
              </a:rPr>
              <a:t>assertAll</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A8759"/>
                </a:solidFill>
                <a:effectLst/>
                <a:latin typeface="JetBrains Mono"/>
              </a:rPr>
              <a:t>"numbers"</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A9B7C6"/>
                </a:solidFill>
                <a:effectLst/>
                <a:latin typeface="JetBrains Mono"/>
              </a:rPr>
              <a:t>() -&gt; </a:t>
            </a:r>
            <a:r>
              <a:rPr kumimoji="0" lang="en-US" altLang="en-US" sz="1300" b="0" i="1" u="none" strike="noStrike" cap="none" normalizeH="0" baseline="0" dirty="0" err="1">
                <a:ln>
                  <a:noFill/>
                </a:ln>
                <a:solidFill>
                  <a:srgbClr val="A9B7C6"/>
                </a:solidFill>
                <a:effectLst/>
                <a:latin typeface="JetBrains Mono"/>
              </a:rPr>
              <a:t>assertEquals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B389C5"/>
                </a:solidFill>
                <a:effectLst/>
                <a:latin typeface="JetBrains Mono"/>
              </a:rPr>
              <a:t>numbers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897BB"/>
                </a:solidFill>
                <a:effectLst/>
                <a:latin typeface="JetBrains Mono"/>
              </a:rPr>
              <a:t>0</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6897BB"/>
                </a:solidFill>
                <a:effectLst/>
                <a:latin typeface="JetBrains Mono"/>
              </a:rPr>
              <a:t>1</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A9B7C6"/>
                </a:solidFill>
                <a:effectLst/>
                <a:latin typeface="JetBrains Mono"/>
              </a:rPr>
              <a:t>() -&gt; </a:t>
            </a:r>
            <a:r>
              <a:rPr kumimoji="0" lang="en-US" altLang="en-US" sz="1300" b="0" i="1" u="none" strike="noStrike" cap="none" normalizeH="0" baseline="0" dirty="0" err="1">
                <a:ln>
                  <a:noFill/>
                </a:ln>
                <a:solidFill>
                  <a:srgbClr val="A9B7C6"/>
                </a:solidFill>
                <a:effectLst/>
                <a:latin typeface="JetBrains Mono"/>
              </a:rPr>
              <a:t>assertEquals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B389C5"/>
                </a:solidFill>
                <a:effectLst/>
                <a:latin typeface="JetBrains Mono"/>
              </a:rPr>
              <a:t>numbers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897BB"/>
                </a:solidFill>
                <a:effectLst/>
                <a:latin typeface="JetBrains Mono"/>
              </a:rPr>
              <a:t>3</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6897BB"/>
                </a:solidFill>
                <a:effectLst/>
                <a:latin typeface="JetBrains Mono"/>
              </a:rPr>
              <a:t>3</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A9B7C6"/>
                </a:solidFill>
                <a:effectLst/>
                <a:latin typeface="JetBrains Mono"/>
              </a:rPr>
              <a:t>() -&gt; </a:t>
            </a:r>
            <a:r>
              <a:rPr kumimoji="0" lang="en-US" altLang="en-US" sz="1300" b="0" i="1" u="none" strike="noStrike" cap="none" normalizeH="0" baseline="0" dirty="0" err="1">
                <a:ln>
                  <a:noFill/>
                </a:ln>
                <a:solidFill>
                  <a:srgbClr val="A9B7C6"/>
                </a:solidFill>
                <a:effectLst/>
                <a:latin typeface="JetBrains Mono"/>
              </a:rPr>
              <a:t>assertEquals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B389C5"/>
                </a:solidFill>
                <a:effectLst/>
                <a:latin typeface="JetBrains Mono"/>
              </a:rPr>
              <a:t>numbers</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6897BB"/>
                </a:solidFill>
                <a:effectLst/>
                <a:latin typeface="JetBrains Mono"/>
              </a:rPr>
              <a:t>4</a:t>
            </a:r>
            <a:r>
              <a:rPr kumimoji="0" lang="en-US" altLang="en-US" sz="1300" b="0" i="0" u="none" strike="noStrike" cap="none" normalizeH="0" baseline="0" dirty="0">
                <a:ln>
                  <a:noFill/>
                </a:ln>
                <a:solidFill>
                  <a:srgbClr val="A9B7C6"/>
                </a:solidFill>
                <a:effectLst/>
                <a:latin typeface="JetBrains Mono"/>
              </a:rPr>
              <a:t>]</a:t>
            </a:r>
            <a:r>
              <a:rPr kumimoji="0" lang="en-US" altLang="en-US" sz="1300" b="0" i="0" u="none" strike="noStrike" cap="none" normalizeH="0" baseline="0" dirty="0">
                <a:ln>
                  <a:noFill/>
                </a:ln>
                <a:solidFill>
                  <a:srgbClr val="CC7832"/>
                </a:solidFill>
                <a:effectLst/>
                <a:latin typeface="JetBrains Mono"/>
              </a:rPr>
              <a:t>, </a:t>
            </a:r>
            <a:r>
              <a:rPr kumimoji="0" lang="en-US" altLang="en-US" sz="1300" b="0" i="0" u="none" strike="noStrike" cap="none" normalizeH="0" baseline="0" dirty="0">
                <a:ln>
                  <a:noFill/>
                </a:ln>
                <a:solidFill>
                  <a:srgbClr val="6897BB"/>
                </a:solidFill>
                <a:effectLst/>
                <a:latin typeface="JetBrains Mono"/>
              </a:rPr>
              <a:t>1</a:t>
            </a:r>
            <a:r>
              <a:rPr kumimoji="0" lang="en-US" altLang="en-US" sz="1300" b="0" i="0" u="none" strike="noStrike" cap="none" normalizeH="0" baseline="0" dirty="0">
                <a:ln>
                  <a:noFill/>
                </a:ln>
                <a:solidFill>
                  <a:srgbClr val="A9B7C6"/>
                </a:solidFill>
                <a:effectLst/>
                <a:latin typeface="JetBrains Mono"/>
              </a:rPr>
              <a:t>)</a:t>
            </a:r>
            <a:br>
              <a:rPr kumimoji="0" lang="en-US" altLang="en-US" sz="1300" b="0" i="0" u="none" strike="noStrike" cap="none" normalizeH="0" baseline="0" dirty="0">
                <a:ln>
                  <a:noFill/>
                </a:ln>
                <a:solidFill>
                  <a:srgbClr val="A9B7C6"/>
                </a:solidFill>
                <a:effectLst/>
                <a:latin typeface="JetBrains Mono"/>
              </a:rPr>
            </a:br>
            <a:r>
              <a:rPr kumimoji="0" lang="en-US" altLang="en-US" sz="1300" b="0" i="0" u="none" strike="noStrike" cap="none" normalizeH="0" baseline="0" dirty="0">
                <a:ln>
                  <a:noFill/>
                </a:ln>
                <a:solidFill>
                  <a:srgbClr val="A9B7C6"/>
                </a:solidFill>
                <a:effectLst/>
                <a:latin typeface="JetBrains Mono"/>
              </a:rPr>
              <a:t>    )</a:t>
            </a:r>
            <a:r>
              <a:rPr kumimoji="0" lang="en-US" altLang="en-US" sz="1300" b="0" i="0" u="none" strike="noStrike" cap="none" normalizeH="0" baseline="0" dirty="0">
                <a:ln>
                  <a:noFill/>
                </a:ln>
                <a:solidFill>
                  <a:srgbClr val="CC7832"/>
                </a:solidFill>
                <a:effectLst/>
                <a:latin typeface="JetBrains Mono"/>
              </a:rPr>
              <a:t>;</a:t>
            </a:r>
            <a:br>
              <a:rPr kumimoji="0" lang="en-US" altLang="en-US" sz="1300" b="0" i="0" u="none" strike="noStrike" cap="none" normalizeH="0" baseline="0" dirty="0">
                <a:ln>
                  <a:noFill/>
                </a:ln>
                <a:solidFill>
                  <a:srgbClr val="CC7832"/>
                </a:solidFill>
                <a:effectLst/>
                <a:latin typeface="JetBrains Mono"/>
              </a:rPr>
            </a:br>
            <a:r>
              <a:rPr kumimoji="0" lang="en-US" altLang="en-US" sz="13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64732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13727" y="535656"/>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29" y="0"/>
            <a:ext cx="1908302" cy="110685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7A668FA-BB0D-4E43-BE63-74EFA099E4D1}"/>
              </a:ext>
            </a:extLst>
          </p:cNvPr>
          <p:cNvSpPr txBox="1">
            <a:spLocks/>
          </p:cNvSpPr>
          <p:nvPr/>
        </p:nvSpPr>
        <p:spPr>
          <a:xfrm>
            <a:off x="2826152" y="1106858"/>
            <a:ext cx="9321478"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None/>
            </a:pPr>
            <a:r>
              <a:rPr lang="en-US" dirty="0">
                <a:solidFill>
                  <a:schemeClr val="tx1"/>
                </a:solidFill>
                <a:latin typeface="raleway"/>
              </a:rPr>
              <a:t>Assumptions are used to run tests only if certain conditions are met. This is typically used for external conditions that are required for the test to run properly, but which are not directly related to whatever is being tested.</a:t>
            </a:r>
          </a:p>
          <a:p>
            <a:pPr marL="0" indent="0" algn="l">
              <a:buNone/>
            </a:pPr>
            <a:r>
              <a:rPr lang="en-US" dirty="0">
                <a:solidFill>
                  <a:schemeClr val="tx1"/>
                </a:solidFill>
                <a:latin typeface="raleway"/>
              </a:rPr>
              <a:t>You can declare an assumption with </a:t>
            </a:r>
            <a:r>
              <a:rPr lang="en-US" i="1" dirty="0" err="1">
                <a:solidFill>
                  <a:schemeClr val="tx1"/>
                </a:solidFill>
                <a:latin typeface="raleway"/>
              </a:rPr>
              <a:t>assumeTrue</a:t>
            </a:r>
            <a:r>
              <a:rPr lang="en-US" i="1" dirty="0">
                <a:solidFill>
                  <a:schemeClr val="tx1"/>
                </a:solidFill>
                <a:latin typeface="raleway"/>
              </a:rPr>
              <a:t>()</a:t>
            </a:r>
            <a:r>
              <a:rPr lang="en-US" dirty="0">
                <a:solidFill>
                  <a:schemeClr val="tx1"/>
                </a:solidFill>
                <a:latin typeface="raleway"/>
              </a:rPr>
              <a:t>, </a:t>
            </a:r>
            <a:r>
              <a:rPr lang="en-US" i="1" dirty="0" err="1">
                <a:solidFill>
                  <a:schemeClr val="tx1"/>
                </a:solidFill>
                <a:latin typeface="raleway"/>
              </a:rPr>
              <a:t>assumeFalse</a:t>
            </a:r>
            <a:r>
              <a:rPr lang="en-US" i="1" dirty="0">
                <a:solidFill>
                  <a:schemeClr val="tx1"/>
                </a:solidFill>
                <a:latin typeface="raleway"/>
              </a:rPr>
              <a:t>()</a:t>
            </a:r>
            <a:r>
              <a:rPr lang="en-US" dirty="0">
                <a:solidFill>
                  <a:schemeClr val="tx1"/>
                </a:solidFill>
                <a:latin typeface="raleway"/>
              </a:rPr>
              <a:t>, and </a:t>
            </a:r>
            <a:r>
              <a:rPr lang="en-US" i="1" dirty="0" err="1">
                <a:solidFill>
                  <a:schemeClr val="tx1"/>
                </a:solidFill>
                <a:latin typeface="raleway"/>
              </a:rPr>
              <a:t>assumingThat</a:t>
            </a:r>
            <a:r>
              <a:rPr lang="en-US" i="1" dirty="0">
                <a:solidFill>
                  <a:schemeClr val="tx1"/>
                </a:solidFill>
                <a:latin typeface="raleway"/>
              </a:rPr>
              <a:t>().</a:t>
            </a:r>
            <a:endParaRPr lang="en-US" dirty="0">
              <a:solidFill>
                <a:schemeClr val="tx1"/>
              </a:solidFill>
              <a:latin typeface="raleway"/>
            </a:endParaRPr>
          </a:p>
          <a:p>
            <a:pPr marL="0" indent="0">
              <a:buNone/>
            </a:pPr>
            <a:endParaRPr lang="en-US" dirty="0">
              <a:solidFill>
                <a:schemeClr val="tx1"/>
              </a:solidFill>
            </a:endParaRPr>
          </a:p>
        </p:txBody>
      </p:sp>
      <p:sp>
        <p:nvSpPr>
          <p:cNvPr id="4" name="Rectangle 1">
            <a:extLst>
              <a:ext uri="{FF2B5EF4-FFF2-40B4-BE49-F238E27FC236}">
                <a16:creationId xmlns:a16="http://schemas.microsoft.com/office/drawing/2014/main" id="{79C56335-A066-4A2D-8C2D-9EC2CB23DC07}"/>
              </a:ext>
            </a:extLst>
          </p:cNvPr>
          <p:cNvSpPr>
            <a:spLocks noChangeArrowheads="1"/>
          </p:cNvSpPr>
          <p:nvPr/>
        </p:nvSpPr>
        <p:spPr bwMode="auto">
          <a:xfrm>
            <a:off x="4323578" y="3860131"/>
            <a:ext cx="6326625"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BB529"/>
                </a:solidFill>
                <a:effectLst/>
                <a:latin typeface="JetBrains Mono"/>
              </a:rPr>
              <a:t>@Test</a:t>
            </a:r>
            <a:br>
              <a:rPr kumimoji="0" lang="en-US" altLang="en-US" sz="1400" b="0" i="0" u="none" strike="noStrike" cap="none" normalizeH="0" baseline="0" dirty="0">
                <a:ln>
                  <a:noFill/>
                </a:ln>
                <a:solidFill>
                  <a:srgbClr val="BBB529"/>
                </a:solidFill>
                <a:effectLst/>
                <a:latin typeface="JetBrains Mono"/>
              </a:rPr>
            </a:br>
            <a:r>
              <a:rPr kumimoji="0" lang="en-US" altLang="en-US" sz="1400" b="0" i="0" u="none" strike="noStrike" cap="none" normalizeH="0" baseline="0" dirty="0">
                <a:ln>
                  <a:noFill/>
                </a:ln>
                <a:solidFill>
                  <a:srgbClr val="CC7832"/>
                </a:solidFill>
                <a:effectLst/>
                <a:latin typeface="JetBrains Mono"/>
              </a:rPr>
              <a:t>void </a:t>
            </a:r>
            <a:r>
              <a:rPr kumimoji="0" lang="en-US" altLang="en-US" sz="1400" b="0" i="0" u="none" strike="noStrike" cap="none" normalizeH="0" baseline="0" dirty="0" err="1">
                <a:ln>
                  <a:noFill/>
                </a:ln>
                <a:solidFill>
                  <a:srgbClr val="FFC66D"/>
                </a:solidFill>
                <a:effectLst/>
                <a:latin typeface="JetBrains Mono"/>
              </a:rPr>
              <a:t>trueAssumption</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1" u="none" strike="noStrike" cap="none" normalizeH="0" baseline="0" dirty="0" err="1">
                <a:ln>
                  <a:noFill/>
                </a:ln>
                <a:solidFill>
                  <a:srgbClr val="A9B7C6"/>
                </a:solidFill>
                <a:effectLst/>
                <a:latin typeface="JetBrains Mono"/>
              </a:rPr>
              <a:t>assumeTrue</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5 </a:t>
            </a:r>
            <a:r>
              <a:rPr kumimoji="0" lang="en-US" altLang="en-US" sz="1400" b="0" i="0" u="none" strike="noStrike" cap="none" normalizeH="0" baseline="0" dirty="0">
                <a:ln>
                  <a:noFill/>
                </a:ln>
                <a:solidFill>
                  <a:srgbClr val="A9B7C6"/>
                </a:solidFill>
                <a:effectLst/>
                <a:latin typeface="JetBrains Mono"/>
              </a:rPr>
              <a:t>&gt; </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1" u="none" strike="noStrike" cap="none" normalizeH="0" baseline="0" dirty="0" err="1">
                <a:ln>
                  <a:noFill/>
                </a:ln>
                <a:solidFill>
                  <a:srgbClr val="A9B7C6"/>
                </a:solidFill>
                <a:effectLst/>
                <a:latin typeface="JetBrains Mono"/>
              </a:rPr>
              <a:t>assertEquals</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5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6897BB"/>
                </a:solidFill>
                <a:effectLst/>
                <a:latin typeface="JetBrains Mono"/>
              </a:rPr>
              <a:t>2</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6897BB"/>
                </a:solidFill>
                <a:effectLst/>
                <a:latin typeface="JetBrains Mono"/>
              </a:rPr>
              <a:t>7</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BBB529"/>
                </a:solidFill>
                <a:effectLst/>
                <a:latin typeface="JetBrains Mono"/>
              </a:rPr>
              <a:t>@Test</a:t>
            </a:r>
            <a:br>
              <a:rPr kumimoji="0" lang="en-US" altLang="en-US" sz="1400" b="0" i="0" u="none" strike="noStrike" cap="none" normalizeH="0" baseline="0" dirty="0">
                <a:ln>
                  <a:noFill/>
                </a:ln>
                <a:solidFill>
                  <a:srgbClr val="BBB529"/>
                </a:solidFill>
                <a:effectLst/>
                <a:latin typeface="JetBrains Mono"/>
              </a:rPr>
            </a:br>
            <a:r>
              <a:rPr kumimoji="0" lang="en-US" altLang="en-US" sz="1400" b="0" i="0" u="none" strike="noStrike" cap="none" normalizeH="0" baseline="0" dirty="0">
                <a:ln>
                  <a:noFill/>
                </a:ln>
                <a:solidFill>
                  <a:srgbClr val="CC7832"/>
                </a:solidFill>
                <a:effectLst/>
                <a:latin typeface="JetBrains Mono"/>
              </a:rPr>
              <a:t>void </a:t>
            </a:r>
            <a:r>
              <a:rPr kumimoji="0" lang="en-US" altLang="en-US" sz="1400" b="0" i="0" u="none" strike="noStrike" cap="none" normalizeH="0" baseline="0" dirty="0" err="1">
                <a:ln>
                  <a:noFill/>
                </a:ln>
                <a:solidFill>
                  <a:srgbClr val="FFC66D"/>
                </a:solidFill>
                <a:effectLst/>
                <a:latin typeface="JetBrains Mono"/>
              </a:rPr>
              <a:t>falseAssumption</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1" u="none" strike="noStrike" cap="none" normalizeH="0" baseline="0" dirty="0" err="1">
                <a:ln>
                  <a:noFill/>
                </a:ln>
                <a:solidFill>
                  <a:srgbClr val="A9B7C6"/>
                </a:solidFill>
                <a:effectLst/>
                <a:latin typeface="JetBrains Mono"/>
              </a:rPr>
              <a:t>assumeFalse</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5 </a:t>
            </a:r>
            <a:r>
              <a:rPr kumimoji="0" lang="en-US" altLang="en-US" sz="1400" b="0" i="0" u="none" strike="noStrike" cap="none" normalizeH="0" baseline="0" dirty="0">
                <a:ln>
                  <a:noFill/>
                </a:ln>
                <a:solidFill>
                  <a:srgbClr val="A9B7C6"/>
                </a:solidFill>
                <a:effectLst/>
                <a:latin typeface="JetBrains Mono"/>
              </a:rPr>
              <a:t>&lt; </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1" u="none" strike="noStrike" cap="none" normalizeH="0" baseline="0" dirty="0" err="1">
                <a:ln>
                  <a:noFill/>
                </a:ln>
                <a:solidFill>
                  <a:srgbClr val="A9B7C6"/>
                </a:solidFill>
                <a:effectLst/>
                <a:latin typeface="JetBrains Mono"/>
              </a:rPr>
              <a:t>assertEquals</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5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6897BB"/>
                </a:solidFill>
                <a:effectLst/>
                <a:latin typeface="JetBrains Mono"/>
              </a:rPr>
              <a:t>2</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6897BB"/>
                </a:solidFill>
                <a:effectLst/>
                <a:latin typeface="JetBrains Mono"/>
              </a:rPr>
              <a:t>7</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A9B7C6"/>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16402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4413727" y="535656"/>
            <a:ext cx="3935841" cy="322053"/>
          </a:xfrm>
        </p:spPr>
        <p:txBody>
          <a:bodyPr>
            <a:normAutofit fontScale="90000"/>
          </a:bodyPr>
          <a:lstStyle/>
          <a:p>
            <a:r>
              <a:rPr lang="en-US" dirty="0">
                <a:latin typeface="Segoe UI" panose="020B0502040204020203" pitchFamily="34" charset="0"/>
              </a:rPr>
              <a:t>Junit 5</a:t>
            </a:r>
            <a:endParaRPr lang="en-US" b="0" i="0" dirty="0">
              <a:effectLst/>
              <a:latin typeface="Segoe UI" panose="020B0502040204020203" pitchFamily="34" charset="0"/>
            </a:endParaRPr>
          </a:p>
        </p:txBody>
      </p:sp>
      <p:pic>
        <p:nvPicPr>
          <p:cNvPr id="3076" name="Picture 4" descr="Why you should migrate to Junit 5 | by RIAG Digital | RIAG Digital Techblog  | Medium">
            <a:extLst>
              <a:ext uri="{FF2B5EF4-FFF2-40B4-BE49-F238E27FC236}">
                <a16:creationId xmlns:a16="http://schemas.microsoft.com/office/drawing/2014/main" id="{CB306856-C7F5-4F6B-BF3E-2305FC4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29" y="0"/>
            <a:ext cx="1908302" cy="110685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7A668FA-BB0D-4E43-BE63-74EFA099E4D1}"/>
              </a:ext>
            </a:extLst>
          </p:cNvPr>
          <p:cNvSpPr txBox="1">
            <a:spLocks/>
          </p:cNvSpPr>
          <p:nvPr/>
        </p:nvSpPr>
        <p:spPr>
          <a:xfrm>
            <a:off x="2826151" y="360097"/>
            <a:ext cx="9321478"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None/>
            </a:pPr>
            <a:r>
              <a:rPr lang="en-US" dirty="0">
                <a:solidFill>
                  <a:schemeClr val="tx1"/>
                </a:solidFill>
                <a:latin typeface="raleway"/>
              </a:rPr>
              <a:t>There are two ways of exception testing in JUnit 5. Both of them can be implemented by using </a:t>
            </a:r>
            <a:r>
              <a:rPr lang="en-US" dirty="0" err="1">
                <a:solidFill>
                  <a:schemeClr val="tx1"/>
                </a:solidFill>
                <a:latin typeface="raleway"/>
              </a:rPr>
              <a:t>assertThrows</a:t>
            </a:r>
            <a:r>
              <a:rPr lang="en-US" dirty="0">
                <a:solidFill>
                  <a:schemeClr val="tx1"/>
                </a:solidFill>
                <a:latin typeface="raleway"/>
              </a:rPr>
              <a:t>() method:</a:t>
            </a:r>
          </a:p>
          <a:p>
            <a:pPr marL="0" indent="0" algn="l">
              <a:buNone/>
            </a:pPr>
            <a:endParaRPr lang="en-US" dirty="0">
              <a:solidFill>
                <a:schemeClr val="tx1"/>
              </a:solidFill>
              <a:latin typeface="raleway"/>
            </a:endParaRPr>
          </a:p>
        </p:txBody>
      </p:sp>
      <p:sp>
        <p:nvSpPr>
          <p:cNvPr id="7" name="Rectangle 3">
            <a:extLst>
              <a:ext uri="{FF2B5EF4-FFF2-40B4-BE49-F238E27FC236}">
                <a16:creationId xmlns:a16="http://schemas.microsoft.com/office/drawing/2014/main" id="{568E803E-0721-4D35-B1EC-0640C3B967A6}"/>
              </a:ext>
            </a:extLst>
          </p:cNvPr>
          <p:cNvSpPr>
            <a:spLocks noChangeArrowheads="1"/>
          </p:cNvSpPr>
          <p:nvPr/>
        </p:nvSpPr>
        <p:spPr bwMode="auto">
          <a:xfrm>
            <a:off x="3265281" y="2651441"/>
            <a:ext cx="782320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BBB529"/>
                </a:solidFill>
                <a:effectLst/>
                <a:latin typeface="JetBrains Mono"/>
              </a:rPr>
              <a:t>@Test</a:t>
            </a:r>
            <a:br>
              <a:rPr kumimoji="0" lang="en-US" altLang="en-US" sz="2400" b="0" i="0" u="none" strike="noStrike" cap="none" normalizeH="0" baseline="0" dirty="0">
                <a:ln>
                  <a:noFill/>
                </a:ln>
                <a:solidFill>
                  <a:srgbClr val="BBB529"/>
                </a:solidFill>
                <a:effectLst/>
                <a:latin typeface="JetBrains Mono"/>
              </a:rPr>
            </a:br>
            <a:r>
              <a:rPr kumimoji="0" lang="en-US" altLang="en-US" sz="2400" b="0" i="0" u="none" strike="noStrike" cap="none" normalizeH="0" baseline="0" dirty="0">
                <a:ln>
                  <a:noFill/>
                </a:ln>
                <a:solidFill>
                  <a:srgbClr val="CC7832"/>
                </a:solidFill>
                <a:effectLst/>
                <a:latin typeface="JetBrains Mono"/>
              </a:rPr>
              <a:t>void </a:t>
            </a:r>
            <a:r>
              <a:rPr kumimoji="0" lang="en-US" altLang="en-US" sz="2400" b="0" i="0" u="none" strike="noStrike" cap="none" normalizeH="0" baseline="0" dirty="0" err="1">
                <a:ln>
                  <a:noFill/>
                </a:ln>
                <a:solidFill>
                  <a:srgbClr val="FFC66D"/>
                </a:solidFill>
                <a:effectLst/>
                <a:latin typeface="JetBrains Mono"/>
              </a:rPr>
              <a:t>assertThrowsException</a:t>
            </a:r>
            <a:r>
              <a:rPr kumimoji="0" lang="en-US" altLang="en-US" sz="2400" b="0" i="0" u="none" strike="noStrike" cap="none" normalizeH="0" baseline="0" dirty="0">
                <a:ln>
                  <a:noFill/>
                </a:ln>
                <a:solidFill>
                  <a:srgbClr val="A9B7C6"/>
                </a:solidFill>
                <a:effectLst/>
                <a:latin typeface="JetBrains Mono"/>
              </a:rPr>
              <a:t>()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String str = </a:t>
            </a:r>
            <a:r>
              <a:rPr kumimoji="0" lang="en-US" altLang="en-US" sz="2400" b="0" i="0" u="none" strike="noStrike" cap="none" normalizeH="0" baseline="0" dirty="0">
                <a:ln>
                  <a:noFill/>
                </a:ln>
                <a:solidFill>
                  <a:srgbClr val="CC7832"/>
                </a:solidFill>
                <a:effectLst/>
                <a:latin typeface="JetBrains Mono"/>
              </a:rPr>
              <a:t>null;</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r>
              <a:rPr kumimoji="0" lang="en-US" altLang="en-US" sz="2400" b="0" i="1" u="none" strike="noStrike" cap="none" normalizeH="0" baseline="0" dirty="0" err="1">
                <a:ln>
                  <a:noFill/>
                </a:ln>
                <a:solidFill>
                  <a:srgbClr val="A9B7C6"/>
                </a:solidFill>
                <a:effectLst/>
                <a:latin typeface="JetBrains Mono"/>
              </a:rPr>
              <a:t>assertThrows</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Exception.</a:t>
            </a:r>
            <a:r>
              <a:rPr kumimoji="0" lang="en-US" altLang="en-US" sz="2400" b="0" i="0" u="none" strike="noStrike" cap="none" normalizeH="0" baseline="0" dirty="0" err="1">
                <a:ln>
                  <a:noFill/>
                </a:ln>
                <a:solidFill>
                  <a:srgbClr val="CC7832"/>
                </a:solidFill>
                <a:effectLst/>
                <a:latin typeface="JetBrains Mono"/>
              </a:rPr>
              <a:t>class</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 -&gt;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A9B7C6"/>
                </a:solidFill>
                <a:effectLst/>
                <a:latin typeface="JetBrains Mono"/>
              </a:rPr>
              <a:t>Integer.</a:t>
            </a:r>
            <a:r>
              <a:rPr kumimoji="0" lang="en-US" altLang="en-US" sz="2400" b="0" i="1" u="none" strike="noStrike" cap="none" normalizeH="0" baseline="0" dirty="0" err="1">
                <a:ln>
                  <a:noFill/>
                </a:ln>
                <a:solidFill>
                  <a:srgbClr val="A9B7C6"/>
                </a:solidFill>
                <a:effectLst/>
                <a:latin typeface="JetBrains Mono"/>
              </a:rPr>
              <a:t>valueOf</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B389C5"/>
                </a:solidFill>
                <a:effectLst/>
                <a:latin typeface="JetBrains Mono"/>
              </a:rPr>
              <a:t>str</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7057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dirty="0"/>
              <a:t>Java I/O</a:t>
            </a:r>
          </a:p>
          <a:p>
            <a:pPr algn="l" rtl="0"/>
            <a:r>
              <a:rPr lang="en-US" dirty="0"/>
              <a:t>Lambda expressions  </a:t>
            </a:r>
            <a:r>
              <a:rPr lang="he-IL" dirty="0"/>
              <a:t>.</a:t>
            </a:r>
          </a:p>
          <a:p>
            <a:pPr algn="l" rtl="0"/>
            <a:r>
              <a:rPr lang="en-US" b="0" i="0" dirty="0">
                <a:effectLst/>
                <a:latin typeface="Segoe UI" panose="020B0502040204020203" pitchFamily="34" charset="0"/>
              </a:rPr>
              <a:t>Equals and Hash Code</a:t>
            </a:r>
            <a:endParaRPr lang="he-IL" b="0" i="0" dirty="0">
              <a:effectLst/>
              <a:latin typeface="Segoe UI" panose="020B0502040204020203" pitchFamily="34" charset="0"/>
            </a:endParaRPr>
          </a:p>
          <a:p>
            <a:pPr algn="l" rtl="0"/>
            <a:r>
              <a:rPr lang="en-US" dirty="0"/>
              <a:t>Junit 5</a:t>
            </a:r>
            <a:r>
              <a:rPr lang="he-IL" dirty="0"/>
              <a:t>.</a:t>
            </a:r>
            <a:endParaRPr lang="en-US" dirty="0"/>
          </a:p>
          <a:p>
            <a:pPr algn="l" rtl="0"/>
            <a:r>
              <a:rPr lang="en-US" dirty="0"/>
              <a:t>.Inner Classes</a:t>
            </a:r>
            <a:endParaRPr lang="he-IL" dirty="0"/>
          </a:p>
        </p:txBody>
      </p:sp>
    </p:spTree>
    <p:extLst>
      <p:ext uri="{BB962C8B-B14F-4D97-AF65-F5344CB8AC3E}">
        <p14:creationId xmlns:p14="http://schemas.microsoft.com/office/powerpoint/2010/main" val="306185762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1829-B7CC-45DC-8B4B-0E4455146471}"/>
              </a:ext>
            </a:extLst>
          </p:cNvPr>
          <p:cNvSpPr>
            <a:spLocks noGrp="1"/>
          </p:cNvSpPr>
          <p:nvPr>
            <p:ph type="title"/>
          </p:nvPr>
        </p:nvSpPr>
        <p:spPr>
          <a:xfrm>
            <a:off x="2248024" y="81873"/>
            <a:ext cx="10018713" cy="308043"/>
          </a:xfrm>
        </p:spPr>
        <p:txBody>
          <a:bodyPr>
            <a:normAutofit fontScale="90000"/>
          </a:bodyPr>
          <a:lstStyle/>
          <a:p>
            <a:r>
              <a:rPr lang="en-US" dirty="0"/>
              <a:t>Inner Class</a:t>
            </a:r>
          </a:p>
        </p:txBody>
      </p:sp>
      <p:sp>
        <p:nvSpPr>
          <p:cNvPr id="3" name="Content Placeholder 2">
            <a:extLst>
              <a:ext uri="{FF2B5EF4-FFF2-40B4-BE49-F238E27FC236}">
                <a16:creationId xmlns:a16="http://schemas.microsoft.com/office/drawing/2014/main" id="{BEBFFF57-5505-478F-A99E-1DF9CCCA106D}"/>
              </a:ext>
            </a:extLst>
          </p:cNvPr>
          <p:cNvSpPr>
            <a:spLocks noGrp="1"/>
          </p:cNvSpPr>
          <p:nvPr>
            <p:ph idx="1"/>
          </p:nvPr>
        </p:nvSpPr>
        <p:spPr>
          <a:xfrm>
            <a:off x="2947988" y="81873"/>
            <a:ext cx="9045947" cy="2573199"/>
          </a:xfrm>
        </p:spPr>
        <p:txBody>
          <a:bodyPr/>
          <a:lstStyle/>
          <a:p>
            <a:pPr marL="0" indent="0" algn="l">
              <a:buNone/>
            </a:pPr>
            <a:r>
              <a:rPr lang="en-US" b="0" i="0" dirty="0">
                <a:solidFill>
                  <a:schemeClr val="tx1"/>
                </a:solidFill>
                <a:effectLst/>
                <a:latin typeface="Arial" panose="020B0604020202020204" pitchFamily="34" charset="0"/>
              </a:rPr>
              <a:t>Creating an inner class is quite simple. You just need to write a class within a class. Unlike a class, an inner class can be </a:t>
            </a:r>
            <a:r>
              <a:rPr lang="en-US" b="0" i="0" dirty="0">
                <a:solidFill>
                  <a:schemeClr val="accent3">
                    <a:lumMod val="75000"/>
                  </a:schemeClr>
                </a:solidFill>
                <a:effectLst/>
                <a:latin typeface="Arial" panose="020B0604020202020204" pitchFamily="34" charset="0"/>
              </a:rPr>
              <a:t>private</a:t>
            </a:r>
            <a:r>
              <a:rPr lang="en-US" b="0" i="0" dirty="0">
                <a:solidFill>
                  <a:schemeClr val="tx1"/>
                </a:solidFill>
                <a:effectLst/>
                <a:latin typeface="Arial" panose="020B0604020202020204" pitchFamily="34" charset="0"/>
              </a:rPr>
              <a:t> and once you declare an inner class </a:t>
            </a:r>
            <a:r>
              <a:rPr lang="en-US" b="0" i="0" dirty="0">
                <a:solidFill>
                  <a:schemeClr val="accent3">
                    <a:lumMod val="75000"/>
                  </a:schemeClr>
                </a:solidFill>
                <a:effectLst/>
                <a:latin typeface="Arial" panose="020B0604020202020204" pitchFamily="34" charset="0"/>
              </a:rPr>
              <a:t>private</a:t>
            </a:r>
            <a:r>
              <a:rPr lang="en-US" b="0" i="0" dirty="0">
                <a:solidFill>
                  <a:schemeClr val="tx1"/>
                </a:solidFill>
                <a:effectLst/>
                <a:latin typeface="Arial" panose="020B0604020202020204" pitchFamily="34" charset="0"/>
              </a:rPr>
              <a:t>, it cannot be accessed from an object outside the class.</a:t>
            </a:r>
          </a:p>
          <a:p>
            <a:pPr marL="0" indent="0" algn="l">
              <a:buNone/>
            </a:pPr>
            <a:endParaRPr lang="en-US" dirty="0">
              <a:solidFill>
                <a:schemeClr val="tx1"/>
              </a:solidFill>
            </a:endParaRPr>
          </a:p>
        </p:txBody>
      </p:sp>
      <p:pic>
        <p:nvPicPr>
          <p:cNvPr id="4" name="Picture 3">
            <a:extLst>
              <a:ext uri="{FF2B5EF4-FFF2-40B4-BE49-F238E27FC236}">
                <a16:creationId xmlns:a16="http://schemas.microsoft.com/office/drawing/2014/main" id="{FD50EE3C-F450-439D-AC5C-D723729406A6}"/>
              </a:ext>
            </a:extLst>
          </p:cNvPr>
          <p:cNvPicPr>
            <a:picLocks noChangeAspect="1"/>
          </p:cNvPicPr>
          <p:nvPr/>
        </p:nvPicPr>
        <p:blipFill>
          <a:blip r:embed="rId2"/>
          <a:stretch>
            <a:fillRect/>
          </a:stretch>
        </p:blipFill>
        <p:spPr>
          <a:xfrm>
            <a:off x="4783273" y="2036323"/>
            <a:ext cx="4369609" cy="4739804"/>
          </a:xfrm>
          <a:prstGeom prst="rect">
            <a:avLst/>
          </a:prstGeom>
        </p:spPr>
      </p:pic>
    </p:spTree>
    <p:extLst>
      <p:ext uri="{BB962C8B-B14F-4D97-AF65-F5344CB8AC3E}">
        <p14:creationId xmlns:p14="http://schemas.microsoft.com/office/powerpoint/2010/main" val="206912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1829-B7CC-45DC-8B4B-0E4455146471}"/>
              </a:ext>
            </a:extLst>
          </p:cNvPr>
          <p:cNvSpPr>
            <a:spLocks noGrp="1"/>
          </p:cNvSpPr>
          <p:nvPr>
            <p:ph type="title"/>
          </p:nvPr>
        </p:nvSpPr>
        <p:spPr>
          <a:xfrm>
            <a:off x="2248024" y="81873"/>
            <a:ext cx="10018713" cy="308043"/>
          </a:xfrm>
        </p:spPr>
        <p:txBody>
          <a:bodyPr>
            <a:normAutofit fontScale="90000"/>
          </a:bodyPr>
          <a:lstStyle/>
          <a:p>
            <a:r>
              <a:rPr lang="en-US" dirty="0"/>
              <a:t>Inner Class</a:t>
            </a:r>
          </a:p>
        </p:txBody>
      </p:sp>
      <p:sp>
        <p:nvSpPr>
          <p:cNvPr id="3" name="Content Placeholder 2">
            <a:extLst>
              <a:ext uri="{FF2B5EF4-FFF2-40B4-BE49-F238E27FC236}">
                <a16:creationId xmlns:a16="http://schemas.microsoft.com/office/drawing/2014/main" id="{BEBFFF57-5505-478F-A99E-1DF9CCCA106D}"/>
              </a:ext>
            </a:extLst>
          </p:cNvPr>
          <p:cNvSpPr>
            <a:spLocks noGrp="1"/>
          </p:cNvSpPr>
          <p:nvPr>
            <p:ph idx="1"/>
          </p:nvPr>
        </p:nvSpPr>
        <p:spPr>
          <a:xfrm>
            <a:off x="2915563" y="535831"/>
            <a:ext cx="9045947" cy="2573199"/>
          </a:xfrm>
        </p:spPr>
        <p:txBody>
          <a:bodyPr>
            <a:normAutofit fontScale="62500" lnSpcReduction="20000"/>
          </a:bodyPr>
          <a:lstStyle/>
          <a:p>
            <a:pPr marL="0" indent="0" algn="l">
              <a:buNone/>
            </a:pPr>
            <a:r>
              <a:rPr lang="en-US" b="0" i="0" dirty="0">
                <a:solidFill>
                  <a:schemeClr val="tx1"/>
                </a:solidFill>
                <a:effectLst/>
                <a:latin typeface="Arial" panose="020B0604020202020204" pitchFamily="34" charset="0"/>
              </a:rPr>
              <a:t>Accessing the Private Members</a:t>
            </a:r>
          </a:p>
          <a:p>
            <a:pPr marL="0" indent="0" algn="l">
              <a:buNone/>
            </a:pPr>
            <a:r>
              <a:rPr lang="en-US" b="0" i="0" dirty="0">
                <a:solidFill>
                  <a:schemeClr val="tx1"/>
                </a:solidFill>
                <a:effectLst/>
                <a:latin typeface="Arial" panose="020B0604020202020204" pitchFamily="34" charset="0"/>
              </a:rPr>
              <a:t>inner classes are also used to access the private members of a class. Suppose, a class is having </a:t>
            </a:r>
            <a:r>
              <a:rPr lang="en-US" b="0" i="0" dirty="0">
                <a:solidFill>
                  <a:schemeClr val="accent3">
                    <a:lumMod val="75000"/>
                  </a:schemeClr>
                </a:solidFill>
                <a:effectLst/>
                <a:latin typeface="Arial" panose="020B0604020202020204" pitchFamily="34" charset="0"/>
              </a:rPr>
              <a:t>private</a:t>
            </a:r>
            <a:r>
              <a:rPr lang="en-US" b="0" i="0" dirty="0">
                <a:solidFill>
                  <a:schemeClr val="tx1"/>
                </a:solidFill>
                <a:effectLst/>
                <a:latin typeface="Arial" panose="020B0604020202020204" pitchFamily="34" charset="0"/>
              </a:rPr>
              <a:t> members to access them. Write an inner class in it, return the </a:t>
            </a:r>
            <a:r>
              <a:rPr lang="en-US" b="0" i="0" dirty="0">
                <a:solidFill>
                  <a:schemeClr val="accent3">
                    <a:lumMod val="75000"/>
                  </a:schemeClr>
                </a:solidFill>
                <a:effectLst/>
                <a:latin typeface="Arial" panose="020B0604020202020204" pitchFamily="34" charset="0"/>
              </a:rPr>
              <a:t>private</a:t>
            </a:r>
            <a:r>
              <a:rPr lang="en-US" b="0" i="0" dirty="0">
                <a:solidFill>
                  <a:schemeClr val="tx1"/>
                </a:solidFill>
                <a:effectLst/>
                <a:latin typeface="Arial" panose="020B0604020202020204" pitchFamily="34" charset="0"/>
              </a:rPr>
              <a:t> members from a method within the inner class.</a:t>
            </a:r>
          </a:p>
          <a:p>
            <a:pPr marL="0" indent="0" algn="l">
              <a:buNone/>
            </a:pPr>
            <a:r>
              <a:rPr lang="en-US" b="0" i="0" dirty="0">
                <a:solidFill>
                  <a:schemeClr val="tx1"/>
                </a:solidFill>
                <a:effectLst/>
                <a:latin typeface="Arial" panose="020B0604020202020204" pitchFamily="34" charset="0"/>
              </a:rPr>
              <a:t> say, </a:t>
            </a:r>
            <a:r>
              <a:rPr lang="en-US" b="0" i="0" dirty="0" err="1">
                <a:solidFill>
                  <a:schemeClr val="tx1"/>
                </a:solidFill>
                <a:effectLst/>
                <a:latin typeface="Arial" panose="020B0604020202020204" pitchFamily="34" charset="0"/>
              </a:rPr>
              <a:t>getValue</a:t>
            </a:r>
            <a:r>
              <a:rPr lang="en-US" b="0" i="0" dirty="0">
                <a:solidFill>
                  <a:schemeClr val="tx1"/>
                </a:solidFill>
                <a:effectLst/>
                <a:latin typeface="Arial" panose="020B0604020202020204" pitchFamily="34" charset="0"/>
              </a:rPr>
              <a:t>(), and finally from another class (from which you want to access the private members) call the </a:t>
            </a:r>
            <a:r>
              <a:rPr lang="en-US" b="0" i="0" dirty="0" err="1">
                <a:solidFill>
                  <a:schemeClr val="tx1"/>
                </a:solidFill>
                <a:effectLst/>
                <a:latin typeface="Arial" panose="020B0604020202020204" pitchFamily="34" charset="0"/>
              </a:rPr>
              <a:t>getValue</a:t>
            </a:r>
            <a:r>
              <a:rPr lang="en-US" b="0" i="0" dirty="0">
                <a:solidFill>
                  <a:schemeClr val="tx1"/>
                </a:solidFill>
                <a:effectLst/>
                <a:latin typeface="Arial" panose="020B0604020202020204" pitchFamily="34" charset="0"/>
              </a:rPr>
              <a:t>() method of the inner class.</a:t>
            </a:r>
          </a:p>
          <a:p>
            <a:pPr marL="0" indent="0" algn="l">
              <a:buNone/>
            </a:pPr>
            <a:endParaRPr lang="en-US" b="0" i="0" dirty="0">
              <a:solidFill>
                <a:schemeClr val="tx1"/>
              </a:solidFill>
              <a:effectLst/>
              <a:latin typeface="Arial" panose="020B0604020202020204" pitchFamily="34" charset="0"/>
            </a:endParaRPr>
          </a:p>
          <a:p>
            <a:pPr marL="0" indent="0" algn="l">
              <a:buNone/>
            </a:pPr>
            <a:r>
              <a:rPr lang="en-US" b="0" i="0" dirty="0">
                <a:solidFill>
                  <a:schemeClr val="tx1"/>
                </a:solidFill>
                <a:effectLst/>
                <a:latin typeface="Arial" panose="020B0604020202020204" pitchFamily="34" charset="0"/>
              </a:rPr>
              <a:t>To instantiate the inner class, initially you have to instantiate the outer class. Thereafter, using the object of the outer class, following is the way in which you can instantiate the inner class.</a:t>
            </a:r>
            <a:endParaRPr lang="en-US" dirty="0">
              <a:solidFill>
                <a:schemeClr val="tx1"/>
              </a:solidFill>
            </a:endParaRPr>
          </a:p>
        </p:txBody>
      </p:sp>
      <p:pic>
        <p:nvPicPr>
          <p:cNvPr id="5" name="Picture 4">
            <a:extLst>
              <a:ext uri="{FF2B5EF4-FFF2-40B4-BE49-F238E27FC236}">
                <a16:creationId xmlns:a16="http://schemas.microsoft.com/office/drawing/2014/main" id="{98CDD836-E74D-4192-86F1-61637504BE97}"/>
              </a:ext>
            </a:extLst>
          </p:cNvPr>
          <p:cNvPicPr>
            <a:picLocks noChangeAspect="1"/>
          </p:cNvPicPr>
          <p:nvPr/>
        </p:nvPicPr>
        <p:blipFill>
          <a:blip r:embed="rId2"/>
          <a:stretch>
            <a:fillRect/>
          </a:stretch>
        </p:blipFill>
        <p:spPr>
          <a:xfrm>
            <a:off x="3142642" y="3025303"/>
            <a:ext cx="4574635" cy="3439165"/>
          </a:xfrm>
          <a:prstGeom prst="rect">
            <a:avLst/>
          </a:prstGeom>
        </p:spPr>
      </p:pic>
    </p:spTree>
    <p:extLst>
      <p:ext uri="{BB962C8B-B14F-4D97-AF65-F5344CB8AC3E}">
        <p14:creationId xmlns:p14="http://schemas.microsoft.com/office/powerpoint/2010/main" val="3011190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B079E4-BC52-45A2-9B68-73D41F84951A}"/>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28DC511B-04B7-40F4-B47F-1298B5AE62B3}"/>
              </a:ext>
            </a:extLst>
          </p:cNvPr>
          <p:cNvSpPr>
            <a:spLocks noGrp="1"/>
          </p:cNvSpPr>
          <p:nvPr>
            <p:ph idx="1"/>
          </p:nvPr>
        </p:nvSpPr>
        <p:spPr/>
        <p:txBody>
          <a:bodyPr/>
          <a:lstStyle/>
          <a:p>
            <a:endParaRPr lang="he-IL" dirty="0"/>
          </a:p>
        </p:txBody>
      </p:sp>
      <p:pic>
        <p:nvPicPr>
          <p:cNvPr id="12290" name="Picture 2" descr="Confused by the mortgage process? - Venture Mortgage Management Ltd">
            <a:extLst>
              <a:ext uri="{FF2B5EF4-FFF2-40B4-BE49-F238E27FC236}">
                <a16:creationId xmlns:a16="http://schemas.microsoft.com/office/drawing/2014/main" id="{351644C1-5532-46E9-A4B4-3FD3AC061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4" y="434066"/>
            <a:ext cx="8950101" cy="596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872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down)">
                                      <p:cBhvr>
                                        <p:cTn id="7" dur="580">
                                          <p:stCondLst>
                                            <p:cond delay="0"/>
                                          </p:stCondLst>
                                        </p:cTn>
                                        <p:tgtEl>
                                          <p:spTgt spid="12290"/>
                                        </p:tgtEl>
                                      </p:cBhvr>
                                    </p:animEffect>
                                    <p:anim calcmode="lin" valueType="num">
                                      <p:cBhvr>
                                        <p:cTn id="8" dur="1822" tmFilter="0,0; 0.14,0.36; 0.43,0.73; 0.71,0.91; 1.0,1.0">
                                          <p:stCondLst>
                                            <p:cond delay="0"/>
                                          </p:stCondLst>
                                        </p:cTn>
                                        <p:tgtEl>
                                          <p:spTgt spid="1229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9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9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9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90"/>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90"/>
                                        </p:tgtEl>
                                      </p:cBhvr>
                                      <p:to x="100000" y="60000"/>
                                    </p:animScale>
                                    <p:animScale>
                                      <p:cBhvr>
                                        <p:cTn id="14" dur="166" decel="50000">
                                          <p:stCondLst>
                                            <p:cond delay="676"/>
                                          </p:stCondLst>
                                        </p:cTn>
                                        <p:tgtEl>
                                          <p:spTgt spid="12290"/>
                                        </p:tgtEl>
                                      </p:cBhvr>
                                      <p:to x="100000" y="100000"/>
                                    </p:animScale>
                                    <p:animScale>
                                      <p:cBhvr>
                                        <p:cTn id="15" dur="26">
                                          <p:stCondLst>
                                            <p:cond delay="1312"/>
                                          </p:stCondLst>
                                        </p:cTn>
                                        <p:tgtEl>
                                          <p:spTgt spid="12290"/>
                                        </p:tgtEl>
                                      </p:cBhvr>
                                      <p:to x="100000" y="80000"/>
                                    </p:animScale>
                                    <p:animScale>
                                      <p:cBhvr>
                                        <p:cTn id="16" dur="166" decel="50000">
                                          <p:stCondLst>
                                            <p:cond delay="1338"/>
                                          </p:stCondLst>
                                        </p:cTn>
                                        <p:tgtEl>
                                          <p:spTgt spid="12290"/>
                                        </p:tgtEl>
                                      </p:cBhvr>
                                      <p:to x="100000" y="100000"/>
                                    </p:animScale>
                                    <p:animScale>
                                      <p:cBhvr>
                                        <p:cTn id="17" dur="26">
                                          <p:stCondLst>
                                            <p:cond delay="1642"/>
                                          </p:stCondLst>
                                        </p:cTn>
                                        <p:tgtEl>
                                          <p:spTgt spid="12290"/>
                                        </p:tgtEl>
                                      </p:cBhvr>
                                      <p:to x="100000" y="90000"/>
                                    </p:animScale>
                                    <p:animScale>
                                      <p:cBhvr>
                                        <p:cTn id="18" dur="166" decel="50000">
                                          <p:stCondLst>
                                            <p:cond delay="1668"/>
                                          </p:stCondLst>
                                        </p:cTn>
                                        <p:tgtEl>
                                          <p:spTgt spid="12290"/>
                                        </p:tgtEl>
                                      </p:cBhvr>
                                      <p:to x="100000" y="100000"/>
                                    </p:animScale>
                                    <p:animScale>
                                      <p:cBhvr>
                                        <p:cTn id="19" dur="26">
                                          <p:stCondLst>
                                            <p:cond delay="1808"/>
                                          </p:stCondLst>
                                        </p:cTn>
                                        <p:tgtEl>
                                          <p:spTgt spid="12290"/>
                                        </p:tgtEl>
                                      </p:cBhvr>
                                      <p:to x="100000" y="95000"/>
                                    </p:animScale>
                                    <p:animScale>
                                      <p:cBhvr>
                                        <p:cTn id="20" dur="166" decel="50000">
                                          <p:stCondLst>
                                            <p:cond delay="1834"/>
                                          </p:stCondLst>
                                        </p:cTn>
                                        <p:tgtEl>
                                          <p:spTgt spid="1229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BCC89-86A8-4171-BF4B-C97204D4E207}"/>
              </a:ext>
            </a:extLst>
          </p:cNvPr>
          <p:cNvSpPr>
            <a:spLocks noGrp="1"/>
          </p:cNvSpPr>
          <p:nvPr>
            <p:ph type="title"/>
          </p:nvPr>
        </p:nvSpPr>
        <p:spPr/>
        <p:txBody>
          <a:bodyPr/>
          <a:lstStyle/>
          <a:p>
            <a:r>
              <a:rPr lang="he-IL" dirty="0"/>
              <a:t>מקורות</a:t>
            </a:r>
          </a:p>
        </p:txBody>
      </p:sp>
      <p:sp>
        <p:nvSpPr>
          <p:cNvPr id="3" name="מציין מיקום תוכן 2">
            <a:extLst>
              <a:ext uri="{FF2B5EF4-FFF2-40B4-BE49-F238E27FC236}">
                <a16:creationId xmlns:a16="http://schemas.microsoft.com/office/drawing/2014/main" id="{F04BEDE0-A3B3-4A64-8D04-60FC4A236331}"/>
              </a:ext>
            </a:extLst>
          </p:cNvPr>
          <p:cNvSpPr>
            <a:spLocks noGrp="1"/>
          </p:cNvSpPr>
          <p:nvPr>
            <p:ph idx="1"/>
          </p:nvPr>
        </p:nvSpPr>
        <p:spPr>
          <a:xfrm>
            <a:off x="1981993" y="1453241"/>
            <a:ext cx="10018713" cy="4856768"/>
          </a:xfrm>
        </p:spPr>
        <p:txBody>
          <a:bodyPr/>
          <a:lstStyle/>
          <a:p>
            <a:r>
              <a:rPr lang="en-US" dirty="0">
                <a:hlinkClick r:id="rId2"/>
              </a:rPr>
              <a:t>https://www.w3schools.com/java/</a:t>
            </a:r>
            <a:endParaRPr lang="en-US" dirty="0"/>
          </a:p>
          <a:p>
            <a:r>
              <a:rPr lang="en-US" dirty="0" err="1"/>
              <a:t>Edureka</a:t>
            </a:r>
            <a:endParaRPr lang="en-US" dirty="0"/>
          </a:p>
          <a:p>
            <a:r>
              <a:rPr lang="en-US" dirty="0"/>
              <a:t>Geeks for geeks</a:t>
            </a:r>
          </a:p>
          <a:p>
            <a:r>
              <a:rPr lang="en-US" dirty="0" err="1"/>
              <a:t>baeldung</a:t>
            </a:r>
            <a:r>
              <a:rPr lang="en-US" dirty="0"/>
              <a:t> </a:t>
            </a:r>
          </a:p>
          <a:p>
            <a:r>
              <a:rPr lang="en-US" dirty="0"/>
              <a:t>https://medium.com/mackmobile/swift-unit-testing-ff6655748e15</a:t>
            </a:r>
          </a:p>
          <a:p>
            <a:r>
              <a:rPr lang="en-US" dirty="0"/>
              <a:t>https://blog.jetbrains.com/idea/2020/09/writing-tests-with-junit-5/</a:t>
            </a:r>
          </a:p>
        </p:txBody>
      </p:sp>
    </p:spTree>
    <p:extLst>
      <p:ext uri="{BB962C8B-B14F-4D97-AF65-F5344CB8AC3E}">
        <p14:creationId xmlns:p14="http://schemas.microsoft.com/office/powerpoint/2010/main" val="172871558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743200" y="2197893"/>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4119501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69188" y="-42863"/>
            <a:ext cx="10018713" cy="1752599"/>
          </a:xfrm>
        </p:spPr>
        <p:txBody>
          <a:bodyPr/>
          <a:lstStyle/>
          <a:p>
            <a:r>
              <a:rPr lang="en-US" b="0" i="0" dirty="0">
                <a:effectLst/>
                <a:latin typeface="Segoe UI" panose="020B0502040204020203" pitchFamily="34" charset="0"/>
              </a:rPr>
              <a:t>Java Files</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The File class from the java.io package, allows us to work with files.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To use the File class, create an object of the class, and specify the filename or directory name:</a:t>
            </a:r>
            <a:endParaRPr lang="he-IL" sz="1400" dirty="0">
              <a:solidFill>
                <a:schemeClr val="tx1"/>
              </a:solidFill>
            </a:endParaRPr>
          </a:p>
        </p:txBody>
      </p:sp>
      <p:pic>
        <p:nvPicPr>
          <p:cNvPr id="6" name="תמונה 5">
            <a:extLst>
              <a:ext uri="{FF2B5EF4-FFF2-40B4-BE49-F238E27FC236}">
                <a16:creationId xmlns:a16="http://schemas.microsoft.com/office/drawing/2014/main" id="{D8B13E9E-9EF3-4126-A84C-171E44FD2094}"/>
              </a:ext>
            </a:extLst>
          </p:cNvPr>
          <p:cNvPicPr>
            <a:picLocks noChangeAspect="1"/>
          </p:cNvPicPr>
          <p:nvPr/>
        </p:nvPicPr>
        <p:blipFill>
          <a:blip r:embed="rId2"/>
          <a:stretch>
            <a:fillRect/>
          </a:stretch>
        </p:blipFill>
        <p:spPr>
          <a:xfrm>
            <a:off x="2781300" y="2066925"/>
            <a:ext cx="5276850" cy="971550"/>
          </a:xfrm>
          <a:prstGeom prst="rect">
            <a:avLst/>
          </a:prstGeom>
        </p:spPr>
      </p:pic>
      <p:pic>
        <p:nvPicPr>
          <p:cNvPr id="10" name="תמונה 9">
            <a:extLst>
              <a:ext uri="{FF2B5EF4-FFF2-40B4-BE49-F238E27FC236}">
                <a16:creationId xmlns:a16="http://schemas.microsoft.com/office/drawing/2014/main" id="{B5883297-7181-49BE-AC0D-C27B56DE1D43}"/>
              </a:ext>
            </a:extLst>
          </p:cNvPr>
          <p:cNvPicPr>
            <a:picLocks noChangeAspect="1"/>
          </p:cNvPicPr>
          <p:nvPr/>
        </p:nvPicPr>
        <p:blipFill>
          <a:blip r:embed="rId3"/>
          <a:stretch>
            <a:fillRect/>
          </a:stretch>
        </p:blipFill>
        <p:spPr>
          <a:xfrm>
            <a:off x="2781300" y="3271839"/>
            <a:ext cx="7113539" cy="3529013"/>
          </a:xfrm>
          <a:prstGeom prst="rect">
            <a:avLst/>
          </a:prstGeom>
        </p:spPr>
      </p:pic>
    </p:spTree>
    <p:extLst>
      <p:ext uri="{BB962C8B-B14F-4D97-AF65-F5344CB8AC3E}">
        <p14:creationId xmlns:p14="http://schemas.microsoft.com/office/powerpoint/2010/main" val="23127083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42863"/>
            <a:ext cx="10018713" cy="1752599"/>
          </a:xfrm>
        </p:spPr>
        <p:txBody>
          <a:bodyPr/>
          <a:lstStyle/>
          <a:p>
            <a:r>
              <a:rPr lang="en-US" b="0" i="0" dirty="0">
                <a:effectLst/>
                <a:latin typeface="Segoe UI" panose="020B0502040204020203" pitchFamily="34" charset="0"/>
              </a:rPr>
              <a:t>Create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To create a file in Java, you can use the </a:t>
            </a:r>
            <a:r>
              <a:rPr lang="en-US" sz="1400" b="0" i="0" dirty="0" err="1">
                <a:solidFill>
                  <a:schemeClr val="tx1"/>
                </a:solidFill>
                <a:effectLst/>
                <a:latin typeface="Segoe UI" panose="020B0502040204020203" pitchFamily="34" charset="0"/>
              </a:rPr>
              <a:t>createNewFile</a:t>
            </a:r>
            <a:r>
              <a:rPr lang="en-US" sz="1400" b="0" i="0" dirty="0">
                <a:solidFill>
                  <a:schemeClr val="tx1"/>
                </a:solidFill>
                <a:effectLst/>
                <a:latin typeface="Segoe UI" panose="020B0502040204020203" pitchFamily="34" charset="0"/>
              </a:rPr>
              <a:t>() method. This method returns a </a:t>
            </a:r>
            <a:r>
              <a:rPr lang="en-US" sz="1400" b="0" i="0" dirty="0" err="1">
                <a:solidFill>
                  <a:schemeClr val="tx1"/>
                </a:solidFill>
                <a:effectLst/>
                <a:latin typeface="Segoe UI" panose="020B0502040204020203" pitchFamily="34" charset="0"/>
              </a:rPr>
              <a:t>boolean</a:t>
            </a:r>
            <a:r>
              <a:rPr lang="en-US" sz="1400" b="0" i="0" dirty="0">
                <a:solidFill>
                  <a:schemeClr val="tx1"/>
                </a:solidFill>
                <a:effectLst/>
                <a:latin typeface="Segoe UI" panose="020B0502040204020203" pitchFamily="34" charset="0"/>
              </a:rPr>
              <a:t> value: true if the file was successfully created, and false if the file already exists. Note that the method is enclosed in a try...catch block. This is necessary because it throws an </a:t>
            </a:r>
            <a:r>
              <a:rPr lang="en-US" sz="1400" b="0" i="0" dirty="0" err="1">
                <a:solidFill>
                  <a:schemeClr val="tx1"/>
                </a:solidFill>
                <a:effectLst/>
                <a:latin typeface="Segoe UI" panose="020B0502040204020203" pitchFamily="34" charset="0"/>
              </a:rPr>
              <a:t>IOException</a:t>
            </a:r>
            <a:r>
              <a:rPr lang="en-US" sz="1400" b="0" i="0" dirty="0">
                <a:solidFill>
                  <a:schemeClr val="tx1"/>
                </a:solidFill>
                <a:effectLst/>
                <a:latin typeface="Segoe UI" panose="020B0502040204020203" pitchFamily="34" charset="0"/>
              </a:rPr>
              <a:t> if an error occurs (if the file cannot be created for some reason):</a:t>
            </a:r>
            <a:endParaRPr lang="he-IL" sz="1400" dirty="0">
              <a:solidFill>
                <a:schemeClr val="tx1"/>
              </a:solidFill>
            </a:endParaRPr>
          </a:p>
        </p:txBody>
      </p:sp>
      <p:pic>
        <p:nvPicPr>
          <p:cNvPr id="5" name="תמונה 4">
            <a:extLst>
              <a:ext uri="{FF2B5EF4-FFF2-40B4-BE49-F238E27FC236}">
                <a16:creationId xmlns:a16="http://schemas.microsoft.com/office/drawing/2014/main" id="{5C0BB9DE-9F05-4333-8548-F63024326378}"/>
              </a:ext>
            </a:extLst>
          </p:cNvPr>
          <p:cNvPicPr>
            <a:picLocks noChangeAspect="1"/>
          </p:cNvPicPr>
          <p:nvPr/>
        </p:nvPicPr>
        <p:blipFill rotWithShape="1">
          <a:blip r:embed="rId2"/>
          <a:srcRect b="12500"/>
          <a:stretch/>
        </p:blipFill>
        <p:spPr>
          <a:xfrm>
            <a:off x="2824162" y="1866900"/>
            <a:ext cx="7172325" cy="3333750"/>
          </a:xfrm>
          <a:prstGeom prst="rect">
            <a:avLst/>
          </a:prstGeom>
        </p:spPr>
      </p:pic>
      <p:sp>
        <p:nvSpPr>
          <p:cNvPr id="10" name="מציין מיקום תוכן 2">
            <a:extLst>
              <a:ext uri="{FF2B5EF4-FFF2-40B4-BE49-F238E27FC236}">
                <a16:creationId xmlns:a16="http://schemas.microsoft.com/office/drawing/2014/main" id="{B78B912B-5313-4B99-AB45-C6E24D550D2A}"/>
              </a:ext>
            </a:extLst>
          </p:cNvPr>
          <p:cNvSpPr txBox="1">
            <a:spLocks/>
          </p:cNvSpPr>
          <p:nvPr/>
        </p:nvSpPr>
        <p:spPr>
          <a:xfrm>
            <a:off x="2824162" y="4267200"/>
            <a:ext cx="9252056" cy="2905125"/>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Font typeface="Arial"/>
              <a:buNone/>
            </a:pPr>
            <a:r>
              <a:rPr lang="en-US" sz="1400" dirty="0">
                <a:solidFill>
                  <a:schemeClr val="tx1"/>
                </a:solidFill>
                <a:latin typeface="Segoe UI" panose="020B0502040204020203" pitchFamily="34" charset="0"/>
              </a:rPr>
              <a:t>To create a file in a specific directory (requires permission), specify the path of the file and use double backslashes to escape the "\" character (for Windows). On Mac and Linux you can just write the path, like: /Users/name/filename.txt</a:t>
            </a:r>
            <a:endParaRPr lang="he-IL" sz="1400" dirty="0">
              <a:solidFill>
                <a:schemeClr val="tx1"/>
              </a:solidFill>
            </a:endParaRPr>
          </a:p>
        </p:txBody>
      </p:sp>
      <p:pic>
        <p:nvPicPr>
          <p:cNvPr id="15" name="תמונה 14">
            <a:extLst>
              <a:ext uri="{FF2B5EF4-FFF2-40B4-BE49-F238E27FC236}">
                <a16:creationId xmlns:a16="http://schemas.microsoft.com/office/drawing/2014/main" id="{5594E6BF-4FE3-4677-927D-892DB9515BFD}"/>
              </a:ext>
            </a:extLst>
          </p:cNvPr>
          <p:cNvPicPr>
            <a:picLocks noChangeAspect="1"/>
          </p:cNvPicPr>
          <p:nvPr/>
        </p:nvPicPr>
        <p:blipFill>
          <a:blip r:embed="rId3"/>
          <a:stretch>
            <a:fillRect/>
          </a:stretch>
        </p:blipFill>
        <p:spPr>
          <a:xfrm>
            <a:off x="5353050" y="6038850"/>
            <a:ext cx="4895850" cy="514350"/>
          </a:xfrm>
          <a:prstGeom prst="rect">
            <a:avLst/>
          </a:prstGeom>
        </p:spPr>
      </p:pic>
    </p:spTree>
    <p:extLst>
      <p:ext uri="{BB962C8B-B14F-4D97-AF65-F5344CB8AC3E}">
        <p14:creationId xmlns:p14="http://schemas.microsoft.com/office/powerpoint/2010/main" val="10838029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081954" y="9525"/>
            <a:ext cx="10018713" cy="1752599"/>
          </a:xfrm>
        </p:spPr>
        <p:txBody>
          <a:bodyPr/>
          <a:lstStyle/>
          <a:p>
            <a:r>
              <a:rPr lang="en-US" b="0" i="0" dirty="0">
                <a:effectLst/>
                <a:latin typeface="Segoe UI" panose="020B0502040204020203" pitchFamily="34" charset="0"/>
              </a:rPr>
              <a:t>Write To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In the following example, we use the </a:t>
            </a:r>
            <a:r>
              <a:rPr lang="en-US" sz="1400" b="0" i="0" dirty="0" err="1">
                <a:solidFill>
                  <a:schemeClr val="tx1"/>
                </a:solidFill>
                <a:effectLst/>
                <a:latin typeface="Segoe UI" panose="020B0502040204020203" pitchFamily="34" charset="0"/>
              </a:rPr>
              <a:t>FileWriter</a:t>
            </a:r>
            <a:r>
              <a:rPr lang="en-US" sz="1400" b="0" i="0" dirty="0">
                <a:solidFill>
                  <a:schemeClr val="tx1"/>
                </a:solidFill>
                <a:effectLst/>
                <a:latin typeface="Segoe UI" panose="020B0502040204020203" pitchFamily="34" charset="0"/>
              </a:rPr>
              <a:t> class together with its write() method to write some text to the file we created in the example above. Note that when you are done writing to the file, you should close it with the close() method:</a:t>
            </a:r>
            <a:endParaRPr lang="he-IL" sz="1400" dirty="0">
              <a:solidFill>
                <a:schemeClr val="tx1"/>
              </a:solidFill>
            </a:endParaRPr>
          </a:p>
        </p:txBody>
      </p:sp>
      <p:pic>
        <p:nvPicPr>
          <p:cNvPr id="8" name="תמונה 7">
            <a:extLst>
              <a:ext uri="{FF2B5EF4-FFF2-40B4-BE49-F238E27FC236}">
                <a16:creationId xmlns:a16="http://schemas.microsoft.com/office/drawing/2014/main" id="{19D07454-1364-44B8-8B80-6D3294587498}"/>
              </a:ext>
            </a:extLst>
          </p:cNvPr>
          <p:cNvPicPr>
            <a:picLocks noChangeAspect="1"/>
          </p:cNvPicPr>
          <p:nvPr/>
        </p:nvPicPr>
        <p:blipFill>
          <a:blip r:embed="rId2"/>
          <a:stretch>
            <a:fillRect/>
          </a:stretch>
        </p:blipFill>
        <p:spPr>
          <a:xfrm>
            <a:off x="2900362" y="2100262"/>
            <a:ext cx="7115175" cy="3876675"/>
          </a:xfrm>
          <a:prstGeom prst="rect">
            <a:avLst/>
          </a:prstGeom>
        </p:spPr>
      </p:pic>
    </p:spTree>
    <p:extLst>
      <p:ext uri="{BB962C8B-B14F-4D97-AF65-F5344CB8AC3E}">
        <p14:creationId xmlns:p14="http://schemas.microsoft.com/office/powerpoint/2010/main" val="30741027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58737" y="-290512"/>
            <a:ext cx="10018713" cy="1752599"/>
          </a:xfrm>
        </p:spPr>
        <p:txBody>
          <a:bodyPr/>
          <a:lstStyle/>
          <a:p>
            <a:r>
              <a:rPr lang="en-US" b="0" i="0" dirty="0">
                <a:effectLst/>
                <a:latin typeface="Segoe UI" panose="020B0502040204020203" pitchFamily="34" charset="0"/>
              </a:rPr>
              <a:t>Lambda</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A lambda expression is a short block of code which takes in parameters and returns a value. Lambda expressions are similar to methods, but they do not need a name and they can be implemented right in the body of a method.</a:t>
            </a:r>
            <a:endParaRPr lang="en-US" sz="1400" dirty="0">
              <a:solidFill>
                <a:schemeClr val="tx1"/>
              </a:solidFill>
              <a:latin typeface="Segoe UI" panose="020B0502040204020203" pitchFamily="34" charset="0"/>
            </a:endParaRPr>
          </a:p>
          <a:p>
            <a:pPr marL="0" indent="0" algn="l">
              <a:buNone/>
            </a:pPr>
            <a:r>
              <a:rPr lang="en-US" sz="1400" dirty="0">
                <a:solidFill>
                  <a:schemeClr val="tx1"/>
                </a:solidFill>
                <a:latin typeface="Segoe UI" panose="020B0502040204020203" pitchFamily="34" charset="0"/>
                <a:hlinkClick r:id="rId2"/>
              </a:rPr>
              <a:t>Video Tutorial.</a:t>
            </a:r>
            <a:endParaRPr lang="en-US" sz="1400"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465F0E2A-5A2E-4969-955F-8CE55AEA0CBE}"/>
              </a:ext>
            </a:extLst>
          </p:cNvPr>
          <p:cNvPicPr>
            <a:picLocks noChangeAspect="1"/>
          </p:cNvPicPr>
          <p:nvPr/>
        </p:nvPicPr>
        <p:blipFill>
          <a:blip r:embed="rId3"/>
          <a:stretch>
            <a:fillRect/>
          </a:stretch>
        </p:blipFill>
        <p:spPr>
          <a:xfrm>
            <a:off x="2755369" y="2091853"/>
            <a:ext cx="9345298" cy="3806757"/>
          </a:xfrm>
          <a:prstGeom prst="rect">
            <a:avLst/>
          </a:prstGeom>
        </p:spPr>
      </p:pic>
    </p:spTree>
    <p:extLst>
      <p:ext uri="{BB962C8B-B14F-4D97-AF65-F5344CB8AC3E}">
        <p14:creationId xmlns:p14="http://schemas.microsoft.com/office/powerpoint/2010/main" val="40614340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58737" y="-290512"/>
            <a:ext cx="10018713" cy="1752599"/>
          </a:xfrm>
        </p:spPr>
        <p:txBody>
          <a:bodyPr/>
          <a:lstStyle/>
          <a:p>
            <a:r>
              <a:rPr lang="en-US" b="0" i="0" dirty="0">
                <a:effectLst/>
                <a:latin typeface="Segoe UI" panose="020B0502040204020203" pitchFamily="34" charset="0"/>
              </a:rPr>
              <a:t>Equals and Hash Code</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861581" y="859074"/>
            <a:ext cx="9252056" cy="2905125"/>
          </a:xfrm>
        </p:spPr>
        <p:txBody>
          <a:bodyPr>
            <a:normAutofit fontScale="92500" lnSpcReduction="20000"/>
          </a:bodyPr>
          <a:lstStyle/>
          <a:p>
            <a:pPr marL="0" indent="0" algn="l">
              <a:buNone/>
            </a:pPr>
            <a:r>
              <a:rPr lang="en-US" sz="1400" b="0" i="0" dirty="0">
                <a:solidFill>
                  <a:schemeClr val="accent3">
                    <a:lumMod val="75000"/>
                  </a:schemeClr>
                </a:solidFill>
                <a:effectLst/>
                <a:latin typeface="Segoe UI" panose="020B0502040204020203" pitchFamily="34" charset="0"/>
              </a:rPr>
              <a:t>public</a:t>
            </a:r>
            <a:r>
              <a:rPr lang="en-US" sz="1400" b="0" i="0" dirty="0">
                <a:solidFill>
                  <a:schemeClr val="tx1"/>
                </a:solidFill>
                <a:effectLst/>
                <a:latin typeface="Segoe UI" panose="020B0502040204020203" pitchFamily="34" charset="0"/>
              </a:rPr>
              <a:t> </a:t>
            </a:r>
            <a:r>
              <a:rPr lang="en-US" sz="1400" b="0" i="0" dirty="0" err="1">
                <a:solidFill>
                  <a:schemeClr val="accent3">
                    <a:lumMod val="75000"/>
                  </a:schemeClr>
                </a:solidFill>
                <a:effectLst/>
                <a:latin typeface="Segoe UI" panose="020B0502040204020203" pitchFamily="34" charset="0"/>
              </a:rPr>
              <a:t>boolean</a:t>
            </a:r>
            <a:r>
              <a:rPr lang="en-US" sz="1400" b="0" i="0" dirty="0">
                <a:solidFill>
                  <a:schemeClr val="tx1"/>
                </a:solidFill>
                <a:effectLst/>
                <a:latin typeface="Segoe UI" panose="020B0502040204020203" pitchFamily="34" charset="0"/>
              </a:rPr>
              <a:t> equals(Object obj)</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This method checks if some other </a:t>
            </a:r>
            <a:r>
              <a:rPr lang="en-US" sz="1400" b="0" i="0" dirty="0">
                <a:effectLst/>
                <a:latin typeface="Segoe UI" panose="020B0502040204020203" pitchFamily="34" charset="0"/>
              </a:rPr>
              <a:t>object</a:t>
            </a:r>
            <a:r>
              <a:rPr lang="en-US" sz="1400" b="0" i="0" dirty="0">
                <a:solidFill>
                  <a:schemeClr val="tx1"/>
                </a:solidFill>
                <a:effectLst/>
                <a:latin typeface="Segoe UI" panose="020B0502040204020203" pitchFamily="34" charset="0"/>
              </a:rPr>
              <a:t> passed to it as an argument is </a:t>
            </a:r>
            <a:r>
              <a:rPr lang="en-US" sz="1400" b="0" i="0" dirty="0">
                <a:effectLst/>
                <a:latin typeface="Segoe UI" panose="020B0502040204020203" pitchFamily="34" charset="0"/>
              </a:rPr>
              <a:t>equal</a:t>
            </a:r>
            <a:r>
              <a:rPr lang="en-US" sz="1400" b="0" i="0" dirty="0">
                <a:solidFill>
                  <a:schemeClr val="tx1"/>
                </a:solidFill>
                <a:effectLst/>
                <a:latin typeface="Segoe UI" panose="020B0502040204020203" pitchFamily="34" charset="0"/>
              </a:rPr>
              <a:t> to the </a:t>
            </a:r>
            <a:r>
              <a:rPr lang="en-US" sz="1400" b="0" i="0" dirty="0">
                <a:effectLst/>
                <a:latin typeface="Segoe UI" panose="020B0502040204020203" pitchFamily="34" charset="0"/>
              </a:rPr>
              <a:t>object</a:t>
            </a:r>
            <a:r>
              <a:rPr lang="en-US" sz="1400" b="0" i="0" dirty="0">
                <a:solidFill>
                  <a:schemeClr val="tx1"/>
                </a:solidFill>
                <a:effectLst/>
                <a:latin typeface="Segoe UI" panose="020B0502040204020203" pitchFamily="34" charset="0"/>
              </a:rPr>
              <a:t> on which this method is invoked. The default implementation of this method in Object class simply checks if two object references x and y refer to the same object. i.e. It checks if x == y. This particular comparison is also known as "shallow comparison". However, the classes providing their own implementations of the equals method are supposed to perform a "deep comparison"; by actually comparing the relevant data members. Since Object class has no data members that define its state, it simply performs shallow comparison.</a:t>
            </a:r>
          </a:p>
          <a:p>
            <a:pPr marL="0" indent="0" algn="l">
              <a:buNone/>
            </a:pPr>
            <a:r>
              <a:rPr lang="en-US" sz="1400" b="0" i="0" dirty="0">
                <a:solidFill>
                  <a:schemeClr val="accent3">
                    <a:lumMod val="75000"/>
                  </a:schemeClr>
                </a:solidFill>
                <a:effectLst/>
                <a:latin typeface="Segoe UI" panose="020B0502040204020203" pitchFamily="34" charset="0"/>
              </a:rPr>
              <a:t>public</a:t>
            </a:r>
            <a:r>
              <a:rPr lang="en-US" sz="1400" b="0" i="0" dirty="0">
                <a:solidFill>
                  <a:schemeClr val="tx1"/>
                </a:solidFill>
                <a:effectLst/>
                <a:latin typeface="Segoe UI" panose="020B0502040204020203" pitchFamily="34" charset="0"/>
              </a:rPr>
              <a:t> </a:t>
            </a:r>
            <a:r>
              <a:rPr lang="en-US" sz="1400" b="0" i="0" dirty="0">
                <a:solidFill>
                  <a:schemeClr val="accent3">
                    <a:lumMod val="75000"/>
                  </a:schemeClr>
                </a:solidFill>
                <a:effectLst/>
                <a:latin typeface="Segoe UI" panose="020B0502040204020203" pitchFamily="34" charset="0"/>
              </a:rPr>
              <a:t>int</a:t>
            </a:r>
            <a:r>
              <a:rPr lang="en-US" sz="1400" b="0" i="0" dirty="0">
                <a:solidFill>
                  <a:schemeClr val="tx1"/>
                </a:solidFill>
                <a:effectLst/>
                <a:latin typeface="Segoe UI" panose="020B0502040204020203" pitchFamily="34" charset="0"/>
              </a:rPr>
              <a:t> </a:t>
            </a:r>
            <a:r>
              <a:rPr lang="en-US" sz="1400" b="0" i="0" dirty="0" err="1">
                <a:solidFill>
                  <a:schemeClr val="tx1"/>
                </a:solidFill>
                <a:effectLst/>
                <a:latin typeface="Segoe UI" panose="020B0502040204020203" pitchFamily="34" charset="0"/>
              </a:rPr>
              <a:t>hashCode</a:t>
            </a:r>
            <a:r>
              <a:rPr lang="en-US" sz="1400" b="0" i="0" dirty="0">
                <a:solidFill>
                  <a:schemeClr val="tx1"/>
                </a:solidFill>
                <a:effectLst/>
                <a:latin typeface="Segoe UI" panose="020B0502040204020203" pitchFamily="34" charset="0"/>
              </a:rPr>
              <a:t>()</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This method returns the hash code value for the object on which this method is invoked. This method returns the hash code value as an integer and is supported for the benefit of hashing based collection classes such as </a:t>
            </a:r>
            <a:r>
              <a:rPr lang="en-US" sz="1400" b="0" i="0" dirty="0" err="1">
                <a:solidFill>
                  <a:schemeClr val="tx1"/>
                </a:solidFill>
                <a:effectLst/>
                <a:latin typeface="Segoe UI" panose="020B0502040204020203" pitchFamily="34" charset="0"/>
              </a:rPr>
              <a:t>Hashtable</a:t>
            </a:r>
            <a:r>
              <a:rPr lang="en-US" sz="1400" b="0" i="0" dirty="0">
                <a:solidFill>
                  <a:schemeClr val="tx1"/>
                </a:solidFill>
                <a:effectLst/>
                <a:latin typeface="Segoe UI" panose="020B0502040204020203" pitchFamily="34" charset="0"/>
              </a:rPr>
              <a:t>, HashMap, HashSet etc. This method must be overridden in every class that overrides the equals method.</a:t>
            </a:r>
          </a:p>
          <a:p>
            <a:pPr marL="0" indent="0" algn="l">
              <a:buNone/>
            </a:pPr>
            <a:endParaRPr lang="en-US" sz="1400" b="0" i="0" dirty="0">
              <a:solidFill>
                <a:schemeClr val="tx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D60E457B-1017-4E37-B6B4-489264BEBC67}"/>
              </a:ext>
            </a:extLst>
          </p:cNvPr>
          <p:cNvPicPr>
            <a:picLocks noChangeAspect="1"/>
          </p:cNvPicPr>
          <p:nvPr/>
        </p:nvPicPr>
        <p:blipFill>
          <a:blip r:embed="rId2"/>
          <a:stretch>
            <a:fillRect/>
          </a:stretch>
        </p:blipFill>
        <p:spPr>
          <a:xfrm>
            <a:off x="4723942" y="3566302"/>
            <a:ext cx="4488301" cy="3239817"/>
          </a:xfrm>
          <a:prstGeom prst="rect">
            <a:avLst/>
          </a:prstGeom>
        </p:spPr>
      </p:pic>
    </p:spTree>
    <p:extLst>
      <p:ext uri="{BB962C8B-B14F-4D97-AF65-F5344CB8AC3E}">
        <p14:creationId xmlns:p14="http://schemas.microsoft.com/office/powerpoint/2010/main" val="22085018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C7AB-50EE-4EFC-A4EB-DAC491751693}"/>
              </a:ext>
            </a:extLst>
          </p:cNvPr>
          <p:cNvSpPr>
            <a:spLocks noGrp="1"/>
          </p:cNvSpPr>
          <p:nvPr>
            <p:ph type="title"/>
          </p:nvPr>
        </p:nvSpPr>
        <p:spPr>
          <a:xfrm>
            <a:off x="2173287" y="-306613"/>
            <a:ext cx="10018713" cy="1752599"/>
          </a:xfrm>
        </p:spPr>
        <p:txBody>
          <a:bodyPr>
            <a:noAutofit/>
          </a:bodyPr>
          <a:lstStyle/>
          <a:p>
            <a:br>
              <a:rPr lang="en-US" sz="2800" b="0" i="0" u="none" strike="noStrike" dirty="0">
                <a:solidFill>
                  <a:srgbClr val="F1F3F4"/>
                </a:solidFill>
                <a:effectLst/>
                <a:latin typeface="Roboto"/>
                <a:hlinkClick r:id="rId2"/>
              </a:rPr>
            </a:br>
            <a:r>
              <a:rPr lang="en-US" sz="2800" b="0" i="0" u="sng" dirty="0">
                <a:solidFill>
                  <a:srgbClr val="F1F3F4"/>
                </a:solidFill>
                <a:effectLst/>
                <a:latin typeface="Roboto"/>
                <a:hlinkClick r:id="rId3" tooltip="What is the difference between == and equals() method in Java?"/>
              </a:rPr>
              <a:t>difference between == and equals() method in Java</a:t>
            </a:r>
            <a:br>
              <a:rPr lang="en-US" sz="2800" b="0" i="0" dirty="0">
                <a:effectLst/>
                <a:latin typeface="Roboto"/>
              </a:rPr>
            </a:br>
            <a:endParaRPr lang="en-US" sz="2800" dirty="0"/>
          </a:p>
        </p:txBody>
      </p:sp>
      <p:sp>
        <p:nvSpPr>
          <p:cNvPr id="3" name="Content Placeholder 2">
            <a:extLst>
              <a:ext uri="{FF2B5EF4-FFF2-40B4-BE49-F238E27FC236}">
                <a16:creationId xmlns:a16="http://schemas.microsoft.com/office/drawing/2014/main" id="{3943E1A4-0BB1-483D-888F-E47A69F1A8A7}"/>
              </a:ext>
            </a:extLst>
          </p:cNvPr>
          <p:cNvSpPr>
            <a:spLocks noGrp="1"/>
          </p:cNvSpPr>
          <p:nvPr>
            <p:ph idx="1"/>
          </p:nvPr>
        </p:nvSpPr>
        <p:spPr/>
        <p:txBody>
          <a:bodyPr/>
          <a:lstStyle/>
          <a:p>
            <a:endParaRPr lang="en-US" dirty="0"/>
          </a:p>
        </p:txBody>
      </p:sp>
      <p:pic>
        <p:nvPicPr>
          <p:cNvPr id="18434" name="Picture 2" descr="What is the difference between == and equals() method in Java?">
            <a:extLst>
              <a:ext uri="{FF2B5EF4-FFF2-40B4-BE49-F238E27FC236}">
                <a16:creationId xmlns:a16="http://schemas.microsoft.com/office/drawing/2014/main" id="{33470DCE-2075-4B2F-A801-1F5F91E44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6110" y="3607068"/>
            <a:ext cx="4085206" cy="29156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E323D8-07F6-4E5F-B35D-B11B865EB235}"/>
              </a:ext>
            </a:extLst>
          </p:cNvPr>
          <p:cNvPicPr>
            <a:picLocks noChangeAspect="1"/>
          </p:cNvPicPr>
          <p:nvPr/>
        </p:nvPicPr>
        <p:blipFill rotWithShape="1">
          <a:blip r:embed="rId5"/>
          <a:srcRect b="33871"/>
          <a:stretch/>
        </p:blipFill>
        <p:spPr>
          <a:xfrm>
            <a:off x="2819400" y="3608210"/>
            <a:ext cx="5026026" cy="2345364"/>
          </a:xfrm>
          <a:prstGeom prst="rect">
            <a:avLst/>
          </a:prstGeom>
        </p:spPr>
      </p:pic>
      <p:sp>
        <p:nvSpPr>
          <p:cNvPr id="7" name="TextBox 6">
            <a:extLst>
              <a:ext uri="{FF2B5EF4-FFF2-40B4-BE49-F238E27FC236}">
                <a16:creationId xmlns:a16="http://schemas.microsoft.com/office/drawing/2014/main" id="{1273A66F-E46E-411A-922A-51C25AB83828}"/>
              </a:ext>
            </a:extLst>
          </p:cNvPr>
          <p:cNvSpPr txBox="1"/>
          <p:nvPr/>
        </p:nvSpPr>
        <p:spPr>
          <a:xfrm>
            <a:off x="2819400" y="904426"/>
            <a:ext cx="9077960" cy="2585323"/>
          </a:xfrm>
          <a:prstGeom prst="rect">
            <a:avLst/>
          </a:prstGeom>
          <a:noFill/>
        </p:spPr>
        <p:txBody>
          <a:bodyPr wrap="square">
            <a:spAutoFit/>
          </a:bodyPr>
          <a:lstStyle/>
          <a:p>
            <a:pPr algn="l" fontAlgn="base"/>
            <a:r>
              <a:rPr lang="en-US" b="0" i="0" dirty="0">
                <a:effectLst/>
                <a:latin typeface="var(--font-din)"/>
              </a:rPr>
              <a:t>In general both equals() and “==” operator in Java are used to compare objects to check equality but here are some of the differences between the two:</a:t>
            </a:r>
          </a:p>
          <a:p>
            <a:pPr algn="l" fontAlgn="base">
              <a:buFont typeface="+mj-lt"/>
              <a:buAutoNum type="arabicPeriod"/>
            </a:pPr>
            <a:r>
              <a:rPr lang="en-US" b="0" i="0" dirty="0">
                <a:effectLst/>
                <a:latin typeface="var(--font-din)"/>
              </a:rPr>
              <a:t>Main difference between .equals() method and == operator is that one is method and other is operator.</a:t>
            </a:r>
          </a:p>
          <a:p>
            <a:pPr algn="l" fontAlgn="base">
              <a:buFont typeface="+mj-lt"/>
              <a:buAutoNum type="arabicPeriod"/>
            </a:pPr>
            <a:r>
              <a:rPr lang="en-US" b="0" i="0" dirty="0">
                <a:effectLst/>
                <a:latin typeface="var(--font-din)"/>
              </a:rPr>
              <a:t>We can use == operators for reference comparison (</a:t>
            </a:r>
            <a:r>
              <a:rPr lang="en-US" b="1" i="0" dirty="0">
                <a:effectLst/>
                <a:latin typeface="var(--font-din)"/>
              </a:rPr>
              <a:t>address comparison</a:t>
            </a:r>
            <a:r>
              <a:rPr lang="en-US" b="0" i="0" dirty="0">
                <a:effectLst/>
                <a:latin typeface="var(--font-din)"/>
              </a:rPr>
              <a:t>) and .equals() method for </a:t>
            </a:r>
            <a:r>
              <a:rPr lang="en-US" b="1" i="0" dirty="0">
                <a:effectLst/>
                <a:latin typeface="var(--font-din)"/>
              </a:rPr>
              <a:t>content comparison</a:t>
            </a:r>
            <a:r>
              <a:rPr lang="en-US" b="0" i="0" dirty="0">
                <a:effectLst/>
                <a:latin typeface="var(--font-din)"/>
              </a:rPr>
              <a:t>. In simple words, == checks if both objects point to the same memory location whereas .equals() evaluates to the comparison of values in the objects.</a:t>
            </a:r>
          </a:p>
          <a:p>
            <a:pPr algn="l" fontAlgn="base">
              <a:buFont typeface="+mj-lt"/>
              <a:buAutoNum type="arabicPeriod"/>
            </a:pPr>
            <a:r>
              <a:rPr lang="en-US" b="0" i="0" dirty="0">
                <a:effectLst/>
                <a:latin typeface="var(--font-din)"/>
              </a:rPr>
              <a:t>If a class does not </a:t>
            </a:r>
            <a:r>
              <a:rPr lang="en-US" b="0" i="0" u="none" strike="noStrike" dirty="0">
                <a:effectLst/>
                <a:latin typeface="var(--font-din)"/>
                <a:hlinkClick r:id="rId6">
                  <a:extLst>
                    <a:ext uri="{A12FA001-AC4F-418D-AE19-62706E023703}">
                      <ahyp:hlinkClr xmlns:ahyp="http://schemas.microsoft.com/office/drawing/2018/hyperlinkcolor" val="tx"/>
                    </a:ext>
                  </a:extLst>
                </a:hlinkClick>
              </a:rPr>
              <a:t>override the equals method</a:t>
            </a:r>
            <a:r>
              <a:rPr lang="en-US" b="0" i="0" dirty="0">
                <a:effectLst/>
                <a:latin typeface="var(--font-din)"/>
              </a:rPr>
              <a:t>, then by default it uses equals(Object o) method of the closest parent class that has overridden this method. See </a:t>
            </a:r>
            <a:r>
              <a:rPr lang="en-US" b="0" i="0" u="none" strike="noStrike" dirty="0">
                <a:effectLst/>
                <a:latin typeface="var(--font-din)"/>
                <a:hlinkClick r:id="rId7">
                  <a:extLst>
                    <a:ext uri="{A12FA001-AC4F-418D-AE19-62706E023703}">
                      <ahyp:hlinkClr xmlns:ahyp="http://schemas.microsoft.com/office/drawing/2018/hyperlinkcolor" val="tx"/>
                    </a:ext>
                  </a:extLst>
                </a:hlinkClick>
              </a:rPr>
              <a:t>this </a:t>
            </a:r>
            <a:r>
              <a:rPr lang="en-US" b="0" i="0" dirty="0">
                <a:effectLst/>
                <a:latin typeface="var(--font-din)"/>
              </a:rPr>
              <a:t>for detail</a:t>
            </a:r>
          </a:p>
        </p:txBody>
      </p:sp>
    </p:spTree>
    <p:extLst>
      <p:ext uri="{BB962C8B-B14F-4D97-AF65-F5344CB8AC3E}">
        <p14:creationId xmlns:p14="http://schemas.microsoft.com/office/powerpoint/2010/main" val="319997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434"/>
                                        </p:tgtEl>
                                        <p:attrNameLst>
                                          <p:attrName>style.visibility</p:attrName>
                                        </p:attrNameLst>
                                      </p:cBhvr>
                                      <p:to>
                                        <p:strVal val="visible"/>
                                      </p:to>
                                    </p:set>
                                    <p:animEffect transition="in" filter="fade">
                                      <p:cBhvr>
                                        <p:cTn id="25"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op_simon">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op_simon" id="{41DE3DE0-7E13-4E8E-9A22-858D3A45F993}" vid="{7B6BD7F2-DADB-485F-9006-E32B2D8B7AD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A2EDF334658E45BBDD803A8D2E66C9" ma:contentTypeVersion="5" ma:contentTypeDescription="Create a new document." ma:contentTypeScope="" ma:versionID="31affaa9825144ad9289e3b463969d76">
  <xsd:schema xmlns:xsd="http://www.w3.org/2001/XMLSchema" xmlns:xs="http://www.w3.org/2001/XMLSchema" xmlns:p="http://schemas.microsoft.com/office/2006/metadata/properties" xmlns:ns3="6dcf50e6-7810-4a3f-9669-170c7361e199" xmlns:ns4="063f3f23-6417-4a5e-9898-d437a4ccc325" targetNamespace="http://schemas.microsoft.com/office/2006/metadata/properties" ma:root="true" ma:fieldsID="7415cb6fc271fdc50848cb8bb5a44d28" ns3:_="" ns4:_="">
    <xsd:import namespace="6dcf50e6-7810-4a3f-9669-170c7361e199"/>
    <xsd:import namespace="063f3f23-6417-4a5e-9898-d437a4ccc3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f50e6-7810-4a3f-9669-170c7361e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3f3f23-6417-4a5e-9898-d437a4ccc3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496198-2E38-4926-A1DA-329574697DDE}">
  <ds:schemaRefs>
    <ds:schemaRef ds:uri="http://schemas.openxmlformats.org/package/2006/metadata/core-properties"/>
    <ds:schemaRef ds:uri="http://www.w3.org/XML/1998/namespace"/>
    <ds:schemaRef ds:uri="http://purl.org/dc/elements/1.1/"/>
    <ds:schemaRef ds:uri="http://purl.org/dc/dcmitype/"/>
    <ds:schemaRef ds:uri="6dcf50e6-7810-4a3f-9669-170c7361e199"/>
    <ds:schemaRef ds:uri="063f3f23-6417-4a5e-9898-d437a4ccc325"/>
    <ds:schemaRef ds:uri="http://schemas.microsoft.com/office/2006/documentManagement/types"/>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248BBF1-A665-43D3-A8CA-41FADFC0B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cf50e6-7810-4a3f-9669-170c7361e199"/>
    <ds:schemaRef ds:uri="063f3f23-6417-4a5e-9898-d437a4ccc3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7D7CE5-D6DD-4069-86F4-BB2DDC4628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oop_simon</Template>
  <TotalTime>3168</TotalTime>
  <Words>1721</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Corbel</vt:lpstr>
      <vt:lpstr>JetBrains Mono</vt:lpstr>
      <vt:lpstr>raleway</vt:lpstr>
      <vt:lpstr>Roboto</vt:lpstr>
      <vt:lpstr>Segoe UI</vt:lpstr>
      <vt:lpstr>var(--font-din)</vt:lpstr>
      <vt:lpstr>oop_simon</vt:lpstr>
      <vt:lpstr>  תכנות מונחה עצמים  תרגול     3 </vt:lpstr>
      <vt:lpstr>נושאים להיום</vt:lpstr>
      <vt:lpstr>Exceptions </vt:lpstr>
      <vt:lpstr>Java Files </vt:lpstr>
      <vt:lpstr>Create a File </vt:lpstr>
      <vt:lpstr>Write To a File </vt:lpstr>
      <vt:lpstr>Lambda</vt:lpstr>
      <vt:lpstr>Equals and Hash Code</vt:lpstr>
      <vt:lpstr> difference between == and equals() method in Java </vt:lpstr>
      <vt:lpstr>Junit 5</vt:lpstr>
      <vt:lpstr>Junit 5</vt:lpstr>
      <vt:lpstr>Junit 5</vt:lpstr>
      <vt:lpstr>Junit 5</vt:lpstr>
      <vt:lpstr>Junit 5</vt:lpstr>
      <vt:lpstr>Junit 5</vt:lpstr>
      <vt:lpstr>Junit 5</vt:lpstr>
      <vt:lpstr>Junit 5</vt:lpstr>
      <vt:lpstr>Junit 5</vt:lpstr>
      <vt:lpstr>Junit 5</vt:lpstr>
      <vt:lpstr>Inner Class</vt:lpstr>
      <vt:lpstr>Inner Class</vt:lpstr>
      <vt:lpstr>PowerPoint Presentation</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01</dc:title>
  <dc:creator>שער ראשי רה''ע</dc:creator>
  <cp:lastModifiedBy>termin rep</cp:lastModifiedBy>
  <cp:revision>84</cp:revision>
  <dcterms:created xsi:type="dcterms:W3CDTF">2020-10-06T15:58:10Z</dcterms:created>
  <dcterms:modified xsi:type="dcterms:W3CDTF">2020-11-05T11:20:11Z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0x01010053A2EDF334658E45BBDD803A8D2E66C9</vt:lpwstr>
  </property>
</Properties>
</file>