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Lst>
  <p:sldIdLst>
    <p:sldId id="308" r:id="rId2"/>
    <p:sldId id="379" r:id="rId3"/>
    <p:sldId id="357" r:id="rId4"/>
    <p:sldId id="396" r:id="rId5"/>
    <p:sldId id="385" r:id="rId6"/>
    <p:sldId id="356" r:id="rId7"/>
    <p:sldId id="383" r:id="rId8"/>
    <p:sldId id="393" r:id="rId9"/>
    <p:sldId id="384" r:id="rId10"/>
    <p:sldId id="398" r:id="rId11"/>
    <p:sldId id="386" r:id="rId12"/>
    <p:sldId id="392" r:id="rId13"/>
    <p:sldId id="390" r:id="rId14"/>
    <p:sldId id="400" r:id="rId15"/>
    <p:sldId id="404" r:id="rId16"/>
    <p:sldId id="395" r:id="rId17"/>
    <p:sldId id="401" r:id="rId18"/>
    <p:sldId id="399" r:id="rId19"/>
    <p:sldId id="366" r:id="rId20"/>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6713" autoAdjust="0"/>
  </p:normalViewPr>
  <p:slideViewPr>
    <p:cSldViewPr>
      <p:cViewPr varScale="1">
        <p:scale>
          <a:sx n="86" d="100"/>
          <a:sy n="86" d="100"/>
        </p:scale>
        <p:origin x="398" y="120"/>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12/3/2020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45905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270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83665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12/3/2020</a:t>
            </a:fld>
            <a:endParaRPr lang="en-US"/>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t>‹#›</a:t>
            </a:fld>
            <a:endParaRPr lang="en-US"/>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5"/>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5"/>
          <a:srcRect l="35311" r="30747"/>
          <a:stretch/>
        </p:blipFill>
        <p:spPr>
          <a:xfrm>
            <a:off x="406400" y="0"/>
            <a:ext cx="2301456" cy="6858000"/>
          </a:xfrm>
          <a:prstGeom prst="rect">
            <a:avLst/>
          </a:prstGeom>
        </p:spPr>
      </p:pic>
    </p:spTree>
    <p:extLst>
      <p:ext uri="{BB962C8B-B14F-4D97-AF65-F5344CB8AC3E}">
        <p14:creationId xmlns:p14="http://schemas.microsoft.com/office/powerpoint/2010/main" val="297194154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5" r:id="rId3"/>
  </p:sldLayoutIdLst>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tutorials.jenkov.com/java-util-concurrent/index.html" TargetMode="External"/><Relationship Id="rId2" Type="http://schemas.openxmlformats.org/officeDocument/2006/relationships/hyperlink" Target="https://www.geeksforgeeks.org/daemon-thread-java/?ref=lbp"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tutorials.jenkov.com/java-util-concurrent/blockingdeque.html" TargetMode="External"/><Relationship Id="rId13" Type="http://schemas.openxmlformats.org/officeDocument/2006/relationships/hyperlink" Target="http://tutorials.jenkov.com/java-util-concurrent/cyclicbarrier.html" TargetMode="External"/><Relationship Id="rId18" Type="http://schemas.openxmlformats.org/officeDocument/2006/relationships/hyperlink" Target="http://tutorials.jenkov.com/java-util-concurrent/java-future.html" TargetMode="External"/><Relationship Id="rId26" Type="http://schemas.openxmlformats.org/officeDocument/2006/relationships/hyperlink" Target="http://tutorials.jenkov.com/java-util-concurrent/atomicreference.html" TargetMode="External"/><Relationship Id="rId3" Type="http://schemas.openxmlformats.org/officeDocument/2006/relationships/hyperlink" Target="http://tutorials.jenkov.com/java-util-concurrent/arrayblockingqueue.html" TargetMode="External"/><Relationship Id="rId21" Type="http://schemas.openxmlformats.org/officeDocument/2006/relationships/hyperlink" Target="http://tutorials.jenkov.com/java-util-concurrent/java-fork-and-join-forkjoinpool.html" TargetMode="External"/><Relationship Id="rId7" Type="http://schemas.openxmlformats.org/officeDocument/2006/relationships/hyperlink" Target="http://tutorials.jenkov.com/java-util-concurrent/synchronousqueue.html" TargetMode="External"/><Relationship Id="rId12" Type="http://schemas.openxmlformats.org/officeDocument/2006/relationships/hyperlink" Target="http://tutorials.jenkov.com/java-util-concurrent/countdownlatch.html" TargetMode="External"/><Relationship Id="rId17" Type="http://schemas.openxmlformats.org/officeDocument/2006/relationships/hyperlink" Target="http://tutorials.jenkov.com/java-util-concurrent/java-callable.html" TargetMode="External"/><Relationship Id="rId25" Type="http://schemas.openxmlformats.org/officeDocument/2006/relationships/hyperlink" Target="http://tutorials.jenkov.com/java-util-concurrent/atomiclong.html" TargetMode="External"/><Relationship Id="rId2" Type="http://schemas.openxmlformats.org/officeDocument/2006/relationships/hyperlink" Target="http://tutorials.jenkov.com/java-util-concurrent/blockingqueue.html" TargetMode="External"/><Relationship Id="rId16" Type="http://schemas.openxmlformats.org/officeDocument/2006/relationships/hyperlink" Target="http://tutorials.jenkov.com/java-util-concurrent/executorservice.html" TargetMode="External"/><Relationship Id="rId20" Type="http://schemas.openxmlformats.org/officeDocument/2006/relationships/hyperlink" Target="http://tutorials.jenkov.com/java-util-concurrent/scheduledexecutorservice.html" TargetMode="External"/><Relationship Id="rId29" Type="http://schemas.openxmlformats.org/officeDocument/2006/relationships/hyperlink" Target="http://tutorials.jenkov.com/java-util-concurrent/atomiclongarray.html" TargetMode="External"/><Relationship Id="rId1" Type="http://schemas.openxmlformats.org/officeDocument/2006/relationships/slideLayout" Target="../slideLayouts/slideLayout3.xml"/><Relationship Id="rId6" Type="http://schemas.openxmlformats.org/officeDocument/2006/relationships/hyperlink" Target="http://tutorials.jenkov.com/java-util-concurrent/priorityblockingqueue.html" TargetMode="External"/><Relationship Id="rId11" Type="http://schemas.openxmlformats.org/officeDocument/2006/relationships/hyperlink" Target="http://tutorials.jenkov.com/java-util-concurrent/concurrentnavigablemap.html" TargetMode="External"/><Relationship Id="rId24" Type="http://schemas.openxmlformats.org/officeDocument/2006/relationships/hyperlink" Target="http://tutorials.jenkov.com/java-util-concurrent/atomicinteger.html" TargetMode="External"/><Relationship Id="rId5" Type="http://schemas.openxmlformats.org/officeDocument/2006/relationships/hyperlink" Target="http://tutorials.jenkov.com/java-util-concurrent/linkedblockingqueue.html" TargetMode="External"/><Relationship Id="rId15" Type="http://schemas.openxmlformats.org/officeDocument/2006/relationships/hyperlink" Target="http://tutorials.jenkov.com/java-util-concurrent/semaphore.html" TargetMode="External"/><Relationship Id="rId23" Type="http://schemas.openxmlformats.org/officeDocument/2006/relationships/hyperlink" Target="http://tutorials.jenkov.com/java-util-concurrent/readwritelock.html" TargetMode="External"/><Relationship Id="rId28" Type="http://schemas.openxmlformats.org/officeDocument/2006/relationships/hyperlink" Target="http://tutorials.jenkov.com/java-util-concurrent/atomicintegerarray.html" TargetMode="External"/><Relationship Id="rId10" Type="http://schemas.openxmlformats.org/officeDocument/2006/relationships/hyperlink" Target="http://tutorials.jenkov.com/java-util-concurrent/concurrentmap.html" TargetMode="External"/><Relationship Id="rId19" Type="http://schemas.openxmlformats.org/officeDocument/2006/relationships/hyperlink" Target="http://tutorials.jenkov.com/java-util-concurrent/threadpoolexecutor.html" TargetMode="External"/><Relationship Id="rId4" Type="http://schemas.openxmlformats.org/officeDocument/2006/relationships/hyperlink" Target="http://tutorials.jenkov.com/java-util-concurrent/delayqueue.html" TargetMode="External"/><Relationship Id="rId9" Type="http://schemas.openxmlformats.org/officeDocument/2006/relationships/hyperlink" Target="http://tutorials.jenkov.com/java-util-concurrent/linkedblockingdeque.html" TargetMode="External"/><Relationship Id="rId14" Type="http://schemas.openxmlformats.org/officeDocument/2006/relationships/hyperlink" Target="http://tutorials.jenkov.com/java-util-concurrent/exchanger.html" TargetMode="External"/><Relationship Id="rId22" Type="http://schemas.openxmlformats.org/officeDocument/2006/relationships/hyperlink" Target="http://tutorials.jenkov.com/java-util-concurrent/lock.html" TargetMode="External"/><Relationship Id="rId27" Type="http://schemas.openxmlformats.org/officeDocument/2006/relationships/hyperlink" Target="http://tutorials.jenkov.com/java-util-concurrent/atomicstampedreference.html" TargetMode="External"/><Relationship Id="rId30" Type="http://schemas.openxmlformats.org/officeDocument/2006/relationships/hyperlink" Target="http://tutorials.jenkov.com/java-util-concurrent/atomicreferencearray.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a:t>
            </a:r>
            <a:r>
              <a:rPr lang="en-US" dirty="0"/>
              <a:t>     7 </a:t>
            </a:r>
            <a:endParaRPr lang="he-IL" dirty="0"/>
          </a:p>
        </p:txBody>
      </p:sp>
      <p:sp>
        <p:nvSpPr>
          <p:cNvPr id="3" name="כותרת משנה 2">
            <a:extLst>
              <a:ext uri="{FF2B5EF4-FFF2-40B4-BE49-F238E27FC236}">
                <a16:creationId xmlns:a16="http://schemas.microsoft.com/office/drawing/2014/main" id="{CC7CA8BA-84E6-42AB-8CC6-84EFE3069B8F}"/>
              </a:ext>
            </a:extLst>
          </p:cNvPr>
          <p:cNvSpPr>
            <a:spLocks noGrp="1"/>
          </p:cNvSpPr>
          <p:nvPr>
            <p:ph type="subTitle" idx="1"/>
          </p:nvPr>
        </p:nvSpPr>
        <p:spPr/>
        <p:txBody>
          <a:bodyPr>
            <a:normAutofit/>
          </a:bodyPr>
          <a:lstStyle/>
          <a:p>
            <a:endParaRPr lang="he-IL" dirty="0"/>
          </a:p>
          <a:p>
            <a:r>
              <a:rPr lang="he-IL" dirty="0"/>
              <a:t>מייל :</a:t>
            </a:r>
            <a:r>
              <a:rPr lang="en-US" dirty="0"/>
              <a:t> simon.pikalov@msmail.ariel.ac.il</a:t>
            </a:r>
            <a:endParaRPr lang="he-IL" dirty="0"/>
          </a:p>
          <a:p>
            <a:r>
              <a:rPr lang="he-IL" dirty="0"/>
              <a:t> נכתב ע"י :</a:t>
            </a:r>
            <a:r>
              <a:rPr lang="en-US" dirty="0"/>
              <a:t> </a:t>
            </a:r>
            <a:r>
              <a:rPr lang="he-IL" dirty="0"/>
              <a:t>סמיון </a:t>
            </a:r>
            <a:r>
              <a:rPr lang="he-IL" dirty="0" err="1"/>
              <a:t>פיקלוב</a:t>
            </a:r>
            <a:r>
              <a:rPr lang="he-IL" dirty="0"/>
              <a:t> </a:t>
            </a:r>
          </a:p>
        </p:txBody>
      </p:sp>
    </p:spTree>
    <p:extLst>
      <p:ext uri="{BB962C8B-B14F-4D97-AF65-F5344CB8AC3E}">
        <p14:creationId xmlns:p14="http://schemas.microsoft.com/office/powerpoint/2010/main" val="537828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Java </a:t>
            </a:r>
            <a:r>
              <a:rPr lang="en-US" sz="3600" dirty="0" err="1">
                <a:solidFill>
                  <a:schemeClr val="accent1">
                    <a:lumMod val="75000"/>
                  </a:schemeClr>
                </a:solidFill>
                <a:latin typeface="Trebuchet MS"/>
                <a:cs typeface="Trebuchet MS"/>
              </a:rPr>
              <a:t>gui</a:t>
            </a:r>
            <a:r>
              <a:rPr lang="en-US" sz="3600" dirty="0">
                <a:solidFill>
                  <a:schemeClr val="accent1">
                    <a:lumMod val="75000"/>
                  </a:schemeClr>
                </a:solidFill>
                <a:latin typeface="Trebuchet MS"/>
                <a:cs typeface="Trebuchet MS"/>
              </a:rPr>
              <a:t> </a:t>
            </a:r>
            <a:endParaRPr sz="3600" dirty="0">
              <a:solidFill>
                <a:schemeClr val="accent1">
                  <a:lumMod val="75000"/>
                </a:schemeClr>
              </a:solidFill>
              <a:latin typeface="Trebuchet MS"/>
              <a:cs typeface="Trebuchet MS"/>
            </a:endParaRPr>
          </a:p>
        </p:txBody>
      </p:sp>
      <p:pic>
        <p:nvPicPr>
          <p:cNvPr id="1026" name="Picture 2" descr="Painting: Oil Painting Course | Short Courses in Sydney">
            <a:extLst>
              <a:ext uri="{FF2B5EF4-FFF2-40B4-BE49-F238E27FC236}">
                <a16:creationId xmlns:a16="http://schemas.microsoft.com/office/drawing/2014/main" id="{08C4D64A-FDD1-4820-A1EA-844B636ED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520" y="1143000"/>
            <a:ext cx="8905875"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011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AWT vs. Swing</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322908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Each ION Java component is shipped in two forms, one built on AWT classes, the other on Swing classes. This section discusses the difference between AWT and Swing, the advantages and disadvantages of each, and how to distinguish between the ION AWT classes and the ION Swing classes.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AWT and Swing are both part of a group of Java class libraries called the Java Foundation Classes (JFC). The Abstract Windowing Toolkit (AWT) is the original GUI toolkit shipped with the Java Development Kit (JDK). The AWT provides a basic set of graphical interface components similar to those available with HTML forms. Swing is the latest GUI toolkit, and provides a richer set of interface components than the AWT. In addition, Swing components offer the following advantages over AWT components: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The behavior and appearance of Swing components is consistent across platforms, whereas AWT components will differ from platform to platform</a:t>
            </a:r>
          </a:p>
          <a:p>
            <a:pPr marL="355600" marR="5080" indent="-342900">
              <a:spcBef>
                <a:spcPts val="100"/>
              </a:spcBef>
            </a:pPr>
            <a:r>
              <a:rPr lang="en-US" sz="1200" b="1" dirty="0">
                <a:latin typeface="Arial Black" panose="020B0A04020102020204" pitchFamily="34" charset="0"/>
                <a:cs typeface="Arial"/>
              </a:rPr>
              <a:t>Swing components can be given their own "look and feel"</a:t>
            </a:r>
          </a:p>
          <a:p>
            <a:pPr marL="355600" marR="5080" indent="-342900">
              <a:spcBef>
                <a:spcPts val="100"/>
              </a:spcBef>
            </a:pPr>
            <a:r>
              <a:rPr lang="en-US" sz="1200" b="1" dirty="0">
                <a:latin typeface="Arial Black" panose="020B0A04020102020204" pitchFamily="34" charset="0"/>
                <a:cs typeface="Arial"/>
              </a:rPr>
              <a:t>Swing uses a more efficient event model than AWT; therefore, Swing components can run more quickly than their AWT counterparts</a:t>
            </a:r>
          </a:p>
        </p:txBody>
      </p:sp>
      <p:pic>
        <p:nvPicPr>
          <p:cNvPr id="3" name="Picture 2" descr="Swing and AWT in java">
            <a:extLst>
              <a:ext uri="{FF2B5EF4-FFF2-40B4-BE49-F238E27FC236}">
                <a16:creationId xmlns:a16="http://schemas.microsoft.com/office/drawing/2014/main" id="{45B6C545-37EE-4725-9B02-FDE191C461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68"/>
          <a:stretch/>
        </p:blipFill>
        <p:spPr bwMode="auto">
          <a:xfrm>
            <a:off x="6553200" y="3657600"/>
            <a:ext cx="463867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14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Java Coordinate System</a:t>
            </a:r>
          </a:p>
        </p:txBody>
      </p:sp>
      <p:sp>
        <p:nvSpPr>
          <p:cNvPr id="6" name="object 3">
            <a:extLst>
              <a:ext uri="{FF2B5EF4-FFF2-40B4-BE49-F238E27FC236}">
                <a16:creationId xmlns:a16="http://schemas.microsoft.com/office/drawing/2014/main" id="{504C54EB-F689-45AF-9B50-A537385B0172}"/>
              </a:ext>
            </a:extLst>
          </p:cNvPr>
          <p:cNvSpPr txBox="1"/>
          <p:nvPr/>
        </p:nvSpPr>
        <p:spPr>
          <a:xfrm>
            <a:off x="3072605" y="762000"/>
            <a:ext cx="8561705" cy="394980"/>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To paint, you need to know where to paint. </a:t>
            </a:r>
          </a:p>
          <a:p>
            <a:pPr marL="355600" marR="5080" indent="-342900">
              <a:spcBef>
                <a:spcPts val="100"/>
              </a:spcBef>
            </a:pPr>
            <a:r>
              <a:rPr lang="en-US" sz="1200" b="1" dirty="0">
                <a:latin typeface="Arial Black" panose="020B0A04020102020204" pitchFamily="34" charset="0"/>
                <a:cs typeface="Arial"/>
              </a:rPr>
              <a:t>the origin (0, 0) at the upper-left corner of the component</a:t>
            </a:r>
          </a:p>
        </p:txBody>
      </p:sp>
      <p:pic>
        <p:nvPicPr>
          <p:cNvPr id="7" name="Picture 5">
            <a:extLst>
              <a:ext uri="{FF2B5EF4-FFF2-40B4-BE49-F238E27FC236}">
                <a16:creationId xmlns:a16="http://schemas.microsoft.com/office/drawing/2014/main" id="{9DFF6101-59D3-4CCD-8D92-120FF3878F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384" y="1981200"/>
            <a:ext cx="6629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618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Hierarchy of Java Swing classes</a:t>
            </a:r>
          </a:p>
        </p:txBody>
      </p:sp>
      <p:sp>
        <p:nvSpPr>
          <p:cNvPr id="6" name="object 3">
            <a:extLst>
              <a:ext uri="{FF2B5EF4-FFF2-40B4-BE49-F238E27FC236}">
                <a16:creationId xmlns:a16="http://schemas.microsoft.com/office/drawing/2014/main" id="{504C54EB-F689-45AF-9B50-A537385B0172}"/>
              </a:ext>
            </a:extLst>
          </p:cNvPr>
          <p:cNvSpPr txBox="1"/>
          <p:nvPr/>
        </p:nvSpPr>
        <p:spPr>
          <a:xfrm>
            <a:off x="3072605" y="762000"/>
            <a:ext cx="8561705" cy="197490"/>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The hierarchy of java swing API is given below.</a:t>
            </a:r>
          </a:p>
        </p:txBody>
      </p:sp>
      <p:pic>
        <p:nvPicPr>
          <p:cNvPr id="2054" name="Picture 6" descr="hierarchy of javax swing">
            <a:extLst>
              <a:ext uri="{FF2B5EF4-FFF2-40B4-BE49-F238E27FC236}">
                <a16:creationId xmlns:a16="http://schemas.microsoft.com/office/drawing/2014/main" id="{BFA29BC2-65E5-4BC2-9861-0EE75C57C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447800"/>
            <a:ext cx="61341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210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JFrame</a:t>
            </a: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566822"/>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The </a:t>
            </a:r>
            <a:r>
              <a:rPr lang="en-US" sz="1200" b="1" dirty="0" err="1">
                <a:latin typeface="Arial Black" panose="020B0A04020102020204" pitchFamily="34" charset="0"/>
                <a:cs typeface="Arial"/>
              </a:rPr>
              <a:t>javax.swing.JFrame</a:t>
            </a:r>
            <a:r>
              <a:rPr lang="en-US" sz="1200" b="1" dirty="0">
                <a:latin typeface="Arial Black" panose="020B0A04020102020204" pitchFamily="34" charset="0"/>
                <a:cs typeface="Arial"/>
              </a:rPr>
              <a:t> class is a type of container which inherits the </a:t>
            </a:r>
            <a:r>
              <a:rPr lang="en-US" sz="1200" b="1" dirty="0" err="1">
                <a:latin typeface="Arial Black" panose="020B0A04020102020204" pitchFamily="34" charset="0"/>
                <a:cs typeface="Arial"/>
              </a:rPr>
              <a:t>java.awt.Frame</a:t>
            </a:r>
            <a:r>
              <a:rPr lang="en-US" sz="1200" b="1" dirty="0">
                <a:latin typeface="Arial Black" panose="020B0A04020102020204" pitchFamily="34" charset="0"/>
                <a:cs typeface="Arial"/>
              </a:rPr>
              <a:t> class. JFrame works like the main window where components like labels, buttons, </a:t>
            </a:r>
            <a:r>
              <a:rPr lang="en-US" sz="1200" b="1" dirty="0" err="1">
                <a:latin typeface="Arial Black" panose="020B0A04020102020204" pitchFamily="34" charset="0"/>
                <a:cs typeface="Arial"/>
              </a:rPr>
              <a:t>textfields</a:t>
            </a:r>
            <a:r>
              <a:rPr lang="en-US" sz="1200" b="1" dirty="0">
                <a:latin typeface="Arial Black" panose="020B0A04020102020204" pitchFamily="34" charset="0"/>
                <a:cs typeface="Arial"/>
              </a:rPr>
              <a:t> are added to create a GUI.</a:t>
            </a:r>
          </a:p>
        </p:txBody>
      </p:sp>
      <p:pic>
        <p:nvPicPr>
          <p:cNvPr id="4" name="Picture 3">
            <a:extLst>
              <a:ext uri="{FF2B5EF4-FFF2-40B4-BE49-F238E27FC236}">
                <a16:creationId xmlns:a16="http://schemas.microsoft.com/office/drawing/2014/main" id="{EE9FA18E-A366-4BBE-A708-35E139F3B42A}"/>
              </a:ext>
            </a:extLst>
          </p:cNvPr>
          <p:cNvPicPr>
            <a:picLocks noChangeAspect="1"/>
          </p:cNvPicPr>
          <p:nvPr/>
        </p:nvPicPr>
        <p:blipFill>
          <a:blip r:embed="rId2"/>
          <a:stretch>
            <a:fillRect/>
          </a:stretch>
        </p:blipFill>
        <p:spPr>
          <a:xfrm>
            <a:off x="4038600" y="1411044"/>
            <a:ext cx="4867275" cy="4895850"/>
          </a:xfrm>
          <a:prstGeom prst="rect">
            <a:avLst/>
          </a:prstGeom>
        </p:spPr>
      </p:pic>
    </p:spTree>
    <p:extLst>
      <p:ext uri="{BB962C8B-B14F-4D97-AF65-F5344CB8AC3E}">
        <p14:creationId xmlns:p14="http://schemas.microsoft.com/office/powerpoint/2010/main" val="1493842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err="1">
                <a:solidFill>
                  <a:schemeClr val="accent1">
                    <a:lumMod val="75000"/>
                  </a:schemeClr>
                </a:solidFill>
                <a:latin typeface="Trebuchet MS"/>
                <a:cs typeface="Trebuchet MS"/>
              </a:rPr>
              <a:t>JLabel</a:t>
            </a:r>
            <a:endParaRPr lang="en-US"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566822"/>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The object of </a:t>
            </a:r>
            <a:r>
              <a:rPr lang="en-US" sz="1200" b="1" dirty="0" err="1">
                <a:latin typeface="Arial Black" panose="020B0A04020102020204" pitchFamily="34" charset="0"/>
                <a:cs typeface="Arial"/>
              </a:rPr>
              <a:t>JLabel</a:t>
            </a:r>
            <a:r>
              <a:rPr lang="en-US" sz="1200" b="1" dirty="0">
                <a:latin typeface="Arial Black" panose="020B0A04020102020204" pitchFamily="34" charset="0"/>
                <a:cs typeface="Arial"/>
              </a:rPr>
              <a:t> class is a component for placing text in a container. It is used to display a single line of read only text. The text can be changed by an application but a user cannot edit it directly. It inherits </a:t>
            </a:r>
            <a:r>
              <a:rPr lang="en-US" sz="1200" b="1" dirty="0" err="1">
                <a:latin typeface="Arial Black" panose="020B0A04020102020204" pitchFamily="34" charset="0"/>
                <a:cs typeface="Arial"/>
              </a:rPr>
              <a:t>JComponent</a:t>
            </a:r>
            <a:r>
              <a:rPr lang="en-US" sz="1200" b="1" dirty="0">
                <a:latin typeface="Arial Black" panose="020B0A04020102020204" pitchFamily="34" charset="0"/>
                <a:cs typeface="Arial"/>
              </a:rPr>
              <a:t> class.</a:t>
            </a:r>
          </a:p>
        </p:txBody>
      </p:sp>
      <p:graphicFrame>
        <p:nvGraphicFramePr>
          <p:cNvPr id="11" name="Table 10">
            <a:extLst>
              <a:ext uri="{FF2B5EF4-FFF2-40B4-BE49-F238E27FC236}">
                <a16:creationId xmlns:a16="http://schemas.microsoft.com/office/drawing/2014/main" id="{4BCBA505-0F54-4FD9-923A-0D969742E86D}"/>
              </a:ext>
            </a:extLst>
          </p:cNvPr>
          <p:cNvGraphicFramePr>
            <a:graphicFrameLocks noGrp="1"/>
          </p:cNvGraphicFramePr>
          <p:nvPr>
            <p:extLst>
              <p:ext uri="{D42A27DB-BD31-4B8C-83A1-F6EECF244321}">
                <p14:modId xmlns:p14="http://schemas.microsoft.com/office/powerpoint/2010/main" val="386737827"/>
              </p:ext>
            </p:extLst>
          </p:nvPr>
        </p:nvGraphicFramePr>
        <p:xfrm>
          <a:off x="3028765" y="1219200"/>
          <a:ext cx="8741968" cy="1741518"/>
        </p:xfrm>
        <a:graphic>
          <a:graphicData uri="http://schemas.openxmlformats.org/drawingml/2006/table">
            <a:tbl>
              <a:tblPr/>
              <a:tblGrid>
                <a:gridCol w="4370984">
                  <a:extLst>
                    <a:ext uri="{9D8B030D-6E8A-4147-A177-3AD203B41FA5}">
                      <a16:colId xmlns:a16="http://schemas.microsoft.com/office/drawing/2014/main" val="3458079400"/>
                    </a:ext>
                  </a:extLst>
                </a:gridCol>
                <a:gridCol w="4370984">
                  <a:extLst>
                    <a:ext uri="{9D8B030D-6E8A-4147-A177-3AD203B41FA5}">
                      <a16:colId xmlns:a16="http://schemas.microsoft.com/office/drawing/2014/main" val="3910484633"/>
                    </a:ext>
                  </a:extLst>
                </a:gridCol>
              </a:tblGrid>
              <a:tr h="0">
                <a:tc>
                  <a:txBody>
                    <a:bodyPr/>
                    <a:lstStyle/>
                    <a:p>
                      <a:pPr algn="l" fontAlgn="t"/>
                      <a:r>
                        <a:rPr lang="en-US" sz="1100">
                          <a:solidFill>
                            <a:srgbClr val="000000"/>
                          </a:solidFill>
                          <a:effectLst/>
                          <a:latin typeface="times new roman" panose="02020603050405020304" pitchFamily="18" charset="0"/>
                        </a:rPr>
                        <a:t>Constructor</a:t>
                      </a:r>
                    </a:p>
                  </a:txBody>
                  <a:tcPr marL="77459" marR="77459" marT="77459" marB="77459">
                    <a:lnL w="7620" cap="flat" cmpd="sng" algn="ctr">
                      <a:solidFill>
                        <a:srgbClr val="486929"/>
                      </a:solidFill>
                      <a:prstDash val="solid"/>
                      <a:round/>
                      <a:headEnd type="none" w="med" len="med"/>
                      <a:tailEnd type="none" w="med" len="med"/>
                    </a:lnL>
                    <a:lnR w="7620" cap="flat" cmpd="sng" algn="ctr">
                      <a:solidFill>
                        <a:srgbClr val="486929"/>
                      </a:solidFill>
                      <a:prstDash val="solid"/>
                      <a:round/>
                      <a:headEnd type="none" w="med" len="med"/>
                      <a:tailEnd type="none" w="med" len="med"/>
                    </a:lnR>
                    <a:lnT w="7620" cap="flat" cmpd="sng" algn="ctr">
                      <a:solidFill>
                        <a:srgbClr val="48692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100">
                          <a:solidFill>
                            <a:srgbClr val="000000"/>
                          </a:solidFill>
                          <a:effectLst/>
                          <a:latin typeface="times new roman" panose="02020603050405020304" pitchFamily="18" charset="0"/>
                        </a:rPr>
                        <a:t>Description</a:t>
                      </a:r>
                    </a:p>
                  </a:txBody>
                  <a:tcPr marL="77459" marR="77459" marT="77459" marB="77459">
                    <a:lnL w="7620" cap="flat" cmpd="sng" algn="ctr">
                      <a:solidFill>
                        <a:srgbClr val="486929"/>
                      </a:solidFill>
                      <a:prstDash val="solid"/>
                      <a:round/>
                      <a:headEnd type="none" w="med" len="med"/>
                      <a:tailEnd type="none" w="med" len="med"/>
                    </a:lnL>
                    <a:lnR w="7620" cap="flat" cmpd="sng" algn="ctr">
                      <a:solidFill>
                        <a:srgbClr val="486929"/>
                      </a:solidFill>
                      <a:prstDash val="solid"/>
                      <a:round/>
                      <a:headEnd type="none" w="med" len="med"/>
                      <a:tailEnd type="none" w="med" len="med"/>
                    </a:lnR>
                    <a:lnT w="7620" cap="flat" cmpd="sng" algn="ctr">
                      <a:solidFill>
                        <a:srgbClr val="48692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612622542"/>
                  </a:ext>
                </a:extLst>
              </a:tr>
              <a:tr h="351402">
                <a:tc>
                  <a:txBody>
                    <a:bodyPr/>
                    <a:lstStyle/>
                    <a:p>
                      <a:pPr algn="l" fontAlgn="t"/>
                      <a:r>
                        <a:rPr lang="en-US" sz="1100" dirty="0" err="1">
                          <a:solidFill>
                            <a:srgbClr val="000000"/>
                          </a:solidFill>
                          <a:effectLst/>
                          <a:latin typeface="verdana" panose="020B0604030504040204" pitchFamily="34" charset="0"/>
                        </a:rPr>
                        <a:t>JLabel</a:t>
                      </a:r>
                      <a:r>
                        <a:rPr lang="en-US" sz="1100" dirty="0">
                          <a:solidFill>
                            <a:srgbClr val="000000"/>
                          </a:solidFill>
                          <a:effectLst/>
                          <a:latin typeface="verdana" panose="020B0604030504040204" pitchFamily="34" charset="0"/>
                        </a:rPr>
                        <a:t>()</a:t>
                      </a:r>
                    </a:p>
                  </a:txBody>
                  <a:tcPr marL="51640" marR="51640" marT="51640" marB="5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Creates a JLabel instance with no image and with an empty string for the title.</a:t>
                      </a:r>
                    </a:p>
                  </a:txBody>
                  <a:tcPr marL="51640" marR="51640" marT="51640" marB="5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86874288"/>
                  </a:ext>
                </a:extLst>
              </a:tr>
              <a:tr h="249382">
                <a:tc>
                  <a:txBody>
                    <a:bodyPr/>
                    <a:lstStyle/>
                    <a:p>
                      <a:pPr algn="l" fontAlgn="t"/>
                      <a:r>
                        <a:rPr lang="en-US" sz="1100">
                          <a:solidFill>
                            <a:srgbClr val="000000"/>
                          </a:solidFill>
                          <a:effectLst/>
                          <a:latin typeface="verdana" panose="020B0604030504040204" pitchFamily="34" charset="0"/>
                        </a:rPr>
                        <a:t>JLabel(String s)</a:t>
                      </a:r>
                    </a:p>
                  </a:txBody>
                  <a:tcPr marL="51640" marR="51640" marT="51640" marB="5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Creates a JLabel instance with the specified text.</a:t>
                      </a:r>
                    </a:p>
                  </a:txBody>
                  <a:tcPr marL="51640" marR="51640" marT="51640" marB="5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37529185"/>
                  </a:ext>
                </a:extLst>
              </a:tr>
              <a:tr h="249382">
                <a:tc>
                  <a:txBody>
                    <a:bodyPr/>
                    <a:lstStyle/>
                    <a:p>
                      <a:pPr algn="l" fontAlgn="t"/>
                      <a:r>
                        <a:rPr lang="en-US" sz="1100">
                          <a:solidFill>
                            <a:srgbClr val="000000"/>
                          </a:solidFill>
                          <a:effectLst/>
                          <a:latin typeface="verdana" panose="020B0604030504040204" pitchFamily="34" charset="0"/>
                        </a:rPr>
                        <a:t>JLabel(Icon i)</a:t>
                      </a:r>
                    </a:p>
                  </a:txBody>
                  <a:tcPr marL="51640" marR="51640" marT="51640" marB="5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Creates a JLabel instance with the specified image.</a:t>
                      </a:r>
                    </a:p>
                  </a:txBody>
                  <a:tcPr marL="51640" marR="51640" marT="51640" marB="5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7249677"/>
                  </a:ext>
                </a:extLst>
              </a:tr>
              <a:tr h="351402">
                <a:tc>
                  <a:txBody>
                    <a:bodyPr/>
                    <a:lstStyle/>
                    <a:p>
                      <a:pPr algn="l" fontAlgn="t"/>
                      <a:r>
                        <a:rPr lang="en-US" sz="1100">
                          <a:solidFill>
                            <a:srgbClr val="000000"/>
                          </a:solidFill>
                          <a:effectLst/>
                          <a:latin typeface="verdana" panose="020B0604030504040204" pitchFamily="34" charset="0"/>
                        </a:rPr>
                        <a:t>JLabel(String s, Icon i, int horizontalAlignment)</a:t>
                      </a:r>
                    </a:p>
                  </a:txBody>
                  <a:tcPr marL="51640" marR="51640" marT="51640" marB="5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dirty="0">
                          <a:solidFill>
                            <a:srgbClr val="000000"/>
                          </a:solidFill>
                          <a:effectLst/>
                          <a:latin typeface="verdana" panose="020B0604030504040204" pitchFamily="34" charset="0"/>
                        </a:rPr>
                        <a:t>Creates a </a:t>
                      </a:r>
                      <a:r>
                        <a:rPr lang="en-US" sz="1100" dirty="0" err="1">
                          <a:solidFill>
                            <a:srgbClr val="000000"/>
                          </a:solidFill>
                          <a:effectLst/>
                          <a:latin typeface="verdana" panose="020B0604030504040204" pitchFamily="34" charset="0"/>
                        </a:rPr>
                        <a:t>JLabel</a:t>
                      </a:r>
                      <a:r>
                        <a:rPr lang="en-US" sz="1100" dirty="0">
                          <a:solidFill>
                            <a:srgbClr val="000000"/>
                          </a:solidFill>
                          <a:effectLst/>
                          <a:latin typeface="verdana" panose="020B0604030504040204" pitchFamily="34" charset="0"/>
                        </a:rPr>
                        <a:t> instance with the specified text, image, and horizontal alignment.</a:t>
                      </a:r>
                    </a:p>
                  </a:txBody>
                  <a:tcPr marL="51640" marR="51640" marT="51640" marB="5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32633087"/>
                  </a:ext>
                </a:extLst>
              </a:tr>
            </a:tbl>
          </a:graphicData>
        </a:graphic>
      </p:graphicFrame>
      <p:graphicFrame>
        <p:nvGraphicFramePr>
          <p:cNvPr id="3" name="Table 2">
            <a:extLst>
              <a:ext uri="{FF2B5EF4-FFF2-40B4-BE49-F238E27FC236}">
                <a16:creationId xmlns:a16="http://schemas.microsoft.com/office/drawing/2014/main" id="{59DF9D9C-58E9-4ACA-BF27-072CDBC7C96C}"/>
              </a:ext>
            </a:extLst>
          </p:cNvPr>
          <p:cNvGraphicFramePr>
            <a:graphicFrameLocks noGrp="1"/>
          </p:cNvGraphicFramePr>
          <p:nvPr>
            <p:extLst>
              <p:ext uri="{D42A27DB-BD31-4B8C-83A1-F6EECF244321}">
                <p14:modId xmlns:p14="http://schemas.microsoft.com/office/powerpoint/2010/main" val="3441910139"/>
              </p:ext>
            </p:extLst>
          </p:nvPr>
        </p:nvGraphicFramePr>
        <p:xfrm>
          <a:off x="3048000" y="3048000"/>
          <a:ext cx="8722732" cy="3131660"/>
        </p:xfrm>
        <a:graphic>
          <a:graphicData uri="http://schemas.openxmlformats.org/drawingml/2006/table">
            <a:tbl>
              <a:tblPr/>
              <a:tblGrid>
                <a:gridCol w="4361366">
                  <a:extLst>
                    <a:ext uri="{9D8B030D-6E8A-4147-A177-3AD203B41FA5}">
                      <a16:colId xmlns:a16="http://schemas.microsoft.com/office/drawing/2014/main" val="899471825"/>
                    </a:ext>
                  </a:extLst>
                </a:gridCol>
                <a:gridCol w="4361366">
                  <a:extLst>
                    <a:ext uri="{9D8B030D-6E8A-4147-A177-3AD203B41FA5}">
                      <a16:colId xmlns:a16="http://schemas.microsoft.com/office/drawing/2014/main" val="4189700887"/>
                    </a:ext>
                  </a:extLst>
                </a:gridCol>
              </a:tblGrid>
              <a:tr h="327713">
                <a:tc>
                  <a:txBody>
                    <a:bodyPr/>
                    <a:lstStyle/>
                    <a:p>
                      <a:pPr algn="l" fontAlgn="t"/>
                      <a:r>
                        <a:rPr lang="en-US" sz="1300">
                          <a:solidFill>
                            <a:srgbClr val="000000"/>
                          </a:solidFill>
                          <a:effectLst/>
                          <a:latin typeface="times new roman" panose="02020603050405020304" pitchFamily="18" charset="0"/>
                        </a:rPr>
                        <a:t>Methods</a:t>
                      </a:r>
                    </a:p>
                  </a:txBody>
                  <a:tcPr marL="65543" marR="65543" marT="65543" marB="65543">
                    <a:lnL w="7620" cap="flat" cmpd="sng" algn="ctr">
                      <a:solidFill>
                        <a:srgbClr val="48F859"/>
                      </a:solidFill>
                      <a:prstDash val="solid"/>
                      <a:round/>
                      <a:headEnd type="none" w="med" len="med"/>
                      <a:tailEnd type="none" w="med" len="med"/>
                    </a:lnL>
                    <a:lnR w="7620" cap="flat" cmpd="sng" algn="ctr">
                      <a:solidFill>
                        <a:srgbClr val="48F859"/>
                      </a:solidFill>
                      <a:prstDash val="solid"/>
                      <a:round/>
                      <a:headEnd type="none" w="med" len="med"/>
                      <a:tailEnd type="none" w="med" len="med"/>
                    </a:lnR>
                    <a:lnT w="7620" cap="flat" cmpd="sng" algn="ctr">
                      <a:solidFill>
                        <a:srgbClr val="48F85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effectLst/>
                          <a:latin typeface="times new roman" panose="02020603050405020304" pitchFamily="18" charset="0"/>
                        </a:rPr>
                        <a:t>Description</a:t>
                      </a:r>
                    </a:p>
                  </a:txBody>
                  <a:tcPr marL="65543" marR="65543" marT="65543" marB="65543">
                    <a:lnL w="7620" cap="flat" cmpd="sng" algn="ctr">
                      <a:solidFill>
                        <a:srgbClr val="48F859"/>
                      </a:solidFill>
                      <a:prstDash val="solid"/>
                      <a:round/>
                      <a:headEnd type="none" w="med" len="med"/>
                      <a:tailEnd type="none" w="med" len="med"/>
                    </a:lnL>
                    <a:lnR w="7620" cap="flat" cmpd="sng" algn="ctr">
                      <a:solidFill>
                        <a:srgbClr val="48F859"/>
                      </a:solidFill>
                      <a:prstDash val="solid"/>
                      <a:round/>
                      <a:headEnd type="none" w="med" len="med"/>
                      <a:tailEnd type="none" w="med" len="med"/>
                    </a:lnR>
                    <a:lnT w="7620" cap="flat" cmpd="sng" algn="ctr">
                      <a:solidFill>
                        <a:srgbClr val="48F85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229135687"/>
                  </a:ext>
                </a:extLst>
              </a:tr>
              <a:tr h="480646">
                <a:tc>
                  <a:txBody>
                    <a:bodyPr/>
                    <a:lstStyle/>
                    <a:p>
                      <a:pPr algn="l" fontAlgn="t"/>
                      <a:r>
                        <a:rPr lang="en-US" sz="1300">
                          <a:solidFill>
                            <a:srgbClr val="000000"/>
                          </a:solidFill>
                          <a:effectLst/>
                          <a:latin typeface="verdana" panose="020B0604030504040204" pitchFamily="34" charset="0"/>
                        </a:rPr>
                        <a:t>String getText()</a:t>
                      </a:r>
                    </a:p>
                  </a:txBody>
                  <a:tcPr marL="43695" marR="43695" marT="43695" marB="436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effectLst/>
                          <a:latin typeface="verdana" panose="020B0604030504040204" pitchFamily="34" charset="0"/>
                        </a:rPr>
                        <a:t>t returns the text string that a label displays.</a:t>
                      </a:r>
                    </a:p>
                  </a:txBody>
                  <a:tcPr marL="43695" marR="43695" marT="43695" marB="436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85453591"/>
                  </a:ext>
                </a:extLst>
              </a:tr>
              <a:tr h="480646">
                <a:tc>
                  <a:txBody>
                    <a:bodyPr/>
                    <a:lstStyle/>
                    <a:p>
                      <a:pPr algn="l" fontAlgn="t"/>
                      <a:r>
                        <a:rPr lang="en-US" sz="1300">
                          <a:solidFill>
                            <a:srgbClr val="000000"/>
                          </a:solidFill>
                          <a:effectLst/>
                          <a:latin typeface="verdana" panose="020B0604030504040204" pitchFamily="34" charset="0"/>
                        </a:rPr>
                        <a:t>void setText(String text)</a:t>
                      </a:r>
                    </a:p>
                  </a:txBody>
                  <a:tcPr marL="43695" marR="43695" marT="43695" marB="436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effectLst/>
                          <a:latin typeface="verdana" panose="020B0604030504040204" pitchFamily="34" charset="0"/>
                        </a:rPr>
                        <a:t>It defines the single line of text this component will display.</a:t>
                      </a:r>
                    </a:p>
                  </a:txBody>
                  <a:tcPr marL="43695" marR="43695" marT="43695" marB="436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18608537"/>
                  </a:ext>
                </a:extLst>
              </a:tr>
              <a:tr h="677274">
                <a:tc>
                  <a:txBody>
                    <a:bodyPr/>
                    <a:lstStyle/>
                    <a:p>
                      <a:pPr algn="l" fontAlgn="t"/>
                      <a:r>
                        <a:rPr lang="en-US" sz="1300">
                          <a:solidFill>
                            <a:srgbClr val="000000"/>
                          </a:solidFill>
                          <a:effectLst/>
                          <a:latin typeface="verdana" panose="020B0604030504040204" pitchFamily="34" charset="0"/>
                        </a:rPr>
                        <a:t>void setHorizontalAlignment(int alignment)</a:t>
                      </a:r>
                    </a:p>
                  </a:txBody>
                  <a:tcPr marL="43695" marR="43695" marT="43695" marB="436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dirty="0">
                          <a:solidFill>
                            <a:srgbClr val="000000"/>
                          </a:solidFill>
                          <a:effectLst/>
                          <a:latin typeface="verdana" panose="020B0604030504040204" pitchFamily="34" charset="0"/>
                        </a:rPr>
                        <a:t>It sets the alignment of the label's contents along the X axis.</a:t>
                      </a:r>
                    </a:p>
                  </a:txBody>
                  <a:tcPr marL="43695" marR="43695" marT="43695" marB="436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96818228"/>
                  </a:ext>
                </a:extLst>
              </a:tr>
              <a:tr h="480646">
                <a:tc>
                  <a:txBody>
                    <a:bodyPr/>
                    <a:lstStyle/>
                    <a:p>
                      <a:pPr algn="l" fontAlgn="t"/>
                      <a:r>
                        <a:rPr lang="en-US" sz="1300">
                          <a:solidFill>
                            <a:srgbClr val="000000"/>
                          </a:solidFill>
                          <a:effectLst/>
                          <a:latin typeface="verdana" panose="020B0604030504040204" pitchFamily="34" charset="0"/>
                        </a:rPr>
                        <a:t>Icon getIcon()</a:t>
                      </a:r>
                    </a:p>
                  </a:txBody>
                  <a:tcPr marL="43695" marR="43695" marT="43695" marB="436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effectLst/>
                          <a:latin typeface="verdana" panose="020B0604030504040204" pitchFamily="34" charset="0"/>
                        </a:rPr>
                        <a:t>It returns the graphic image that the label displays.</a:t>
                      </a:r>
                    </a:p>
                  </a:txBody>
                  <a:tcPr marL="43695" marR="43695" marT="43695" marB="436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78840127"/>
                  </a:ext>
                </a:extLst>
              </a:tr>
              <a:tr h="677274">
                <a:tc>
                  <a:txBody>
                    <a:bodyPr/>
                    <a:lstStyle/>
                    <a:p>
                      <a:pPr algn="l" fontAlgn="t"/>
                      <a:r>
                        <a:rPr lang="en-US" sz="1300">
                          <a:solidFill>
                            <a:srgbClr val="000000"/>
                          </a:solidFill>
                          <a:effectLst/>
                          <a:latin typeface="verdana" panose="020B0604030504040204" pitchFamily="34" charset="0"/>
                        </a:rPr>
                        <a:t>int getHorizontalAlignment()</a:t>
                      </a:r>
                    </a:p>
                  </a:txBody>
                  <a:tcPr marL="43695" marR="43695" marT="43695" marB="436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dirty="0">
                          <a:solidFill>
                            <a:srgbClr val="000000"/>
                          </a:solidFill>
                          <a:effectLst/>
                          <a:latin typeface="verdana" panose="020B0604030504040204" pitchFamily="34" charset="0"/>
                        </a:rPr>
                        <a:t>It returns the alignment of the label's contents along the X axis.</a:t>
                      </a:r>
                    </a:p>
                  </a:txBody>
                  <a:tcPr marL="43695" marR="43695" marT="43695" marB="436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474517"/>
                  </a:ext>
                </a:extLst>
              </a:tr>
            </a:tbl>
          </a:graphicData>
        </a:graphic>
      </p:graphicFrame>
    </p:spTree>
    <p:extLst>
      <p:ext uri="{BB962C8B-B14F-4D97-AF65-F5344CB8AC3E}">
        <p14:creationId xmlns:p14="http://schemas.microsoft.com/office/powerpoint/2010/main" val="1111409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Double Buffering</a:t>
            </a:r>
          </a:p>
        </p:txBody>
      </p:sp>
      <p:sp>
        <p:nvSpPr>
          <p:cNvPr id="6" name="object 3">
            <a:extLst>
              <a:ext uri="{FF2B5EF4-FFF2-40B4-BE49-F238E27FC236}">
                <a16:creationId xmlns:a16="http://schemas.microsoft.com/office/drawing/2014/main" id="{504C54EB-F689-45AF-9B50-A537385B0172}"/>
              </a:ext>
            </a:extLst>
          </p:cNvPr>
          <p:cNvSpPr txBox="1"/>
          <p:nvPr/>
        </p:nvSpPr>
        <p:spPr>
          <a:xfrm>
            <a:off x="3072605" y="762000"/>
            <a:ext cx="8561705" cy="2069797"/>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Suppose you had to draw an entire picture on the screen, pixel by pixel or line by line. If you were to draw such a thing directly to the screen (using, say, </a:t>
            </a:r>
            <a:r>
              <a:rPr lang="en-US" sz="1200" b="1" dirty="0" err="1">
                <a:latin typeface="Arial Black" panose="020B0A04020102020204" pitchFamily="34" charset="0"/>
                <a:cs typeface="Arial"/>
              </a:rPr>
              <a:t>Graphics.drawLine</a:t>
            </a:r>
            <a:r>
              <a:rPr lang="en-US" sz="1200" b="1" dirty="0">
                <a:latin typeface="Arial Black" panose="020B0A04020102020204" pitchFamily="34" charset="0"/>
                <a:cs typeface="Arial"/>
              </a:rPr>
              <a:t>), you would probably notice with much disappointment that it takes a bit of time. You will probably even notice visible artifacts of how your picture is drawn. Rather than watching things being drawn in this fashion and at this pace, most programmers use a technique called double-buffering.</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The traditional notion of double-buffering in Java applications is fairly straightforward: create an offscreen image, draw to that image using the image's graphics object, then, in one step, call </a:t>
            </a:r>
            <a:r>
              <a:rPr lang="en-US" sz="1200" b="1" dirty="0" err="1">
                <a:latin typeface="Arial Black" panose="020B0A04020102020204" pitchFamily="34" charset="0"/>
                <a:cs typeface="Arial"/>
              </a:rPr>
              <a:t>drawImage</a:t>
            </a:r>
            <a:r>
              <a:rPr lang="en-US" sz="1200" b="1" dirty="0">
                <a:latin typeface="Arial Black" panose="020B0A04020102020204" pitchFamily="34" charset="0"/>
                <a:cs typeface="Arial"/>
              </a:rPr>
              <a:t> using the target window's graphics object and the offscreen image. You may have already noticed that Swing uses this technique in many of its components, usually enabled by default, using the </a:t>
            </a:r>
            <a:r>
              <a:rPr lang="en-US" sz="1200" b="1" dirty="0" err="1">
                <a:latin typeface="Arial Black" panose="020B0A04020102020204" pitchFamily="34" charset="0"/>
                <a:cs typeface="Arial"/>
              </a:rPr>
              <a:t>setDoubleBuffered</a:t>
            </a:r>
            <a:r>
              <a:rPr lang="en-US" sz="1200" b="1" dirty="0">
                <a:latin typeface="Arial Black" panose="020B0A04020102020204" pitchFamily="34" charset="0"/>
                <a:cs typeface="Arial"/>
              </a:rPr>
              <a:t> method.</a:t>
            </a:r>
          </a:p>
        </p:txBody>
      </p:sp>
      <p:pic>
        <p:nvPicPr>
          <p:cNvPr id="2050" name="Picture 2" descr="Double Buffering">
            <a:extLst>
              <a:ext uri="{FF2B5EF4-FFF2-40B4-BE49-F238E27FC236}">
                <a16:creationId xmlns:a16="http://schemas.microsoft.com/office/drawing/2014/main" id="{32936471-DB58-4675-AD6F-E9562BAC7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026975"/>
            <a:ext cx="4800600" cy="3500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290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JPanel</a:t>
            </a: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777136"/>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The JPanel is a simplest container class. It provides space in which an application can attach any other component. It inherits the </a:t>
            </a:r>
            <a:r>
              <a:rPr lang="en-US" sz="1200" b="1" dirty="0" err="1">
                <a:latin typeface="Arial Black" panose="020B0A04020102020204" pitchFamily="34" charset="0"/>
                <a:cs typeface="Arial"/>
              </a:rPr>
              <a:t>JComponents</a:t>
            </a:r>
            <a:r>
              <a:rPr lang="en-US" sz="1200" b="1" dirty="0">
                <a:latin typeface="Arial Black" panose="020B0A04020102020204" pitchFamily="34" charset="0"/>
                <a:cs typeface="Arial"/>
              </a:rPr>
              <a:t> class.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It doesn't have title bar.</a:t>
            </a:r>
          </a:p>
        </p:txBody>
      </p:sp>
      <p:graphicFrame>
        <p:nvGraphicFramePr>
          <p:cNvPr id="3" name="Table 2">
            <a:extLst>
              <a:ext uri="{FF2B5EF4-FFF2-40B4-BE49-F238E27FC236}">
                <a16:creationId xmlns:a16="http://schemas.microsoft.com/office/drawing/2014/main" id="{AE1C8877-8466-45EA-9228-631C93A1DF0A}"/>
              </a:ext>
            </a:extLst>
          </p:cNvPr>
          <p:cNvGraphicFramePr>
            <a:graphicFrameLocks noGrp="1"/>
          </p:cNvGraphicFramePr>
          <p:nvPr>
            <p:extLst>
              <p:ext uri="{D42A27DB-BD31-4B8C-83A1-F6EECF244321}">
                <p14:modId xmlns:p14="http://schemas.microsoft.com/office/powerpoint/2010/main" val="233288172"/>
              </p:ext>
            </p:extLst>
          </p:nvPr>
        </p:nvGraphicFramePr>
        <p:xfrm>
          <a:off x="3169644" y="1524000"/>
          <a:ext cx="8793756" cy="944880"/>
        </p:xfrm>
        <a:graphic>
          <a:graphicData uri="http://schemas.openxmlformats.org/drawingml/2006/table">
            <a:tbl>
              <a:tblPr/>
              <a:tblGrid>
                <a:gridCol w="4396878">
                  <a:extLst>
                    <a:ext uri="{9D8B030D-6E8A-4147-A177-3AD203B41FA5}">
                      <a16:colId xmlns:a16="http://schemas.microsoft.com/office/drawing/2014/main" val="3520922971"/>
                    </a:ext>
                  </a:extLst>
                </a:gridCol>
                <a:gridCol w="4396878">
                  <a:extLst>
                    <a:ext uri="{9D8B030D-6E8A-4147-A177-3AD203B41FA5}">
                      <a16:colId xmlns:a16="http://schemas.microsoft.com/office/drawing/2014/main" val="378148016"/>
                    </a:ext>
                  </a:extLst>
                </a:gridCol>
              </a:tblGrid>
              <a:tr h="0">
                <a:tc>
                  <a:txBody>
                    <a:bodyPr/>
                    <a:lstStyle/>
                    <a:p>
                      <a:pPr algn="l" fontAlgn="t"/>
                      <a:r>
                        <a:rPr lang="en-US" dirty="0">
                          <a:solidFill>
                            <a:srgbClr val="000000"/>
                          </a:solidFill>
                          <a:effectLst/>
                          <a:latin typeface="verdana" panose="020B0604030504040204" pitchFamily="34" charset="0"/>
                        </a:rPr>
                        <a:t>JPanel()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It is used to create a new JPanel with a double buffer and a flow layout.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07865123"/>
                  </a:ext>
                </a:extLst>
              </a:tr>
            </a:tbl>
          </a:graphicData>
        </a:graphic>
      </p:graphicFrame>
      <p:pic>
        <p:nvPicPr>
          <p:cNvPr id="5" name="Picture 4">
            <a:extLst>
              <a:ext uri="{FF2B5EF4-FFF2-40B4-BE49-F238E27FC236}">
                <a16:creationId xmlns:a16="http://schemas.microsoft.com/office/drawing/2014/main" id="{AEB74EBE-A674-418D-990E-FD164CB8C718}"/>
              </a:ext>
            </a:extLst>
          </p:cNvPr>
          <p:cNvPicPr>
            <a:picLocks noChangeAspect="1"/>
          </p:cNvPicPr>
          <p:nvPr/>
        </p:nvPicPr>
        <p:blipFill>
          <a:blip r:embed="rId2"/>
          <a:stretch>
            <a:fillRect/>
          </a:stretch>
        </p:blipFill>
        <p:spPr>
          <a:xfrm>
            <a:off x="3962400" y="2641704"/>
            <a:ext cx="6553200" cy="3848030"/>
          </a:xfrm>
          <a:prstGeom prst="rect">
            <a:avLst/>
          </a:prstGeom>
        </p:spPr>
      </p:pic>
    </p:spTree>
    <p:extLst>
      <p:ext uri="{BB962C8B-B14F-4D97-AF65-F5344CB8AC3E}">
        <p14:creationId xmlns:p14="http://schemas.microsoft.com/office/powerpoint/2010/main" val="636805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Scale</a:t>
            </a:r>
          </a:p>
        </p:txBody>
      </p:sp>
      <p:sp>
        <p:nvSpPr>
          <p:cNvPr id="5" name="Rectangle 1">
            <a:extLst>
              <a:ext uri="{FF2B5EF4-FFF2-40B4-BE49-F238E27FC236}">
                <a16:creationId xmlns:a16="http://schemas.microsoft.com/office/drawing/2014/main" id="{91E29671-FF43-4637-8E0C-E5D472A75B06}"/>
              </a:ext>
            </a:extLst>
          </p:cNvPr>
          <p:cNvSpPr>
            <a:spLocks noChangeArrowheads="1"/>
          </p:cNvSpPr>
          <p:nvPr/>
        </p:nvSpPr>
        <p:spPr bwMode="auto">
          <a:xfrm>
            <a:off x="3124200" y="1659285"/>
            <a:ext cx="8305482"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9B7C6"/>
                </a:solidFill>
                <a:effectLst/>
                <a:latin typeface="JetBrains Mono"/>
              </a:rPr>
              <a:t> </a:t>
            </a:r>
            <a:r>
              <a:rPr kumimoji="0" lang="en-US" altLang="en-US" sz="1600" b="0" i="1" u="none" strike="noStrike" cap="none" normalizeH="0" baseline="0" dirty="0">
                <a:ln>
                  <a:noFill/>
                </a:ln>
                <a:solidFill>
                  <a:srgbClr val="629755"/>
                </a:solidFill>
                <a:effectLst/>
                <a:latin typeface="JetBrains Mono"/>
              </a:rPr>
              <a:t>*</a:t>
            </a:r>
            <a:br>
              <a:rPr kumimoji="0" lang="en-US" altLang="en-US" sz="1600" b="0" i="1" u="none" strike="noStrike" cap="none" normalizeH="0" baseline="0" dirty="0">
                <a:ln>
                  <a:noFill/>
                </a:ln>
                <a:solidFill>
                  <a:srgbClr val="629755"/>
                </a:solidFill>
                <a:effectLst/>
                <a:latin typeface="JetBrains Mono"/>
              </a:rPr>
            </a:br>
            <a:r>
              <a:rPr kumimoji="0" lang="en-US" altLang="en-US" sz="1600" b="0" i="1" u="none" strike="noStrike" cap="none" normalizeH="0" baseline="0" dirty="0">
                <a:ln>
                  <a:noFill/>
                </a:ln>
                <a:solidFill>
                  <a:srgbClr val="629755"/>
                </a:solidFill>
                <a:effectLst/>
                <a:latin typeface="JetBrains Mono"/>
              </a:rPr>
              <a:t> * </a:t>
            </a:r>
            <a:r>
              <a:rPr kumimoji="0" lang="en-US" altLang="en-US" sz="1600" b="1" i="1" u="none" strike="noStrike" cap="none" normalizeH="0" baseline="0" dirty="0">
                <a:ln>
                  <a:noFill/>
                </a:ln>
                <a:solidFill>
                  <a:srgbClr val="629755"/>
                </a:solidFill>
                <a:effectLst/>
                <a:latin typeface="JetBrains Mono"/>
              </a:rPr>
              <a:t>@param </a:t>
            </a:r>
            <a:r>
              <a:rPr kumimoji="0" lang="en-US" altLang="en-US" sz="1600" b="0" i="1" u="none" strike="noStrike" cap="none" normalizeH="0" baseline="0" dirty="0">
                <a:ln>
                  <a:noFill/>
                </a:ln>
                <a:solidFill>
                  <a:srgbClr val="8A653B"/>
                </a:solidFill>
                <a:effectLst/>
                <a:latin typeface="JetBrains Mono"/>
              </a:rPr>
              <a:t>data </a:t>
            </a:r>
            <a:r>
              <a:rPr kumimoji="0" lang="en-US" altLang="en-US" sz="1600" b="0" i="1" u="none" strike="noStrike" cap="none" normalizeH="0" baseline="0" dirty="0">
                <a:ln>
                  <a:noFill/>
                </a:ln>
                <a:solidFill>
                  <a:srgbClr val="629755"/>
                </a:solidFill>
                <a:effectLst/>
                <a:latin typeface="JetBrains Mono"/>
              </a:rPr>
              <a:t>denote some data to be scaled</a:t>
            </a:r>
            <a:br>
              <a:rPr kumimoji="0" lang="en-US" altLang="en-US" sz="1600" b="0" i="1" u="none" strike="noStrike" cap="none" normalizeH="0" baseline="0" dirty="0">
                <a:ln>
                  <a:noFill/>
                </a:ln>
                <a:solidFill>
                  <a:srgbClr val="629755"/>
                </a:solidFill>
                <a:effectLst/>
                <a:latin typeface="JetBrains Mono"/>
              </a:rPr>
            </a:br>
            <a:r>
              <a:rPr kumimoji="0" lang="en-US" altLang="en-US" sz="1600" b="0" i="1" u="none" strike="noStrike" cap="none" normalizeH="0" baseline="0" dirty="0">
                <a:ln>
                  <a:noFill/>
                </a:ln>
                <a:solidFill>
                  <a:srgbClr val="629755"/>
                </a:solidFill>
                <a:effectLst/>
                <a:latin typeface="JetBrains Mono"/>
              </a:rPr>
              <a:t> * </a:t>
            </a:r>
            <a:r>
              <a:rPr kumimoji="0" lang="en-US" altLang="en-US" sz="1600" b="1" i="1" u="none" strike="noStrike" cap="none" normalizeH="0" baseline="0" dirty="0">
                <a:ln>
                  <a:noFill/>
                </a:ln>
                <a:solidFill>
                  <a:srgbClr val="629755"/>
                </a:solidFill>
                <a:effectLst/>
                <a:latin typeface="JetBrains Mono"/>
              </a:rPr>
              <a:t>@param </a:t>
            </a:r>
            <a:r>
              <a:rPr kumimoji="0" lang="en-US" altLang="en-US" sz="1600" b="0" i="1" u="none" strike="noStrike" cap="none" normalizeH="0" baseline="0" dirty="0" err="1">
                <a:ln>
                  <a:noFill/>
                </a:ln>
                <a:solidFill>
                  <a:srgbClr val="8A653B"/>
                </a:solidFill>
                <a:effectLst/>
                <a:latin typeface="JetBrains Mono"/>
              </a:rPr>
              <a:t>r_min</a:t>
            </a:r>
            <a:r>
              <a:rPr kumimoji="0" lang="en-US" altLang="en-US" sz="1600" b="0" i="1" u="none" strike="noStrike" cap="none" normalizeH="0" baseline="0" dirty="0">
                <a:ln>
                  <a:noFill/>
                </a:ln>
                <a:solidFill>
                  <a:srgbClr val="8A653B"/>
                </a:solidFill>
                <a:effectLst/>
                <a:latin typeface="JetBrains Mono"/>
              </a:rPr>
              <a:t> </a:t>
            </a:r>
            <a:r>
              <a:rPr kumimoji="0" lang="en-US" altLang="en-US" sz="1600" b="0" i="1" u="none" strike="noStrike" cap="none" normalizeH="0" baseline="0" dirty="0">
                <a:ln>
                  <a:noFill/>
                </a:ln>
                <a:solidFill>
                  <a:srgbClr val="629755"/>
                </a:solidFill>
                <a:effectLst/>
                <a:latin typeface="JetBrains Mono"/>
              </a:rPr>
              <a:t>the minimum of the range of your data</a:t>
            </a:r>
            <a:br>
              <a:rPr kumimoji="0" lang="en-US" altLang="en-US" sz="1600" b="0" i="1" u="none" strike="noStrike" cap="none" normalizeH="0" baseline="0" dirty="0">
                <a:ln>
                  <a:noFill/>
                </a:ln>
                <a:solidFill>
                  <a:srgbClr val="629755"/>
                </a:solidFill>
                <a:effectLst/>
                <a:latin typeface="JetBrains Mono"/>
              </a:rPr>
            </a:br>
            <a:r>
              <a:rPr kumimoji="0" lang="en-US" altLang="en-US" sz="1600" b="0" i="1" u="none" strike="noStrike" cap="none" normalizeH="0" baseline="0" dirty="0">
                <a:ln>
                  <a:noFill/>
                </a:ln>
                <a:solidFill>
                  <a:srgbClr val="629755"/>
                </a:solidFill>
                <a:effectLst/>
                <a:latin typeface="JetBrains Mono"/>
              </a:rPr>
              <a:t> * </a:t>
            </a:r>
            <a:r>
              <a:rPr kumimoji="0" lang="en-US" altLang="en-US" sz="1600" b="1" i="1" u="none" strike="noStrike" cap="none" normalizeH="0" baseline="0" dirty="0">
                <a:ln>
                  <a:noFill/>
                </a:ln>
                <a:solidFill>
                  <a:srgbClr val="629755"/>
                </a:solidFill>
                <a:effectLst/>
                <a:latin typeface="JetBrains Mono"/>
              </a:rPr>
              <a:t>@param </a:t>
            </a:r>
            <a:r>
              <a:rPr kumimoji="0" lang="en-US" altLang="en-US" sz="1600" b="0" i="1" u="none" strike="noStrike" cap="none" normalizeH="0" baseline="0" dirty="0" err="1">
                <a:ln>
                  <a:noFill/>
                </a:ln>
                <a:solidFill>
                  <a:srgbClr val="8A653B"/>
                </a:solidFill>
                <a:effectLst/>
                <a:latin typeface="JetBrains Mono"/>
              </a:rPr>
              <a:t>r_max</a:t>
            </a:r>
            <a:r>
              <a:rPr kumimoji="0" lang="en-US" altLang="en-US" sz="1600" b="0" i="1" u="none" strike="noStrike" cap="none" normalizeH="0" baseline="0" dirty="0">
                <a:ln>
                  <a:noFill/>
                </a:ln>
                <a:solidFill>
                  <a:srgbClr val="8A653B"/>
                </a:solidFill>
                <a:effectLst/>
                <a:latin typeface="JetBrains Mono"/>
              </a:rPr>
              <a:t> </a:t>
            </a:r>
            <a:r>
              <a:rPr kumimoji="0" lang="en-US" altLang="en-US" sz="1600" b="0" i="1" u="none" strike="noStrike" cap="none" normalizeH="0" baseline="0" dirty="0">
                <a:ln>
                  <a:noFill/>
                </a:ln>
                <a:solidFill>
                  <a:srgbClr val="629755"/>
                </a:solidFill>
                <a:effectLst/>
                <a:latin typeface="JetBrains Mono"/>
              </a:rPr>
              <a:t>the maximum of the range of your data</a:t>
            </a:r>
            <a:br>
              <a:rPr kumimoji="0" lang="en-US" altLang="en-US" sz="1600" b="0" i="1" u="none" strike="noStrike" cap="none" normalizeH="0" baseline="0" dirty="0">
                <a:ln>
                  <a:noFill/>
                </a:ln>
                <a:solidFill>
                  <a:srgbClr val="629755"/>
                </a:solidFill>
                <a:effectLst/>
                <a:latin typeface="JetBrains Mono"/>
              </a:rPr>
            </a:br>
            <a:r>
              <a:rPr kumimoji="0" lang="en-US" altLang="en-US" sz="1600" b="0" i="1" u="none" strike="noStrike" cap="none" normalizeH="0" baseline="0" dirty="0">
                <a:ln>
                  <a:noFill/>
                </a:ln>
                <a:solidFill>
                  <a:srgbClr val="629755"/>
                </a:solidFill>
                <a:effectLst/>
                <a:latin typeface="JetBrains Mono"/>
              </a:rPr>
              <a:t> * </a:t>
            </a:r>
            <a:r>
              <a:rPr kumimoji="0" lang="en-US" altLang="en-US" sz="1600" b="1" i="1" u="none" strike="noStrike" cap="none" normalizeH="0" baseline="0" dirty="0">
                <a:ln>
                  <a:noFill/>
                </a:ln>
                <a:solidFill>
                  <a:srgbClr val="629755"/>
                </a:solidFill>
                <a:effectLst/>
                <a:latin typeface="JetBrains Mono"/>
              </a:rPr>
              <a:t>@param </a:t>
            </a:r>
            <a:r>
              <a:rPr kumimoji="0" lang="en-US" altLang="en-US" sz="1600" b="0" i="1" u="none" strike="noStrike" cap="none" normalizeH="0" baseline="0" dirty="0" err="1">
                <a:ln>
                  <a:noFill/>
                </a:ln>
                <a:solidFill>
                  <a:srgbClr val="8A653B"/>
                </a:solidFill>
                <a:effectLst/>
                <a:latin typeface="JetBrains Mono"/>
              </a:rPr>
              <a:t>t_min</a:t>
            </a:r>
            <a:r>
              <a:rPr kumimoji="0" lang="en-US" altLang="en-US" sz="1600" b="0" i="1" u="none" strike="noStrike" cap="none" normalizeH="0" baseline="0" dirty="0">
                <a:ln>
                  <a:noFill/>
                </a:ln>
                <a:solidFill>
                  <a:srgbClr val="8A653B"/>
                </a:solidFill>
                <a:effectLst/>
                <a:latin typeface="JetBrains Mono"/>
              </a:rPr>
              <a:t> </a:t>
            </a:r>
            <a:r>
              <a:rPr kumimoji="0" lang="en-US" altLang="en-US" sz="1600" b="0" i="1" u="none" strike="noStrike" cap="none" normalizeH="0" baseline="0" dirty="0">
                <a:ln>
                  <a:noFill/>
                </a:ln>
                <a:solidFill>
                  <a:srgbClr val="629755"/>
                </a:solidFill>
                <a:effectLst/>
                <a:latin typeface="JetBrains Mono"/>
              </a:rPr>
              <a:t>the minimum of the range of your desired target scaling</a:t>
            </a:r>
            <a:br>
              <a:rPr kumimoji="0" lang="en-US" altLang="en-US" sz="1600" b="0" i="1" u="none" strike="noStrike" cap="none" normalizeH="0" baseline="0" dirty="0">
                <a:ln>
                  <a:noFill/>
                </a:ln>
                <a:solidFill>
                  <a:srgbClr val="629755"/>
                </a:solidFill>
                <a:effectLst/>
                <a:latin typeface="JetBrains Mono"/>
              </a:rPr>
            </a:br>
            <a:r>
              <a:rPr kumimoji="0" lang="en-US" altLang="en-US" sz="1600" b="0" i="1" u="none" strike="noStrike" cap="none" normalizeH="0" baseline="0" dirty="0">
                <a:ln>
                  <a:noFill/>
                </a:ln>
                <a:solidFill>
                  <a:srgbClr val="629755"/>
                </a:solidFill>
                <a:effectLst/>
                <a:latin typeface="JetBrains Mono"/>
              </a:rPr>
              <a:t> * </a:t>
            </a:r>
            <a:r>
              <a:rPr kumimoji="0" lang="en-US" altLang="en-US" sz="1600" b="1" i="1" u="none" strike="noStrike" cap="none" normalizeH="0" baseline="0" dirty="0">
                <a:ln>
                  <a:noFill/>
                </a:ln>
                <a:solidFill>
                  <a:srgbClr val="629755"/>
                </a:solidFill>
                <a:effectLst/>
                <a:latin typeface="JetBrains Mono"/>
              </a:rPr>
              <a:t>@param </a:t>
            </a:r>
            <a:r>
              <a:rPr kumimoji="0" lang="en-US" altLang="en-US" sz="1600" b="0" i="1" u="none" strike="noStrike" cap="none" normalizeH="0" baseline="0" dirty="0" err="1">
                <a:ln>
                  <a:noFill/>
                </a:ln>
                <a:solidFill>
                  <a:srgbClr val="8A653B"/>
                </a:solidFill>
                <a:effectLst/>
                <a:latin typeface="JetBrains Mono"/>
              </a:rPr>
              <a:t>t_max</a:t>
            </a:r>
            <a:r>
              <a:rPr kumimoji="0" lang="en-US" altLang="en-US" sz="1600" b="0" i="1" u="none" strike="noStrike" cap="none" normalizeH="0" baseline="0" dirty="0">
                <a:ln>
                  <a:noFill/>
                </a:ln>
                <a:solidFill>
                  <a:srgbClr val="8A653B"/>
                </a:solidFill>
                <a:effectLst/>
                <a:latin typeface="JetBrains Mono"/>
              </a:rPr>
              <a:t> </a:t>
            </a:r>
            <a:r>
              <a:rPr kumimoji="0" lang="en-US" altLang="en-US" sz="1600" b="0" i="1" u="none" strike="noStrike" cap="none" normalizeH="0" baseline="0" dirty="0">
                <a:ln>
                  <a:noFill/>
                </a:ln>
                <a:solidFill>
                  <a:srgbClr val="629755"/>
                </a:solidFill>
                <a:effectLst/>
                <a:latin typeface="JetBrains Mono"/>
              </a:rPr>
              <a:t>the maximum of the range of your desired target scaling</a:t>
            </a:r>
            <a:br>
              <a:rPr kumimoji="0" lang="en-US" altLang="en-US" sz="1600" b="0" i="1" u="none" strike="noStrike" cap="none" normalizeH="0" baseline="0" dirty="0">
                <a:ln>
                  <a:noFill/>
                </a:ln>
                <a:solidFill>
                  <a:srgbClr val="629755"/>
                </a:solidFill>
                <a:effectLst/>
                <a:latin typeface="JetBrains Mono"/>
              </a:rPr>
            </a:br>
            <a:r>
              <a:rPr kumimoji="0" lang="en-US" altLang="en-US" sz="1600" b="0" i="1" u="none" strike="noStrike" cap="none" normalizeH="0" baseline="0" dirty="0">
                <a:ln>
                  <a:noFill/>
                </a:ln>
                <a:solidFill>
                  <a:srgbClr val="629755"/>
                </a:solidFill>
                <a:effectLst/>
                <a:latin typeface="JetBrains Mono"/>
              </a:rPr>
              <a:t> * </a:t>
            </a:r>
            <a:r>
              <a:rPr kumimoji="0" lang="en-US" altLang="en-US" sz="1600" b="1" i="1" u="none" strike="noStrike" cap="none" normalizeH="0" baseline="0" dirty="0">
                <a:ln>
                  <a:noFill/>
                </a:ln>
                <a:solidFill>
                  <a:srgbClr val="629755"/>
                </a:solidFill>
                <a:effectLst/>
                <a:latin typeface="JetBrains Mono"/>
              </a:rPr>
              <a:t>@return</a:t>
            </a:r>
            <a:br>
              <a:rPr kumimoji="0" lang="en-US" altLang="en-US" sz="1600" b="1" i="1" u="none" strike="noStrike" cap="none" normalizeH="0" baseline="0" dirty="0">
                <a:ln>
                  <a:noFill/>
                </a:ln>
                <a:solidFill>
                  <a:srgbClr val="629755"/>
                </a:solidFill>
                <a:effectLst/>
                <a:latin typeface="JetBrains Mono"/>
              </a:rPr>
            </a:br>
            <a:r>
              <a:rPr kumimoji="0" lang="en-US" altLang="en-US" sz="1600" b="1" i="1" u="none" strike="noStrike" cap="none" normalizeH="0" baseline="0" dirty="0">
                <a:ln>
                  <a:noFill/>
                </a:ln>
                <a:solidFill>
                  <a:srgbClr val="629755"/>
                </a:solidFill>
                <a:effectLst/>
                <a:latin typeface="JetBrains Mono"/>
              </a:rPr>
              <a:t> </a:t>
            </a:r>
            <a:r>
              <a:rPr kumimoji="0" lang="en-US" altLang="en-US" sz="1600" b="0" i="1" u="none" strike="noStrike" cap="none" normalizeH="0" baseline="0" dirty="0">
                <a:ln>
                  <a:noFill/>
                </a:ln>
                <a:solidFill>
                  <a:srgbClr val="629755"/>
                </a:solidFill>
                <a:effectLst/>
                <a:latin typeface="JetBrains Mono"/>
              </a:rPr>
              <a:t>*/</a:t>
            </a:r>
            <a:br>
              <a:rPr kumimoji="0" lang="en-US" altLang="en-US" sz="1600" b="0" i="1" u="none" strike="noStrike" cap="none" normalizeH="0" baseline="0" dirty="0">
                <a:ln>
                  <a:noFill/>
                </a:ln>
                <a:solidFill>
                  <a:srgbClr val="629755"/>
                </a:solidFill>
                <a:effectLst/>
                <a:latin typeface="JetBrains Mono"/>
              </a:rPr>
            </a:br>
            <a:r>
              <a:rPr kumimoji="0" lang="en-US" altLang="en-US" sz="1600" b="0" i="0" u="none" strike="noStrike" cap="none" normalizeH="0" baseline="0" dirty="0">
                <a:ln>
                  <a:noFill/>
                </a:ln>
                <a:solidFill>
                  <a:srgbClr val="CC7832"/>
                </a:solidFill>
                <a:effectLst/>
                <a:latin typeface="JetBrains Mono"/>
              </a:rPr>
              <a:t>private double </a:t>
            </a:r>
            <a:r>
              <a:rPr kumimoji="0" lang="en-US" altLang="en-US" sz="1600" b="0" i="0" u="none" strike="noStrike" cap="none" normalizeH="0" baseline="0" dirty="0">
                <a:ln>
                  <a:noFill/>
                </a:ln>
                <a:solidFill>
                  <a:srgbClr val="FFC66D"/>
                </a:solidFill>
                <a:effectLst/>
                <a:latin typeface="JetBrains Mono"/>
              </a:rPr>
              <a:t>scale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double </a:t>
            </a:r>
            <a:r>
              <a:rPr kumimoji="0" lang="en-US" altLang="en-US" sz="1600" b="0" i="0" u="none" strike="noStrike" cap="none" normalizeH="0" baseline="0" dirty="0">
                <a:ln>
                  <a:noFill/>
                </a:ln>
                <a:solidFill>
                  <a:srgbClr val="A9B7C6"/>
                </a:solidFill>
                <a:effectLst/>
                <a:latin typeface="JetBrains Mono"/>
              </a:rPr>
              <a:t>data</a:t>
            </a:r>
            <a:r>
              <a:rPr kumimoji="0" lang="en-US" altLang="en-US" sz="1600" b="0" i="0" u="none" strike="noStrike" cap="none" normalizeH="0" baseline="0" dirty="0">
                <a:ln>
                  <a:noFill/>
                </a:ln>
                <a:solidFill>
                  <a:srgbClr val="CC7832"/>
                </a:solidFill>
                <a:effectLst/>
                <a:latin typeface="JetBrains Mono"/>
              </a:rPr>
              <a:t>, double </a:t>
            </a:r>
            <a:r>
              <a:rPr kumimoji="0" lang="en-US" altLang="en-US" sz="1600" b="0" i="0" u="none" strike="noStrike" cap="none" normalizeH="0" baseline="0" dirty="0" err="1">
                <a:ln>
                  <a:noFill/>
                </a:ln>
                <a:solidFill>
                  <a:srgbClr val="A9B7C6"/>
                </a:solidFill>
                <a:effectLst/>
                <a:latin typeface="JetBrains Mono"/>
              </a:rPr>
              <a:t>r_min</a:t>
            </a:r>
            <a:r>
              <a:rPr kumimoji="0" lang="en-US" altLang="en-US" sz="1600" b="0" i="0" u="none" strike="noStrike" cap="none" normalizeH="0" baseline="0" dirty="0">
                <a:ln>
                  <a:noFill/>
                </a:ln>
                <a:solidFill>
                  <a:srgbClr val="CC7832"/>
                </a:solidFill>
                <a:effectLst/>
                <a:latin typeface="JetBrains Mono"/>
              </a:rPr>
              <a:t>, double </a:t>
            </a:r>
            <a:r>
              <a:rPr kumimoji="0" lang="en-US" altLang="en-US" sz="1600" b="0" i="0" u="none" strike="noStrike" cap="none" normalizeH="0" baseline="0" dirty="0" err="1">
                <a:ln>
                  <a:noFill/>
                </a:ln>
                <a:solidFill>
                  <a:srgbClr val="A9B7C6"/>
                </a:solidFill>
                <a:effectLst/>
                <a:latin typeface="JetBrains Mono"/>
              </a:rPr>
              <a:t>r_max</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double </a:t>
            </a:r>
            <a:r>
              <a:rPr kumimoji="0" lang="en-US" altLang="en-US" sz="1600" b="0" i="0" u="none" strike="noStrike" cap="none" normalizeH="0" baseline="0" dirty="0" err="1">
                <a:ln>
                  <a:noFill/>
                </a:ln>
                <a:solidFill>
                  <a:srgbClr val="A9B7C6"/>
                </a:solidFill>
                <a:effectLst/>
                <a:latin typeface="JetBrains Mono"/>
              </a:rPr>
              <a:t>t_min</a:t>
            </a:r>
            <a:r>
              <a:rPr kumimoji="0" lang="en-US" altLang="en-US" sz="1600" b="0" i="0" u="none" strike="noStrike" cap="none" normalizeH="0" baseline="0" dirty="0">
                <a:ln>
                  <a:noFill/>
                </a:ln>
                <a:solidFill>
                  <a:srgbClr val="CC7832"/>
                </a:solidFill>
                <a:effectLst/>
                <a:latin typeface="JetBrains Mono"/>
              </a:rPr>
              <a:t>, double </a:t>
            </a:r>
            <a:r>
              <a:rPr kumimoji="0" lang="en-US" altLang="en-US" sz="1600" b="0" i="0" u="none" strike="noStrike" cap="none" normalizeH="0" baseline="0" dirty="0" err="1">
                <a:ln>
                  <a:noFill/>
                </a:ln>
                <a:solidFill>
                  <a:srgbClr val="A9B7C6"/>
                </a:solidFill>
                <a:effectLst/>
                <a:latin typeface="JetBrains Mono"/>
              </a:rPr>
              <a:t>t_max</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double </a:t>
            </a:r>
            <a:r>
              <a:rPr kumimoji="0" lang="en-US" altLang="en-US" sz="1600" b="0" i="0" u="none" strike="noStrike" cap="none" normalizeH="0" baseline="0" dirty="0">
                <a:ln>
                  <a:noFill/>
                </a:ln>
                <a:solidFill>
                  <a:srgbClr val="A9B7C6"/>
                </a:solidFill>
                <a:effectLst/>
                <a:latin typeface="JetBrains Mono"/>
              </a:rPr>
              <a:t>res = ((data - </a:t>
            </a:r>
            <a:r>
              <a:rPr kumimoji="0" lang="en-US" altLang="en-US" sz="1600" b="0" i="0" u="none" strike="noStrike" cap="none" normalizeH="0" baseline="0" dirty="0" err="1">
                <a:ln>
                  <a:noFill/>
                </a:ln>
                <a:solidFill>
                  <a:srgbClr val="A9B7C6"/>
                </a:solidFill>
                <a:effectLst/>
                <a:latin typeface="JetBrains Mono"/>
              </a:rPr>
              <a:t>r_min</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err="1">
                <a:ln>
                  <a:noFill/>
                </a:ln>
                <a:solidFill>
                  <a:srgbClr val="A9B7C6"/>
                </a:solidFill>
                <a:effectLst/>
                <a:latin typeface="JetBrains Mono"/>
              </a:rPr>
              <a:t>r_max-r_min</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err="1">
                <a:ln>
                  <a:noFill/>
                </a:ln>
                <a:solidFill>
                  <a:srgbClr val="A9B7C6"/>
                </a:solidFill>
                <a:effectLst/>
                <a:latin typeface="JetBrains Mono"/>
              </a:rPr>
              <a:t>t_max</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err="1">
                <a:ln>
                  <a:noFill/>
                </a:ln>
                <a:solidFill>
                  <a:srgbClr val="A9B7C6"/>
                </a:solidFill>
                <a:effectLst/>
                <a:latin typeface="JetBrains Mono"/>
              </a:rPr>
              <a:t>t_min</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err="1">
                <a:ln>
                  <a:noFill/>
                </a:ln>
                <a:solidFill>
                  <a:srgbClr val="A9B7C6"/>
                </a:solidFill>
                <a:effectLst/>
                <a:latin typeface="JetBrains Mono"/>
              </a:rPr>
              <a:t>t_min</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return </a:t>
            </a:r>
            <a:r>
              <a:rPr kumimoji="0" lang="en-US" altLang="en-US" sz="1600" b="0" i="0" u="none" strike="noStrike" cap="none" normalizeH="0" baseline="0" dirty="0">
                <a:ln>
                  <a:noFill/>
                </a:ln>
                <a:solidFill>
                  <a:srgbClr val="A9B7C6"/>
                </a:solidFill>
                <a:effectLst/>
                <a:latin typeface="JetBrains Mono"/>
              </a:rPr>
              <a:t>res</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3349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solidFill>
                  <a:schemeClr val="accent1">
                    <a:lumMod val="75000"/>
                  </a:schemeClr>
                </a:solidFill>
                <a:latin typeface="Trebuchet MS"/>
                <a:cs typeface="Trebuchet MS"/>
              </a:rPr>
              <a:t>Sources </a:t>
            </a:r>
            <a:endParaRP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2357900F-F768-44CD-AD98-5F5A243C9030}"/>
              </a:ext>
            </a:extLst>
          </p:cNvPr>
          <p:cNvSpPr txBox="1"/>
          <p:nvPr/>
        </p:nvSpPr>
        <p:spPr>
          <a:xfrm>
            <a:off x="3048000" y="990600"/>
            <a:ext cx="8561705" cy="335732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hlinkClick r:id="rId2"/>
              </a:rPr>
              <a:t>https://www.geeksforgeeks.org/daemon-thread-java/?ref=lbp</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hlinkClick r:id="rId3"/>
              </a:rPr>
              <a:t>http://tutorials.jenkov.com/java-util-concurrent/index.html</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p:txBody>
      </p:sp>
    </p:spTree>
    <p:extLst>
      <p:ext uri="{BB962C8B-B14F-4D97-AF65-F5344CB8AC3E}">
        <p14:creationId xmlns:p14="http://schemas.microsoft.com/office/powerpoint/2010/main" val="682994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a:xfrm>
            <a:off x="2912589" y="2329541"/>
            <a:ext cx="10018713" cy="3124201"/>
          </a:xfrm>
        </p:spPr>
        <p:txBody>
          <a:bodyPr>
            <a:normAutofit/>
          </a:bodyPr>
          <a:lstStyle/>
          <a:p>
            <a:pPr algn="l" rtl="0"/>
            <a:r>
              <a:rPr lang="en-US" sz="2400" dirty="0">
                <a:solidFill>
                  <a:schemeClr val="accent1">
                    <a:lumMod val="75000"/>
                  </a:schemeClr>
                </a:solidFill>
                <a:latin typeface="Trebuchet MS"/>
                <a:cs typeface="Trebuchet MS"/>
              </a:rPr>
              <a:t>Multithreading </a:t>
            </a:r>
            <a:r>
              <a:rPr lang="en-US" spc="-5" dirty="0"/>
              <a:t>cont.</a:t>
            </a:r>
          </a:p>
          <a:p>
            <a:pPr algn="l" rtl="0"/>
            <a:r>
              <a:rPr lang="en-US" spc="-5" dirty="0"/>
              <a:t>Java </a:t>
            </a:r>
            <a:r>
              <a:rPr lang="en-US" spc="-5" dirty="0" err="1"/>
              <a:t>Gui</a:t>
            </a:r>
            <a:r>
              <a:rPr lang="en-US" spc="-5" dirty="0"/>
              <a:t> </a:t>
            </a:r>
            <a:endParaRPr lang="he-IL" dirty="0"/>
          </a:p>
        </p:txBody>
      </p:sp>
    </p:spTree>
    <p:extLst>
      <p:ext uri="{BB962C8B-B14F-4D97-AF65-F5344CB8AC3E}">
        <p14:creationId xmlns:p14="http://schemas.microsoft.com/office/powerpoint/2010/main" val="155945425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9A31-7BC0-48EA-958B-3CF5C3CF846B}"/>
              </a:ext>
            </a:extLst>
          </p:cNvPr>
          <p:cNvSpPr>
            <a:spLocks noGrp="1"/>
          </p:cNvSpPr>
          <p:nvPr>
            <p:ph type="ctrTitle"/>
          </p:nvPr>
        </p:nvSpPr>
        <p:spPr>
          <a:xfrm>
            <a:off x="756310" y="300625"/>
            <a:ext cx="10679379" cy="1231106"/>
          </a:xfrm>
        </p:spPr>
        <p:txBody>
          <a:bodyPr/>
          <a:lstStyle/>
          <a:p>
            <a:r>
              <a:rPr lang="en-US" sz="4000" dirty="0">
                <a:solidFill>
                  <a:schemeClr val="accent1">
                    <a:lumMod val="75000"/>
                  </a:schemeClr>
                </a:solidFill>
                <a:latin typeface="Trebuchet MS"/>
                <a:cs typeface="Trebuchet MS"/>
              </a:rPr>
              <a:t>Java - Multithreading</a:t>
            </a:r>
            <a:br>
              <a:rPr lang="en-US" sz="4000" dirty="0">
                <a:solidFill>
                  <a:schemeClr val="accent1">
                    <a:lumMod val="75000"/>
                  </a:schemeClr>
                </a:solidFill>
                <a:latin typeface="Trebuchet MS"/>
                <a:cs typeface="Trebuchet MS"/>
              </a:rPr>
            </a:br>
            <a:endParaRPr lang="en-US" dirty="0"/>
          </a:p>
        </p:txBody>
      </p:sp>
      <p:pic>
        <p:nvPicPr>
          <p:cNvPr id="5" name="Picture 2" descr="Multithreading with signals | Thread synchronization Part III – AC's Notes">
            <a:extLst>
              <a:ext uri="{FF2B5EF4-FFF2-40B4-BE49-F238E27FC236}">
                <a16:creationId xmlns:a16="http://schemas.microsoft.com/office/drawing/2014/main" id="{006E3DA6-76DF-4F77-81F7-6E69DD6D1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066800"/>
            <a:ext cx="7924800" cy="5545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9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wait</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736373"/>
          </a:xfrm>
          <a:prstGeom prst="rect">
            <a:avLst/>
          </a:prstGeom>
        </p:spPr>
        <p:txBody>
          <a:bodyPr vert="horz" wrap="square" lIns="0" tIns="12700" rIns="0" bIns="0" rtlCol="0">
            <a:spAutoFit/>
          </a:bodyPr>
          <a:lstStyle/>
          <a:p>
            <a:pPr algn="l" fontAlgn="base"/>
            <a:r>
              <a:rPr lang="en-US" sz="1400" b="1" i="0" dirty="0">
                <a:effectLst/>
                <a:latin typeface="var(--font-din)"/>
              </a:rPr>
              <a:t>wait()</a:t>
            </a:r>
          </a:p>
          <a:p>
            <a:pPr algn="l" fontAlgn="base"/>
            <a:r>
              <a:rPr lang="en-US" sz="1400" b="1" i="0" dirty="0">
                <a:effectLst/>
                <a:latin typeface="var(--font-din)"/>
              </a:rPr>
              <a:t>The wait() method causes the current thread to wait indefinitely until another thread either invokes notify() for this object or </a:t>
            </a:r>
            <a:r>
              <a:rPr lang="en-US" sz="1400" b="1" i="0" dirty="0" err="1">
                <a:effectLst/>
                <a:latin typeface="var(--font-din)"/>
              </a:rPr>
              <a:t>notifyAll</a:t>
            </a:r>
            <a:r>
              <a:rPr lang="en-US" sz="1400" b="1" i="0" dirty="0">
                <a:effectLst/>
                <a:latin typeface="var(--font-din)"/>
              </a:rPr>
              <a:t>().</a:t>
            </a:r>
          </a:p>
          <a:p>
            <a:pPr algn="l" fontAlgn="base"/>
            <a:r>
              <a:rPr lang="en-US" sz="1400" b="1" i="0" dirty="0">
                <a:effectLst/>
                <a:latin typeface="var(--font-din)"/>
              </a:rPr>
              <a:t>wait(long timeout)</a:t>
            </a:r>
          </a:p>
          <a:p>
            <a:pPr algn="l" fontAlgn="base"/>
            <a:r>
              <a:rPr lang="en-US" sz="1400" b="1" i="0" dirty="0">
                <a:effectLst/>
                <a:latin typeface="var(--font-din)"/>
              </a:rPr>
              <a:t>Using this method, we can specify a timeout after which thread will be woken up automatically. A thread can be woken up before reaching the timeout using notify() or </a:t>
            </a:r>
            <a:r>
              <a:rPr lang="en-US" sz="1400" b="1" i="0" dirty="0" err="1">
                <a:effectLst/>
                <a:latin typeface="var(--font-din)"/>
              </a:rPr>
              <a:t>notifyAll</a:t>
            </a:r>
            <a:r>
              <a:rPr lang="en-US" sz="1400" b="1" i="0" dirty="0">
                <a:effectLst/>
                <a:latin typeface="var(--font-din)"/>
              </a:rPr>
              <a:t>().</a:t>
            </a:r>
          </a:p>
          <a:p>
            <a:pPr algn="l" fontAlgn="base"/>
            <a:endParaRPr lang="en-US" sz="1400" b="1" i="0" dirty="0">
              <a:effectLst/>
              <a:latin typeface="var(--font-din)"/>
            </a:endParaRPr>
          </a:p>
          <a:p>
            <a:pPr algn="l" fontAlgn="base"/>
            <a:r>
              <a:rPr lang="en-US" sz="1400" b="1" i="0" dirty="0">
                <a:effectLst/>
                <a:latin typeface="var(--font-din)"/>
              </a:rPr>
              <a:t>Note that calling wait(0) is the same as calling wait().</a:t>
            </a:r>
            <a:endParaRPr lang="en-US" sz="1400" b="0" i="0" dirty="0">
              <a:effectLst/>
              <a:latin typeface="var(--font-din)"/>
            </a:endParaRPr>
          </a:p>
        </p:txBody>
      </p:sp>
      <p:pic>
        <p:nvPicPr>
          <p:cNvPr id="1028" name="Picture 4" descr="Javarevisited: How to use wait, notify and notifyAll in Java - Producer  Consumer Example">
            <a:extLst>
              <a:ext uri="{FF2B5EF4-FFF2-40B4-BE49-F238E27FC236}">
                <a16:creationId xmlns:a16="http://schemas.microsoft.com/office/drawing/2014/main" id="{77F67A0B-DDD6-49FF-A410-12D509D46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409759"/>
            <a:ext cx="57912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83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notify</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3890809"/>
          </a:xfrm>
          <a:prstGeom prst="rect">
            <a:avLst/>
          </a:prstGeom>
        </p:spPr>
        <p:txBody>
          <a:bodyPr vert="horz" wrap="square" lIns="0" tIns="12700" rIns="0" bIns="0" rtlCol="0">
            <a:spAutoFit/>
          </a:bodyPr>
          <a:lstStyle/>
          <a:p>
            <a:pPr algn="l" fontAlgn="base"/>
            <a:r>
              <a:rPr lang="en-US" sz="1400" b="1" i="0" dirty="0">
                <a:effectLst/>
                <a:latin typeface="var(--font-din)"/>
              </a:rPr>
              <a:t>notify() and </a:t>
            </a:r>
            <a:r>
              <a:rPr lang="en-US" sz="1400" b="1" i="0" dirty="0" err="1">
                <a:effectLst/>
                <a:latin typeface="var(--font-din)"/>
              </a:rPr>
              <a:t>notifyAll</a:t>
            </a:r>
            <a:r>
              <a:rPr lang="en-US" sz="1400" b="1" i="0" dirty="0">
                <a:effectLst/>
                <a:latin typeface="var(--font-din)"/>
              </a:rPr>
              <a:t>()</a:t>
            </a:r>
          </a:p>
          <a:p>
            <a:pPr algn="l" fontAlgn="base"/>
            <a:r>
              <a:rPr lang="en-US" sz="1400" b="1" i="0" dirty="0">
                <a:effectLst/>
                <a:latin typeface="var(--font-din)"/>
              </a:rPr>
              <a:t>The notify() method is used for waking up threads that are waiting for an access to this object's monitor.</a:t>
            </a:r>
          </a:p>
          <a:p>
            <a:pPr algn="l" fontAlgn="base"/>
            <a:r>
              <a:rPr lang="en-US" sz="1400" b="1" i="0" dirty="0">
                <a:effectLst/>
                <a:latin typeface="var(--font-din)"/>
              </a:rPr>
              <a:t>There are two ways of notifying waiting threads:</a:t>
            </a:r>
          </a:p>
          <a:p>
            <a:pPr algn="l" fontAlgn="base"/>
            <a:endParaRPr lang="en-US" sz="1400" b="1" i="0" dirty="0">
              <a:effectLst/>
              <a:latin typeface="var(--font-din)"/>
            </a:endParaRPr>
          </a:p>
          <a:p>
            <a:pPr algn="l" fontAlgn="base"/>
            <a:r>
              <a:rPr lang="en-US" sz="1400" b="1" i="0" dirty="0">
                <a:effectLst/>
                <a:latin typeface="var(--font-din)"/>
              </a:rPr>
              <a:t>notify()</a:t>
            </a:r>
          </a:p>
          <a:p>
            <a:pPr algn="l" fontAlgn="base"/>
            <a:r>
              <a:rPr lang="en-US" sz="1400" b="1" i="0" dirty="0">
                <a:effectLst/>
                <a:latin typeface="var(--font-din)"/>
              </a:rPr>
              <a:t>For all threads waiting on this object's monitor (by using any one of the wait() method), the method notify() notifies any one of them to wake up arbitrarily. The choice of exactly which thread to wake is non-deterministic and depends upon the implementation.</a:t>
            </a:r>
          </a:p>
          <a:p>
            <a:pPr algn="l" fontAlgn="base"/>
            <a:r>
              <a:rPr lang="en-US" sz="1400" b="1" i="0" dirty="0">
                <a:effectLst/>
                <a:latin typeface="var(--font-din)"/>
              </a:rPr>
              <a:t>Since notify() wakes up a single random thread it can be used to implement mutually exclusive locking where threads are doing similar tasks, but in most cases, it would be more viable to implement </a:t>
            </a:r>
            <a:r>
              <a:rPr lang="en-US" sz="1400" b="1" i="0" dirty="0" err="1">
                <a:effectLst/>
                <a:latin typeface="var(--font-din)"/>
              </a:rPr>
              <a:t>notifyAll</a:t>
            </a:r>
            <a:r>
              <a:rPr lang="en-US" sz="1400" b="1" i="0" dirty="0">
                <a:effectLst/>
                <a:latin typeface="var(--font-din)"/>
              </a:rPr>
              <a:t>().</a:t>
            </a:r>
          </a:p>
          <a:p>
            <a:pPr algn="l" fontAlgn="base"/>
            <a:endParaRPr lang="en-US" sz="1400" b="1" i="0" dirty="0">
              <a:effectLst/>
              <a:latin typeface="var(--font-din)"/>
            </a:endParaRPr>
          </a:p>
          <a:p>
            <a:pPr algn="l" fontAlgn="base"/>
            <a:r>
              <a:rPr lang="en-US" sz="1400" b="1" i="0" dirty="0" err="1">
                <a:effectLst/>
                <a:latin typeface="var(--font-din)"/>
              </a:rPr>
              <a:t>notifyAll</a:t>
            </a:r>
            <a:r>
              <a:rPr lang="en-US" sz="1400" b="1" i="0" dirty="0">
                <a:effectLst/>
                <a:latin typeface="var(--font-din)"/>
              </a:rPr>
              <a:t>()</a:t>
            </a:r>
          </a:p>
          <a:p>
            <a:pPr algn="l" fontAlgn="base"/>
            <a:r>
              <a:rPr lang="en-US" sz="1400" b="1" i="0" dirty="0">
                <a:effectLst/>
                <a:latin typeface="var(--font-din)"/>
              </a:rPr>
              <a:t>This method simply wakes all threads that are waiting on this object's monitor.</a:t>
            </a:r>
          </a:p>
          <a:p>
            <a:pPr algn="l" fontAlgn="base"/>
            <a:r>
              <a:rPr lang="en-US" sz="1400" b="1" i="0" dirty="0">
                <a:effectLst/>
                <a:latin typeface="var(--font-din)"/>
              </a:rPr>
              <a:t>The awakened threads will complete in the usual manner – like any other thread.</a:t>
            </a:r>
          </a:p>
          <a:p>
            <a:pPr algn="l" fontAlgn="base"/>
            <a:r>
              <a:rPr lang="en-US" sz="1400" b="1" i="0" dirty="0">
                <a:effectLst/>
                <a:latin typeface="var(--font-din)"/>
              </a:rPr>
              <a:t>But before we allow their execution to continue, always define a quick check for the condition required to proceed with the thread – because there may be some situations where the thread got woken up without receiving a notification (this scenario is discussed later in an example).</a:t>
            </a:r>
          </a:p>
          <a:p>
            <a:pPr algn="l" fontAlgn="base"/>
            <a:endParaRPr lang="en-US" sz="1400" b="1" i="0" dirty="0">
              <a:effectLst/>
              <a:latin typeface="var(--font-din)"/>
            </a:endParaRPr>
          </a:p>
        </p:txBody>
      </p:sp>
      <p:pic>
        <p:nvPicPr>
          <p:cNvPr id="3" name="Picture 2">
            <a:extLst>
              <a:ext uri="{FF2B5EF4-FFF2-40B4-BE49-F238E27FC236}">
                <a16:creationId xmlns:a16="http://schemas.microsoft.com/office/drawing/2014/main" id="{F5741254-3020-460A-BEAB-07E7578BBDE8}"/>
              </a:ext>
            </a:extLst>
          </p:cNvPr>
          <p:cNvPicPr>
            <a:picLocks noChangeAspect="1"/>
          </p:cNvPicPr>
          <p:nvPr/>
        </p:nvPicPr>
        <p:blipFill rotWithShape="1">
          <a:blip r:embed="rId2"/>
          <a:srcRect l="-17210" t="-32383" r="-11449" b="3724"/>
          <a:stretch/>
        </p:blipFill>
        <p:spPr>
          <a:xfrm>
            <a:off x="4191000" y="3657600"/>
            <a:ext cx="5715000" cy="3078726"/>
          </a:xfrm>
          <a:prstGeom prst="rect">
            <a:avLst/>
          </a:prstGeom>
        </p:spPr>
      </p:pic>
    </p:spTree>
    <p:extLst>
      <p:ext uri="{BB962C8B-B14F-4D97-AF65-F5344CB8AC3E}">
        <p14:creationId xmlns:p14="http://schemas.microsoft.com/office/powerpoint/2010/main" val="2018074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Java - Multithreading</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2464777"/>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Java is a multi-threaded programming language which means we can develop multi-threaded program using Java. A multi-threaded program contains two or more parts that can run concurrently and each part can handle a different task at the same time making optimal use of the available resources specially when your computer has multiple CPUs.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By definition, multitasking is when multiple processes share common processing resources such as a CPU. Multi-threading extends the idea of multitasking into applications where you can subdivide specific operations within a single application into individual threads. Each of the threads can run in parallel. The OS divides processing time not only among different applications, but also among each thread within an application.</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Multi-threading enables you to write in a way where multiple activities can proceed concurrently in the same program.</a:t>
            </a:r>
          </a:p>
        </p:txBody>
      </p:sp>
      <p:pic>
        <p:nvPicPr>
          <p:cNvPr id="1026" name="Picture 2" descr="Java Thread State Diagram – bitstechnotes">
            <a:extLst>
              <a:ext uri="{FF2B5EF4-FFF2-40B4-BE49-F238E27FC236}">
                <a16:creationId xmlns:a16="http://schemas.microsoft.com/office/drawing/2014/main" id="{2C9CF87F-DB78-469D-B6B2-B357E3D2D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051928"/>
            <a:ext cx="7239000" cy="380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61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Java Concurrency Utilities - java.util.concurrent</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5552802"/>
          </a:xfrm>
          <a:prstGeom prst="rect">
            <a:avLst/>
          </a:prstGeom>
        </p:spPr>
        <p:txBody>
          <a:bodyPr vert="horz" wrap="square" lIns="0" tIns="12700" rIns="0" bIns="0" rtlCol="0">
            <a:spAutoFit/>
          </a:bodyPr>
          <a:lstStyle/>
          <a:p>
            <a:pPr algn="l" fontAlgn="base"/>
            <a:r>
              <a:rPr lang="en-US" sz="1400" b="1" i="0" dirty="0">
                <a:effectLst/>
                <a:latin typeface="var(--font-din)"/>
              </a:rPr>
              <a:t>Java 5 added a new Java package to the Java platform, the </a:t>
            </a:r>
            <a:r>
              <a:rPr lang="en-US" sz="1400" b="1" i="0" dirty="0" err="1">
                <a:effectLst/>
                <a:latin typeface="var(--font-din)"/>
              </a:rPr>
              <a:t>java.util.concurrent</a:t>
            </a:r>
            <a:r>
              <a:rPr lang="en-US" sz="1400" b="1" i="0" dirty="0">
                <a:effectLst/>
                <a:latin typeface="var(--font-din)"/>
              </a:rPr>
              <a:t> package. This package contains a set of classes that makes it easier to develop concurrent (multithreaded) applications in Java. Before this package was added, you would have to program your utility classes yourself.</a:t>
            </a:r>
          </a:p>
          <a:p>
            <a:pPr algn="l" fontAlgn="base"/>
            <a:endParaRPr lang="en-US" sz="1400" b="1" dirty="0">
              <a:latin typeface="var(--font-din)"/>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
              </a:rPr>
              <a:t>Java </a:t>
            </a:r>
            <a:r>
              <a:rPr lang="en-US" sz="1000" b="1" i="0" u="none" strike="noStrike" dirty="0" err="1">
                <a:solidFill>
                  <a:srgbClr val="333399"/>
                </a:solidFill>
                <a:effectLst/>
                <a:latin typeface="arial" panose="020B0604020202020204" pitchFamily="34" charset="0"/>
                <a:hlinkClick r:id="rId2"/>
              </a:rPr>
              <a:t>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3"/>
              </a:rPr>
              <a:t>Java </a:t>
            </a:r>
            <a:r>
              <a:rPr lang="en-US" sz="1000" b="1" i="0" u="none" strike="noStrike" dirty="0" err="1">
                <a:solidFill>
                  <a:srgbClr val="333399"/>
                </a:solidFill>
                <a:effectLst/>
                <a:latin typeface="arial" panose="020B0604020202020204" pitchFamily="34" charset="0"/>
                <a:hlinkClick r:id="rId3"/>
              </a:rPr>
              <a:t>ArrayBlockingQueue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4"/>
              </a:rPr>
              <a:t>Java </a:t>
            </a:r>
            <a:r>
              <a:rPr lang="en-US" sz="1000" b="1" i="0" u="none" strike="noStrike" dirty="0" err="1">
                <a:solidFill>
                  <a:srgbClr val="333399"/>
                </a:solidFill>
                <a:effectLst/>
                <a:latin typeface="arial" panose="020B0604020202020204" pitchFamily="34" charset="0"/>
                <a:hlinkClick r:id="rId4"/>
              </a:rPr>
              <a:t>DelayQueue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5"/>
              </a:rPr>
              <a:t>Java </a:t>
            </a:r>
            <a:r>
              <a:rPr lang="en-US" sz="1000" b="1" i="0" u="none" strike="noStrike" dirty="0" err="1">
                <a:solidFill>
                  <a:srgbClr val="333399"/>
                </a:solidFill>
                <a:effectLst/>
                <a:latin typeface="arial" panose="020B0604020202020204" pitchFamily="34" charset="0"/>
                <a:hlinkClick r:id="rId5"/>
              </a:rPr>
              <a:t>LinkedBlockingQueue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6"/>
              </a:rPr>
              <a:t>Java </a:t>
            </a:r>
            <a:r>
              <a:rPr lang="en-US" sz="1000" b="1" i="0" u="none" strike="noStrike" dirty="0" err="1">
                <a:solidFill>
                  <a:srgbClr val="333399"/>
                </a:solidFill>
                <a:effectLst/>
                <a:latin typeface="arial" panose="020B0604020202020204" pitchFamily="34" charset="0"/>
                <a:hlinkClick r:id="rId6"/>
              </a:rPr>
              <a:t>PriorityBlockingQueue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7"/>
              </a:rPr>
              <a:t>Java </a:t>
            </a:r>
            <a:r>
              <a:rPr lang="en-US" sz="1000" b="1" i="0" u="none" strike="noStrike" dirty="0" err="1">
                <a:solidFill>
                  <a:srgbClr val="333399"/>
                </a:solidFill>
                <a:effectLst/>
                <a:latin typeface="arial" panose="020B0604020202020204" pitchFamily="34" charset="0"/>
                <a:hlinkClick r:id="rId7"/>
              </a:rPr>
              <a:t>SynchronousQueue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8"/>
              </a:rPr>
              <a:t>Java </a:t>
            </a:r>
            <a:r>
              <a:rPr lang="en-US" sz="1000" b="1" i="0" u="none" strike="noStrike" dirty="0" err="1">
                <a:solidFill>
                  <a:srgbClr val="333399"/>
                </a:solidFill>
                <a:effectLst/>
                <a:latin typeface="arial" panose="020B0604020202020204" pitchFamily="34" charset="0"/>
                <a:hlinkClick r:id="rId8"/>
              </a:rPr>
              <a:t>BlockingDeque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9"/>
              </a:rPr>
              <a:t>Java </a:t>
            </a:r>
            <a:r>
              <a:rPr lang="en-US" sz="1000" b="1" i="0" u="none" strike="noStrike" dirty="0" err="1">
                <a:solidFill>
                  <a:srgbClr val="333399"/>
                </a:solidFill>
                <a:effectLst/>
                <a:latin typeface="arial" panose="020B0604020202020204" pitchFamily="34" charset="0"/>
                <a:hlinkClick r:id="rId9"/>
              </a:rPr>
              <a:t>LinkedBlockingDeque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0"/>
              </a:rPr>
              <a:t>Java </a:t>
            </a:r>
            <a:r>
              <a:rPr lang="en-US" sz="1000" b="1" i="0" u="none" strike="noStrike" dirty="0" err="1">
                <a:solidFill>
                  <a:srgbClr val="333399"/>
                </a:solidFill>
                <a:effectLst/>
                <a:latin typeface="arial" panose="020B0604020202020204" pitchFamily="34" charset="0"/>
                <a:hlinkClick r:id="rId10"/>
              </a:rPr>
              <a:t>ConcurrentMap</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1"/>
              </a:rPr>
              <a:t>Java </a:t>
            </a:r>
            <a:r>
              <a:rPr lang="en-US" sz="1000" b="1" i="0" u="none" strike="noStrike" dirty="0" err="1">
                <a:solidFill>
                  <a:srgbClr val="333399"/>
                </a:solidFill>
                <a:effectLst/>
                <a:latin typeface="arial" panose="020B0604020202020204" pitchFamily="34" charset="0"/>
                <a:hlinkClick r:id="rId11"/>
              </a:rPr>
              <a:t>ConcurrentNavigableMap</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2"/>
              </a:rPr>
              <a:t>Java </a:t>
            </a:r>
            <a:r>
              <a:rPr lang="en-US" sz="1000" b="1" i="0" u="none" strike="noStrike" dirty="0" err="1">
                <a:solidFill>
                  <a:srgbClr val="333399"/>
                </a:solidFill>
                <a:effectLst/>
                <a:latin typeface="arial" panose="020B0604020202020204" pitchFamily="34" charset="0"/>
                <a:hlinkClick r:id="rId12"/>
              </a:rPr>
              <a:t>CountDownLatch</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3"/>
              </a:rPr>
              <a:t>Java </a:t>
            </a:r>
            <a:r>
              <a:rPr lang="en-US" sz="1000" b="1" i="0" u="none" strike="noStrike" dirty="0" err="1">
                <a:solidFill>
                  <a:srgbClr val="333399"/>
                </a:solidFill>
                <a:effectLst/>
                <a:latin typeface="arial" panose="020B0604020202020204" pitchFamily="34" charset="0"/>
                <a:hlinkClick r:id="rId13"/>
              </a:rPr>
              <a:t>CyclicBarrier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4"/>
              </a:rPr>
              <a:t>Java Exchanger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5"/>
              </a:rPr>
              <a:t>Java Semaphore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6"/>
              </a:rPr>
              <a:t>Java </a:t>
            </a:r>
            <a:r>
              <a:rPr lang="en-US" sz="1000" b="1" i="0" u="none" strike="noStrike" dirty="0" err="1">
                <a:solidFill>
                  <a:srgbClr val="333399"/>
                </a:solidFill>
                <a:effectLst/>
                <a:latin typeface="arial" panose="020B0604020202020204" pitchFamily="34" charset="0"/>
                <a:hlinkClick r:id="rId16"/>
              </a:rPr>
              <a:t>ExecutorService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7"/>
              </a:rPr>
              <a:t>Java Callable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8"/>
              </a:rPr>
              <a:t>Java Future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9"/>
              </a:rPr>
              <a:t>Java </a:t>
            </a:r>
            <a:r>
              <a:rPr lang="en-US" sz="1000" b="1" i="0" u="none" strike="noStrike" dirty="0" err="1">
                <a:solidFill>
                  <a:srgbClr val="333399"/>
                </a:solidFill>
                <a:effectLst/>
                <a:latin typeface="arial" panose="020B0604020202020204" pitchFamily="34" charset="0"/>
                <a:hlinkClick r:id="rId19"/>
              </a:rPr>
              <a:t>ThreadPoolExecutor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0"/>
              </a:rPr>
              <a:t>Java </a:t>
            </a:r>
            <a:r>
              <a:rPr lang="en-US" sz="1000" b="1" i="0" u="none" strike="noStrike" dirty="0" err="1">
                <a:solidFill>
                  <a:srgbClr val="333399"/>
                </a:solidFill>
                <a:effectLst/>
                <a:latin typeface="arial" panose="020B0604020202020204" pitchFamily="34" charset="0"/>
                <a:hlinkClick r:id="rId20"/>
              </a:rPr>
              <a:t>ScheduledExecutorService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1"/>
              </a:rPr>
              <a:t>Java </a:t>
            </a:r>
            <a:r>
              <a:rPr lang="en-US" sz="1000" b="1" i="0" u="none" strike="noStrike" dirty="0" err="1">
                <a:solidFill>
                  <a:srgbClr val="333399"/>
                </a:solidFill>
                <a:effectLst/>
                <a:latin typeface="arial" panose="020B0604020202020204" pitchFamily="34" charset="0"/>
                <a:hlinkClick r:id="rId21"/>
              </a:rPr>
              <a:t>ForkJoinPool</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2"/>
              </a:rPr>
              <a:t>Java Lock</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3"/>
              </a:rPr>
              <a:t>Java </a:t>
            </a:r>
            <a:r>
              <a:rPr lang="en-US" sz="1000" b="1" i="0" u="none" strike="noStrike" dirty="0" err="1">
                <a:solidFill>
                  <a:srgbClr val="333399"/>
                </a:solidFill>
                <a:effectLst/>
                <a:latin typeface="arial" panose="020B0604020202020204" pitchFamily="34" charset="0"/>
                <a:hlinkClick r:id="rId23"/>
              </a:rPr>
              <a:t>ReadWriteLock</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4"/>
              </a:rPr>
              <a:t>Java </a:t>
            </a:r>
            <a:r>
              <a:rPr lang="en-US" sz="1000" b="1" i="0" u="none" strike="noStrike" dirty="0" err="1">
                <a:solidFill>
                  <a:srgbClr val="333399"/>
                </a:solidFill>
                <a:effectLst/>
                <a:latin typeface="arial" panose="020B0604020202020204" pitchFamily="34" charset="0"/>
                <a:hlinkClick r:id="rId24"/>
              </a:rPr>
              <a:t>AtomicInteger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5"/>
              </a:rPr>
              <a:t>Java </a:t>
            </a:r>
            <a:r>
              <a:rPr lang="en-US" sz="1000" b="1" i="0" u="none" strike="noStrike" dirty="0" err="1">
                <a:solidFill>
                  <a:srgbClr val="333399"/>
                </a:solidFill>
                <a:effectLst/>
                <a:latin typeface="arial" panose="020B0604020202020204" pitchFamily="34" charset="0"/>
                <a:hlinkClick r:id="rId25"/>
              </a:rPr>
              <a:t>AtomicLong</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6"/>
              </a:rPr>
              <a:t>Java </a:t>
            </a:r>
            <a:r>
              <a:rPr lang="en-US" sz="1000" b="1" i="0" u="none" strike="noStrike" dirty="0" err="1">
                <a:solidFill>
                  <a:srgbClr val="333399"/>
                </a:solidFill>
                <a:effectLst/>
                <a:latin typeface="arial" panose="020B0604020202020204" pitchFamily="34" charset="0"/>
                <a:hlinkClick r:id="rId26"/>
              </a:rPr>
              <a:t>AtomicReference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7"/>
              </a:rPr>
              <a:t>Java </a:t>
            </a:r>
            <a:r>
              <a:rPr lang="en-US" sz="1000" b="1" i="0" u="none" strike="noStrike" dirty="0" err="1">
                <a:solidFill>
                  <a:srgbClr val="333399"/>
                </a:solidFill>
                <a:effectLst/>
                <a:latin typeface="arial" panose="020B0604020202020204" pitchFamily="34" charset="0"/>
                <a:hlinkClick r:id="rId27"/>
              </a:rPr>
              <a:t>AtomicStampedReference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8"/>
              </a:rPr>
              <a:t>Java </a:t>
            </a:r>
            <a:r>
              <a:rPr lang="en-US" sz="1000" b="1" i="0" u="none" strike="noStrike" dirty="0" err="1">
                <a:solidFill>
                  <a:srgbClr val="333399"/>
                </a:solidFill>
                <a:effectLst/>
                <a:latin typeface="arial" panose="020B0604020202020204" pitchFamily="34" charset="0"/>
                <a:hlinkClick r:id="rId28"/>
              </a:rPr>
              <a:t>AtomicIntegerArray</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9"/>
              </a:rPr>
              <a:t>Java </a:t>
            </a:r>
            <a:r>
              <a:rPr lang="en-US" sz="1000" b="1" i="0" u="none" strike="noStrike" dirty="0" err="1">
                <a:solidFill>
                  <a:srgbClr val="333399"/>
                </a:solidFill>
                <a:effectLst/>
                <a:latin typeface="arial" panose="020B0604020202020204" pitchFamily="34" charset="0"/>
                <a:hlinkClick r:id="rId29"/>
              </a:rPr>
              <a:t>AtomicLongArray</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30"/>
              </a:rPr>
              <a:t>Java </a:t>
            </a:r>
            <a:r>
              <a:rPr lang="en-US" sz="1000" b="1" i="0" u="none" strike="noStrike" dirty="0" err="1">
                <a:solidFill>
                  <a:srgbClr val="333399"/>
                </a:solidFill>
                <a:effectLst/>
                <a:latin typeface="arial" panose="020B0604020202020204" pitchFamily="34" charset="0"/>
                <a:hlinkClick r:id="rId30"/>
              </a:rPr>
              <a:t>AtomicReferenceArray</a:t>
            </a:r>
            <a:endParaRPr lang="en-US" sz="1000" b="0" i="0" dirty="0">
              <a:solidFill>
                <a:srgbClr val="000000"/>
              </a:solidFill>
              <a:effectLst/>
              <a:latin typeface="arial" panose="020B0604020202020204" pitchFamily="34" charset="0"/>
            </a:endParaRPr>
          </a:p>
          <a:p>
            <a:pPr algn="l" fontAlgn="base"/>
            <a:endParaRPr lang="en-US" sz="1400" b="0" i="0" dirty="0">
              <a:effectLst/>
              <a:latin typeface="var(--font-din)"/>
            </a:endParaRPr>
          </a:p>
        </p:txBody>
      </p:sp>
    </p:spTree>
    <p:extLst>
      <p:ext uri="{BB962C8B-B14F-4D97-AF65-F5344CB8AC3E}">
        <p14:creationId xmlns:p14="http://schemas.microsoft.com/office/powerpoint/2010/main" val="3858478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Dynamic Thread sleep</a:t>
            </a:r>
            <a:endParaRPr lang="en-US" sz="2400" dirty="0">
              <a:solidFill>
                <a:schemeClr val="accent1">
                  <a:lumMod val="75000"/>
                </a:schemeClr>
              </a:solidFill>
              <a:latin typeface="Trebuchet MS"/>
              <a:cs typeface="Trebuchet MS"/>
            </a:endParaRPr>
          </a:p>
        </p:txBody>
      </p:sp>
      <p:pic>
        <p:nvPicPr>
          <p:cNvPr id="4098" name="Picture 2" descr="Strategies to promote better sleep in these uncertain times - Harvard  Health Blog - Harvard Health Publishing">
            <a:extLst>
              <a:ext uri="{FF2B5EF4-FFF2-40B4-BE49-F238E27FC236}">
                <a16:creationId xmlns:a16="http://schemas.microsoft.com/office/drawing/2014/main" id="{69F1D30B-F69E-401E-89C2-B15754E706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1752600"/>
            <a:ext cx="3807883"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3">
            <a:extLst>
              <a:ext uri="{FF2B5EF4-FFF2-40B4-BE49-F238E27FC236}">
                <a16:creationId xmlns:a16="http://schemas.microsoft.com/office/drawing/2014/main" id="{89E8D90F-F37B-4F06-B081-DD8DA40F27F6}"/>
              </a:ext>
            </a:extLst>
          </p:cNvPr>
          <p:cNvSpPr txBox="1"/>
          <p:nvPr/>
        </p:nvSpPr>
        <p:spPr>
          <a:xfrm>
            <a:off x="2895600" y="620104"/>
            <a:ext cx="8561705" cy="659155"/>
          </a:xfrm>
          <a:prstGeom prst="rect">
            <a:avLst/>
          </a:prstGeom>
        </p:spPr>
        <p:txBody>
          <a:bodyPr vert="horz" wrap="square" lIns="0" tIns="12700" rIns="0" bIns="0" rtlCol="0">
            <a:spAutoFit/>
          </a:bodyPr>
          <a:lstStyle/>
          <a:p>
            <a:pPr algn="l" fontAlgn="base"/>
            <a:r>
              <a:rPr lang="en-US" sz="1400" b="1" i="0" dirty="0" err="1">
                <a:effectLst/>
                <a:latin typeface="var(--font-din)"/>
              </a:rPr>
              <a:t>Thread.sleep</a:t>
            </a:r>
            <a:r>
              <a:rPr lang="en-US" sz="1400" b="1" i="0" dirty="0">
                <a:effectLst/>
                <a:latin typeface="var(--font-din)"/>
              </a:rPr>
              <a:t> causes the current thread to suspend execution for a specified period. This is an efficient means of making processor time available to the other threads of an application or other applications that might be running on a computer system.  </a:t>
            </a:r>
            <a:r>
              <a:rPr lang="en-US" sz="1400" b="1" dirty="0">
                <a:latin typeface="var(--font-din)"/>
              </a:rPr>
              <a:t>The Thread </a:t>
            </a:r>
            <a:r>
              <a:rPr lang="en-US" sz="1400" b="1" i="0" dirty="0">
                <a:effectLst/>
                <a:latin typeface="var(--font-din)"/>
              </a:rPr>
              <a:t>sleep time may variate to achieve more dynamic system.</a:t>
            </a:r>
            <a:endParaRPr lang="en-US" sz="1400" b="0" i="0" dirty="0">
              <a:effectLst/>
              <a:latin typeface="var(--font-din)"/>
            </a:endParaRPr>
          </a:p>
        </p:txBody>
      </p:sp>
    </p:spTree>
    <p:extLst>
      <p:ext uri="{BB962C8B-B14F-4D97-AF65-F5344CB8AC3E}">
        <p14:creationId xmlns:p14="http://schemas.microsoft.com/office/powerpoint/2010/main" val="134573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4278654" y="6109925"/>
            <a:ext cx="1143000" cy="36195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8960609" y="5419070"/>
            <a:ext cx="1009650" cy="381000"/>
          </a:xfrm>
          <a:prstGeom prst="rect">
            <a:avLst/>
          </a:prstGeom>
        </p:spPr>
      </p:pic>
      <p:pic>
        <p:nvPicPr>
          <p:cNvPr id="11" name="Picture 10">
            <a:extLst>
              <a:ext uri="{FF2B5EF4-FFF2-40B4-BE49-F238E27FC236}">
                <a16:creationId xmlns:a16="http://schemas.microsoft.com/office/drawing/2014/main" id="{E6A1BE59-E467-4391-99A7-856430D326F2}"/>
              </a:ext>
            </a:extLst>
          </p:cNvPr>
          <p:cNvPicPr>
            <a:picLocks noChangeAspect="1"/>
          </p:cNvPicPr>
          <p:nvPr/>
        </p:nvPicPr>
        <p:blipFill>
          <a:blip r:embed="rId7"/>
          <a:stretch>
            <a:fillRect/>
          </a:stretch>
        </p:blipFill>
        <p:spPr>
          <a:xfrm>
            <a:off x="7890627" y="5408036"/>
            <a:ext cx="781050" cy="228600"/>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8"/>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9"/>
          <a:stretch>
            <a:fillRect/>
          </a:stretch>
        </p:blipFill>
        <p:spPr>
          <a:xfrm>
            <a:off x="4343400" y="5397987"/>
            <a:ext cx="1190625" cy="523875"/>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10"/>
          <a:stretch>
            <a:fillRect/>
          </a:stretch>
        </p:blipFill>
        <p:spPr>
          <a:xfrm>
            <a:off x="5753100" y="5429886"/>
            <a:ext cx="685800" cy="390525"/>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1"/>
          <a:stretch>
            <a:fillRect/>
          </a:stretch>
        </p:blipFill>
        <p:spPr>
          <a:xfrm>
            <a:off x="2866336" y="5452408"/>
            <a:ext cx="1200150" cy="314325"/>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2"/>
          <a:stretch>
            <a:fillRect/>
          </a:stretch>
        </p:blipFill>
        <p:spPr>
          <a:xfrm>
            <a:off x="5759387" y="6138862"/>
            <a:ext cx="976313" cy="390525"/>
          </a:xfrm>
          <a:prstGeom prst="rect">
            <a:avLst/>
          </a:prstGeom>
        </p:spPr>
      </p:pic>
    </p:spTree>
    <p:extLst>
      <p:ext uri="{BB962C8B-B14F-4D97-AF65-F5344CB8AC3E}">
        <p14:creationId xmlns:p14="http://schemas.microsoft.com/office/powerpoint/2010/main" val="1607834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Theme1" id="{0C168A6F-B9EA-49C4-9135-4ABEC4BDE41B}" vid="{081D4E5E-19E3-46A1-A59B-A228882A40FA}"/>
    </a:ext>
  </a:extLst>
</a:theme>
</file>

<file path=docProps/app.xml><?xml version="1.0" encoding="utf-8"?>
<Properties xmlns="http://schemas.openxmlformats.org/officeDocument/2006/extended-properties" xmlns:vt="http://schemas.openxmlformats.org/officeDocument/2006/docPropsVTypes">
  <Template>Theme1</Template>
  <TotalTime>4111</TotalTime>
  <Words>1570</Words>
  <Application>Microsoft Office PowerPoint</Application>
  <PresentationFormat>Widescreen</PresentationFormat>
  <Paragraphs>137</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vt:lpstr>
      <vt:lpstr>Arial Black</vt:lpstr>
      <vt:lpstr>Corbel</vt:lpstr>
      <vt:lpstr>JetBrains Mono</vt:lpstr>
      <vt:lpstr>Times New Roman</vt:lpstr>
      <vt:lpstr>Trebuchet MS</vt:lpstr>
      <vt:lpstr>var(--font-din)</vt:lpstr>
      <vt:lpstr>Verdana</vt:lpstr>
      <vt:lpstr>Theme1</vt:lpstr>
      <vt:lpstr>  תכנות מונחה עצמים  תרגול     7 </vt:lpstr>
      <vt:lpstr>נושאים להיום</vt:lpstr>
      <vt:lpstr>Java - Multithreading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семен семен</dc:creator>
  <cp:lastModifiedBy>termin rep</cp:lastModifiedBy>
  <cp:revision>49</cp:revision>
  <dcterms:created xsi:type="dcterms:W3CDTF">2020-11-10T22:23:29Z</dcterms:created>
  <dcterms:modified xsi:type="dcterms:W3CDTF">2020-12-03T12:48:39Z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2020-11-02T00:00:00Z</vt:filetime>
  </property>
  <property fmtid="{D5CDD505-2E9C-101B-9397-08002B2CF9AE}" pid="3" name="Creator">
    <vt:lpwstr>Microsoft® PowerPoint® 2013</vt:lpwstr>
  </property>
  <property fmtid="{D5CDD505-2E9C-101B-9397-08002B2CF9AE}" pid="4" name="LastSaved">
    <vt:filetime>2020-11-10T00:00:00Z</vt:filetime>
  </property>
</Properties>
</file>