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563" r:id="rId5"/>
    <p:sldId id="551" r:id="rId6"/>
    <p:sldId id="564" r:id="rId7"/>
    <p:sldId id="567" r:id="rId8"/>
    <p:sldId id="565" r:id="rId9"/>
    <p:sldId id="569" r:id="rId10"/>
    <p:sldId id="568" r:id="rId11"/>
    <p:sldId id="570" r:id="rId12"/>
    <p:sldId id="571" r:id="rId13"/>
    <p:sldId id="572" r:id="rId14"/>
    <p:sldId id="366"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0" autoAdjust="0"/>
    <p:restoredTop sz="96713" autoAdjust="0"/>
  </p:normalViewPr>
  <p:slideViewPr>
    <p:cSldViewPr>
      <p:cViewPr varScale="1">
        <p:scale>
          <a:sx n="125" d="100"/>
          <a:sy n="125" d="100"/>
        </p:scale>
        <p:origin x="134" y="77"/>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12/30/2020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12/30/2020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11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threads vs processes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2050" name="Picture 2" descr="DIY: Multithreading vs Multiprocessing in Python | by Varun Kumar G | Level  Up Coding">
            <a:extLst>
              <a:ext uri="{FF2B5EF4-FFF2-40B4-BE49-F238E27FC236}">
                <a16:creationId xmlns:a16="http://schemas.microsoft.com/office/drawing/2014/main" id="{185E1873-4514-4E66-9D22-4AF93D83A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412" y="837868"/>
            <a:ext cx="72675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93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5" name="תיבת טקסט 9">
            <a:extLst>
              <a:ext uri="{FF2B5EF4-FFF2-40B4-BE49-F238E27FC236}">
                <a16:creationId xmlns:a16="http://schemas.microsoft.com/office/drawing/2014/main" id="{031709FD-5ACB-49E7-90D5-97DD613A12A4}"/>
              </a:ext>
            </a:extLst>
          </p:cNvPr>
          <p:cNvSpPr txBox="1"/>
          <p:nvPr/>
        </p:nvSpPr>
        <p:spPr>
          <a:xfrm>
            <a:off x="2862072" y="509218"/>
            <a:ext cx="9129622" cy="523220"/>
          </a:xfrm>
          <a:prstGeom prst="rect">
            <a:avLst/>
          </a:prstGeom>
          <a:noFill/>
        </p:spPr>
        <p:txBody>
          <a:bodyPr wrap="square">
            <a:spAutoFit/>
          </a:bodyPr>
          <a:lstStyle/>
          <a:p>
            <a:r>
              <a:rPr lang="en-US" sz="1400"/>
              <a:t>It is achievable to execute functions in a separate thread using a module Thread. For doing this, programmers can use the function - thread.start_new_thread().</a:t>
            </a:r>
            <a:endParaRPr lang="en-US" sz="1400" dirty="0"/>
          </a:p>
        </p:txBody>
      </p:sp>
      <p:pic>
        <p:nvPicPr>
          <p:cNvPr id="4" name="Picture 3">
            <a:extLst>
              <a:ext uri="{FF2B5EF4-FFF2-40B4-BE49-F238E27FC236}">
                <a16:creationId xmlns:a16="http://schemas.microsoft.com/office/drawing/2014/main" id="{24DF9159-3281-44AD-BDD4-E4B4A2E35562}"/>
              </a:ext>
            </a:extLst>
          </p:cNvPr>
          <p:cNvPicPr>
            <a:picLocks noChangeAspect="1"/>
          </p:cNvPicPr>
          <p:nvPr/>
        </p:nvPicPr>
        <p:blipFill>
          <a:blip r:embed="rId2"/>
          <a:stretch>
            <a:fillRect/>
          </a:stretch>
        </p:blipFill>
        <p:spPr>
          <a:xfrm>
            <a:off x="2895600" y="1132820"/>
            <a:ext cx="4602879" cy="670618"/>
          </a:xfrm>
          <a:prstGeom prst="rect">
            <a:avLst/>
          </a:prstGeom>
        </p:spPr>
      </p:pic>
      <p:pic>
        <p:nvPicPr>
          <p:cNvPr id="7" name="Picture 6">
            <a:extLst>
              <a:ext uri="{FF2B5EF4-FFF2-40B4-BE49-F238E27FC236}">
                <a16:creationId xmlns:a16="http://schemas.microsoft.com/office/drawing/2014/main" id="{C8169143-903E-43B2-9794-6030248D221D}"/>
              </a:ext>
            </a:extLst>
          </p:cNvPr>
          <p:cNvPicPr>
            <a:picLocks noChangeAspect="1"/>
          </p:cNvPicPr>
          <p:nvPr/>
        </p:nvPicPr>
        <p:blipFill>
          <a:blip r:embed="rId3"/>
          <a:stretch>
            <a:fillRect/>
          </a:stretch>
        </p:blipFill>
        <p:spPr>
          <a:xfrm>
            <a:off x="2837688" y="2133600"/>
            <a:ext cx="4861981" cy="3307367"/>
          </a:xfrm>
          <a:prstGeom prst="rect">
            <a:avLst/>
          </a:prstGeom>
        </p:spPr>
      </p:pic>
      <p:pic>
        <p:nvPicPr>
          <p:cNvPr id="10" name="Picture 9">
            <a:extLst>
              <a:ext uri="{FF2B5EF4-FFF2-40B4-BE49-F238E27FC236}">
                <a16:creationId xmlns:a16="http://schemas.microsoft.com/office/drawing/2014/main" id="{2D9B76B9-A530-4935-ACAD-1708466A7B5E}"/>
              </a:ext>
            </a:extLst>
          </p:cNvPr>
          <p:cNvPicPr>
            <a:picLocks noChangeAspect="1"/>
          </p:cNvPicPr>
          <p:nvPr/>
        </p:nvPicPr>
        <p:blipFill>
          <a:blip r:embed="rId4"/>
          <a:stretch>
            <a:fillRect/>
          </a:stretch>
        </p:blipFill>
        <p:spPr>
          <a:xfrm>
            <a:off x="8077200" y="2133600"/>
            <a:ext cx="1425063" cy="2507197"/>
          </a:xfrm>
          <a:prstGeom prst="rect">
            <a:avLst/>
          </a:prstGeom>
        </p:spPr>
      </p:pic>
    </p:spTree>
    <p:extLst>
      <p:ext uri="{BB962C8B-B14F-4D97-AF65-F5344CB8AC3E}">
        <p14:creationId xmlns:p14="http://schemas.microsoft.com/office/powerpoint/2010/main" val="85787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Thread </a:t>
            </a:r>
            <a:r>
              <a:rPr lang="en-US" sz="2400" dirty="0" err="1">
                <a:solidFill>
                  <a:schemeClr val="accent1">
                    <a:lumMod val="75000"/>
                  </a:schemeClr>
                </a:solidFill>
                <a:latin typeface="Trebuchet MS"/>
                <a:cs typeface="Trebuchet MS"/>
              </a:rPr>
              <a:t>methodes</a:t>
            </a:r>
            <a:r>
              <a:rPr lang="en-US" sz="2400" dirty="0">
                <a:solidFill>
                  <a:schemeClr val="accent1">
                    <a:lumMod val="75000"/>
                  </a:schemeClr>
                </a:solidFill>
                <a:latin typeface="Trebuchet MS"/>
                <a:cs typeface="Trebuchet MS"/>
              </a:rPr>
              <a:t> </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5" name="תיבת טקסט 9">
            <a:extLst>
              <a:ext uri="{FF2B5EF4-FFF2-40B4-BE49-F238E27FC236}">
                <a16:creationId xmlns:a16="http://schemas.microsoft.com/office/drawing/2014/main" id="{031709FD-5ACB-49E7-90D5-97DD613A12A4}"/>
              </a:ext>
            </a:extLst>
          </p:cNvPr>
          <p:cNvSpPr txBox="1"/>
          <p:nvPr/>
        </p:nvSpPr>
        <p:spPr>
          <a:xfrm>
            <a:off x="2862072" y="509218"/>
            <a:ext cx="9129622" cy="523220"/>
          </a:xfrm>
          <a:prstGeom prst="rect">
            <a:avLst/>
          </a:prstGeom>
          <a:noFill/>
        </p:spPr>
        <p:txBody>
          <a:bodyPr wrap="square">
            <a:spAutoFit/>
          </a:bodyPr>
          <a:lstStyle/>
          <a:p>
            <a:r>
              <a:rPr lang="en-US" sz="1400" dirty="0"/>
              <a:t>The threading module, as described earlier, has a Thread class that is used for implementing threads, and that class also contains some predefined methods used by programmers in multi-threaded programming.</a:t>
            </a:r>
          </a:p>
        </p:txBody>
      </p:sp>
      <p:pic>
        <p:nvPicPr>
          <p:cNvPr id="6" name="Picture 5">
            <a:extLst>
              <a:ext uri="{FF2B5EF4-FFF2-40B4-BE49-F238E27FC236}">
                <a16:creationId xmlns:a16="http://schemas.microsoft.com/office/drawing/2014/main" id="{6D370F87-EE38-4803-B753-8704DBC34B9D}"/>
              </a:ext>
            </a:extLst>
          </p:cNvPr>
          <p:cNvPicPr>
            <a:picLocks noChangeAspect="1"/>
          </p:cNvPicPr>
          <p:nvPr/>
        </p:nvPicPr>
        <p:blipFill>
          <a:blip r:embed="rId2"/>
          <a:stretch>
            <a:fillRect/>
          </a:stretch>
        </p:blipFill>
        <p:spPr>
          <a:xfrm>
            <a:off x="2923032" y="1371600"/>
            <a:ext cx="4755292" cy="1546994"/>
          </a:xfrm>
          <a:prstGeom prst="rect">
            <a:avLst/>
          </a:prstGeom>
        </p:spPr>
      </p:pic>
    </p:spTree>
    <p:extLst>
      <p:ext uri="{BB962C8B-B14F-4D97-AF65-F5344CB8AC3E}">
        <p14:creationId xmlns:p14="http://schemas.microsoft.com/office/powerpoint/2010/main" val="381010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Thread SYNC </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5" name="תיבת טקסט 9">
            <a:extLst>
              <a:ext uri="{FF2B5EF4-FFF2-40B4-BE49-F238E27FC236}">
                <a16:creationId xmlns:a16="http://schemas.microsoft.com/office/drawing/2014/main" id="{031709FD-5ACB-49E7-90D5-97DD613A12A4}"/>
              </a:ext>
            </a:extLst>
          </p:cNvPr>
          <p:cNvSpPr txBox="1"/>
          <p:nvPr/>
        </p:nvSpPr>
        <p:spPr>
          <a:xfrm>
            <a:off x="2862072" y="509218"/>
            <a:ext cx="9129622" cy="2246769"/>
          </a:xfrm>
          <a:prstGeom prst="rect">
            <a:avLst/>
          </a:prstGeom>
          <a:noFill/>
        </p:spPr>
        <p:txBody>
          <a:bodyPr wrap="square">
            <a:spAutoFit/>
          </a:bodyPr>
          <a:lstStyle/>
          <a:p>
            <a:r>
              <a:rPr lang="en-US" sz="1400" dirty="0"/>
              <a:t>Race condition is a significant problem in concurrent programming. The condition occurs when one thread tries to modify a shared resource at the same time that another thread is modifying that resource – t​his leads to garbled output, which is why threads need to be synchronized.</a:t>
            </a:r>
          </a:p>
          <a:p>
            <a:endParaRPr lang="en-US" sz="1400" dirty="0"/>
          </a:p>
          <a:p>
            <a:r>
              <a:rPr lang="en-US" sz="1400" dirty="0"/>
              <a:t>The threading module of Python includes locks as a synchronization tool. A lock has two states:</a:t>
            </a:r>
          </a:p>
          <a:p>
            <a:endParaRPr lang="en-US" sz="1400" dirty="0"/>
          </a:p>
          <a:p>
            <a:r>
              <a:rPr lang="en-US" sz="1400" dirty="0"/>
              <a:t>locked</a:t>
            </a:r>
          </a:p>
          <a:p>
            <a:r>
              <a:rPr lang="en-US" sz="1400" dirty="0"/>
              <a:t>unlocked</a:t>
            </a:r>
          </a:p>
          <a:p>
            <a:r>
              <a:rPr lang="en-US" sz="1400" dirty="0"/>
              <a:t>A lock can be locked using the acquire() method. Once a thread has acquired the lock, all subsequent attempts to acquire the lock are blocked until it is released. The lock can be released using the release() method.</a:t>
            </a:r>
          </a:p>
        </p:txBody>
      </p:sp>
      <p:pic>
        <p:nvPicPr>
          <p:cNvPr id="10" name="Picture 9">
            <a:extLst>
              <a:ext uri="{FF2B5EF4-FFF2-40B4-BE49-F238E27FC236}">
                <a16:creationId xmlns:a16="http://schemas.microsoft.com/office/drawing/2014/main" id="{DF95EDAF-0681-4010-AAA7-4DFAAC9E899B}"/>
              </a:ext>
            </a:extLst>
          </p:cNvPr>
          <p:cNvPicPr>
            <a:picLocks noChangeAspect="1"/>
          </p:cNvPicPr>
          <p:nvPr/>
        </p:nvPicPr>
        <p:blipFill>
          <a:blip r:embed="rId2"/>
          <a:stretch>
            <a:fillRect/>
          </a:stretch>
        </p:blipFill>
        <p:spPr>
          <a:xfrm>
            <a:off x="2910564" y="2872692"/>
            <a:ext cx="6370872" cy="1112616"/>
          </a:xfrm>
          <a:prstGeom prst="rect">
            <a:avLst/>
          </a:prstGeom>
        </p:spPr>
      </p:pic>
    </p:spTree>
    <p:extLst>
      <p:ext uri="{BB962C8B-B14F-4D97-AF65-F5344CB8AC3E}">
        <p14:creationId xmlns:p14="http://schemas.microsoft.com/office/powerpoint/2010/main" val="393617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dirty="0">
                <a:hlinkClick r:id="rId2"/>
              </a:rPr>
              <a:t>https://www.geeksforgeeks.org/args-kwargs-python/</a:t>
            </a:r>
            <a:endParaRPr lang="en-US" sz="1200" dirty="0"/>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819400" y="1143000"/>
            <a:ext cx="10018713" cy="8037013"/>
          </a:xfrm>
        </p:spPr>
        <p:txBody>
          <a:bodyPr>
            <a:normAutofit/>
          </a:bodyPr>
          <a:lstStyle/>
          <a:p>
            <a:pPr algn="l" rtl="0"/>
            <a:r>
              <a:rPr lang="en-US" sz="2400" b="0" spc="75" dirty="0">
                <a:solidFill>
                  <a:srgbClr val="0F638D"/>
                </a:solidFill>
                <a:latin typeface="Yanone Kaffeesatz Light"/>
                <a:cs typeface="Yanone Kaffeesatz Light"/>
              </a:rPr>
              <a:t>abstract classes</a:t>
            </a:r>
          </a:p>
          <a:p>
            <a:pPr algn="l" rtl="0"/>
            <a:r>
              <a:rPr lang="en-US" sz="2400" b="0" spc="75" dirty="0">
                <a:solidFill>
                  <a:srgbClr val="0F638D"/>
                </a:solidFill>
                <a:latin typeface="Yanone Kaffeesatz Light"/>
                <a:cs typeface="Yanone Kaffeesatz Light"/>
              </a:rPr>
              <a:t>Python JSON</a:t>
            </a:r>
          </a:p>
          <a:p>
            <a:pPr algn="l" rtl="0"/>
            <a:r>
              <a:rPr lang="en-US" sz="2400" b="0" spc="75" dirty="0">
                <a:solidFill>
                  <a:srgbClr val="0F638D"/>
                </a:solidFill>
                <a:latin typeface="Yanone Kaffeesatz Light"/>
                <a:cs typeface="Yanone Kaffeesatz Light"/>
              </a:rPr>
              <a:t>Matplotlib basics </a:t>
            </a:r>
          </a:p>
          <a:p>
            <a:pPr algn="l" rtl="0"/>
            <a:r>
              <a:rPr lang="en-US" spc="75" dirty="0">
                <a:solidFill>
                  <a:srgbClr val="0F638D"/>
                </a:solidFill>
                <a:latin typeface="Yanone Kaffeesatz Light"/>
                <a:cs typeface="Yanone Kaffeesatz Light"/>
              </a:rPr>
              <a:t>Python threads </a:t>
            </a:r>
          </a:p>
          <a:p>
            <a:pPr algn="l" rtl="0"/>
            <a:endParaRPr lang="en-US" sz="2400" b="0" spc="75" dirty="0">
              <a:solidFill>
                <a:srgbClr val="0F638D"/>
              </a:solidFill>
              <a:latin typeface="Yanone Kaffeesatz Light"/>
              <a:cs typeface="Yanone Kaffeesatz Light"/>
            </a:endParaRPr>
          </a:p>
          <a:p>
            <a:pPr marL="0" indent="0" algn="l" rtl="0">
              <a:buNone/>
            </a:pPr>
            <a:r>
              <a:rPr lang="en-US" spc="75" dirty="0">
                <a:solidFill>
                  <a:srgbClr val="0F638D"/>
                </a:solidFill>
                <a:latin typeface="Yanone Kaffeesatz Light"/>
                <a:cs typeface="Yanone Kaffeesatz Light"/>
              </a:rPr>
              <a:t>  </a:t>
            </a:r>
            <a:endParaRPr lang="en-US" sz="2400" b="0" spc="75" dirty="0">
              <a:solidFill>
                <a:srgbClr val="0F638D"/>
              </a:solidFill>
              <a:latin typeface="Yanone Kaffeesatz Light"/>
              <a:cs typeface="Yanone Kaffeesatz Light"/>
            </a:endParaRPr>
          </a:p>
          <a:p>
            <a:pPr marL="0" indent="0" algn="l" rtl="0">
              <a:buNone/>
            </a:pPr>
            <a:endParaRPr lang="en-US" sz="2400" b="0" spc="75"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1447800" y="152400"/>
            <a:ext cx="10679379" cy="615553"/>
          </a:xfrm>
        </p:spPr>
        <p:txBody>
          <a:bodyPr/>
          <a:lstStyle/>
          <a:p>
            <a:r>
              <a:rPr lang="en-US" sz="4000" dirty="0">
                <a:solidFill>
                  <a:schemeClr val="accent1">
                    <a:lumMod val="75000"/>
                  </a:schemeClr>
                </a:solidFill>
                <a:latin typeface="Trebuchet MS"/>
                <a:cs typeface="Trebuchet MS"/>
              </a:rPr>
              <a:t>Python</a:t>
            </a:r>
            <a:endParaRPr lang="en-US" dirty="0"/>
          </a:p>
        </p:txBody>
      </p:sp>
      <p:pic>
        <p:nvPicPr>
          <p:cNvPr id="1026" name="Picture 2" descr="Python for Beginners — Object-Oriented Programming | by Siva Ganesh  Kantamani | Better Programming | Medium">
            <a:extLst>
              <a:ext uri="{FF2B5EF4-FFF2-40B4-BE49-F238E27FC236}">
                <a16:creationId xmlns:a16="http://schemas.microsoft.com/office/drawing/2014/main" id="{9B9A18B8-B7E7-4E47-8BC5-159C7016D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67953"/>
            <a:ext cx="878751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2893100"/>
          </a:xfrm>
          <a:prstGeom prst="rect">
            <a:avLst/>
          </a:prstGeom>
          <a:noFill/>
        </p:spPr>
        <p:txBody>
          <a:bodyPr wrap="square">
            <a:spAutoFit/>
          </a:bodyPr>
          <a:lstStyle/>
          <a:p>
            <a:r>
              <a:rPr lang="en-US" sz="14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interface for different implementations of a component, we use an abstract class.</a:t>
            </a:r>
          </a:p>
          <a:p>
            <a:endParaRPr lang="en-US" sz="1400" dirty="0"/>
          </a:p>
          <a:p>
            <a:r>
              <a:rPr lang="en-US" sz="1400" dirty="0"/>
              <a:t>How Abstract Base classes work :</a:t>
            </a:r>
          </a:p>
          <a:p>
            <a:r>
              <a:rPr lang="en-US" sz="14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For Example –</a:t>
            </a:r>
          </a:p>
          <a:p>
            <a:endParaRPr lang="en-US" sz="1400" dirty="0"/>
          </a:p>
          <a:p>
            <a:r>
              <a:rPr lang="en-US" sz="1400"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2806460" y="3200400"/>
            <a:ext cx="3238781" cy="1272650"/>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t>
            </a:r>
            <a:r>
              <a:rPr lang="en-US" sz="2400" dirty="0" err="1">
                <a:solidFill>
                  <a:schemeClr val="accent1">
                    <a:lumMod val="75000"/>
                  </a:schemeClr>
                </a:solidFill>
                <a:latin typeface="Trebuchet MS"/>
                <a:cs typeface="Trebuchet MS"/>
              </a:rPr>
              <a:t>args</a:t>
            </a:r>
            <a:r>
              <a:rPr lang="en-US" sz="2400" dirty="0">
                <a:solidFill>
                  <a:schemeClr val="accent1">
                    <a:lumMod val="75000"/>
                  </a:schemeClr>
                </a:solidFill>
                <a:latin typeface="Trebuchet MS"/>
                <a:cs typeface="Trebuchet MS"/>
              </a:rPr>
              <a:t> and **</a:t>
            </a:r>
            <a:r>
              <a:rPr lang="en-US" sz="2400" dirty="0" err="1">
                <a:solidFill>
                  <a:schemeClr val="accent1">
                    <a:lumMod val="75000"/>
                  </a:schemeClr>
                </a:solidFill>
                <a:latin typeface="Trebuchet MS"/>
                <a:cs typeface="Trebuchet MS"/>
              </a:rPr>
              <a:t>kwargs</a:t>
            </a:r>
            <a:r>
              <a:rPr lang="en-US" sz="2400" dirty="0">
                <a:solidFill>
                  <a:schemeClr val="accent1">
                    <a:lumMod val="75000"/>
                  </a:schemeClr>
                </a:solidFill>
                <a:latin typeface="Trebuchet MS"/>
                <a:cs typeface="Trebuchet MS"/>
              </a:rPr>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9356408"/>
          </a:xfrm>
          <a:prstGeom prst="rect">
            <a:avLst/>
          </a:prstGeom>
          <a:noFill/>
        </p:spPr>
        <p:txBody>
          <a:bodyPr wrap="square">
            <a:spAutoFit/>
          </a:bodyPr>
          <a:lstStyle/>
          <a:p>
            <a:r>
              <a:rPr lang="en-US" sz="1400" dirty="0"/>
              <a:t>In Python, we can pass a variable number of arguments to a function using special symbols. There are two special symbols:</a:t>
            </a:r>
          </a:p>
          <a:p>
            <a:r>
              <a:rPr lang="en-US" sz="1400" dirty="0"/>
              <a:t>1.)*</a:t>
            </a:r>
            <a:r>
              <a:rPr lang="en-US" sz="1400" dirty="0" err="1"/>
              <a:t>args</a:t>
            </a:r>
            <a:r>
              <a:rPr lang="en-US" sz="1400" dirty="0"/>
              <a:t> (Non-Keyword Arguments)</a:t>
            </a:r>
          </a:p>
          <a:p>
            <a:r>
              <a:rPr lang="en-US" sz="1400" dirty="0"/>
              <a:t>2.)**</a:t>
            </a:r>
            <a:r>
              <a:rPr lang="en-US" sz="1400" dirty="0" err="1"/>
              <a:t>kwargs</a:t>
            </a:r>
            <a:r>
              <a:rPr lang="en-US" sz="1400" dirty="0"/>
              <a:t> (Keyword Arguments)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hlinkClick r:id="rId2"/>
              </a:rPr>
              <a:t>https://www.geeksforgeeks.org/args-kwargs-python/</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2806460" y="1371600"/>
            <a:ext cx="4115157" cy="1333616"/>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7298867" y="1371600"/>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2806460" y="3245330"/>
            <a:ext cx="3673158" cy="1630821"/>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6665882" y="3245330"/>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 Convert from JSON to Python  </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307777"/>
          </a:xfrm>
          <a:prstGeom prst="rect">
            <a:avLst/>
          </a:prstGeom>
          <a:noFill/>
        </p:spPr>
        <p:txBody>
          <a:bodyPr wrap="square">
            <a:spAutoFit/>
          </a:bodyPr>
          <a:lstStyle/>
          <a:p>
            <a:r>
              <a:rPr lang="en-US" sz="1400" dirty="0"/>
              <a:t>Python has a built-in package called json, which can be used to work with JSON data.</a:t>
            </a:r>
          </a:p>
        </p:txBody>
      </p:sp>
      <p:pic>
        <p:nvPicPr>
          <p:cNvPr id="5" name="Picture 4">
            <a:extLst>
              <a:ext uri="{FF2B5EF4-FFF2-40B4-BE49-F238E27FC236}">
                <a16:creationId xmlns:a16="http://schemas.microsoft.com/office/drawing/2014/main" id="{47215BF5-2E62-4EEB-B206-EBEDC3AD4CB7}"/>
              </a:ext>
            </a:extLst>
          </p:cNvPr>
          <p:cNvPicPr>
            <a:picLocks noChangeAspect="1"/>
          </p:cNvPicPr>
          <p:nvPr/>
        </p:nvPicPr>
        <p:blipFill>
          <a:blip r:embed="rId2"/>
          <a:stretch>
            <a:fillRect/>
          </a:stretch>
        </p:blipFill>
        <p:spPr>
          <a:xfrm>
            <a:off x="2895600" y="914068"/>
            <a:ext cx="4991533" cy="2331922"/>
          </a:xfrm>
          <a:prstGeom prst="rect">
            <a:avLst/>
          </a:prstGeom>
        </p:spPr>
      </p:pic>
      <p:pic>
        <p:nvPicPr>
          <p:cNvPr id="9" name="Picture 8">
            <a:extLst>
              <a:ext uri="{FF2B5EF4-FFF2-40B4-BE49-F238E27FC236}">
                <a16:creationId xmlns:a16="http://schemas.microsoft.com/office/drawing/2014/main" id="{3F553277-A13B-44CC-BBEA-EDB4DA5342C3}"/>
              </a:ext>
            </a:extLst>
          </p:cNvPr>
          <p:cNvPicPr>
            <a:picLocks noChangeAspect="1"/>
          </p:cNvPicPr>
          <p:nvPr/>
        </p:nvPicPr>
        <p:blipFill>
          <a:blip r:embed="rId3"/>
          <a:stretch>
            <a:fillRect/>
          </a:stretch>
        </p:blipFill>
        <p:spPr>
          <a:xfrm>
            <a:off x="8077200" y="952299"/>
            <a:ext cx="1356478" cy="1181202"/>
          </a:xfrm>
          <a:prstGeom prst="rect">
            <a:avLst/>
          </a:prstGeom>
        </p:spPr>
      </p:pic>
    </p:spTree>
    <p:extLst>
      <p:ext uri="{BB962C8B-B14F-4D97-AF65-F5344CB8AC3E}">
        <p14:creationId xmlns:p14="http://schemas.microsoft.com/office/powerpoint/2010/main" val="339678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 to JSON </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3" name="תיבת טקסט 9">
            <a:extLst>
              <a:ext uri="{FF2B5EF4-FFF2-40B4-BE49-F238E27FC236}">
                <a16:creationId xmlns:a16="http://schemas.microsoft.com/office/drawing/2014/main" id="{653BC5FD-FEA7-435C-8FB5-5501190DFDF5}"/>
              </a:ext>
            </a:extLst>
          </p:cNvPr>
          <p:cNvSpPr txBox="1"/>
          <p:nvPr/>
        </p:nvSpPr>
        <p:spPr>
          <a:xfrm>
            <a:off x="2862072" y="509218"/>
            <a:ext cx="9129622" cy="307777"/>
          </a:xfrm>
          <a:prstGeom prst="rect">
            <a:avLst/>
          </a:prstGeom>
          <a:noFill/>
        </p:spPr>
        <p:txBody>
          <a:bodyPr wrap="square">
            <a:spAutoFit/>
          </a:bodyPr>
          <a:lstStyle/>
          <a:p>
            <a:r>
              <a:rPr lang="en-US" sz="1400" dirty="0"/>
              <a:t>If you have a Python object, you can convert it into a JSON string by using the </a:t>
            </a:r>
            <a:r>
              <a:rPr lang="en-US" sz="1400" dirty="0" err="1"/>
              <a:t>json.dumps</a:t>
            </a:r>
            <a:r>
              <a:rPr lang="en-US" sz="1400" dirty="0"/>
              <a:t>() method.</a:t>
            </a:r>
          </a:p>
        </p:txBody>
      </p:sp>
      <p:pic>
        <p:nvPicPr>
          <p:cNvPr id="16" name="Picture 15">
            <a:extLst>
              <a:ext uri="{FF2B5EF4-FFF2-40B4-BE49-F238E27FC236}">
                <a16:creationId xmlns:a16="http://schemas.microsoft.com/office/drawing/2014/main" id="{69C8108A-A524-4181-8832-98978C364EFC}"/>
              </a:ext>
            </a:extLst>
          </p:cNvPr>
          <p:cNvPicPr>
            <a:picLocks noChangeAspect="1"/>
          </p:cNvPicPr>
          <p:nvPr/>
        </p:nvPicPr>
        <p:blipFill>
          <a:blip r:embed="rId2"/>
          <a:stretch>
            <a:fillRect/>
          </a:stretch>
        </p:blipFill>
        <p:spPr>
          <a:xfrm>
            <a:off x="2833892" y="1143000"/>
            <a:ext cx="2933954" cy="3170195"/>
          </a:xfrm>
          <a:prstGeom prst="rect">
            <a:avLst/>
          </a:prstGeom>
        </p:spPr>
      </p:pic>
      <p:pic>
        <p:nvPicPr>
          <p:cNvPr id="18" name="Picture 17">
            <a:extLst>
              <a:ext uri="{FF2B5EF4-FFF2-40B4-BE49-F238E27FC236}">
                <a16:creationId xmlns:a16="http://schemas.microsoft.com/office/drawing/2014/main" id="{C9AE08D7-C73A-4051-8118-6D2F4AC37539}"/>
              </a:ext>
            </a:extLst>
          </p:cNvPr>
          <p:cNvPicPr>
            <a:picLocks noChangeAspect="1"/>
          </p:cNvPicPr>
          <p:nvPr/>
        </p:nvPicPr>
        <p:blipFill>
          <a:blip r:embed="rId3"/>
          <a:stretch>
            <a:fillRect/>
          </a:stretch>
        </p:blipFill>
        <p:spPr>
          <a:xfrm>
            <a:off x="6096000" y="1155192"/>
            <a:ext cx="4686706" cy="1104996"/>
          </a:xfrm>
          <a:prstGeom prst="rect">
            <a:avLst/>
          </a:prstGeom>
        </p:spPr>
      </p:pic>
      <p:sp>
        <p:nvSpPr>
          <p:cNvPr id="7" name="תיבת טקסט 9">
            <a:extLst>
              <a:ext uri="{FF2B5EF4-FFF2-40B4-BE49-F238E27FC236}">
                <a16:creationId xmlns:a16="http://schemas.microsoft.com/office/drawing/2014/main" id="{EC45BA7A-3909-4711-87F5-6276F08759FC}"/>
              </a:ext>
            </a:extLst>
          </p:cNvPr>
          <p:cNvSpPr txBox="1"/>
          <p:nvPr/>
        </p:nvSpPr>
        <p:spPr>
          <a:xfrm>
            <a:off x="2862072" y="4313195"/>
            <a:ext cx="9129622" cy="954107"/>
          </a:xfrm>
          <a:prstGeom prst="rect">
            <a:avLst/>
          </a:prstGeom>
          <a:noFill/>
        </p:spPr>
        <p:txBody>
          <a:bodyPr wrap="square">
            <a:spAutoFit/>
          </a:bodyPr>
          <a:lstStyle/>
          <a:p>
            <a:r>
              <a:rPr lang="en-US" sz="1400" dirty="0"/>
              <a:t>Format the Result</a:t>
            </a:r>
          </a:p>
          <a:p>
            <a:r>
              <a:rPr lang="en-US" sz="1400" dirty="0"/>
              <a:t>The example above prints a JSON string, but it is not very easy to read, with no indentations and line breaks.</a:t>
            </a:r>
          </a:p>
          <a:p>
            <a:endParaRPr lang="en-US" sz="1400" dirty="0"/>
          </a:p>
          <a:p>
            <a:r>
              <a:rPr lang="en-US" sz="1400" dirty="0"/>
              <a:t>The </a:t>
            </a:r>
            <a:r>
              <a:rPr lang="en-US" sz="1400" dirty="0" err="1"/>
              <a:t>json.dumps</a:t>
            </a:r>
            <a:r>
              <a:rPr lang="en-US" sz="1400" dirty="0"/>
              <a:t>() method has parameters to make it easier to read the result:</a:t>
            </a:r>
          </a:p>
        </p:txBody>
      </p:sp>
      <p:pic>
        <p:nvPicPr>
          <p:cNvPr id="4" name="Picture 3">
            <a:extLst>
              <a:ext uri="{FF2B5EF4-FFF2-40B4-BE49-F238E27FC236}">
                <a16:creationId xmlns:a16="http://schemas.microsoft.com/office/drawing/2014/main" id="{C91588D5-BE75-446D-9E34-27D6380CE65F}"/>
              </a:ext>
            </a:extLst>
          </p:cNvPr>
          <p:cNvPicPr>
            <a:picLocks noChangeAspect="1"/>
          </p:cNvPicPr>
          <p:nvPr/>
        </p:nvPicPr>
        <p:blipFill>
          <a:blip r:embed="rId4"/>
          <a:stretch>
            <a:fillRect/>
          </a:stretch>
        </p:blipFill>
        <p:spPr>
          <a:xfrm>
            <a:off x="2857006" y="5356303"/>
            <a:ext cx="4694327" cy="800169"/>
          </a:xfrm>
          <a:prstGeom prst="rect">
            <a:avLst/>
          </a:prstGeom>
        </p:spPr>
      </p:pic>
    </p:spTree>
    <p:extLst>
      <p:ext uri="{BB962C8B-B14F-4D97-AF65-F5344CB8AC3E}">
        <p14:creationId xmlns:p14="http://schemas.microsoft.com/office/powerpoint/2010/main" val="376016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26364451-2D1E-4EF1-83E5-7FA56D3D5D30}"/>
              </a:ext>
            </a:extLst>
          </p:cNvPr>
          <p:cNvPicPr>
            <a:picLocks noChangeAspect="1"/>
          </p:cNvPicPr>
          <p:nvPr/>
        </p:nvPicPr>
        <p:blipFill rotWithShape="1">
          <a:blip r:embed="rId2"/>
          <a:srcRect r="15392"/>
          <a:stretch/>
        </p:blipFill>
        <p:spPr>
          <a:xfrm>
            <a:off x="2798840" y="609600"/>
            <a:ext cx="7785340" cy="3629351"/>
          </a:xfrm>
          <a:prstGeom prst="rect">
            <a:avLst/>
          </a:prstGeom>
        </p:spPr>
      </p:pic>
    </p:spTree>
    <p:extLst>
      <p:ext uri="{BB962C8B-B14F-4D97-AF65-F5344CB8AC3E}">
        <p14:creationId xmlns:p14="http://schemas.microsoft.com/office/powerpoint/2010/main" val="398713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Concurrency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3" name="תיבת טקסט 9">
            <a:extLst>
              <a:ext uri="{FF2B5EF4-FFF2-40B4-BE49-F238E27FC236}">
                <a16:creationId xmlns:a16="http://schemas.microsoft.com/office/drawing/2014/main" id="{653BC5FD-FEA7-435C-8FB5-5501190DFDF5}"/>
              </a:ext>
            </a:extLst>
          </p:cNvPr>
          <p:cNvSpPr txBox="1"/>
          <p:nvPr/>
        </p:nvSpPr>
        <p:spPr>
          <a:xfrm>
            <a:off x="2862072" y="509218"/>
            <a:ext cx="9129622" cy="2677656"/>
          </a:xfrm>
          <a:prstGeom prst="rect">
            <a:avLst/>
          </a:prstGeom>
          <a:noFill/>
        </p:spPr>
        <p:txBody>
          <a:bodyPr wrap="square">
            <a:spAutoFit/>
          </a:bodyPr>
          <a:lstStyle/>
          <a:p>
            <a:r>
              <a:rPr lang="en-US" sz="1400" dirty="0"/>
              <a:t>One of the most frequently asked questions from beginning Python programmers when they explore multithreaded code for </a:t>
            </a:r>
            <a:r>
              <a:rPr lang="en-US" sz="1400" dirty="0" err="1"/>
              <a:t>optimisation</a:t>
            </a:r>
            <a:r>
              <a:rPr lang="en-US" sz="1400" dirty="0"/>
              <a:t> of CPU-bound code is "Why does my program run slower when I use multiple threads?".</a:t>
            </a:r>
          </a:p>
          <a:p>
            <a:endParaRPr lang="en-US" sz="1400" dirty="0"/>
          </a:p>
          <a:p>
            <a:r>
              <a:rPr lang="en-US" sz="1400" dirty="0"/>
              <a:t>The expectation is that on a multi-core machine a multithreaded code should make use of these extra cores and thus increase overall performance. Unfortunately the internals of the main Python interpreter, </a:t>
            </a:r>
            <a:r>
              <a:rPr lang="en-US" sz="1400" dirty="0" err="1"/>
              <a:t>CPython</a:t>
            </a:r>
            <a:r>
              <a:rPr lang="en-US" sz="1400" dirty="0"/>
              <a:t>, negate the possibility of true multi-threading due to a process known as the Global Interpreter Lock (GIL).</a:t>
            </a:r>
          </a:p>
          <a:p>
            <a:endParaRPr lang="en-US" sz="1400" dirty="0"/>
          </a:p>
          <a:p>
            <a:r>
              <a:rPr lang="en-US" sz="1400" dirty="0"/>
              <a:t>The GIL is necessary because the Python interpreter is not thread safe. This means that there is a globally enforced lock when trying to safely access Python objects from within threads. At any one time only a single thread can acquire a lock for a Python object or C API. The interpreter will reacquire this lock for every 100 bytecodes of Python instructions and around (potentially) blocking I/O operations. Because of this lock CPU-bound code will see no gain in performance when using the Threading library, but it will likely gain performance increases if the Multiprocessing library is used.</a:t>
            </a:r>
          </a:p>
        </p:txBody>
      </p:sp>
    </p:spTree>
    <p:extLst>
      <p:ext uri="{BB962C8B-B14F-4D97-AF65-F5344CB8AC3E}">
        <p14:creationId xmlns:p14="http://schemas.microsoft.com/office/powerpoint/2010/main" val="1237569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6900</TotalTime>
  <Words>786</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Corbel</vt:lpstr>
      <vt:lpstr>Trebuchet MS</vt:lpstr>
      <vt:lpstr>var(--font-din)</vt:lpstr>
      <vt:lpstr>Yanone Kaffeesatz Light</vt:lpstr>
      <vt:lpstr>Theme1</vt:lpstr>
      <vt:lpstr>  תכנות מונחה עצמים  תרגול     11 </vt:lpstr>
      <vt:lpstr>נושאים להיום</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149</cp:revision>
  <dcterms:created xsi:type="dcterms:W3CDTF">2020-11-10T22:23:29Z</dcterms:created>
  <dcterms:modified xsi:type="dcterms:W3CDTF">2020-12-30T12:20:10Z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