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5" r:id="rId6"/>
    <p:sldId id="262" r:id="rId7"/>
    <p:sldId id="261" r:id="rId8"/>
    <p:sldId id="263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34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0F3BFDD-C5A0-22B2-AC4C-456DFAD084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20E39A-5BB9-CF2B-F8CA-D4120CF3F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C9A55-9DAA-474A-BA2E-558EA885071E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CC9390-57D9-0AA3-0E96-E759279246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03B408-51C7-E069-AB01-CE945B1102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4EB93-BBED-4F01-8D59-A60FB1C3B0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67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F8884-B3CB-4D85-8289-A22F4F4443C3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279B6-F8B7-4415-8682-5A1A5537A4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097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3A4E-0FCC-4882-91AD-E3ED39DEC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9F053-5555-442C-A349-EC1375922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DE24B-F18B-4804-8AAF-297F8C169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50B-559C-496F-8C90-B6F85C05FAFA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72DBD-3955-434C-873E-375E0C76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D3884-BE63-41D5-957D-FA935917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2598-8561-4A9C-9829-DB8540FE1A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30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0B11-FEB1-439B-A623-48CCECA36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16DFC-44DC-4917-BABA-B6E752C0C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C2018-8CFB-4A59-A311-1D0F45BB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50B-559C-496F-8C90-B6F85C05FAFA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E6C8D-37E7-4D65-97B2-327B60DB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DF69-BF05-4573-8135-ACB3FAB6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2598-8561-4A9C-9829-DB8540FE1A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12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50567-3465-4E8C-87C0-950E204A1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2679F-E04F-42C4-BE52-22D78311B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DDEF4-3417-4662-B76F-792D9D75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50B-559C-496F-8C90-B6F85C05FAFA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9916B-E6E4-47AA-9450-D2C23160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57D7-18B1-490A-8100-EECE0721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2598-8561-4A9C-9829-DB8540FE1A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96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5532-ACAE-44EB-BDAF-C228566C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2C1D4-09F0-4E34-AE28-9AD026958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28C6E-A55E-493A-BD51-5578F55C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50B-559C-496F-8C90-B6F85C05FAFA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A4B1B-287D-4AB4-92DD-41B4F137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BC90C-52F6-4D50-9C00-802DBF8D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2598-8561-4A9C-9829-DB8540FE1A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06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84A1-463A-4C67-B6EB-EAE5E98E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E691B-8AA8-4143-B1CF-D8B6BB83E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55345-F75B-4A60-82D9-3A7C1F75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50B-559C-496F-8C90-B6F85C05FAFA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286A8-ED0A-4ED6-B76B-F152E8C6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FA829-F9BC-4D1B-A03E-AC75EC1F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2598-8561-4A9C-9829-DB8540FE1A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99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BD135-75F3-4551-AAC3-0FF2C92E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1A58-B5DE-4759-9E7D-4F498CC13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B1AA1-BB6E-41E4-AEC0-F800B1FDF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220FE-F412-4949-8C69-A134A365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50B-559C-496F-8C90-B6F85C05FAFA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F035A-53D0-40F0-B9CB-8BDA199F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8B1A0-7F19-4030-AADF-82381CB2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2598-8561-4A9C-9829-DB8540FE1A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47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B0C3-7A24-449D-8665-1AD868E2D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6C7C9-F5A3-4879-8CC7-2224690FA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D03F7-4EF6-4BB6-AAEC-38C32F24B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90F64-DA82-4F63-A319-9CD920F4A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6F4229-2135-46F2-94ED-E178867ED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A4C82B-75E1-4B1C-B5F4-08712DCE0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50B-559C-496F-8C90-B6F85C05FAFA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3683A-57CD-4970-A8F8-8DBFC501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1A535-D774-4001-9E1B-418BBF6A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2598-8561-4A9C-9829-DB8540FE1A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85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93BD-3821-48BF-84DA-97B3D1AB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19DA03-313A-436A-9718-D17CAB53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50B-559C-496F-8C90-B6F85C05FAFA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6628A-6284-41A8-A735-36D4E5FC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5DFC9-FBC0-429D-B67B-4797D56A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2598-8561-4A9C-9829-DB8540FE1A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14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010DB-CCC7-46D4-A06A-7460E69D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50B-559C-496F-8C90-B6F85C05FAFA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C0B65-D0C6-4827-81C7-A25BC5C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F9401-F509-4EBE-9792-74063C77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2598-8561-4A9C-9829-DB8540FE1A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43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1E64-52BB-443E-B70B-2D2741FC7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6FE13-5D08-44B2-A772-4C5BDAAF8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DD06C-0114-45BF-BB64-E6EC2C31C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47C5C-7B96-4D51-B3D2-48E5FA76A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50B-559C-496F-8C90-B6F85C05FAFA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71DE7-0304-45C2-8B9D-192A1358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919D9-C4C3-4BE0-9F52-B4879EB8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2598-8561-4A9C-9829-DB8540FE1A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69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F62D-747A-4086-B96E-B75EE729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79D0FA-6C34-47BE-A60F-5AC64EF6B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E6BDE-C8F6-4847-ABB9-12370FF3B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073FA-10DC-41BE-92B5-7310A005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50B-559C-496F-8C90-B6F85C05FAFA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D6AB8-0BA3-478D-8303-EA9EC767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6F35C-BAE5-44C7-98FE-CCC0D9EB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2598-8561-4A9C-9829-DB8540FE1A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54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3ED61A-0983-4773-B0F8-C1C749D9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5103-5E79-4801-99EE-FAEA4B1C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94C64-31B7-4C03-B9B8-8072AEE57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FD50B-559C-496F-8C90-B6F85C05FAFA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1B6CD-E783-4DE5-B2EF-306F0046F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5D943-229E-421A-A7E6-45095252C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A2598-8561-4A9C-9829-DB8540FE1A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8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6AE85-9C18-482C-9720-4868D101A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fr-FR" sz="4800" dirty="0" err="1">
                <a:latin typeface="Arial" panose="020B0604020202020204" pitchFamily="34" charset="0"/>
                <a:cs typeface="Arial" panose="020B0604020202020204" pitchFamily="34" charset="0"/>
              </a:rPr>
              <a:t>Modelisation</a:t>
            </a:r>
            <a:r>
              <a:rPr lang="fr-FR" sz="48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4800" b="1" dirty="0">
                <a:latin typeface="Arial" panose="020B0604020202020204" pitchFamily="34" charset="0"/>
                <a:cs typeface="Arial" panose="020B0604020202020204" pitchFamily="34" charset="0"/>
              </a:rPr>
              <a:t>laser </a:t>
            </a:r>
            <a:r>
              <a:rPr lang="fr-FR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heating</a:t>
            </a:r>
            <a:r>
              <a:rPr lang="fr-FR" sz="4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48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fr-FR" sz="4800" dirty="0" err="1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fr-FR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4800" dirty="0" err="1">
                <a:latin typeface="Arial" panose="020B0604020202020204" pitchFamily="34" charset="0"/>
                <a:cs typeface="Arial" panose="020B0604020202020204" pitchFamily="34" charset="0"/>
              </a:rPr>
              <a:t>materials</a:t>
            </a:r>
            <a:r>
              <a:rPr lang="fr-FR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48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4800" b="1" dirty="0">
                <a:latin typeface="Arial" panose="020B0604020202020204" pitchFamily="34" charset="0"/>
                <a:cs typeface="Arial" panose="020B0604020202020204" pitchFamily="34" charset="0"/>
              </a:rPr>
              <a:t>COMSOL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304BB-FE64-438A-8CE7-AF9FA8DC4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483185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fr-FR" dirty="0"/>
              <a:t>Simon Schmit, June 2025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Matthieu EGELS | IM2NP">
            <a:extLst>
              <a:ext uri="{FF2B5EF4-FFF2-40B4-BE49-F238E27FC236}">
                <a16:creationId xmlns:a16="http://schemas.microsoft.com/office/drawing/2014/main" id="{7A5E28DC-73E5-434B-84DB-94005595C1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7" b="36608"/>
          <a:stretch/>
        </p:blipFill>
        <p:spPr bwMode="auto">
          <a:xfrm>
            <a:off x="9817543" y="5943599"/>
            <a:ext cx="2374457" cy="71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'AMU — Cat OPIDoR">
            <a:extLst>
              <a:ext uri="{FF2B5EF4-FFF2-40B4-BE49-F238E27FC236}">
                <a16:creationId xmlns:a16="http://schemas.microsoft.com/office/drawing/2014/main" id="{7C87842A-CAD3-4B84-8CF7-C1C75C542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3" y="5808725"/>
            <a:ext cx="1950473" cy="84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23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79368-DED5-1613-8F2C-7F65EB1FB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974FD-5141-52A6-9C90-4C730D609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64" y="-237956"/>
            <a:ext cx="11055471" cy="1325563"/>
          </a:xfrm>
        </p:spPr>
        <p:txBody>
          <a:bodyPr>
            <a:normAutofit/>
          </a:bodyPr>
          <a:lstStyle/>
          <a:p>
            <a:r>
              <a:rPr lang="fr-FR" b="1" u="sng" dirty="0">
                <a:latin typeface="Aptos" panose="020B0004020202020204" pitchFamily="34" charset="0"/>
              </a:rPr>
              <a:t>Application to </a:t>
            </a:r>
            <a:r>
              <a:rPr lang="fr-FR" b="1" u="sng" dirty="0" err="1">
                <a:latin typeface="Aptos" panose="020B0004020202020204" pitchFamily="34" charset="0"/>
              </a:rPr>
              <a:t>TiN</a:t>
            </a:r>
            <a:r>
              <a:rPr lang="fr-FR" b="1" u="sng" dirty="0">
                <a:latin typeface="Aptos" panose="020B0004020202020204" pitchFamily="34" charset="0"/>
              </a:rPr>
              <a:t>/GST </a:t>
            </a:r>
            <a:r>
              <a:rPr lang="fr-FR" b="1" u="sng" dirty="0" err="1">
                <a:latin typeface="Aptos" panose="020B0004020202020204" pitchFamily="34" charset="0"/>
              </a:rPr>
              <a:t>layers</a:t>
            </a:r>
            <a:r>
              <a:rPr lang="fr-FR" b="1" u="sng" dirty="0">
                <a:latin typeface="Aptos" panose="020B0004020202020204" pitchFamily="34" charset="0"/>
              </a:rPr>
              <a:t>:</a:t>
            </a:r>
            <a:r>
              <a:rPr lang="fr-FR" b="1" dirty="0">
                <a:latin typeface="Aptos" panose="020B0004020202020204" pitchFamily="34" charset="0"/>
              </a:rPr>
              <a:t> </a:t>
            </a:r>
            <a:r>
              <a:rPr lang="fr-FR" b="1" dirty="0" err="1">
                <a:latin typeface="Aptos" panose="020B0004020202020204" pitchFamily="34" charset="0"/>
              </a:rPr>
              <a:t>incorret</a:t>
            </a:r>
            <a:r>
              <a:rPr lang="fr-FR" b="1" dirty="0">
                <a:latin typeface="Aptos" panose="020B0004020202020204" pitchFamily="34" charset="0"/>
              </a:rPr>
              <a:t> values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F19546D-997B-E61F-D997-627C8950B49F}"/>
              </a:ext>
            </a:extLst>
          </p:cNvPr>
          <p:cNvSpPr txBox="1"/>
          <p:nvPr/>
        </p:nvSpPr>
        <p:spPr>
          <a:xfrm>
            <a:off x="8231077" y="718275"/>
            <a:ext cx="248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GLASS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767F7E4-B3E2-6BC6-6313-E0968CEEB2FA}"/>
              </a:ext>
            </a:extLst>
          </p:cNvPr>
          <p:cNvSpPr txBox="1"/>
          <p:nvPr/>
        </p:nvSpPr>
        <p:spPr>
          <a:xfrm>
            <a:off x="2343160" y="719338"/>
            <a:ext cx="259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TiN</a:t>
            </a:r>
            <a:r>
              <a:rPr lang="fr-FR" b="1" dirty="0"/>
              <a:t>/GST </a:t>
            </a:r>
            <a:r>
              <a:rPr lang="fr-FR" b="1" dirty="0" err="1"/>
              <a:t>layers</a:t>
            </a:r>
            <a:endParaRPr lang="fr-FR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26F8A8-6717-40F1-940C-D4290B059FB2}"/>
              </a:ext>
            </a:extLst>
          </p:cNvPr>
          <p:cNvCxnSpPr>
            <a:cxnSpLocks/>
          </p:cNvCxnSpPr>
          <p:nvPr/>
        </p:nvCxnSpPr>
        <p:spPr>
          <a:xfrm>
            <a:off x="6114970" y="1020062"/>
            <a:ext cx="0" cy="4096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4DD955E-6331-4F38-86F8-C79EA64744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76"/>
          <a:stretch/>
        </p:blipFill>
        <p:spPr>
          <a:xfrm>
            <a:off x="6355322" y="990003"/>
            <a:ext cx="5069730" cy="4005504"/>
          </a:xfrm>
          <a:prstGeom prst="rect">
            <a:avLst/>
          </a:prstGeom>
        </p:spPr>
      </p:pic>
      <p:sp>
        <p:nvSpPr>
          <p:cNvPr id="14" name="ZoneTexte 12">
            <a:extLst>
              <a:ext uri="{FF2B5EF4-FFF2-40B4-BE49-F238E27FC236}">
                <a16:creationId xmlns:a16="http://schemas.microsoft.com/office/drawing/2014/main" id="{9EF2BF2D-12CB-4D67-A3D2-26949FDBAFA0}"/>
              </a:ext>
            </a:extLst>
          </p:cNvPr>
          <p:cNvSpPr txBox="1"/>
          <p:nvPr/>
        </p:nvSpPr>
        <p:spPr>
          <a:xfrm>
            <a:off x="6907780" y="5267235"/>
            <a:ext cx="3810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Laser </a:t>
            </a:r>
            <a:r>
              <a:rPr lang="fr-FR" u="sng" dirty="0" err="1"/>
              <a:t>parameters</a:t>
            </a:r>
            <a:r>
              <a:rPr lang="fr-FR" u="sng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Pulse duration: 50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Beam radius : 340 </a:t>
            </a:r>
            <a:r>
              <a:rPr lang="fr-FR" dirty="0" err="1"/>
              <a:t>um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Laser maximal power : 880W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60DBE1-49FE-48D4-B3D6-EF5173F2E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8"/>
          <a:stretch/>
        </p:blipFill>
        <p:spPr>
          <a:xfrm>
            <a:off x="37916" y="1087607"/>
            <a:ext cx="5927115" cy="3933085"/>
          </a:xfrm>
          <a:prstGeom prst="rect">
            <a:avLst/>
          </a:prstGeom>
        </p:spPr>
      </p:pic>
      <p:sp>
        <p:nvSpPr>
          <p:cNvPr id="15" name="ZoneTexte 12">
            <a:extLst>
              <a:ext uri="{FF2B5EF4-FFF2-40B4-BE49-F238E27FC236}">
                <a16:creationId xmlns:a16="http://schemas.microsoft.com/office/drawing/2014/main" id="{62BEBCFA-6B02-4013-A793-D9C8E24A532B}"/>
              </a:ext>
            </a:extLst>
          </p:cNvPr>
          <p:cNvSpPr txBox="1"/>
          <p:nvPr/>
        </p:nvSpPr>
        <p:spPr>
          <a:xfrm>
            <a:off x="1925149" y="5265453"/>
            <a:ext cx="48065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err="1"/>
              <a:t>Layers</a:t>
            </a:r>
            <a:r>
              <a:rPr lang="fr-FR" u="sng" dirty="0"/>
              <a:t> </a:t>
            </a:r>
            <a:r>
              <a:rPr lang="fr-FR" u="sng" dirty="0" err="1"/>
              <a:t>parameters</a:t>
            </a:r>
            <a:r>
              <a:rPr lang="fr-FR" u="sng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Thickness</a:t>
            </a:r>
            <a:r>
              <a:rPr lang="fr-FR" dirty="0"/>
              <a:t> of GST layer : 500 </a:t>
            </a:r>
            <a:r>
              <a:rPr lang="fr-FR" dirty="0" err="1"/>
              <a:t>um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Thickness</a:t>
            </a:r>
            <a:r>
              <a:rPr lang="fr-FR" dirty="0"/>
              <a:t> of </a:t>
            </a:r>
            <a:r>
              <a:rPr lang="fr-FR" dirty="0" err="1"/>
              <a:t>TiN</a:t>
            </a:r>
            <a:r>
              <a:rPr lang="fr-FR" dirty="0"/>
              <a:t> layer : 100um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TiN</a:t>
            </a:r>
            <a:r>
              <a:rPr lang="fr-FR" dirty="0"/>
              <a:t> absorption coefficient : </a:t>
            </a:r>
            <a:r>
              <a:rPr lang="fr-FR" dirty="0" err="1"/>
              <a:t>Ac</a:t>
            </a:r>
            <a:r>
              <a:rPr lang="fr-FR" dirty="0"/>
              <a:t>=6.5*10^7 1/m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Glass absorption coefficient : </a:t>
            </a:r>
            <a:r>
              <a:rPr lang="fr-FR" dirty="0" err="1"/>
              <a:t>Ac</a:t>
            </a:r>
            <a:r>
              <a:rPr lang="fr-FR" dirty="0"/>
              <a:t>=50 1/m</a:t>
            </a:r>
          </a:p>
        </p:txBody>
      </p:sp>
      <p:pic>
        <p:nvPicPr>
          <p:cNvPr id="16" name="Picture 2" descr="Matthieu EGELS | IM2NP">
            <a:extLst>
              <a:ext uri="{FF2B5EF4-FFF2-40B4-BE49-F238E27FC236}">
                <a16:creationId xmlns:a16="http://schemas.microsoft.com/office/drawing/2014/main" id="{E1D455D6-7672-43C0-A3E1-EE2F5E11B8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7" b="36608"/>
          <a:stretch/>
        </p:blipFill>
        <p:spPr bwMode="auto">
          <a:xfrm>
            <a:off x="10128083" y="6165669"/>
            <a:ext cx="2063917" cy="6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DAT'AMU — Cat OPIDoR">
            <a:extLst>
              <a:ext uri="{FF2B5EF4-FFF2-40B4-BE49-F238E27FC236}">
                <a16:creationId xmlns:a16="http://schemas.microsoft.com/office/drawing/2014/main" id="{B8583D27-F06E-43D4-9B9B-07DF34930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3" y="6205986"/>
            <a:ext cx="1238758" cy="53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10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59AC-018C-4CAE-8677-AF36DA79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33" y="137221"/>
            <a:ext cx="8390030" cy="1325563"/>
          </a:xfrm>
        </p:spPr>
        <p:txBody>
          <a:bodyPr>
            <a:normAutofit/>
          </a:bodyPr>
          <a:lstStyle/>
          <a:p>
            <a:r>
              <a:rPr lang="fr-FR" b="1" u="sng" dirty="0">
                <a:latin typeface="Aptos" panose="020B0004020202020204" pitchFamily="34" charset="0"/>
              </a:rPr>
              <a:t>COMSOL Laser </a:t>
            </a:r>
            <a:r>
              <a:rPr lang="fr-FR" b="1" u="sng" dirty="0" err="1">
                <a:latin typeface="Aptos" panose="020B0004020202020204" pitchFamily="34" charset="0"/>
              </a:rPr>
              <a:t>Heating</a:t>
            </a:r>
            <a:r>
              <a:rPr lang="fr-FR" b="1" u="sng" dirty="0">
                <a:latin typeface="Aptos" panose="020B0004020202020204" pitchFamily="34" charset="0"/>
              </a:rPr>
              <a:t> Tutorial</a:t>
            </a:r>
            <a:endParaRPr lang="fr-FR" b="1" dirty="0">
              <a:latin typeface="Aptos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B6F856-58E2-46F0-B249-DF462DFA2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733"/>
            <a:ext cx="6764671" cy="37005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94E670-80C1-4267-BBF2-0284C2EF25CA}"/>
              </a:ext>
            </a:extLst>
          </p:cNvPr>
          <p:cNvSpPr txBox="1"/>
          <p:nvPr/>
        </p:nvSpPr>
        <p:spPr>
          <a:xfrm>
            <a:off x="6471373" y="3326245"/>
            <a:ext cx="51291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/>
              <a:t>2 types of simulations :</a:t>
            </a:r>
          </a:p>
          <a:p>
            <a:endParaRPr lang="fr-FR" sz="28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Laser with constant power </a:t>
            </a: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Laser with pulsed power </a:t>
            </a:r>
            <a:endParaRPr lang="fr-FR" sz="2800" dirty="0"/>
          </a:p>
        </p:txBody>
      </p:sp>
      <p:pic>
        <p:nvPicPr>
          <p:cNvPr id="8" name="Picture 2" descr="Matthieu EGELS | IM2NP">
            <a:extLst>
              <a:ext uri="{FF2B5EF4-FFF2-40B4-BE49-F238E27FC236}">
                <a16:creationId xmlns:a16="http://schemas.microsoft.com/office/drawing/2014/main" id="{DD91365F-7EF5-4DCC-9B5A-451D61ECC6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7" b="36608"/>
          <a:stretch/>
        </p:blipFill>
        <p:spPr bwMode="auto">
          <a:xfrm>
            <a:off x="10128083" y="6165669"/>
            <a:ext cx="2063917" cy="6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AT'AMU — Cat OPIDoR">
            <a:extLst>
              <a:ext uri="{FF2B5EF4-FFF2-40B4-BE49-F238E27FC236}">
                <a16:creationId xmlns:a16="http://schemas.microsoft.com/office/drawing/2014/main" id="{AE17ED50-8832-4923-AAA9-FEC1834CC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3" y="6205986"/>
            <a:ext cx="1238758" cy="53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25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F066-61E5-4B41-9D11-85CC6B876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468" y="322634"/>
            <a:ext cx="12218125" cy="1325563"/>
          </a:xfrm>
        </p:spPr>
        <p:txBody>
          <a:bodyPr>
            <a:noAutofit/>
          </a:bodyPr>
          <a:lstStyle/>
          <a:p>
            <a:r>
              <a:rPr lang="en-GB" b="1" u="sng" dirty="0">
                <a:latin typeface="Aptos" panose="020B0004020202020204" pitchFamily="34" charset="0"/>
              </a:rPr>
              <a:t>Laser with constant power:</a:t>
            </a:r>
            <a:r>
              <a:rPr lang="en-GB" b="1" dirty="0">
                <a:latin typeface="Aptos" panose="020B0004020202020204" pitchFamily="34" charset="0"/>
              </a:rPr>
              <a:t> heat input on the surface and parameters</a:t>
            </a:r>
            <a:r>
              <a:rPr lang="en-GB" b="1" u="sng" dirty="0">
                <a:latin typeface="Aptos" panose="020B0004020202020204" pitchFamily="34" charset="0"/>
              </a:rPr>
              <a:t> </a:t>
            </a:r>
            <a:endParaRPr lang="fr-FR" b="1" u="sng" dirty="0">
              <a:latin typeface="Aptos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72ACE-DE43-4E91-A0C9-3D80F1EC1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5" y="2764050"/>
            <a:ext cx="6334298" cy="21193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A8908F-6A10-4EC2-B61F-ACAA7C91424F}"/>
              </a:ext>
            </a:extLst>
          </p:cNvPr>
          <p:cNvSpPr txBox="1"/>
          <p:nvPr/>
        </p:nvSpPr>
        <p:spPr>
          <a:xfrm>
            <a:off x="227915" y="1841235"/>
            <a:ext cx="3857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/>
              <a:t>2D </a:t>
            </a:r>
            <a:r>
              <a:rPr lang="fr-FR" sz="2800" u="sng" dirty="0" err="1"/>
              <a:t>Gaussian</a:t>
            </a:r>
            <a:r>
              <a:rPr lang="fr-FR" sz="2800" u="sng" dirty="0"/>
              <a:t> </a:t>
            </a:r>
            <a:r>
              <a:rPr lang="fr-FR" sz="2800" u="sng" dirty="0" err="1"/>
              <a:t>heat</a:t>
            </a:r>
            <a:r>
              <a:rPr lang="fr-FR" sz="2800" u="sng" dirty="0"/>
              <a:t> input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4EA509-69F7-4D0B-9918-109BEA5CED4E}"/>
              </a:ext>
            </a:extLst>
          </p:cNvPr>
          <p:cNvSpPr txBox="1"/>
          <p:nvPr/>
        </p:nvSpPr>
        <p:spPr>
          <a:xfrm>
            <a:off x="6861665" y="1841235"/>
            <a:ext cx="3857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 err="1"/>
              <a:t>Parameters</a:t>
            </a:r>
            <a:r>
              <a:rPr lang="fr-FR" sz="2800" u="sng" dirty="0"/>
              <a:t>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48C6D1-FA69-4626-8A47-0FBDB6789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665" y="2674836"/>
            <a:ext cx="4959990" cy="2119369"/>
          </a:xfrm>
          <a:prstGeom prst="rect">
            <a:avLst/>
          </a:prstGeom>
        </p:spPr>
      </p:pic>
      <p:pic>
        <p:nvPicPr>
          <p:cNvPr id="1026" name="Picture 2" descr="Gaussian Process">
            <a:extLst>
              <a:ext uri="{FF2B5EF4-FFF2-40B4-BE49-F238E27FC236}">
                <a16:creationId xmlns:a16="http://schemas.microsoft.com/office/drawing/2014/main" id="{CC98F9D1-CB4F-4692-A014-D7EAC056D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193" y="5311683"/>
            <a:ext cx="3857105" cy="155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atthieu EGELS | IM2NP">
            <a:extLst>
              <a:ext uri="{FF2B5EF4-FFF2-40B4-BE49-F238E27FC236}">
                <a16:creationId xmlns:a16="http://schemas.microsoft.com/office/drawing/2014/main" id="{CE0DE9AB-0622-4F28-AEEC-1EC5967AE1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7" b="36608"/>
          <a:stretch/>
        </p:blipFill>
        <p:spPr bwMode="auto">
          <a:xfrm>
            <a:off x="10128083" y="6165669"/>
            <a:ext cx="2063917" cy="6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DAT'AMU — Cat OPIDoR">
            <a:extLst>
              <a:ext uri="{FF2B5EF4-FFF2-40B4-BE49-F238E27FC236}">
                <a16:creationId xmlns:a16="http://schemas.microsoft.com/office/drawing/2014/main" id="{71ABD047-D1EC-4912-BFA5-90AD97F83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3" y="6205986"/>
            <a:ext cx="1238758" cy="53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76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79D8-FC52-407F-ADD3-12DEC0947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11" y="411424"/>
            <a:ext cx="11882377" cy="1486823"/>
          </a:xfrm>
        </p:spPr>
        <p:txBody>
          <a:bodyPr>
            <a:noAutofit/>
          </a:bodyPr>
          <a:lstStyle/>
          <a:p>
            <a:r>
              <a:rPr lang="en-GB" b="1" u="sng" dirty="0">
                <a:latin typeface="Aptos" panose="020B0004020202020204" pitchFamily="34" charset="0"/>
              </a:rPr>
              <a:t>Laser with constant power</a:t>
            </a:r>
            <a:r>
              <a:rPr lang="en-GB" b="1" dirty="0">
                <a:latin typeface="Aptos" panose="020B0004020202020204" pitchFamily="34" charset="0"/>
              </a:rPr>
              <a:t>: geometry</a:t>
            </a:r>
            <a:br>
              <a:rPr lang="en-GB" b="1" dirty="0">
                <a:latin typeface="Aptos" panose="020B0004020202020204" pitchFamily="34" charset="0"/>
              </a:rPr>
            </a:br>
            <a:endParaRPr lang="fr-FR" dirty="0">
              <a:latin typeface="Aptos" panose="020B0004020202020204" pitchFamily="34" charset="0"/>
            </a:endParaRPr>
          </a:p>
        </p:txBody>
      </p:sp>
      <p:pic>
        <p:nvPicPr>
          <p:cNvPr id="11" name="Picture 13">
            <a:extLst>
              <a:ext uri="{FF2B5EF4-FFF2-40B4-BE49-F238E27FC236}">
                <a16:creationId xmlns:a16="http://schemas.microsoft.com/office/drawing/2014/main" id="{8BF239D7-5AB3-A543-6474-C55E1BAD75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" t="6038"/>
          <a:stretch/>
        </p:blipFill>
        <p:spPr>
          <a:xfrm>
            <a:off x="470447" y="1811383"/>
            <a:ext cx="5463274" cy="3661307"/>
          </a:xfrm>
          <a:prstGeom prst="rect">
            <a:avLst/>
          </a:prstGeom>
        </p:spPr>
      </p:pic>
      <p:sp>
        <p:nvSpPr>
          <p:cNvPr id="12" name="AutoShape 2">
            <a:extLst>
              <a:ext uri="{FF2B5EF4-FFF2-40B4-BE49-F238E27FC236}">
                <a16:creationId xmlns:a16="http://schemas.microsoft.com/office/drawing/2014/main" id="{D9222380-9827-3D41-885A-D1553E9AB5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CFE32F-9F96-4155-90BD-5497EB9D7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1" y="1293225"/>
            <a:ext cx="6050050" cy="4179465"/>
          </a:xfrm>
          <a:prstGeom prst="rect">
            <a:avLst/>
          </a:prstGeom>
        </p:spPr>
      </p:pic>
      <p:pic>
        <p:nvPicPr>
          <p:cNvPr id="9" name="Picture 2" descr="Matthieu EGELS | IM2NP">
            <a:extLst>
              <a:ext uri="{FF2B5EF4-FFF2-40B4-BE49-F238E27FC236}">
                <a16:creationId xmlns:a16="http://schemas.microsoft.com/office/drawing/2014/main" id="{F3937EB2-647B-4DB7-AE54-C52B4E3723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7" b="36608"/>
          <a:stretch/>
        </p:blipFill>
        <p:spPr bwMode="auto">
          <a:xfrm>
            <a:off x="10128083" y="6165669"/>
            <a:ext cx="2063917" cy="6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DAT'AMU — Cat OPIDoR">
            <a:extLst>
              <a:ext uri="{FF2B5EF4-FFF2-40B4-BE49-F238E27FC236}">
                <a16:creationId xmlns:a16="http://schemas.microsoft.com/office/drawing/2014/main" id="{46C4D49A-941B-4794-B495-A5486C7F0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3" y="6205986"/>
            <a:ext cx="1238758" cy="53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42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8668E-A3E5-5004-B003-D0276D1E3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E19C-49BC-8737-2823-A9816405F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11" y="281300"/>
            <a:ext cx="11882377" cy="1486823"/>
          </a:xfrm>
        </p:spPr>
        <p:txBody>
          <a:bodyPr>
            <a:noAutofit/>
          </a:bodyPr>
          <a:lstStyle/>
          <a:p>
            <a:r>
              <a:rPr lang="en-GB" b="1" u="sng" dirty="0">
                <a:latin typeface="Aptos" panose="020B0004020202020204" pitchFamily="34" charset="0"/>
              </a:rPr>
              <a:t>Laser with constant power</a:t>
            </a:r>
            <a:r>
              <a:rPr lang="en-GB" b="1" dirty="0">
                <a:latin typeface="Aptos" panose="020B0004020202020204" pitchFamily="34" charset="0"/>
              </a:rPr>
              <a:t>: graph of the temperature evolution </a:t>
            </a:r>
            <a:r>
              <a:rPr lang="en-GB" sz="2000" b="1" dirty="0">
                <a:latin typeface="Aptos" panose="020B0004020202020204" pitchFamily="34" charset="0"/>
              </a:rPr>
              <a:t>(at the </a:t>
            </a:r>
            <a:r>
              <a:rPr lang="en-GB" sz="2000" b="1" dirty="0" err="1">
                <a:latin typeface="Aptos" panose="020B0004020202020204" pitchFamily="34" charset="0"/>
              </a:rPr>
              <a:t>center</a:t>
            </a:r>
            <a:r>
              <a:rPr lang="en-GB" sz="2000" b="1" dirty="0">
                <a:latin typeface="Aptos" panose="020B0004020202020204" pitchFamily="34" charset="0"/>
              </a:rPr>
              <a:t> of the beam)</a:t>
            </a:r>
            <a:br>
              <a:rPr lang="en-GB" b="1" dirty="0">
                <a:latin typeface="Aptos" panose="020B0004020202020204" pitchFamily="34" charset="0"/>
              </a:rPr>
            </a:br>
            <a:endParaRPr lang="fr-FR" dirty="0">
              <a:latin typeface="Aptos" panose="020B0004020202020204" pitchFamily="34" charset="0"/>
            </a:endParaRPr>
          </a:p>
        </p:txBody>
      </p:sp>
      <p:sp>
        <p:nvSpPr>
          <p:cNvPr id="12" name="AutoShape 2">
            <a:extLst>
              <a:ext uri="{FF2B5EF4-FFF2-40B4-BE49-F238E27FC236}">
                <a16:creationId xmlns:a16="http://schemas.microsoft.com/office/drawing/2014/main" id="{0A069D09-A889-7197-E4B0-894A0374E1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BC7798-D1AB-F2D2-73BA-A7C2A50BEDC5}"/>
              </a:ext>
            </a:extLst>
          </p:cNvPr>
          <p:cNvSpPr txBox="1"/>
          <p:nvPr/>
        </p:nvSpPr>
        <p:spPr>
          <a:xfrm>
            <a:off x="276533" y="1398791"/>
            <a:ext cx="248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BFBF4EE-C877-A07F-6CE8-BEABAAE6830D}"/>
              </a:ext>
            </a:extLst>
          </p:cNvPr>
          <p:cNvSpPr txBox="1"/>
          <p:nvPr/>
        </p:nvSpPr>
        <p:spPr>
          <a:xfrm>
            <a:off x="6633820" y="1398791"/>
            <a:ext cx="259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Our simulation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BC4DA3-E4FB-4D14-BF00-7AB0BEEDA3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6" t="1420" r="1462" b="2404"/>
          <a:stretch/>
        </p:blipFill>
        <p:spPr>
          <a:xfrm>
            <a:off x="29769" y="1898247"/>
            <a:ext cx="6066230" cy="37029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0270F8-AE2B-4789-97FF-252E4BC7E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48" y="1923025"/>
            <a:ext cx="5288491" cy="365336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340F10-FC24-4421-9598-4F83E3E8C03D}"/>
              </a:ext>
            </a:extLst>
          </p:cNvPr>
          <p:cNvCxnSpPr>
            <a:cxnSpLocks/>
          </p:cNvCxnSpPr>
          <p:nvPr/>
        </p:nvCxnSpPr>
        <p:spPr>
          <a:xfrm>
            <a:off x="6095999" y="1532988"/>
            <a:ext cx="0" cy="46983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Matthieu EGELS | IM2NP">
            <a:extLst>
              <a:ext uri="{FF2B5EF4-FFF2-40B4-BE49-F238E27FC236}">
                <a16:creationId xmlns:a16="http://schemas.microsoft.com/office/drawing/2014/main" id="{B12D27D7-B2EA-4ACE-97C2-1FE27653A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7" b="36608"/>
          <a:stretch/>
        </p:blipFill>
        <p:spPr bwMode="auto">
          <a:xfrm>
            <a:off x="10128083" y="6165669"/>
            <a:ext cx="2063917" cy="6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DAT'AMU — Cat OPIDoR">
            <a:extLst>
              <a:ext uri="{FF2B5EF4-FFF2-40B4-BE49-F238E27FC236}">
                <a16:creationId xmlns:a16="http://schemas.microsoft.com/office/drawing/2014/main" id="{E0ACD905-A6AE-491E-B90C-950BD5296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3" y="6205986"/>
            <a:ext cx="1238758" cy="53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765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8668E-A3E5-5004-B003-D0276D1E3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E19C-49BC-8737-2823-A9816405F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11" y="411424"/>
            <a:ext cx="11882377" cy="1486823"/>
          </a:xfrm>
        </p:spPr>
        <p:txBody>
          <a:bodyPr>
            <a:noAutofit/>
          </a:bodyPr>
          <a:lstStyle/>
          <a:p>
            <a:r>
              <a:rPr lang="en-GB" b="1" u="sng" dirty="0">
                <a:latin typeface="Aptos" panose="020B0004020202020204" pitchFamily="34" charset="0"/>
              </a:rPr>
              <a:t>Laser with constant power</a:t>
            </a:r>
            <a:r>
              <a:rPr lang="en-GB" b="1" dirty="0">
                <a:latin typeface="Aptos" panose="020B0004020202020204" pitchFamily="34" charset="0"/>
              </a:rPr>
              <a:t>: temperature vs depth</a:t>
            </a:r>
            <a:br>
              <a:rPr lang="en-GB" b="1" dirty="0">
                <a:latin typeface="Aptos" panose="020B0004020202020204" pitchFamily="34" charset="0"/>
              </a:rPr>
            </a:br>
            <a:endParaRPr lang="fr-FR" dirty="0">
              <a:latin typeface="Aptos" panose="020B0004020202020204" pitchFamily="34" charset="0"/>
            </a:endParaRPr>
          </a:p>
        </p:txBody>
      </p:sp>
      <p:pic>
        <p:nvPicPr>
          <p:cNvPr id="4" name="Picture 2" descr="Matthieu EGELS | IM2NP">
            <a:extLst>
              <a:ext uri="{FF2B5EF4-FFF2-40B4-BE49-F238E27FC236}">
                <a16:creationId xmlns:a16="http://schemas.microsoft.com/office/drawing/2014/main" id="{4CC6525B-894A-46D7-562A-586C40B873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7" b="36608"/>
          <a:stretch/>
        </p:blipFill>
        <p:spPr bwMode="auto">
          <a:xfrm>
            <a:off x="10128083" y="6165669"/>
            <a:ext cx="2063917" cy="6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AT'AMU — Cat OPIDoR">
            <a:extLst>
              <a:ext uri="{FF2B5EF4-FFF2-40B4-BE49-F238E27FC236}">
                <a16:creationId xmlns:a16="http://schemas.microsoft.com/office/drawing/2014/main" id="{B5058401-AC2D-9189-736C-19AF9D82B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4" y="6117133"/>
            <a:ext cx="1238758" cy="53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2">
            <a:extLst>
              <a:ext uri="{FF2B5EF4-FFF2-40B4-BE49-F238E27FC236}">
                <a16:creationId xmlns:a16="http://schemas.microsoft.com/office/drawing/2014/main" id="{0A069D09-A889-7197-E4B0-894A0374E1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BC7798-D1AB-F2D2-73BA-A7C2A50BEDC5}"/>
              </a:ext>
            </a:extLst>
          </p:cNvPr>
          <p:cNvSpPr txBox="1"/>
          <p:nvPr/>
        </p:nvSpPr>
        <p:spPr>
          <a:xfrm>
            <a:off x="276533" y="1398791"/>
            <a:ext cx="248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BFBF4EE-C877-A07F-6CE8-BEABAAE6830D}"/>
              </a:ext>
            </a:extLst>
          </p:cNvPr>
          <p:cNvSpPr txBox="1"/>
          <p:nvPr/>
        </p:nvSpPr>
        <p:spPr>
          <a:xfrm>
            <a:off x="6633820" y="1398791"/>
            <a:ext cx="259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Our simulation</a:t>
            </a:r>
          </a:p>
        </p:txBody>
      </p:sp>
      <p:pic>
        <p:nvPicPr>
          <p:cNvPr id="13" name="Image 12" descr="Une image contenant texte, Tracé, ligne, diagramme">
            <a:extLst>
              <a:ext uri="{FF2B5EF4-FFF2-40B4-BE49-F238E27FC236}">
                <a16:creationId xmlns:a16="http://schemas.microsoft.com/office/drawing/2014/main" id="{4D1E4493-457B-73FC-362C-3860E65992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20" y="1783072"/>
            <a:ext cx="5313680" cy="392432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120831F-E055-A8B9-DC61-1165C189D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533" y="1898247"/>
            <a:ext cx="5879474" cy="369397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702B9F-B88C-422F-BDCD-893CD6D8BC60}"/>
              </a:ext>
            </a:extLst>
          </p:cNvPr>
          <p:cNvCxnSpPr>
            <a:cxnSpLocks/>
          </p:cNvCxnSpPr>
          <p:nvPr/>
        </p:nvCxnSpPr>
        <p:spPr>
          <a:xfrm>
            <a:off x="6169070" y="1583457"/>
            <a:ext cx="0" cy="45822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26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911EB-7E52-13B9-D447-708A594E4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BAE67-BFEB-B733-D9AC-5E8BE543D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11" y="532305"/>
            <a:ext cx="11882377" cy="1044986"/>
          </a:xfrm>
        </p:spPr>
        <p:txBody>
          <a:bodyPr>
            <a:noAutofit/>
          </a:bodyPr>
          <a:lstStyle/>
          <a:p>
            <a:r>
              <a:rPr lang="en-GB" b="1" u="sng" dirty="0">
                <a:latin typeface="Aptos" panose="020B0004020202020204" pitchFamily="34" charset="0"/>
              </a:rPr>
              <a:t>Laser with constant power</a:t>
            </a:r>
            <a:r>
              <a:rPr lang="en-GB" b="1" dirty="0">
                <a:latin typeface="Aptos" panose="020B0004020202020204" pitchFamily="34" charset="0"/>
              </a:rPr>
              <a:t>: temperature profile slices </a:t>
            </a:r>
            <a:r>
              <a:rPr lang="en-GB" sz="2000" b="1" dirty="0">
                <a:latin typeface="Aptos" panose="020B0004020202020204" pitchFamily="34" charset="0"/>
              </a:rPr>
              <a:t>(at the end of the simulation, 300s)</a:t>
            </a:r>
            <a:br>
              <a:rPr lang="en-GB" b="1" dirty="0">
                <a:latin typeface="Aptos" panose="020B0004020202020204" pitchFamily="34" charset="0"/>
              </a:rPr>
            </a:br>
            <a:endParaRPr lang="fr-FR" dirty="0">
              <a:latin typeface="Aptos" panose="020B0004020202020204" pitchFamily="34" charset="0"/>
            </a:endParaRPr>
          </a:p>
        </p:txBody>
      </p:sp>
      <p:sp>
        <p:nvSpPr>
          <p:cNvPr id="12" name="AutoShape 2">
            <a:extLst>
              <a:ext uri="{FF2B5EF4-FFF2-40B4-BE49-F238E27FC236}">
                <a16:creationId xmlns:a16="http://schemas.microsoft.com/office/drawing/2014/main" id="{791913B7-ED96-DF1E-1BFA-95D103A9B7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858F3C1-1A5D-347E-9C75-4219C9BBF950}"/>
              </a:ext>
            </a:extLst>
          </p:cNvPr>
          <p:cNvSpPr txBox="1"/>
          <p:nvPr/>
        </p:nvSpPr>
        <p:spPr>
          <a:xfrm>
            <a:off x="271864" y="1504966"/>
            <a:ext cx="248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Expected</a:t>
            </a:r>
            <a:r>
              <a:rPr lang="fr-FR" dirty="0"/>
              <a:t> profile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0FF387C-1694-8B84-4A98-A6D8BC11543D}"/>
              </a:ext>
            </a:extLst>
          </p:cNvPr>
          <p:cNvSpPr txBox="1"/>
          <p:nvPr/>
        </p:nvSpPr>
        <p:spPr>
          <a:xfrm>
            <a:off x="6625112" y="1504966"/>
            <a:ext cx="259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Our simulation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41CCAF1-A014-C7F5-A1DC-BDC332C870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66" b="775"/>
          <a:stretch/>
        </p:blipFill>
        <p:spPr>
          <a:xfrm>
            <a:off x="0" y="1959429"/>
            <a:ext cx="5392416" cy="37657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1887A4-C09E-4421-AA2E-36AD73E03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144" y="1800403"/>
            <a:ext cx="5489316" cy="379920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483D46-1262-442A-A4C2-F901BE68647D}"/>
              </a:ext>
            </a:extLst>
          </p:cNvPr>
          <p:cNvCxnSpPr>
            <a:cxnSpLocks/>
          </p:cNvCxnSpPr>
          <p:nvPr/>
        </p:nvCxnSpPr>
        <p:spPr>
          <a:xfrm>
            <a:off x="5663973" y="1499953"/>
            <a:ext cx="0" cy="4587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Matthieu EGELS | IM2NP">
            <a:extLst>
              <a:ext uri="{FF2B5EF4-FFF2-40B4-BE49-F238E27FC236}">
                <a16:creationId xmlns:a16="http://schemas.microsoft.com/office/drawing/2014/main" id="{8ADEE3CA-F519-455B-AD0B-49E876D48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7" b="36608"/>
          <a:stretch/>
        </p:blipFill>
        <p:spPr bwMode="auto">
          <a:xfrm>
            <a:off x="10128083" y="6165669"/>
            <a:ext cx="2063917" cy="6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DAT'AMU — Cat OPIDoR">
            <a:extLst>
              <a:ext uri="{FF2B5EF4-FFF2-40B4-BE49-F238E27FC236}">
                <a16:creationId xmlns:a16="http://schemas.microsoft.com/office/drawing/2014/main" id="{CB0F3B33-6834-4FEC-BF02-65293637F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3" y="6205986"/>
            <a:ext cx="1238758" cy="53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82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D13EF-1561-DB72-6131-F5356DBB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u="sng" dirty="0">
                <a:latin typeface="Aptos" panose="020B0004020202020204" pitchFamily="34" charset="0"/>
              </a:rPr>
              <a:t>Laser with pulsed power</a:t>
            </a:r>
            <a:r>
              <a:rPr lang="en-GB" b="1" dirty="0">
                <a:latin typeface="Aptos" panose="020B0004020202020204" pitchFamily="34" charset="0"/>
              </a:rPr>
              <a:t>: new parameters</a:t>
            </a:r>
            <a:br>
              <a:rPr lang="fr-FR" b="1" dirty="0">
                <a:latin typeface="Aptos" panose="020B0004020202020204" pitchFamily="34" charset="0"/>
              </a:rPr>
            </a:br>
            <a:endParaRPr lang="fr-FR" b="1" dirty="0">
              <a:latin typeface="Aptos" panose="020B0004020202020204" pitchFamily="34" charset="0"/>
            </a:endParaRP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354C85CA-DE45-7D45-3556-1862C1958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2721" y="1690688"/>
            <a:ext cx="6047461" cy="39054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6601D18-B45B-0EE4-25AD-321D75938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13" y="1709218"/>
            <a:ext cx="5411864" cy="388689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106310C-C9ED-8C27-1F82-76252AD6F2E5}"/>
              </a:ext>
            </a:extLst>
          </p:cNvPr>
          <p:cNvSpPr txBox="1"/>
          <p:nvPr/>
        </p:nvSpPr>
        <p:spPr>
          <a:xfrm>
            <a:off x="276533" y="1220058"/>
            <a:ext cx="248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DE04341-2E07-C8AB-F876-D6ABD0249F38}"/>
              </a:ext>
            </a:extLst>
          </p:cNvPr>
          <p:cNvSpPr txBox="1"/>
          <p:nvPr/>
        </p:nvSpPr>
        <p:spPr>
          <a:xfrm>
            <a:off x="6633820" y="1220058"/>
            <a:ext cx="259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Our simulation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4B152E3-D462-63E0-1263-302788D81E3D}"/>
              </a:ext>
            </a:extLst>
          </p:cNvPr>
          <p:cNvSpPr txBox="1"/>
          <p:nvPr/>
        </p:nvSpPr>
        <p:spPr>
          <a:xfrm>
            <a:off x="4600432" y="5637942"/>
            <a:ext cx="284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Pulse Duration</a:t>
            </a:r>
            <a:r>
              <a:rPr lang="fr-FR" dirty="0"/>
              <a:t>: 10</a:t>
            </a:r>
            <a:r>
              <a:rPr lang="fr-FR" i="1" dirty="0"/>
              <a:t> 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91BEA0E-DA0C-3CB2-37E4-84BE5933E875}"/>
              </a:ext>
            </a:extLst>
          </p:cNvPr>
          <p:cNvSpPr txBox="1"/>
          <p:nvPr/>
        </p:nvSpPr>
        <p:spPr>
          <a:xfrm>
            <a:off x="4600432" y="6006411"/>
            <a:ext cx="284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Number</a:t>
            </a:r>
            <a:r>
              <a:rPr lang="fr-FR" b="1" dirty="0"/>
              <a:t> of pulse</a:t>
            </a:r>
            <a:r>
              <a:rPr lang="fr-FR" dirty="0"/>
              <a:t>: 10</a:t>
            </a:r>
            <a:endParaRPr lang="fr-FR" i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1A423DD-1BFB-58C0-3595-B4546185CFC4}"/>
              </a:ext>
            </a:extLst>
          </p:cNvPr>
          <p:cNvSpPr txBox="1"/>
          <p:nvPr/>
        </p:nvSpPr>
        <p:spPr>
          <a:xfrm>
            <a:off x="4600431" y="6365609"/>
            <a:ext cx="284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Total time</a:t>
            </a:r>
            <a:r>
              <a:rPr lang="fr-FR" dirty="0"/>
              <a:t>: 200 </a:t>
            </a:r>
            <a:r>
              <a:rPr lang="fr-FR" i="1" dirty="0"/>
              <a:t>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AF1B39-803F-4228-9A26-7E13E1C393C3}"/>
              </a:ext>
            </a:extLst>
          </p:cNvPr>
          <p:cNvCxnSpPr/>
          <p:nvPr/>
        </p:nvCxnSpPr>
        <p:spPr>
          <a:xfrm>
            <a:off x="5768476" y="1412674"/>
            <a:ext cx="0" cy="4225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Matthieu EGELS | IM2NP">
            <a:extLst>
              <a:ext uri="{FF2B5EF4-FFF2-40B4-BE49-F238E27FC236}">
                <a16:creationId xmlns:a16="http://schemas.microsoft.com/office/drawing/2014/main" id="{746FBF7C-9A5B-48BA-A48F-66DFC27F16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7" b="36608"/>
          <a:stretch/>
        </p:blipFill>
        <p:spPr bwMode="auto">
          <a:xfrm>
            <a:off x="10128083" y="6165669"/>
            <a:ext cx="2063917" cy="6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DAT'AMU — Cat OPIDoR">
            <a:extLst>
              <a:ext uri="{FF2B5EF4-FFF2-40B4-BE49-F238E27FC236}">
                <a16:creationId xmlns:a16="http://schemas.microsoft.com/office/drawing/2014/main" id="{BA02EF40-6B1D-4198-869B-D66419461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3" y="6205986"/>
            <a:ext cx="1238758" cy="53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102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79368-DED5-1613-8F2C-7F65EB1FB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974FD-5141-52A6-9C90-4C730D60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u="sng" dirty="0">
                <a:latin typeface="Aptos" panose="020B0004020202020204" pitchFamily="34" charset="0"/>
              </a:rPr>
              <a:t>Laser with pulsed power</a:t>
            </a:r>
            <a:r>
              <a:rPr lang="en-GB" b="1" dirty="0">
                <a:latin typeface="Aptos" panose="020B0004020202020204" pitchFamily="34" charset="0"/>
              </a:rPr>
              <a:t>: temperature evolution</a:t>
            </a:r>
            <a:br>
              <a:rPr lang="fr-FR" b="1" dirty="0">
                <a:latin typeface="Aptos" panose="020B0004020202020204" pitchFamily="34" charset="0"/>
              </a:rPr>
            </a:br>
            <a:endParaRPr lang="fr-FR" b="1" dirty="0">
              <a:latin typeface="Aptos" panose="020B00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F19546D-997B-E61F-D997-627C8950B49F}"/>
              </a:ext>
            </a:extLst>
          </p:cNvPr>
          <p:cNvSpPr txBox="1"/>
          <p:nvPr/>
        </p:nvSpPr>
        <p:spPr>
          <a:xfrm>
            <a:off x="276533" y="1471589"/>
            <a:ext cx="248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767F7E4-B3E2-6BC6-6313-E0968CEEB2FA}"/>
              </a:ext>
            </a:extLst>
          </p:cNvPr>
          <p:cNvSpPr txBox="1"/>
          <p:nvPr/>
        </p:nvSpPr>
        <p:spPr>
          <a:xfrm>
            <a:off x="6633820" y="1471589"/>
            <a:ext cx="259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Our simulation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43D9D6B-4593-8771-26DA-7C8CCFE38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7" y="1840921"/>
            <a:ext cx="5563830" cy="4005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6C3E5B-6989-4DCA-A991-64A9F4C35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38479"/>
            <a:ext cx="5797674" cy="400512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26F8A8-6717-40F1-940C-D4290B059FB2}"/>
              </a:ext>
            </a:extLst>
          </p:cNvPr>
          <p:cNvCxnSpPr>
            <a:cxnSpLocks/>
          </p:cNvCxnSpPr>
          <p:nvPr/>
        </p:nvCxnSpPr>
        <p:spPr>
          <a:xfrm>
            <a:off x="5977481" y="1583457"/>
            <a:ext cx="0" cy="4695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Matthieu EGELS | IM2NP">
            <a:extLst>
              <a:ext uri="{FF2B5EF4-FFF2-40B4-BE49-F238E27FC236}">
                <a16:creationId xmlns:a16="http://schemas.microsoft.com/office/drawing/2014/main" id="{01D2A74F-9344-427B-9A45-72623142F1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7" b="36608"/>
          <a:stretch/>
        </p:blipFill>
        <p:spPr bwMode="auto">
          <a:xfrm>
            <a:off x="10128083" y="6165669"/>
            <a:ext cx="2063917" cy="6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DAT'AMU — Cat OPIDoR">
            <a:extLst>
              <a:ext uri="{FF2B5EF4-FFF2-40B4-BE49-F238E27FC236}">
                <a16:creationId xmlns:a16="http://schemas.microsoft.com/office/drawing/2014/main" id="{E141929F-8578-47FA-B3A5-DAF34B336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3" y="6205986"/>
            <a:ext cx="1238758" cy="53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80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223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Office Theme</vt:lpstr>
      <vt:lpstr>Modelisation of laser heating of different materials using COMSOL</vt:lpstr>
      <vt:lpstr>COMSOL Laser Heating Tutorial</vt:lpstr>
      <vt:lpstr>Laser with constant power: heat input on the surface and parameters </vt:lpstr>
      <vt:lpstr>Laser with constant power: geometry </vt:lpstr>
      <vt:lpstr>Laser with constant power: graph of the temperature evolution (at the center of the beam) </vt:lpstr>
      <vt:lpstr>Laser with constant power: temperature vs depth </vt:lpstr>
      <vt:lpstr>Laser with constant power: temperature profile slices (at the end of the simulation, 300s) </vt:lpstr>
      <vt:lpstr>Laser with pulsed power: new parameters </vt:lpstr>
      <vt:lpstr>Laser with pulsed power: temperature evolution </vt:lpstr>
      <vt:lpstr>Application to TiN/GST layers: incorret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Modelisation of GST Layer heating by laser pulse</dc:title>
  <dc:creator>Admin</dc:creator>
  <cp:lastModifiedBy>Admin</cp:lastModifiedBy>
  <cp:revision>25</cp:revision>
  <dcterms:created xsi:type="dcterms:W3CDTF">2025-06-11T14:26:33Z</dcterms:created>
  <dcterms:modified xsi:type="dcterms:W3CDTF">2025-06-27T12:12:57Z</dcterms:modified>
</cp:coreProperties>
</file>