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75" r:id="rId4"/>
    <p:sldId id="276" r:id="rId5"/>
    <p:sldId id="277" r:id="rId6"/>
    <p:sldId id="278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Simon\COMSOL\3D%20Simulation\TiN%20GST%20Si\simulations\updated%20Si%20properties\v1%20Si\temp%20vs%20power%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u="sng" dirty="0"/>
              <a:t>Maximum temperature vs laser power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9525" cap="flat" cmpd="sng" algn="ctr">
              <a:solidFill>
                <a:schemeClr val="accent1">
                  <a:alpha val="7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28426000695069098"/>
                  <c:y val="9.2646705770211515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T= 3.391*P0 + 293.13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Sheet1!$A$2:$A$8</c:f>
              <c:numCache>
                <c:formatCode>General</c:formatCode>
                <c:ptCount val="7"/>
                <c:pt idx="0">
                  <c:v>300</c:v>
                </c:pt>
                <c:pt idx="1">
                  <c:v>350</c:v>
                </c:pt>
                <c:pt idx="2">
                  <c:v>400</c:v>
                </c:pt>
                <c:pt idx="3">
                  <c:v>500</c:v>
                </c:pt>
                <c:pt idx="4">
                  <c:v>750</c:v>
                </c:pt>
                <c:pt idx="5">
                  <c:v>1200</c:v>
                </c:pt>
                <c:pt idx="6">
                  <c:v>200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1310.4000000000001</c:v>
                </c:pt>
                <c:pt idx="1">
                  <c:v>1480</c:v>
                </c:pt>
                <c:pt idx="2">
                  <c:v>1649.5</c:v>
                </c:pt>
                <c:pt idx="3">
                  <c:v>1988.6</c:v>
                </c:pt>
                <c:pt idx="4">
                  <c:v>2836.4</c:v>
                </c:pt>
                <c:pt idx="5">
                  <c:v>4362.3</c:v>
                </c:pt>
                <c:pt idx="6">
                  <c:v>971.35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C8D-40A1-8896-214B4D654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1599120"/>
        <c:axId val="2127899680"/>
      </c:scatterChart>
      <c:valAx>
        <c:axId val="441599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P0 : Laser Power 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7899680"/>
        <c:crosses val="autoZero"/>
        <c:crossBetween val="midCat"/>
      </c:valAx>
      <c:valAx>
        <c:axId val="2127899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Max temperature (K)</a:t>
                </a:r>
              </a:p>
            </c:rich>
          </c:tx>
          <c:layout>
            <c:manualLayout>
              <c:xMode val="edge"/>
              <c:yMode val="edge"/>
              <c:x val="1.1358757870635375E-2"/>
              <c:y val="0.354935934680317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599120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0F3BFDD-C5A0-22B2-AC4C-456DFAD084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20E39A-5BB9-CF2B-F8CA-D4120CF3F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C9A55-9DAA-474A-BA2E-558EA885071E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CC9390-57D9-0AA3-0E96-E759279246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303B408-51C7-E069-AB01-CE945B1102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4EB93-BBED-4F01-8D59-A60FB1C3B0D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67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F8884-B3CB-4D85-8289-A22F4F4443C3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279B6-F8B7-4415-8682-5A1A5537A4C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097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3A4E-0FCC-4882-91AD-E3ED39DEC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9F053-5555-442C-A349-EC1375922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DE24B-F18B-4804-8AAF-297F8C169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50B-559C-496F-8C90-B6F85C05FAFA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72DBD-3955-434C-873E-375E0C76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D3884-BE63-41D5-957D-FA935917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2598-8561-4A9C-9829-DB8540FE1A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30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0B11-FEB1-439B-A623-48CCECA36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16DFC-44DC-4917-BABA-B6E752C0C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C2018-8CFB-4A59-A311-1D0F45BB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50B-559C-496F-8C90-B6F85C05FAFA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E6C8D-37E7-4D65-97B2-327B60DB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DF69-BF05-4573-8135-ACB3FAB6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2598-8561-4A9C-9829-DB8540FE1A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12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50567-3465-4E8C-87C0-950E204A1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2679F-E04F-42C4-BE52-22D78311B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DDEF4-3417-4662-B76F-792D9D75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50B-559C-496F-8C90-B6F85C05FAFA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9916B-E6E4-47AA-9450-D2C23160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57D7-18B1-490A-8100-EECE0721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2598-8561-4A9C-9829-DB8540FE1A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96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5532-ACAE-44EB-BDAF-C228566C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2C1D4-09F0-4E34-AE28-9AD026958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28C6E-A55E-493A-BD51-5578F55C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50B-559C-496F-8C90-B6F85C05FAFA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A4B1B-287D-4AB4-92DD-41B4F137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BC90C-52F6-4D50-9C00-802DBF8D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2598-8561-4A9C-9829-DB8540FE1A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06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84A1-463A-4C67-B6EB-EAE5E98E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E691B-8AA8-4143-B1CF-D8B6BB83E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55345-F75B-4A60-82D9-3A7C1F75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50B-559C-496F-8C90-B6F85C05FAFA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286A8-ED0A-4ED6-B76B-F152E8C6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FA829-F9BC-4D1B-A03E-AC75EC1F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2598-8561-4A9C-9829-DB8540FE1A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99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BD135-75F3-4551-AAC3-0FF2C92E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1A58-B5DE-4759-9E7D-4F498CC13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B1AA1-BB6E-41E4-AEC0-F800B1FDF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220FE-F412-4949-8C69-A134A365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50B-559C-496F-8C90-B6F85C05FAFA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F035A-53D0-40F0-B9CB-8BDA199F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8B1A0-7F19-4030-AADF-82381CB2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2598-8561-4A9C-9829-DB8540FE1A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47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B0C3-7A24-449D-8665-1AD868E2D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6C7C9-F5A3-4879-8CC7-2224690FA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D03F7-4EF6-4BB6-AAEC-38C32F24B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90F64-DA82-4F63-A319-9CD920F4A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6F4229-2135-46F2-94ED-E178867ED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4C82B-75E1-4B1C-B5F4-08712DCE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50B-559C-496F-8C90-B6F85C05FAFA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3683A-57CD-4970-A8F8-8DBFC501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1A535-D774-4001-9E1B-418BBF6A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2598-8561-4A9C-9829-DB8540FE1A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85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93BD-3821-48BF-84DA-97B3D1AB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19DA03-313A-436A-9718-D17CAB53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50B-559C-496F-8C90-B6F85C05FAFA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6628A-6284-41A8-A735-36D4E5FC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5DFC9-FBC0-429D-B67B-4797D56A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2598-8561-4A9C-9829-DB8540FE1A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14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010DB-CCC7-46D4-A06A-7460E69D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50B-559C-496F-8C90-B6F85C05FAFA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C0B65-D0C6-4827-81C7-A25BC5C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F9401-F509-4EBE-9792-74063C77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2598-8561-4A9C-9829-DB8540FE1A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43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1E64-52BB-443E-B70B-2D2741FC7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6FE13-5D08-44B2-A772-4C5BDAAF8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DD06C-0114-45BF-BB64-E6EC2C31C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47C5C-7B96-4D51-B3D2-48E5FA76A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50B-559C-496F-8C90-B6F85C05FAFA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71DE7-0304-45C2-8B9D-192A1358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919D9-C4C3-4BE0-9F52-B4879EB8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2598-8561-4A9C-9829-DB8540FE1A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69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F62D-747A-4086-B96E-B75EE729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79D0FA-6C34-47BE-A60F-5AC64EF6B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E6BDE-C8F6-4847-ABB9-12370FF3B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073FA-10DC-41BE-92B5-7310A005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D50B-559C-496F-8C90-B6F85C05FAFA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D6AB8-0BA3-478D-8303-EA9EC767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6F35C-BAE5-44C7-98FE-CCC0D9EB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2598-8561-4A9C-9829-DB8540FE1A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54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3ED61A-0983-4773-B0F8-C1C749D9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A5103-5E79-4801-99EE-FAEA4B1C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94C64-31B7-4C03-B9B8-8072AEE57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FD50B-559C-496F-8C90-B6F85C05FAFA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1B6CD-E783-4DE5-B2EF-306F0046F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5D943-229E-421A-A7E6-45095252C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A2598-8561-4A9C-9829-DB8540FE1A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8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6AE85-9C18-482C-9720-4868D101A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1066418" cy="2967208"/>
          </a:xfrm>
        </p:spPr>
        <p:txBody>
          <a:bodyPr>
            <a:normAutofit/>
          </a:bodyPr>
          <a:lstStyle/>
          <a:p>
            <a:pPr algn="l"/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Modelisation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of laser pulse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heating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TiN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/GST/Si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304BB-FE64-438A-8CE7-AF9FA8DC4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483185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fr-FR" dirty="0"/>
              <a:t>Simon Schmit, July 2025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Matthieu EGELS | IM2NP">
            <a:extLst>
              <a:ext uri="{FF2B5EF4-FFF2-40B4-BE49-F238E27FC236}">
                <a16:creationId xmlns:a16="http://schemas.microsoft.com/office/drawing/2014/main" id="{7A5E28DC-73E5-434B-84DB-94005595C1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7" b="36608"/>
          <a:stretch/>
        </p:blipFill>
        <p:spPr bwMode="auto">
          <a:xfrm>
            <a:off x="8406271" y="5521410"/>
            <a:ext cx="3785730" cy="113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'AMU — Cat OPIDoR">
            <a:extLst>
              <a:ext uri="{FF2B5EF4-FFF2-40B4-BE49-F238E27FC236}">
                <a16:creationId xmlns:a16="http://schemas.microsoft.com/office/drawing/2014/main" id="{7C87842A-CAD3-4B84-8CF7-C1C75C542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3" y="5521410"/>
            <a:ext cx="2613508" cy="113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23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F066-61E5-4B41-9D11-85CC6B87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9448"/>
            <a:ext cx="12476078" cy="1325563"/>
          </a:xfrm>
        </p:spPr>
        <p:txBody>
          <a:bodyPr>
            <a:noAutofit/>
          </a:bodyPr>
          <a:lstStyle/>
          <a:p>
            <a:r>
              <a:rPr lang="en-GB" sz="4000" b="1" u="sng" dirty="0">
                <a:latin typeface="Aptos" panose="020B0004020202020204" pitchFamily="34" charset="0"/>
              </a:rPr>
              <a:t>Heat input profile </a:t>
            </a:r>
            <a:r>
              <a:rPr lang="en-GB" sz="4000" u="sng" dirty="0">
                <a:latin typeface="Aptos" panose="020B0004020202020204" pitchFamily="34" charset="0"/>
              </a:rPr>
              <a:t>(beam modelling) </a:t>
            </a:r>
            <a:r>
              <a:rPr lang="en-GB" sz="4000" b="1" u="sng" dirty="0">
                <a:latin typeface="Aptos" panose="020B0004020202020204" pitchFamily="34" charset="0"/>
              </a:rPr>
              <a:t>and parameters</a:t>
            </a:r>
            <a:endParaRPr lang="fr-FR" sz="4000" b="1" u="sng" dirty="0"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8908F-6A10-4EC2-B61F-ACAA7C91424F}"/>
              </a:ext>
            </a:extLst>
          </p:cNvPr>
          <p:cNvSpPr txBox="1"/>
          <p:nvPr/>
        </p:nvSpPr>
        <p:spPr>
          <a:xfrm>
            <a:off x="216988" y="1579625"/>
            <a:ext cx="5698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 err="1"/>
              <a:t>Updated</a:t>
            </a:r>
            <a:r>
              <a:rPr lang="fr-FR" sz="2800" u="sng" dirty="0"/>
              <a:t> 2D </a:t>
            </a:r>
            <a:r>
              <a:rPr lang="fr-FR" sz="2800" u="sng" dirty="0" err="1"/>
              <a:t>Gaussian</a:t>
            </a:r>
            <a:r>
              <a:rPr lang="fr-FR" sz="2800" u="sng" dirty="0"/>
              <a:t> </a:t>
            </a:r>
            <a:r>
              <a:rPr lang="fr-FR" sz="2800" u="sng" dirty="0" err="1"/>
              <a:t>heat</a:t>
            </a:r>
            <a:r>
              <a:rPr lang="fr-FR" sz="2800" u="sng" dirty="0"/>
              <a:t> input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4EA509-69F7-4D0B-9918-109BEA5CED4E}"/>
              </a:ext>
            </a:extLst>
          </p:cNvPr>
          <p:cNvSpPr txBox="1"/>
          <p:nvPr/>
        </p:nvSpPr>
        <p:spPr>
          <a:xfrm>
            <a:off x="6676470" y="1554292"/>
            <a:ext cx="3857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 err="1"/>
              <a:t>Parameters</a:t>
            </a:r>
            <a:r>
              <a:rPr lang="fr-FR" sz="2800" u="sng" dirty="0"/>
              <a:t> :</a:t>
            </a:r>
          </a:p>
        </p:txBody>
      </p:sp>
      <p:pic>
        <p:nvPicPr>
          <p:cNvPr id="1026" name="Picture 2" descr="Gaussian Process">
            <a:extLst>
              <a:ext uri="{FF2B5EF4-FFF2-40B4-BE49-F238E27FC236}">
                <a16:creationId xmlns:a16="http://schemas.microsoft.com/office/drawing/2014/main" id="{CC98F9D1-CB4F-4692-A014-D7EAC056D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776" y="3476889"/>
            <a:ext cx="6334776" cy="255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atthieu EGELS | IM2NP">
            <a:extLst>
              <a:ext uri="{FF2B5EF4-FFF2-40B4-BE49-F238E27FC236}">
                <a16:creationId xmlns:a16="http://schemas.microsoft.com/office/drawing/2014/main" id="{CE0DE9AB-0622-4F28-AEEC-1EC5967AE1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7" b="36608"/>
          <a:stretch/>
        </p:blipFill>
        <p:spPr bwMode="auto">
          <a:xfrm>
            <a:off x="10128083" y="6165669"/>
            <a:ext cx="2063917" cy="6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DAT'AMU — Cat OPIDoR">
            <a:extLst>
              <a:ext uri="{FF2B5EF4-FFF2-40B4-BE49-F238E27FC236}">
                <a16:creationId xmlns:a16="http://schemas.microsoft.com/office/drawing/2014/main" id="{71ABD047-D1EC-4912-BFA5-90AD97F83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3" y="6205986"/>
            <a:ext cx="1238758" cy="53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BBB477-5448-42F4-BB3F-A0D9800D8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533" y="2552402"/>
            <a:ext cx="5478741" cy="8765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094515-FC31-4AD4-9C03-A8B9E8CE23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270"/>
          <a:stretch/>
        </p:blipFill>
        <p:spPr>
          <a:xfrm>
            <a:off x="6096000" y="2490743"/>
            <a:ext cx="5885842" cy="30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6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938376-DA83-45F8-BCB1-07F335827E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/>
          <a:stretch/>
        </p:blipFill>
        <p:spPr>
          <a:xfrm>
            <a:off x="2621280" y="3192627"/>
            <a:ext cx="7655830" cy="36653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F99D12-30A6-46D9-B527-877715F566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8" r="1268" b="5988"/>
          <a:stretch/>
        </p:blipFill>
        <p:spPr>
          <a:xfrm>
            <a:off x="6221919" y="841680"/>
            <a:ext cx="5579706" cy="30788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12F066-61E5-4B41-9D11-85CC6B87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-196808"/>
            <a:ext cx="12476078" cy="1325563"/>
          </a:xfrm>
        </p:spPr>
        <p:txBody>
          <a:bodyPr>
            <a:noAutofit/>
          </a:bodyPr>
          <a:lstStyle/>
          <a:p>
            <a:r>
              <a:rPr lang="en-GB" b="1" u="sng" dirty="0">
                <a:latin typeface="Aptos" panose="020B0004020202020204" pitchFamily="34" charset="0"/>
              </a:rPr>
              <a:t>Geometry and mesh of the layers</a:t>
            </a:r>
            <a:endParaRPr lang="fr-FR" b="1" u="sng" dirty="0">
              <a:latin typeface="Aptos" panose="020B0004020202020204" pitchFamily="34" charset="0"/>
            </a:endParaRPr>
          </a:p>
        </p:txBody>
      </p:sp>
      <p:pic>
        <p:nvPicPr>
          <p:cNvPr id="10" name="Picture 2" descr="Matthieu EGELS | IM2NP">
            <a:extLst>
              <a:ext uri="{FF2B5EF4-FFF2-40B4-BE49-F238E27FC236}">
                <a16:creationId xmlns:a16="http://schemas.microsoft.com/office/drawing/2014/main" id="{CE0DE9AB-0622-4F28-AEEC-1EC5967AE1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7" b="36608"/>
          <a:stretch/>
        </p:blipFill>
        <p:spPr bwMode="auto">
          <a:xfrm>
            <a:off x="10128083" y="6165669"/>
            <a:ext cx="2063917" cy="6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DAT'AMU — Cat OPIDoR">
            <a:extLst>
              <a:ext uri="{FF2B5EF4-FFF2-40B4-BE49-F238E27FC236}">
                <a16:creationId xmlns:a16="http://schemas.microsoft.com/office/drawing/2014/main" id="{71ABD047-D1EC-4912-BFA5-90AD97F83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3" y="6205986"/>
            <a:ext cx="1238758" cy="53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121805-7BD5-45A2-AE09-2DEC1F02DCE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27" r="1843" b="5806"/>
          <a:stretch/>
        </p:blipFill>
        <p:spPr>
          <a:xfrm>
            <a:off x="511720" y="1118366"/>
            <a:ext cx="5259361" cy="2892011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reflection stA="45000" endPos="0" dist="50800" dir="5400000" sy="-100000" algn="bl" rotWithShape="0"/>
            <a:softEdge rad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3543B3-228A-4DB3-AC5F-43334B1598E9}"/>
              </a:ext>
            </a:extLst>
          </p:cNvPr>
          <p:cNvSpPr txBox="1"/>
          <p:nvPr/>
        </p:nvSpPr>
        <p:spPr>
          <a:xfrm>
            <a:off x="10607167" y="4058001"/>
            <a:ext cx="265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GST225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C8250E-76D2-4F26-94A0-A8E1F8432545}"/>
              </a:ext>
            </a:extLst>
          </p:cNvPr>
          <p:cNvSpPr txBox="1"/>
          <p:nvPr/>
        </p:nvSpPr>
        <p:spPr>
          <a:xfrm>
            <a:off x="10607167" y="4380134"/>
            <a:ext cx="265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01D836-CBB5-4A13-8DB0-BE116BD3DA24}"/>
              </a:ext>
            </a:extLst>
          </p:cNvPr>
          <p:cNvSpPr txBox="1"/>
          <p:nvPr/>
        </p:nvSpPr>
        <p:spPr>
          <a:xfrm>
            <a:off x="10607167" y="3735868"/>
            <a:ext cx="265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TiN</a:t>
            </a:r>
            <a:endParaRPr lang="fr-F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76D933-570D-4E60-A3E6-FD8D1017A564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10296525" y="3920534"/>
            <a:ext cx="310642" cy="11235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912F31-DC52-4302-B042-6D529CC0BCC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0296525" y="4130316"/>
            <a:ext cx="310642" cy="11235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A029D2-0B68-459A-84F7-6F294788E5AD}"/>
              </a:ext>
            </a:extLst>
          </p:cNvPr>
          <p:cNvCxnSpPr>
            <a:cxnSpLocks/>
          </p:cNvCxnSpPr>
          <p:nvPr/>
        </p:nvCxnSpPr>
        <p:spPr>
          <a:xfrm>
            <a:off x="10296525" y="4583130"/>
            <a:ext cx="40737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64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C7E9B9-DC2D-462E-B30B-353358668B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78" t="3833" r="18212" b="68228"/>
          <a:stretch/>
        </p:blipFill>
        <p:spPr>
          <a:xfrm>
            <a:off x="226207" y="986809"/>
            <a:ext cx="5410802" cy="49215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A279D8-FC52-407F-ADD3-12DEC0947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5" y="-116708"/>
            <a:ext cx="12037189" cy="968250"/>
          </a:xfrm>
        </p:spPr>
        <p:txBody>
          <a:bodyPr>
            <a:noAutofit/>
          </a:bodyPr>
          <a:lstStyle/>
          <a:p>
            <a:r>
              <a:rPr lang="en-GB" sz="3200" b="1" u="sng" dirty="0">
                <a:latin typeface="Aptos" panose="020B0004020202020204" pitchFamily="34" charset="0"/>
              </a:rPr>
              <a:t>Temperature gradient at the end of the pulse</a:t>
            </a:r>
            <a:endParaRPr lang="fr-FR" sz="3200" b="1" u="sng" dirty="0">
              <a:latin typeface="Aptos" panose="020B0004020202020204" pitchFamily="34" charset="0"/>
            </a:endParaRPr>
          </a:p>
        </p:txBody>
      </p:sp>
      <p:pic>
        <p:nvPicPr>
          <p:cNvPr id="9" name="Picture 2" descr="Matthieu EGELS | IM2NP">
            <a:extLst>
              <a:ext uri="{FF2B5EF4-FFF2-40B4-BE49-F238E27FC236}">
                <a16:creationId xmlns:a16="http://schemas.microsoft.com/office/drawing/2014/main" id="{F3937EB2-647B-4DB7-AE54-C52B4E372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7" b="36608"/>
          <a:stretch/>
        </p:blipFill>
        <p:spPr bwMode="auto">
          <a:xfrm>
            <a:off x="10128083" y="6165669"/>
            <a:ext cx="2063917" cy="6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DAT'AMU — Cat OPIDoR">
            <a:extLst>
              <a:ext uri="{FF2B5EF4-FFF2-40B4-BE49-F238E27FC236}">
                <a16:creationId xmlns:a16="http://schemas.microsoft.com/office/drawing/2014/main" id="{46C4D49A-941B-4794-B495-A5486C7F0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3" y="6205986"/>
            <a:ext cx="1238758" cy="53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BBFD6F-FCE5-4094-855E-ECE5E9BAD4F6}"/>
              </a:ext>
            </a:extLst>
          </p:cNvPr>
          <p:cNvCxnSpPr>
            <a:cxnSpLocks/>
          </p:cNvCxnSpPr>
          <p:nvPr/>
        </p:nvCxnSpPr>
        <p:spPr>
          <a:xfrm>
            <a:off x="226206" y="1167289"/>
            <a:ext cx="119467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2649EA-B21B-4B37-BC46-B36F179DFDE8}"/>
              </a:ext>
            </a:extLst>
          </p:cNvPr>
          <p:cNvCxnSpPr>
            <a:cxnSpLocks/>
          </p:cNvCxnSpPr>
          <p:nvPr/>
        </p:nvCxnSpPr>
        <p:spPr>
          <a:xfrm>
            <a:off x="226207" y="2042160"/>
            <a:ext cx="119467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71F649E-9FB4-4386-9D98-5EEF0A392D72}"/>
              </a:ext>
            </a:extLst>
          </p:cNvPr>
          <p:cNvSpPr txBox="1"/>
          <p:nvPr/>
        </p:nvSpPr>
        <p:spPr>
          <a:xfrm>
            <a:off x="5697882" y="879089"/>
            <a:ext cx="934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TiN</a:t>
            </a:r>
            <a:endParaRPr lang="fr-FR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88CCF4-DA5E-4371-9F11-AB9E24E1EC06}"/>
              </a:ext>
            </a:extLst>
          </p:cNvPr>
          <p:cNvSpPr txBox="1"/>
          <p:nvPr/>
        </p:nvSpPr>
        <p:spPr>
          <a:xfrm>
            <a:off x="5697882" y="1338301"/>
            <a:ext cx="1564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Ge2Sb2Te5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965722-F943-4488-8A7C-B61667E22599}"/>
              </a:ext>
            </a:extLst>
          </p:cNvPr>
          <p:cNvSpPr txBox="1"/>
          <p:nvPr/>
        </p:nvSpPr>
        <p:spPr>
          <a:xfrm>
            <a:off x="5753972" y="2117749"/>
            <a:ext cx="934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Si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0A48EE-2055-4C1C-9C2A-D82DCF34C72A}"/>
              </a:ext>
            </a:extLst>
          </p:cNvPr>
          <p:cNvCxnSpPr>
            <a:cxnSpLocks/>
          </p:cNvCxnSpPr>
          <p:nvPr/>
        </p:nvCxnSpPr>
        <p:spPr>
          <a:xfrm>
            <a:off x="342900" y="1188720"/>
            <a:ext cx="0" cy="842787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641A028-1251-4368-A049-688AA21960DA}"/>
              </a:ext>
            </a:extLst>
          </p:cNvPr>
          <p:cNvCxnSpPr>
            <a:cxnSpLocks/>
          </p:cNvCxnSpPr>
          <p:nvPr/>
        </p:nvCxnSpPr>
        <p:spPr>
          <a:xfrm flipV="1">
            <a:off x="342900" y="2059306"/>
            <a:ext cx="0" cy="38662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8926025-9A62-4952-9435-345D0F3C363E}"/>
              </a:ext>
            </a:extLst>
          </p:cNvPr>
          <p:cNvSpPr txBox="1"/>
          <p:nvPr/>
        </p:nvSpPr>
        <p:spPr>
          <a:xfrm>
            <a:off x="459593" y="2155096"/>
            <a:ext cx="273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Substrate</a:t>
            </a:r>
            <a:r>
              <a:rPr lang="fr-FR" dirty="0">
                <a:solidFill>
                  <a:schemeClr val="bg1"/>
                </a:solidFill>
              </a:rPr>
              <a:t> (1500nm)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F5DB85-9157-45CA-B55B-32091BF6E9A9}"/>
              </a:ext>
            </a:extLst>
          </p:cNvPr>
          <p:cNvSpPr txBox="1"/>
          <p:nvPr/>
        </p:nvSpPr>
        <p:spPr>
          <a:xfrm>
            <a:off x="459592" y="1226274"/>
            <a:ext cx="114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100 nm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D4652B-F07B-451D-89B2-4B04B2A61EC6}"/>
              </a:ext>
            </a:extLst>
          </p:cNvPr>
          <p:cNvCxnSpPr>
            <a:cxnSpLocks/>
          </p:cNvCxnSpPr>
          <p:nvPr/>
        </p:nvCxnSpPr>
        <p:spPr>
          <a:xfrm flipV="1">
            <a:off x="342900" y="986809"/>
            <a:ext cx="0" cy="161906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169B05E-99A0-464F-8BE4-31AA53C359EB}"/>
              </a:ext>
            </a:extLst>
          </p:cNvPr>
          <p:cNvSpPr txBox="1"/>
          <p:nvPr/>
        </p:nvSpPr>
        <p:spPr>
          <a:xfrm>
            <a:off x="459593" y="883941"/>
            <a:ext cx="114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20 nm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2F32EAC-CE80-4792-8172-7ED708A251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010" y="2617429"/>
            <a:ext cx="6363920" cy="329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4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79D8-FC52-407F-ADD3-12DEC0947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5" y="-129190"/>
            <a:ext cx="12037189" cy="968250"/>
          </a:xfrm>
        </p:spPr>
        <p:txBody>
          <a:bodyPr>
            <a:noAutofit/>
          </a:bodyPr>
          <a:lstStyle/>
          <a:p>
            <a:r>
              <a:rPr lang="en-GB" sz="3200" b="1" u="sng" dirty="0">
                <a:latin typeface="Aptos" panose="020B0004020202020204" pitchFamily="34" charset="0"/>
              </a:rPr>
              <a:t>Temperature gradient at the end of the pulse</a:t>
            </a:r>
            <a:endParaRPr lang="fr-FR" sz="3200" b="1" u="sng" dirty="0">
              <a:latin typeface="Aptos" panose="020B0004020202020204" pitchFamily="34" charset="0"/>
            </a:endParaRPr>
          </a:p>
        </p:txBody>
      </p:sp>
      <p:pic>
        <p:nvPicPr>
          <p:cNvPr id="9" name="Picture 2" descr="Matthieu EGELS | IM2NP">
            <a:extLst>
              <a:ext uri="{FF2B5EF4-FFF2-40B4-BE49-F238E27FC236}">
                <a16:creationId xmlns:a16="http://schemas.microsoft.com/office/drawing/2014/main" id="{F3937EB2-647B-4DB7-AE54-C52B4E372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7" b="36608"/>
          <a:stretch/>
        </p:blipFill>
        <p:spPr bwMode="auto">
          <a:xfrm>
            <a:off x="10128083" y="6165669"/>
            <a:ext cx="2063917" cy="6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DAT'AMU — Cat OPIDoR">
            <a:extLst>
              <a:ext uri="{FF2B5EF4-FFF2-40B4-BE49-F238E27FC236}">
                <a16:creationId xmlns:a16="http://schemas.microsoft.com/office/drawing/2014/main" id="{46C4D49A-941B-4794-B495-A5486C7F0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3" y="6205986"/>
            <a:ext cx="1238758" cy="53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BBFD6F-FCE5-4094-855E-ECE5E9BAD4F6}"/>
              </a:ext>
            </a:extLst>
          </p:cNvPr>
          <p:cNvCxnSpPr>
            <a:cxnSpLocks/>
          </p:cNvCxnSpPr>
          <p:nvPr/>
        </p:nvCxnSpPr>
        <p:spPr>
          <a:xfrm>
            <a:off x="226206" y="1167289"/>
            <a:ext cx="119467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2649EA-B21B-4B37-BC46-B36F179DFDE8}"/>
              </a:ext>
            </a:extLst>
          </p:cNvPr>
          <p:cNvCxnSpPr>
            <a:cxnSpLocks/>
          </p:cNvCxnSpPr>
          <p:nvPr/>
        </p:nvCxnSpPr>
        <p:spPr>
          <a:xfrm>
            <a:off x="226207" y="2042160"/>
            <a:ext cx="119467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0A48EE-2055-4C1C-9C2A-D82DCF34C72A}"/>
              </a:ext>
            </a:extLst>
          </p:cNvPr>
          <p:cNvCxnSpPr>
            <a:cxnSpLocks/>
          </p:cNvCxnSpPr>
          <p:nvPr/>
        </p:nvCxnSpPr>
        <p:spPr>
          <a:xfrm>
            <a:off x="342900" y="1210885"/>
            <a:ext cx="0" cy="820622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641A028-1251-4368-A049-688AA21960DA}"/>
              </a:ext>
            </a:extLst>
          </p:cNvPr>
          <p:cNvCxnSpPr>
            <a:cxnSpLocks/>
          </p:cNvCxnSpPr>
          <p:nvPr/>
        </p:nvCxnSpPr>
        <p:spPr>
          <a:xfrm flipV="1">
            <a:off x="335008" y="2042160"/>
            <a:ext cx="0" cy="37867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8926025-9A62-4952-9435-345D0F3C363E}"/>
              </a:ext>
            </a:extLst>
          </p:cNvPr>
          <p:cNvSpPr txBox="1"/>
          <p:nvPr/>
        </p:nvSpPr>
        <p:spPr>
          <a:xfrm>
            <a:off x="459593" y="2155096"/>
            <a:ext cx="273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Substrate</a:t>
            </a:r>
            <a:r>
              <a:rPr lang="fr-FR" dirty="0">
                <a:solidFill>
                  <a:schemeClr val="bg1"/>
                </a:solidFill>
              </a:rPr>
              <a:t> (1500nm)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F5DB85-9157-45CA-B55B-32091BF6E9A9}"/>
              </a:ext>
            </a:extLst>
          </p:cNvPr>
          <p:cNvSpPr txBox="1"/>
          <p:nvPr/>
        </p:nvSpPr>
        <p:spPr>
          <a:xfrm>
            <a:off x="459592" y="1226274"/>
            <a:ext cx="114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100 nm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D4652B-F07B-451D-89B2-4B04B2A61EC6}"/>
              </a:ext>
            </a:extLst>
          </p:cNvPr>
          <p:cNvCxnSpPr>
            <a:cxnSpLocks/>
          </p:cNvCxnSpPr>
          <p:nvPr/>
        </p:nvCxnSpPr>
        <p:spPr>
          <a:xfrm flipV="1">
            <a:off x="342900" y="986809"/>
            <a:ext cx="0" cy="163596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169B05E-99A0-464F-8BE4-31AA53C359EB}"/>
              </a:ext>
            </a:extLst>
          </p:cNvPr>
          <p:cNvSpPr txBox="1"/>
          <p:nvPr/>
        </p:nvSpPr>
        <p:spPr>
          <a:xfrm>
            <a:off x="459593" y="883941"/>
            <a:ext cx="114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20 nm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69D8B9-456F-4799-B2C0-64F414D29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88" y="857805"/>
            <a:ext cx="10264139" cy="530786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4B56D7-5062-41A7-BD0B-82DD58A905C6}"/>
              </a:ext>
            </a:extLst>
          </p:cNvPr>
          <p:cNvCxnSpPr>
            <a:cxnSpLocks/>
          </p:cNvCxnSpPr>
          <p:nvPr/>
        </p:nvCxnSpPr>
        <p:spPr>
          <a:xfrm>
            <a:off x="1672590" y="1270635"/>
            <a:ext cx="29998" cy="44204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79A73A-18B6-45BA-B5A0-68A25EB1C847}"/>
              </a:ext>
            </a:extLst>
          </p:cNvPr>
          <p:cNvCxnSpPr>
            <a:cxnSpLocks/>
          </p:cNvCxnSpPr>
          <p:nvPr/>
        </p:nvCxnSpPr>
        <p:spPr>
          <a:xfrm>
            <a:off x="2238103" y="1270635"/>
            <a:ext cx="0" cy="44204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93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79D8-FC52-407F-ADD3-12DEC0947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5" y="115219"/>
            <a:ext cx="12037189" cy="968250"/>
          </a:xfrm>
        </p:spPr>
        <p:txBody>
          <a:bodyPr>
            <a:noAutofit/>
          </a:bodyPr>
          <a:lstStyle/>
          <a:p>
            <a:r>
              <a:rPr lang="en-GB" sz="3200" b="1" u="sng" dirty="0">
                <a:latin typeface="Aptos" panose="020B0004020202020204" pitchFamily="34" charset="0"/>
              </a:rPr>
              <a:t>Temperature vs time at the middle of the laser beam on </a:t>
            </a:r>
            <a:r>
              <a:rPr lang="en-GB" sz="3200" b="1" u="sng" dirty="0" err="1">
                <a:latin typeface="Aptos" panose="020B0004020202020204" pitchFamily="34" charset="0"/>
              </a:rPr>
              <a:t>TiN</a:t>
            </a:r>
            <a:r>
              <a:rPr lang="en-GB" sz="3200" b="1" u="sng" dirty="0">
                <a:latin typeface="Aptos" panose="020B0004020202020204" pitchFamily="34" charset="0"/>
              </a:rPr>
              <a:t> layer surface </a:t>
            </a:r>
            <a:r>
              <a:rPr lang="en-GB" sz="3200" u="sng" dirty="0">
                <a:latin typeface="Aptos" panose="020B0004020202020204" pitchFamily="34" charset="0"/>
              </a:rPr>
              <a:t>(x=0, y=0)</a:t>
            </a:r>
            <a:endParaRPr lang="fr-FR" sz="3200" b="1" u="sng" dirty="0">
              <a:latin typeface="Aptos" panose="020B0004020202020204" pitchFamily="34" charset="0"/>
            </a:endParaRPr>
          </a:p>
        </p:txBody>
      </p:sp>
      <p:pic>
        <p:nvPicPr>
          <p:cNvPr id="9" name="Picture 2" descr="Matthieu EGELS | IM2NP">
            <a:extLst>
              <a:ext uri="{FF2B5EF4-FFF2-40B4-BE49-F238E27FC236}">
                <a16:creationId xmlns:a16="http://schemas.microsoft.com/office/drawing/2014/main" id="{F3937EB2-647B-4DB7-AE54-C52B4E372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7" b="36608"/>
          <a:stretch/>
        </p:blipFill>
        <p:spPr bwMode="auto">
          <a:xfrm>
            <a:off x="10128083" y="6165669"/>
            <a:ext cx="2063917" cy="6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DAT'AMU — Cat OPIDoR">
            <a:extLst>
              <a:ext uri="{FF2B5EF4-FFF2-40B4-BE49-F238E27FC236}">
                <a16:creationId xmlns:a16="http://schemas.microsoft.com/office/drawing/2014/main" id="{46C4D49A-941B-4794-B495-A5486C7F0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3" y="6205986"/>
            <a:ext cx="1238758" cy="53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86A721-5E07-4A41-B152-DD4B1EB2B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07" y="1178097"/>
            <a:ext cx="9461784" cy="489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6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79D8-FC52-407F-ADD3-12DEC0947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11" y="16233"/>
            <a:ext cx="12037189" cy="968250"/>
          </a:xfrm>
        </p:spPr>
        <p:txBody>
          <a:bodyPr>
            <a:noAutofit/>
          </a:bodyPr>
          <a:lstStyle/>
          <a:p>
            <a:r>
              <a:rPr lang="en-GB" sz="3200" b="1" u="sng" dirty="0">
                <a:latin typeface="Aptos" panose="020B0004020202020204" pitchFamily="34" charset="0"/>
              </a:rPr>
              <a:t>Maximum temperature depending on the laser power </a:t>
            </a:r>
            <a:endParaRPr lang="fr-FR" sz="3200" b="1" u="sng" dirty="0">
              <a:latin typeface="Aptos" panose="020B0004020202020204" pitchFamily="34" charset="0"/>
            </a:endParaRPr>
          </a:p>
        </p:txBody>
      </p:sp>
      <p:pic>
        <p:nvPicPr>
          <p:cNvPr id="9" name="Picture 2" descr="Matthieu EGELS | IM2NP">
            <a:extLst>
              <a:ext uri="{FF2B5EF4-FFF2-40B4-BE49-F238E27FC236}">
                <a16:creationId xmlns:a16="http://schemas.microsoft.com/office/drawing/2014/main" id="{F3937EB2-647B-4DB7-AE54-C52B4E372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77" b="36608"/>
          <a:stretch/>
        </p:blipFill>
        <p:spPr bwMode="auto">
          <a:xfrm>
            <a:off x="10128083" y="6165669"/>
            <a:ext cx="2063917" cy="6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DAT'AMU — Cat OPIDoR">
            <a:extLst>
              <a:ext uri="{FF2B5EF4-FFF2-40B4-BE49-F238E27FC236}">
                <a16:creationId xmlns:a16="http://schemas.microsoft.com/office/drawing/2014/main" id="{46C4D49A-941B-4794-B495-A5486C7F0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3" y="6205986"/>
            <a:ext cx="1238758" cy="53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8BFA230-406F-48B6-B6D4-0455E9CE58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7808091"/>
              </p:ext>
            </p:extLst>
          </p:nvPr>
        </p:nvGraphicFramePr>
        <p:xfrm>
          <a:off x="4365440" y="1413911"/>
          <a:ext cx="7826560" cy="4223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8FB34B-6BFB-492F-ADD4-2DCB72F93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53528"/>
              </p:ext>
            </p:extLst>
          </p:nvPr>
        </p:nvGraphicFramePr>
        <p:xfrm>
          <a:off x="187140" y="1739084"/>
          <a:ext cx="4178300" cy="33798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5466">
                  <a:extLst>
                    <a:ext uri="{9D8B030D-6E8A-4147-A177-3AD203B41FA5}">
                      <a16:colId xmlns:a16="http://schemas.microsoft.com/office/drawing/2014/main" val="3011226960"/>
                    </a:ext>
                  </a:extLst>
                </a:gridCol>
                <a:gridCol w="2022834">
                  <a:extLst>
                    <a:ext uri="{9D8B030D-6E8A-4147-A177-3AD203B41FA5}">
                      <a16:colId xmlns:a16="http://schemas.microsoft.com/office/drawing/2014/main" val="399648920"/>
                    </a:ext>
                  </a:extLst>
                </a:gridCol>
              </a:tblGrid>
              <a:tr h="4224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Power (W)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Temperature max (K)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40443073"/>
                  </a:ext>
                </a:extLst>
              </a:tr>
              <a:tr h="42247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971.35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48352294"/>
                  </a:ext>
                </a:extLst>
              </a:tr>
              <a:tr h="42247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1310.4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6035312"/>
                  </a:ext>
                </a:extLst>
              </a:tr>
              <a:tr h="42247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4680845"/>
                  </a:ext>
                </a:extLst>
              </a:tr>
              <a:tr h="42247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1649.5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4044125"/>
                  </a:ext>
                </a:extLst>
              </a:tr>
              <a:tr h="42247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1988.6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7681320"/>
                  </a:ext>
                </a:extLst>
              </a:tr>
              <a:tr h="42247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2836.4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379980"/>
                  </a:ext>
                </a:extLst>
              </a:tr>
              <a:tr h="42247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4362.3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48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869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</TotalTime>
  <Words>148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Office Theme</vt:lpstr>
      <vt:lpstr>Modelisation of laser pulse heating of TiN/GST/Si layers</vt:lpstr>
      <vt:lpstr>Heat input profile (beam modelling) and parameters</vt:lpstr>
      <vt:lpstr>Geometry and mesh of the layers</vt:lpstr>
      <vt:lpstr>Temperature gradient at the end of the pulse</vt:lpstr>
      <vt:lpstr>Temperature gradient at the end of the pulse</vt:lpstr>
      <vt:lpstr>Temperature vs time at the middle of the laser beam on TiN layer surface (x=0, y=0)</vt:lpstr>
      <vt:lpstr>Maximum temperature depending on the laser power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Modelisation of GST Layer heating by laser pulse</dc:title>
  <dc:creator>Admin</dc:creator>
  <cp:lastModifiedBy>Admin</cp:lastModifiedBy>
  <cp:revision>63</cp:revision>
  <dcterms:created xsi:type="dcterms:W3CDTF">2025-06-11T14:26:33Z</dcterms:created>
  <dcterms:modified xsi:type="dcterms:W3CDTF">2025-07-02T14:50:52Z</dcterms:modified>
</cp:coreProperties>
</file>