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7" r:id="rId3"/>
    <p:sldId id="298" r:id="rId4"/>
    <p:sldId id="275" r:id="rId5"/>
    <p:sldId id="293" r:id="rId6"/>
    <p:sldId id="277" r:id="rId7"/>
    <p:sldId id="289" r:id="rId8"/>
    <p:sldId id="294" r:id="rId9"/>
    <p:sldId id="290" r:id="rId10"/>
    <p:sldId id="291" r:id="rId11"/>
    <p:sldId id="287" r:id="rId12"/>
    <p:sldId id="295" r:id="rId13"/>
    <p:sldId id="296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3DD"/>
    <a:srgbClr val="111111"/>
    <a:srgbClr val="4472C4"/>
    <a:srgbClr val="8A2BE2"/>
    <a:srgbClr val="00BFFF"/>
    <a:srgbClr val="C2B280"/>
    <a:srgbClr val="4B4B4B"/>
    <a:srgbClr val="D57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06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Simon\COMSOL\3D%20Simulation\material%20propert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Untitl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Untitl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Simon\COMSOL\3D%20Simulation\Only%20GST\simulations\updated%20Si%20properties\v2%20Si%20(absorp%20coeff%20fixed)\characteristic%20time%20300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Amorphous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Sheet1!$D$20:$D$71</c:f>
              <c:numCache>
                <c:formatCode>0.00E+00</c:formatCode>
                <c:ptCount val="52"/>
                <c:pt idx="0" formatCode="General">
                  <c:v>0</c:v>
                </c:pt>
                <c:pt idx="1">
                  <c:v>5.7603000000000003E-10</c:v>
                </c:pt>
                <c:pt idx="2">
                  <c:v>1.1481E-9</c:v>
                </c:pt>
                <c:pt idx="3">
                  <c:v>2.2921E-9</c:v>
                </c:pt>
                <c:pt idx="4">
                  <c:v>3.4362000000000002E-9</c:v>
                </c:pt>
                <c:pt idx="5">
                  <c:v>5.7243000000000002E-9</c:v>
                </c:pt>
                <c:pt idx="6">
                  <c:v>8.0123999999999993E-9</c:v>
                </c:pt>
                <c:pt idx="7">
                  <c:v>1.03E-8</c:v>
                </c:pt>
                <c:pt idx="8">
                  <c:v>1.4877E-8</c:v>
                </c:pt>
                <c:pt idx="9">
                  <c:v>1.9452999999999999E-8</c:v>
                </c:pt>
                <c:pt idx="10">
                  <c:v>2.4029E-8</c:v>
                </c:pt>
                <c:pt idx="11">
                  <c:v>3.3181999999999999E-8</c:v>
                </c:pt>
                <c:pt idx="12">
                  <c:v>4.2334E-8</c:v>
                </c:pt>
                <c:pt idx="13">
                  <c:v>6.0639000000000005E-8</c:v>
                </c:pt>
                <c:pt idx="14">
                  <c:v>7.7112999999999997E-8</c:v>
                </c:pt>
                <c:pt idx="15">
                  <c:v>9.3588000000000004E-8</c:v>
                </c:pt>
                <c:pt idx="16">
                  <c:v>1.1005999999999999E-7</c:v>
                </c:pt>
                <c:pt idx="17">
                  <c:v>1.4301000000000001E-7</c:v>
                </c:pt>
                <c:pt idx="18">
                  <c:v>2.0891000000000001E-7</c:v>
                </c:pt>
                <c:pt idx="19">
                  <c:v>2.7481000000000001E-7</c:v>
                </c:pt>
                <c:pt idx="20">
                  <c:v>3.9999999999999998E-7</c:v>
                </c:pt>
                <c:pt idx="21">
                  <c:v>4.9999999999999998E-7</c:v>
                </c:pt>
                <c:pt idx="22">
                  <c:v>5.9999999999999997E-7</c:v>
                </c:pt>
                <c:pt idx="23">
                  <c:v>6.9999999999999997E-7</c:v>
                </c:pt>
                <c:pt idx="24">
                  <c:v>7.9999999999999996E-7</c:v>
                </c:pt>
                <c:pt idx="25">
                  <c:v>8.9999999999999996E-7</c:v>
                </c:pt>
                <c:pt idx="26">
                  <c:v>9.3766999999999995E-7</c:v>
                </c:pt>
                <c:pt idx="27">
                  <c:v>9.5650999999999993E-7</c:v>
                </c:pt>
                <c:pt idx="28">
                  <c:v>9.9418000000000003E-7</c:v>
                </c:pt>
                <c:pt idx="29">
                  <c:v>9.9889000000000002E-7</c:v>
                </c:pt>
                <c:pt idx="30">
                  <c:v>1.0033E-6</c:v>
                </c:pt>
                <c:pt idx="31">
                  <c:v>1.0067E-6</c:v>
                </c:pt>
                <c:pt idx="32">
                  <c:v>1.0102000000000001E-6</c:v>
                </c:pt>
                <c:pt idx="33">
                  <c:v>1.0135999999999999E-6</c:v>
                </c:pt>
                <c:pt idx="34">
                  <c:v>1.0205E-6</c:v>
                </c:pt>
                <c:pt idx="35">
                  <c:v>1.0273000000000001E-6</c:v>
                </c:pt>
                <c:pt idx="36">
                  <c:v>1.0410000000000001E-6</c:v>
                </c:pt>
                <c:pt idx="37">
                  <c:v>1.0530999999999999E-6</c:v>
                </c:pt>
                <c:pt idx="38">
                  <c:v>1.0652E-6</c:v>
                </c:pt>
                <c:pt idx="39">
                  <c:v>1.0772E-6</c:v>
                </c:pt>
                <c:pt idx="40">
                  <c:v>1.0893000000000001E-6</c:v>
                </c:pt>
                <c:pt idx="41">
                  <c:v>1.1134E-6</c:v>
                </c:pt>
                <c:pt idx="42">
                  <c:v>1.1375999999999999E-6</c:v>
                </c:pt>
                <c:pt idx="43">
                  <c:v>1.1858999999999999E-6</c:v>
                </c:pt>
                <c:pt idx="44">
                  <c:v>1.2824E-6</c:v>
                </c:pt>
                <c:pt idx="45">
                  <c:v>1.3790000000000001E-6</c:v>
                </c:pt>
                <c:pt idx="46">
                  <c:v>1.5E-6</c:v>
                </c:pt>
                <c:pt idx="47">
                  <c:v>1.5999999999999999E-6</c:v>
                </c:pt>
                <c:pt idx="48">
                  <c:v>1.7E-6</c:v>
                </c:pt>
                <c:pt idx="49">
                  <c:v>1.7999999999999999E-6</c:v>
                </c:pt>
                <c:pt idx="50">
                  <c:v>1.9E-6</c:v>
                </c:pt>
                <c:pt idx="51">
                  <c:v>1.9999999999999999E-6</c:v>
                </c:pt>
              </c:numCache>
            </c:numRef>
          </c:xVal>
          <c:yVal>
            <c:numRef>
              <c:f>Sheet1!$E$20:$E$71</c:f>
              <c:numCache>
                <c:formatCode>General</c:formatCode>
                <c:ptCount val="52"/>
                <c:pt idx="0">
                  <c:v>293.25</c:v>
                </c:pt>
                <c:pt idx="1">
                  <c:v>304.94</c:v>
                </c:pt>
                <c:pt idx="2">
                  <c:v>317.3</c:v>
                </c:pt>
                <c:pt idx="3">
                  <c:v>343.48</c:v>
                </c:pt>
                <c:pt idx="4">
                  <c:v>370.75</c:v>
                </c:pt>
                <c:pt idx="5">
                  <c:v>420.53</c:v>
                </c:pt>
                <c:pt idx="6">
                  <c:v>461.92</c:v>
                </c:pt>
                <c:pt idx="7">
                  <c:v>497.63</c:v>
                </c:pt>
                <c:pt idx="8">
                  <c:v>552.29999999999995</c:v>
                </c:pt>
                <c:pt idx="9">
                  <c:v>594.36</c:v>
                </c:pt>
                <c:pt idx="10">
                  <c:v>626.96</c:v>
                </c:pt>
                <c:pt idx="11">
                  <c:v>676.57</c:v>
                </c:pt>
                <c:pt idx="12">
                  <c:v>707.49</c:v>
                </c:pt>
                <c:pt idx="13">
                  <c:v>741.9</c:v>
                </c:pt>
                <c:pt idx="14">
                  <c:v>754.18</c:v>
                </c:pt>
                <c:pt idx="15">
                  <c:v>759.66</c:v>
                </c:pt>
                <c:pt idx="16">
                  <c:v>762.59</c:v>
                </c:pt>
                <c:pt idx="17">
                  <c:v>766.08</c:v>
                </c:pt>
                <c:pt idx="18">
                  <c:v>766.91</c:v>
                </c:pt>
                <c:pt idx="19">
                  <c:v>767.12</c:v>
                </c:pt>
                <c:pt idx="20">
                  <c:v>767.24</c:v>
                </c:pt>
                <c:pt idx="21">
                  <c:v>767.24</c:v>
                </c:pt>
                <c:pt idx="22">
                  <c:v>767.23</c:v>
                </c:pt>
                <c:pt idx="23">
                  <c:v>767.22</c:v>
                </c:pt>
                <c:pt idx="24">
                  <c:v>767.22</c:v>
                </c:pt>
                <c:pt idx="25">
                  <c:v>767.22</c:v>
                </c:pt>
                <c:pt idx="26">
                  <c:v>767.22</c:v>
                </c:pt>
                <c:pt idx="27">
                  <c:v>767.22</c:v>
                </c:pt>
                <c:pt idx="28">
                  <c:v>767.22</c:v>
                </c:pt>
                <c:pt idx="29">
                  <c:v>734.61</c:v>
                </c:pt>
                <c:pt idx="30">
                  <c:v>642.30999999999995</c:v>
                </c:pt>
                <c:pt idx="31">
                  <c:v>582.84</c:v>
                </c:pt>
                <c:pt idx="32">
                  <c:v>535.24</c:v>
                </c:pt>
                <c:pt idx="33">
                  <c:v>496.68</c:v>
                </c:pt>
                <c:pt idx="34">
                  <c:v>435.28</c:v>
                </c:pt>
                <c:pt idx="35">
                  <c:v>393.69</c:v>
                </c:pt>
                <c:pt idx="36">
                  <c:v>343.55</c:v>
                </c:pt>
                <c:pt idx="37">
                  <c:v>323.06</c:v>
                </c:pt>
                <c:pt idx="38">
                  <c:v>312.54000000000002</c:v>
                </c:pt>
                <c:pt idx="39">
                  <c:v>306.45</c:v>
                </c:pt>
                <c:pt idx="40">
                  <c:v>302.49</c:v>
                </c:pt>
                <c:pt idx="41">
                  <c:v>297.31</c:v>
                </c:pt>
                <c:pt idx="42">
                  <c:v>294.79000000000002</c:v>
                </c:pt>
                <c:pt idx="43">
                  <c:v>293.14999999999998</c:v>
                </c:pt>
                <c:pt idx="44">
                  <c:v>293.14999999999998</c:v>
                </c:pt>
                <c:pt idx="45">
                  <c:v>293.14999999999998</c:v>
                </c:pt>
                <c:pt idx="46">
                  <c:v>293.16000000000003</c:v>
                </c:pt>
                <c:pt idx="47">
                  <c:v>293.16000000000003</c:v>
                </c:pt>
                <c:pt idx="48">
                  <c:v>293.14999999999998</c:v>
                </c:pt>
                <c:pt idx="49">
                  <c:v>293.14999999999998</c:v>
                </c:pt>
                <c:pt idx="50">
                  <c:v>293.14999999999998</c:v>
                </c:pt>
                <c:pt idx="51">
                  <c:v>293.14999999999998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385-4C34-B42E-CCF91963D6A7}"/>
            </c:ext>
          </c:extLst>
        </c:ser>
        <c:ser>
          <c:idx val="1"/>
          <c:order val="1"/>
          <c:tx>
            <c:v>Crystalline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Sheet1!$G$20:$G$54</c:f>
              <c:numCache>
                <c:formatCode>0.00E+00</c:formatCode>
                <c:ptCount val="35"/>
                <c:pt idx="0" formatCode="General">
                  <c:v>0</c:v>
                </c:pt>
                <c:pt idx="1">
                  <c:v>5.8461000000000001E-10</c:v>
                </c:pt>
                <c:pt idx="2">
                  <c:v>1.1652000000000001E-9</c:v>
                </c:pt>
                <c:pt idx="3">
                  <c:v>2.3264000000000002E-9</c:v>
                </c:pt>
                <c:pt idx="4">
                  <c:v>4.6487999999999999E-9</c:v>
                </c:pt>
                <c:pt idx="5">
                  <c:v>6.9712999999999997E-9</c:v>
                </c:pt>
                <c:pt idx="6">
                  <c:v>9.2937000000000007E-9</c:v>
                </c:pt>
                <c:pt idx="7">
                  <c:v>1.3939E-8</c:v>
                </c:pt>
                <c:pt idx="8">
                  <c:v>1.8582999999999998E-8</c:v>
                </c:pt>
                <c:pt idx="9">
                  <c:v>2.7873000000000001E-8</c:v>
                </c:pt>
                <c:pt idx="10">
                  <c:v>3.7163E-8</c:v>
                </c:pt>
                <c:pt idx="11">
                  <c:v>5.5741999999999997E-8</c:v>
                </c:pt>
                <c:pt idx="12">
                  <c:v>7.4321999999999995E-8</c:v>
                </c:pt>
                <c:pt idx="13">
                  <c:v>1.1148E-7</c:v>
                </c:pt>
                <c:pt idx="14">
                  <c:v>1.4864000000000001E-7</c:v>
                </c:pt>
                <c:pt idx="15">
                  <c:v>2.2296000000000001E-7</c:v>
                </c:pt>
                <c:pt idx="16">
                  <c:v>2.9727000000000001E-7</c:v>
                </c:pt>
                <c:pt idx="17">
                  <c:v>3.9999999999999998E-7</c:v>
                </c:pt>
                <c:pt idx="18">
                  <c:v>4.9999999999999998E-7</c:v>
                </c:pt>
                <c:pt idx="19">
                  <c:v>5.9999999999999997E-7</c:v>
                </c:pt>
                <c:pt idx="20">
                  <c:v>6.9999999999999997E-7</c:v>
                </c:pt>
                <c:pt idx="21">
                  <c:v>7.9999999999999996E-7</c:v>
                </c:pt>
                <c:pt idx="22">
                  <c:v>8.9999999999999996E-7</c:v>
                </c:pt>
                <c:pt idx="23">
                  <c:v>9.9999999999999995E-7</c:v>
                </c:pt>
                <c:pt idx="24">
                  <c:v>1.082E-6</c:v>
                </c:pt>
                <c:pt idx="25">
                  <c:v>1.136E-6</c:v>
                </c:pt>
                <c:pt idx="26">
                  <c:v>1.19E-6</c:v>
                </c:pt>
                <c:pt idx="27">
                  <c:v>1.2440000000000001E-6</c:v>
                </c:pt>
                <c:pt idx="28">
                  <c:v>1.3519999999999999E-6</c:v>
                </c:pt>
                <c:pt idx="29">
                  <c:v>1.5E-6</c:v>
                </c:pt>
                <c:pt idx="30">
                  <c:v>1.5999999999999999E-6</c:v>
                </c:pt>
                <c:pt idx="31">
                  <c:v>1.7E-6</c:v>
                </c:pt>
                <c:pt idx="32">
                  <c:v>1.7999999999999999E-6</c:v>
                </c:pt>
                <c:pt idx="33">
                  <c:v>1.9E-6</c:v>
                </c:pt>
                <c:pt idx="34">
                  <c:v>1.9999999999999999E-6</c:v>
                </c:pt>
              </c:numCache>
            </c:numRef>
          </c:xVal>
          <c:yVal>
            <c:numRef>
              <c:f>Sheet1!$H$20:$H$54</c:f>
              <c:numCache>
                <c:formatCode>General</c:formatCode>
                <c:ptCount val="35"/>
                <c:pt idx="0">
                  <c:v>293.25</c:v>
                </c:pt>
                <c:pt idx="1">
                  <c:v>302.36</c:v>
                </c:pt>
                <c:pt idx="2">
                  <c:v>310.93</c:v>
                </c:pt>
                <c:pt idx="3">
                  <c:v>327.43</c:v>
                </c:pt>
                <c:pt idx="4">
                  <c:v>351.71</c:v>
                </c:pt>
                <c:pt idx="5">
                  <c:v>367.03</c:v>
                </c:pt>
                <c:pt idx="6">
                  <c:v>377.3</c:v>
                </c:pt>
                <c:pt idx="7">
                  <c:v>389.35</c:v>
                </c:pt>
                <c:pt idx="8">
                  <c:v>397.4</c:v>
                </c:pt>
                <c:pt idx="9">
                  <c:v>407.6</c:v>
                </c:pt>
                <c:pt idx="10">
                  <c:v>414.85</c:v>
                </c:pt>
                <c:pt idx="11">
                  <c:v>423.77</c:v>
                </c:pt>
                <c:pt idx="12">
                  <c:v>429.38</c:v>
                </c:pt>
                <c:pt idx="13">
                  <c:v>434.62</c:v>
                </c:pt>
                <c:pt idx="14">
                  <c:v>437.04</c:v>
                </c:pt>
                <c:pt idx="15">
                  <c:v>438.52</c:v>
                </c:pt>
                <c:pt idx="16">
                  <c:v>438.95</c:v>
                </c:pt>
                <c:pt idx="17">
                  <c:v>439.08</c:v>
                </c:pt>
                <c:pt idx="18">
                  <c:v>439.12</c:v>
                </c:pt>
                <c:pt idx="19">
                  <c:v>439.12</c:v>
                </c:pt>
                <c:pt idx="20">
                  <c:v>439.12</c:v>
                </c:pt>
                <c:pt idx="21">
                  <c:v>439.12</c:v>
                </c:pt>
                <c:pt idx="22">
                  <c:v>439.12</c:v>
                </c:pt>
                <c:pt idx="23">
                  <c:v>379.61</c:v>
                </c:pt>
                <c:pt idx="24">
                  <c:v>308.93</c:v>
                </c:pt>
                <c:pt idx="25">
                  <c:v>295.49</c:v>
                </c:pt>
                <c:pt idx="26">
                  <c:v>293.14999999999998</c:v>
                </c:pt>
                <c:pt idx="27">
                  <c:v>293.14999999999998</c:v>
                </c:pt>
                <c:pt idx="28">
                  <c:v>293.14999999999998</c:v>
                </c:pt>
                <c:pt idx="29">
                  <c:v>293.14999999999998</c:v>
                </c:pt>
                <c:pt idx="30">
                  <c:v>293.14999999999998</c:v>
                </c:pt>
                <c:pt idx="31">
                  <c:v>293.14999999999998</c:v>
                </c:pt>
                <c:pt idx="32">
                  <c:v>293.14999999999998</c:v>
                </c:pt>
                <c:pt idx="33">
                  <c:v>293.14999999999998</c:v>
                </c:pt>
                <c:pt idx="34">
                  <c:v>293.14999999999998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385-4C34-B42E-CCF91963D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0601343"/>
        <c:axId val="1916856879"/>
      </c:scatterChart>
      <c:valAx>
        <c:axId val="1820601343"/>
        <c:scaling>
          <c:orientation val="minMax"/>
          <c:max val="2.0000000000000008E-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856879"/>
        <c:crosses val="autoZero"/>
        <c:crossBetween val="midCat"/>
      </c:valAx>
      <c:valAx>
        <c:axId val="191685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6013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Crystalline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Sheet1!$A$1:$A$36</c:f>
              <c:numCache>
                <c:formatCode>0.00E+00</c:formatCode>
                <c:ptCount val="36"/>
                <c:pt idx="0" formatCode="General">
                  <c:v>0</c:v>
                </c:pt>
                <c:pt idx="1">
                  <c:v>5.6641557736989503E-10</c:v>
                </c:pt>
                <c:pt idx="2">
                  <c:v>1.1288311547397901E-9</c:v>
                </c:pt>
                <c:pt idx="3">
                  <c:v>2.2536623094795801E-9</c:v>
                </c:pt>
                <c:pt idx="4">
                  <c:v>4.5033246189591599E-9</c:v>
                </c:pt>
                <c:pt idx="5">
                  <c:v>6.7529869284387401E-9</c:v>
                </c:pt>
                <c:pt idx="6">
                  <c:v>9.0026492379183202E-9</c:v>
                </c:pt>
                <c:pt idx="7">
                  <c:v>1.12523115473979E-8</c:v>
                </c:pt>
                <c:pt idx="8">
                  <c:v>1.5751636166357E-8</c:v>
                </c:pt>
                <c:pt idx="9">
                  <c:v>2.0250960785316199E-8</c:v>
                </c:pt>
                <c:pt idx="10">
                  <c:v>2.9249610023234499E-8</c:v>
                </c:pt>
                <c:pt idx="11">
                  <c:v>3.8248259261152797E-8</c:v>
                </c:pt>
                <c:pt idx="12">
                  <c:v>5.6245557736989498E-8</c:v>
                </c:pt>
                <c:pt idx="13">
                  <c:v>7.4242856212826099E-8</c:v>
                </c:pt>
                <c:pt idx="14">
                  <c:v>1.10237453164499E-7</c:v>
                </c:pt>
                <c:pt idx="15">
                  <c:v>1.46232050116172E-7</c:v>
                </c:pt>
                <c:pt idx="16">
                  <c:v>2.1822124401951899E-7</c:v>
                </c:pt>
                <c:pt idx="17">
                  <c:v>2.90210437922865E-7</c:v>
                </c:pt>
                <c:pt idx="18">
                  <c:v>3.9999999999999998E-7</c:v>
                </c:pt>
                <c:pt idx="19">
                  <c:v>4.9999999999999998E-7</c:v>
                </c:pt>
                <c:pt idx="20">
                  <c:v>5.9999999999999997E-7</c:v>
                </c:pt>
                <c:pt idx="21">
                  <c:v>6.9999999999999997E-7</c:v>
                </c:pt>
                <c:pt idx="22">
                  <c:v>7.9999999999999996E-7</c:v>
                </c:pt>
                <c:pt idx="23">
                  <c:v>8.9999999999999996E-7</c:v>
                </c:pt>
                <c:pt idx="24">
                  <c:v>9.9999999999999995E-7</c:v>
                </c:pt>
                <c:pt idx="25">
                  <c:v>1.07991804599021E-6</c:v>
                </c:pt>
                <c:pt idx="26">
                  <c:v>1.1313142233143499E-6</c:v>
                </c:pt>
                <c:pt idx="27">
                  <c:v>1.18271040063849E-6</c:v>
                </c:pt>
                <c:pt idx="28">
                  <c:v>1.2341065779626301E-6</c:v>
                </c:pt>
                <c:pt idx="29">
                  <c:v>1.33689893261091E-6</c:v>
                </c:pt>
                <c:pt idx="30">
                  <c:v>1.5E-6</c:v>
                </c:pt>
                <c:pt idx="31">
                  <c:v>1.5999999999999999E-6</c:v>
                </c:pt>
                <c:pt idx="32">
                  <c:v>1.6999999999999901E-6</c:v>
                </c:pt>
                <c:pt idx="33">
                  <c:v>1.7999999999999999E-6</c:v>
                </c:pt>
                <c:pt idx="34">
                  <c:v>1.9E-6</c:v>
                </c:pt>
                <c:pt idx="35">
                  <c:v>1.9999999999999999E-6</c:v>
                </c:pt>
              </c:numCache>
            </c:numRef>
          </c:xVal>
          <c:yVal>
            <c:numRef>
              <c:f>Sheet1!$B$1:$B$36</c:f>
              <c:numCache>
                <c:formatCode>General</c:formatCode>
                <c:ptCount val="36"/>
                <c:pt idx="0">
                  <c:v>293.246426888619</c:v>
                </c:pt>
                <c:pt idx="1">
                  <c:v>302.961069778178</c:v>
                </c:pt>
                <c:pt idx="2">
                  <c:v>312.08354883669801</c:v>
                </c:pt>
                <c:pt idx="3">
                  <c:v>329.41484356142701</c:v>
                </c:pt>
                <c:pt idx="4">
                  <c:v>354.19981251637603</c:v>
                </c:pt>
                <c:pt idx="5">
                  <c:v>369.28712071118599</c:v>
                </c:pt>
                <c:pt idx="6">
                  <c:v>379.11249005632698</c:v>
                </c:pt>
                <c:pt idx="7">
                  <c:v>385.998368385128</c:v>
                </c:pt>
                <c:pt idx="8">
                  <c:v>394.79119513241699</c:v>
                </c:pt>
                <c:pt idx="9">
                  <c:v>401.14909156121303</c:v>
                </c:pt>
                <c:pt idx="10">
                  <c:v>409.87088544622497</c:v>
                </c:pt>
                <c:pt idx="11">
                  <c:v>416.34417748894998</c:v>
                </c:pt>
                <c:pt idx="12">
                  <c:v>424.52292695362502</c:v>
                </c:pt>
                <c:pt idx="13">
                  <c:v>429.746075620456</c:v>
                </c:pt>
                <c:pt idx="14">
                  <c:v>434.71774736747898</c:v>
                </c:pt>
                <c:pt idx="15">
                  <c:v>437.05238880047398</c:v>
                </c:pt>
                <c:pt idx="16">
                  <c:v>438.50611041126001</c:v>
                </c:pt>
                <c:pt idx="17">
                  <c:v>438.93732244837202</c:v>
                </c:pt>
                <c:pt idx="18">
                  <c:v>439.08159216277801</c:v>
                </c:pt>
                <c:pt idx="19">
                  <c:v>439.1192608206</c:v>
                </c:pt>
                <c:pt idx="20">
                  <c:v>439.12199367167801</c:v>
                </c:pt>
                <c:pt idx="21">
                  <c:v>439.11937841947298</c:v>
                </c:pt>
                <c:pt idx="22">
                  <c:v>439.118003078171</c:v>
                </c:pt>
                <c:pt idx="23">
                  <c:v>439.11768504010098</c:v>
                </c:pt>
                <c:pt idx="24">
                  <c:v>379.191697765512</c:v>
                </c:pt>
                <c:pt idx="25">
                  <c:v>308.77146783988701</c:v>
                </c:pt>
                <c:pt idx="26">
                  <c:v>295.76479278091</c:v>
                </c:pt>
                <c:pt idx="27">
                  <c:v>293.15023468976801</c:v>
                </c:pt>
                <c:pt idx="28">
                  <c:v>293.14999999999998</c:v>
                </c:pt>
                <c:pt idx="29">
                  <c:v>293.14999999999998</c:v>
                </c:pt>
                <c:pt idx="30">
                  <c:v>293.14999999999998</c:v>
                </c:pt>
                <c:pt idx="31">
                  <c:v>293.15128518576103</c:v>
                </c:pt>
                <c:pt idx="32">
                  <c:v>293.15265131010398</c:v>
                </c:pt>
                <c:pt idx="33">
                  <c:v>293.15098784505898</c:v>
                </c:pt>
                <c:pt idx="34">
                  <c:v>293.15014414143002</c:v>
                </c:pt>
                <c:pt idx="35">
                  <c:v>293.14999999999998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8BE-4C16-A103-DF3AF3EB8F89}"/>
            </c:ext>
          </c:extLst>
        </c:ser>
        <c:ser>
          <c:idx val="1"/>
          <c:order val="1"/>
          <c:tx>
            <c:v>Amorphous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Sheet1!$AF$4:$AF$57</c:f>
              <c:numCache>
                <c:formatCode>0.00E+00</c:formatCode>
                <c:ptCount val="54"/>
                <c:pt idx="0" formatCode="General">
                  <c:v>0</c:v>
                </c:pt>
                <c:pt idx="1">
                  <c:v>5.5261000000000002E-10</c:v>
                </c:pt>
                <c:pt idx="2">
                  <c:v>1.1012000000000001E-9</c:v>
                </c:pt>
                <c:pt idx="3">
                  <c:v>2.1984000000000002E-9</c:v>
                </c:pt>
                <c:pt idx="4">
                  <c:v>4.3929000000000004E-9</c:v>
                </c:pt>
                <c:pt idx="5">
                  <c:v>6.5873000000000002E-9</c:v>
                </c:pt>
                <c:pt idx="6">
                  <c:v>8.7817999999999996E-9</c:v>
                </c:pt>
                <c:pt idx="7">
                  <c:v>1.3170999999999999E-8</c:v>
                </c:pt>
                <c:pt idx="8">
                  <c:v>1.756E-8</c:v>
                </c:pt>
                <c:pt idx="9">
                  <c:v>2.6337E-8</c:v>
                </c:pt>
                <c:pt idx="10">
                  <c:v>3.5115E-8</c:v>
                </c:pt>
                <c:pt idx="11">
                  <c:v>4.3893000000000001E-8</c:v>
                </c:pt>
                <c:pt idx="12">
                  <c:v>5.2671000000000002E-8</c:v>
                </c:pt>
                <c:pt idx="13">
                  <c:v>6.1447999999999995E-8</c:v>
                </c:pt>
                <c:pt idx="14">
                  <c:v>7.9003999999999997E-8</c:v>
                </c:pt>
                <c:pt idx="15">
                  <c:v>9.6558999999999998E-8</c:v>
                </c:pt>
                <c:pt idx="16">
                  <c:v>1.3166999999999999E-7</c:v>
                </c:pt>
                <c:pt idx="17">
                  <c:v>1.6677999999999999E-7</c:v>
                </c:pt>
                <c:pt idx="18">
                  <c:v>2.3699999999999999E-7</c:v>
                </c:pt>
                <c:pt idx="19">
                  <c:v>3.7744999999999998E-7</c:v>
                </c:pt>
                <c:pt idx="20">
                  <c:v>4.9999999999999998E-7</c:v>
                </c:pt>
                <c:pt idx="21">
                  <c:v>5.9999999999999997E-7</c:v>
                </c:pt>
                <c:pt idx="22">
                  <c:v>6.9999999999999997E-7</c:v>
                </c:pt>
                <c:pt idx="23">
                  <c:v>7.9999999999999996E-7</c:v>
                </c:pt>
                <c:pt idx="24">
                  <c:v>8.9999999999999996E-7</c:v>
                </c:pt>
                <c:pt idx="25">
                  <c:v>9.3435999999999996E-7</c:v>
                </c:pt>
                <c:pt idx="26">
                  <c:v>9.5153999999999996E-7</c:v>
                </c:pt>
                <c:pt idx="27">
                  <c:v>9.8589999999999995E-7</c:v>
                </c:pt>
                <c:pt idx="28">
                  <c:v>9.9019E-7</c:v>
                </c:pt>
                <c:pt idx="29">
                  <c:v>9.9561999999999996E-7</c:v>
                </c:pt>
                <c:pt idx="30">
                  <c:v>9.9900000000000009E-7</c:v>
                </c:pt>
                <c:pt idx="31">
                  <c:v>1.0023999999999999E-6</c:v>
                </c:pt>
                <c:pt idx="32">
                  <c:v>1.0051999999999999E-6</c:v>
                </c:pt>
                <c:pt idx="33">
                  <c:v>1.0108999999999999E-6</c:v>
                </c:pt>
                <c:pt idx="34">
                  <c:v>1.0153E-6</c:v>
                </c:pt>
                <c:pt idx="35">
                  <c:v>1.0198E-6</c:v>
                </c:pt>
                <c:pt idx="36">
                  <c:v>1.0243000000000001E-6</c:v>
                </c:pt>
                <c:pt idx="37">
                  <c:v>1.0332999999999999E-6</c:v>
                </c:pt>
                <c:pt idx="38">
                  <c:v>1.0423E-6</c:v>
                </c:pt>
                <c:pt idx="39">
                  <c:v>1.0602E-6</c:v>
                </c:pt>
                <c:pt idx="40">
                  <c:v>1.0749000000000001E-6</c:v>
                </c:pt>
                <c:pt idx="41">
                  <c:v>1.0894999999999999E-6</c:v>
                </c:pt>
                <c:pt idx="42">
                  <c:v>1.1041999999999999E-6</c:v>
                </c:pt>
                <c:pt idx="43">
                  <c:v>1.1188E-6</c:v>
                </c:pt>
                <c:pt idx="44">
                  <c:v>1.1481000000000001E-6</c:v>
                </c:pt>
                <c:pt idx="45">
                  <c:v>1.1773999999999999E-6</c:v>
                </c:pt>
                <c:pt idx="46">
                  <c:v>1.2359999999999999E-6</c:v>
                </c:pt>
                <c:pt idx="47">
                  <c:v>1.3531E-6</c:v>
                </c:pt>
                <c:pt idx="48">
                  <c:v>1.5E-6</c:v>
                </c:pt>
                <c:pt idx="49">
                  <c:v>1.5999999999999999E-6</c:v>
                </c:pt>
                <c:pt idx="50">
                  <c:v>1.7E-6</c:v>
                </c:pt>
                <c:pt idx="51">
                  <c:v>1.7999999999999999E-6</c:v>
                </c:pt>
                <c:pt idx="52">
                  <c:v>1.9E-6</c:v>
                </c:pt>
                <c:pt idx="53">
                  <c:v>1.9999999999999999E-6</c:v>
                </c:pt>
              </c:numCache>
            </c:numRef>
          </c:xVal>
          <c:yVal>
            <c:numRef>
              <c:f>Sheet1!$AG$4:$AG$57</c:f>
              <c:numCache>
                <c:formatCode>General</c:formatCode>
                <c:ptCount val="54"/>
                <c:pt idx="0">
                  <c:v>293.26</c:v>
                </c:pt>
                <c:pt idx="1">
                  <c:v>306.02</c:v>
                </c:pt>
                <c:pt idx="2">
                  <c:v>318.86</c:v>
                </c:pt>
                <c:pt idx="3">
                  <c:v>345.62</c:v>
                </c:pt>
                <c:pt idx="4">
                  <c:v>399.92</c:v>
                </c:pt>
                <c:pt idx="5">
                  <c:v>445.77</c:v>
                </c:pt>
                <c:pt idx="6">
                  <c:v>485.13</c:v>
                </c:pt>
                <c:pt idx="7">
                  <c:v>551.97</c:v>
                </c:pt>
                <c:pt idx="8">
                  <c:v>602.89</c:v>
                </c:pt>
                <c:pt idx="9">
                  <c:v>673.03</c:v>
                </c:pt>
                <c:pt idx="10">
                  <c:v>713.58</c:v>
                </c:pt>
                <c:pt idx="11">
                  <c:v>737.2</c:v>
                </c:pt>
                <c:pt idx="12">
                  <c:v>751.58</c:v>
                </c:pt>
                <c:pt idx="13">
                  <c:v>760.9</c:v>
                </c:pt>
                <c:pt idx="14">
                  <c:v>773.06</c:v>
                </c:pt>
                <c:pt idx="15">
                  <c:v>779.41</c:v>
                </c:pt>
                <c:pt idx="16">
                  <c:v>785.92</c:v>
                </c:pt>
                <c:pt idx="17">
                  <c:v>786.56</c:v>
                </c:pt>
                <c:pt idx="18">
                  <c:v>786.97</c:v>
                </c:pt>
                <c:pt idx="19">
                  <c:v>787.14</c:v>
                </c:pt>
                <c:pt idx="20">
                  <c:v>787.18</c:v>
                </c:pt>
                <c:pt idx="21">
                  <c:v>787.18</c:v>
                </c:pt>
                <c:pt idx="22">
                  <c:v>787.18</c:v>
                </c:pt>
                <c:pt idx="23">
                  <c:v>787.18</c:v>
                </c:pt>
                <c:pt idx="24">
                  <c:v>787.18</c:v>
                </c:pt>
                <c:pt idx="25">
                  <c:v>787.18</c:v>
                </c:pt>
                <c:pt idx="26">
                  <c:v>787.18</c:v>
                </c:pt>
                <c:pt idx="27">
                  <c:v>787.18</c:v>
                </c:pt>
                <c:pt idx="28">
                  <c:v>787.18</c:v>
                </c:pt>
                <c:pt idx="29">
                  <c:v>786.93</c:v>
                </c:pt>
                <c:pt idx="30">
                  <c:v>757.88</c:v>
                </c:pt>
                <c:pt idx="31">
                  <c:v>683.94</c:v>
                </c:pt>
                <c:pt idx="32">
                  <c:v>625.57000000000005</c:v>
                </c:pt>
                <c:pt idx="33">
                  <c:v>543.57000000000005</c:v>
                </c:pt>
                <c:pt idx="34">
                  <c:v>493.84</c:v>
                </c:pt>
                <c:pt idx="35">
                  <c:v>455.39</c:v>
                </c:pt>
                <c:pt idx="36">
                  <c:v>425.42</c:v>
                </c:pt>
                <c:pt idx="37">
                  <c:v>379.56</c:v>
                </c:pt>
                <c:pt idx="38">
                  <c:v>350.65</c:v>
                </c:pt>
                <c:pt idx="39">
                  <c:v>318.12</c:v>
                </c:pt>
                <c:pt idx="40">
                  <c:v>307.29000000000002</c:v>
                </c:pt>
                <c:pt idx="41">
                  <c:v>301.95999999999998</c:v>
                </c:pt>
                <c:pt idx="42">
                  <c:v>298.88</c:v>
                </c:pt>
                <c:pt idx="43">
                  <c:v>296.89</c:v>
                </c:pt>
                <c:pt idx="44">
                  <c:v>294.42</c:v>
                </c:pt>
                <c:pt idx="45">
                  <c:v>293.39999999999998</c:v>
                </c:pt>
                <c:pt idx="46">
                  <c:v>293.14999999999998</c:v>
                </c:pt>
                <c:pt idx="47">
                  <c:v>293.14999999999998</c:v>
                </c:pt>
                <c:pt idx="48">
                  <c:v>293.14999999999998</c:v>
                </c:pt>
                <c:pt idx="49">
                  <c:v>293.14999999999998</c:v>
                </c:pt>
                <c:pt idx="50">
                  <c:v>293.14999999999998</c:v>
                </c:pt>
                <c:pt idx="51">
                  <c:v>293.14999999999998</c:v>
                </c:pt>
                <c:pt idx="52">
                  <c:v>293.14999999999998</c:v>
                </c:pt>
                <c:pt idx="53">
                  <c:v>293.14999999999998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8BE-4C16-A103-DF3AF3EB8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7266303"/>
        <c:axId val="780535247"/>
      </c:scatterChart>
      <c:valAx>
        <c:axId val="787266303"/>
        <c:scaling>
          <c:orientation val="minMax"/>
          <c:max val="2.0000000000000008E-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535247"/>
        <c:crosses val="autoZero"/>
        <c:crossBetween val="midCat"/>
      </c:valAx>
      <c:valAx>
        <c:axId val="780535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26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342474515637128E-2"/>
          <c:y val="3.6973615606729883E-2"/>
          <c:w val="0.76776975252943425"/>
          <c:h val="0.81377631094890124"/>
        </c:manualLayout>
      </c:layout>
      <c:scatterChart>
        <c:scatterStyle val="smoothMarker"/>
        <c:varyColors val="0"/>
        <c:ser>
          <c:idx val="0"/>
          <c:order val="0"/>
          <c:tx>
            <c:v>Amorphous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2506807923429261"/>
                  <c:y val="3.329028125884971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baseline="0"/>
                      <a:t>T = 1.5706*Q0 + 297.65</a:t>
                    </a:r>
                    <a:endParaRPr lang="en-US" sz="1200" b="1"/>
                  </a:p>
                </c:rich>
              </c:tx>
              <c:numFmt formatCode="General" sourceLinked="0"/>
              <c:spPr>
                <a:noFill/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Sheet1!$K$7:$K$12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</c:numCache>
            </c:numRef>
          </c:xVal>
          <c:yVal>
            <c:numRef>
              <c:f>Sheet1!$L$7:$L$12</c:f>
              <c:numCache>
                <c:formatCode>General</c:formatCode>
                <c:ptCount val="6"/>
                <c:pt idx="0">
                  <c:v>457.93</c:v>
                </c:pt>
                <c:pt idx="1">
                  <c:v>609.20000000000005</c:v>
                </c:pt>
                <c:pt idx="2">
                  <c:v>767.23</c:v>
                </c:pt>
                <c:pt idx="3">
                  <c:v>925.25</c:v>
                </c:pt>
                <c:pt idx="4">
                  <c:v>1083.3</c:v>
                </c:pt>
                <c:pt idx="5">
                  <c:v>1241.3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0AC-45C6-AEA9-B9AA15A19629}"/>
            </c:ext>
          </c:extLst>
        </c:ser>
        <c:ser>
          <c:idx val="1"/>
          <c:order val="1"/>
          <c:tx>
            <c:v>Crystalline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5.2957813273100604E-3"/>
                  <c:y val="-5.134595076712974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baseline="0"/>
                      <a:t>T = 0.4866*Q0 + 293.15</a:t>
                    </a:r>
                    <a:endParaRPr lang="en-US" sz="1200" b="1"/>
                  </a:p>
                </c:rich>
              </c:tx>
              <c:numFmt formatCode="General" sourceLinked="0"/>
              <c:spPr>
                <a:noFill/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Sheet1!$K$7:$K$12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</c:numCache>
            </c:numRef>
          </c:xVal>
          <c:yVal>
            <c:numRef>
              <c:f>Sheet1!$M$7:$M$12</c:f>
              <c:numCache>
                <c:formatCode>General</c:formatCode>
                <c:ptCount val="6"/>
                <c:pt idx="0">
                  <c:v>341.81</c:v>
                </c:pt>
                <c:pt idx="1">
                  <c:v>390.46</c:v>
                </c:pt>
                <c:pt idx="2">
                  <c:v>439.12</c:v>
                </c:pt>
                <c:pt idx="3">
                  <c:v>487.77</c:v>
                </c:pt>
                <c:pt idx="4">
                  <c:v>536.42999999999995</c:v>
                </c:pt>
                <c:pt idx="5">
                  <c:v>585.09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0AC-45C6-AEA9-B9AA15A19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4268351"/>
        <c:axId val="1243880767"/>
      </c:scatterChart>
      <c:valAx>
        <c:axId val="1364268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Laser Power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880767"/>
        <c:crosses val="autoZero"/>
        <c:crossBetween val="midCat"/>
      </c:valAx>
      <c:valAx>
        <c:axId val="124388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Plateau</a:t>
                </a:r>
                <a:r>
                  <a:rPr lang="en-US" baseline="0"/>
                  <a:t> temperature (K)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42683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73830602668547E-2"/>
          <c:y val="3.7840671001504692E-2"/>
          <c:w val="0.75269210829641764"/>
          <c:h val="0.80099843030287432"/>
        </c:manualLayout>
      </c:layout>
      <c:scatterChart>
        <c:scatterStyle val="smoothMarker"/>
        <c:varyColors val="0"/>
        <c:ser>
          <c:idx val="0"/>
          <c:order val="0"/>
          <c:tx>
            <c:v>Crystalline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Sheet1!$A$2:$A$49</c:f>
              <c:numCache>
                <c:formatCode>0.00E+00</c:formatCode>
                <c:ptCount val="48"/>
                <c:pt idx="0" formatCode="General">
                  <c:v>0</c:v>
                </c:pt>
                <c:pt idx="1">
                  <c:v>5.0072E-10</c:v>
                </c:pt>
                <c:pt idx="2">
                  <c:v>9.9744000000000002E-10</c:v>
                </c:pt>
                <c:pt idx="3">
                  <c:v>1.9908999999999998E-9</c:v>
                </c:pt>
                <c:pt idx="4">
                  <c:v>2.9843000000000001E-9</c:v>
                </c:pt>
                <c:pt idx="5">
                  <c:v>4.9712000000000004E-9</c:v>
                </c:pt>
                <c:pt idx="6">
                  <c:v>6.9580999999999998E-9</c:v>
                </c:pt>
                <c:pt idx="7">
                  <c:v>8.945E-9</c:v>
                </c:pt>
                <c:pt idx="8">
                  <c:v>1.2919E-8</c:v>
                </c:pt>
                <c:pt idx="9">
                  <c:v>2.0866E-8</c:v>
                </c:pt>
                <c:pt idx="10">
                  <c:v>2.8813999999999999E-8</c:v>
                </c:pt>
                <c:pt idx="11">
                  <c:v>4.4709E-8</c:v>
                </c:pt>
                <c:pt idx="12">
                  <c:v>6.0604000000000005E-8</c:v>
                </c:pt>
                <c:pt idx="13">
                  <c:v>9.2394E-8</c:v>
                </c:pt>
                <c:pt idx="14">
                  <c:v>1.2417999999999999E-7</c:v>
                </c:pt>
                <c:pt idx="15">
                  <c:v>1.8776000000000001E-7</c:v>
                </c:pt>
                <c:pt idx="16">
                  <c:v>2.5134000000000003E-7</c:v>
                </c:pt>
                <c:pt idx="17">
                  <c:v>3.7851000000000002E-7</c:v>
                </c:pt>
                <c:pt idx="18">
                  <c:v>4.9999999999999998E-7</c:v>
                </c:pt>
                <c:pt idx="19">
                  <c:v>5.9999999999999997E-7</c:v>
                </c:pt>
                <c:pt idx="20">
                  <c:v>6.9999999999999997E-7</c:v>
                </c:pt>
                <c:pt idx="21">
                  <c:v>7.9999999999999996E-7</c:v>
                </c:pt>
                <c:pt idx="22">
                  <c:v>8.9999999999999996E-7</c:v>
                </c:pt>
                <c:pt idx="23">
                  <c:v>9.5456999999999995E-7</c:v>
                </c:pt>
                <c:pt idx="24">
                  <c:v>9.9083999999999994E-7</c:v>
                </c:pt>
                <c:pt idx="25">
                  <c:v>9.9705000000000005E-7</c:v>
                </c:pt>
                <c:pt idx="26">
                  <c:v>9.9837999999999992E-7</c:v>
                </c:pt>
                <c:pt idx="27">
                  <c:v>9.9995999999999991E-7</c:v>
                </c:pt>
                <c:pt idx="28">
                  <c:v>1.0015000000000001E-6</c:v>
                </c:pt>
                <c:pt idx="29">
                  <c:v>1.0031E-6</c:v>
                </c:pt>
                <c:pt idx="30">
                  <c:v>1.0047000000000001E-6</c:v>
                </c:pt>
                <c:pt idx="31">
                  <c:v>1.0078999999999999E-6</c:v>
                </c:pt>
                <c:pt idx="32">
                  <c:v>1.0109999999999999E-6</c:v>
                </c:pt>
                <c:pt idx="33">
                  <c:v>1.0173E-6</c:v>
                </c:pt>
                <c:pt idx="34">
                  <c:v>1.0236E-6</c:v>
                </c:pt>
                <c:pt idx="35">
                  <c:v>1.0362999999999999E-6</c:v>
                </c:pt>
                <c:pt idx="36">
                  <c:v>1.0489E-6</c:v>
                </c:pt>
                <c:pt idx="37">
                  <c:v>1.0742E-6</c:v>
                </c:pt>
                <c:pt idx="38">
                  <c:v>1.0994E-6</c:v>
                </c:pt>
                <c:pt idx="39">
                  <c:v>1.1499E-6</c:v>
                </c:pt>
                <c:pt idx="40">
                  <c:v>1.2004E-6</c:v>
                </c:pt>
                <c:pt idx="41">
                  <c:v>1.3014999999999999E-6</c:v>
                </c:pt>
                <c:pt idx="42">
                  <c:v>1.5E-6</c:v>
                </c:pt>
                <c:pt idx="43">
                  <c:v>1.5999999999999999E-6</c:v>
                </c:pt>
                <c:pt idx="44">
                  <c:v>1.7E-6</c:v>
                </c:pt>
                <c:pt idx="45">
                  <c:v>1.7999999999999999E-6</c:v>
                </c:pt>
                <c:pt idx="46">
                  <c:v>1.9E-6</c:v>
                </c:pt>
                <c:pt idx="47">
                  <c:v>1.9999999999999999E-6</c:v>
                </c:pt>
              </c:numCache>
            </c:numRef>
          </c:xVal>
          <c:yVal>
            <c:numRef>
              <c:f>Sheet1!$B$2:$B$49</c:f>
              <c:numCache>
                <c:formatCode>General</c:formatCode>
                <c:ptCount val="48"/>
                <c:pt idx="0">
                  <c:v>293.25</c:v>
                </c:pt>
                <c:pt idx="1">
                  <c:v>306.27999999999997</c:v>
                </c:pt>
                <c:pt idx="2">
                  <c:v>316.35000000000002</c:v>
                </c:pt>
                <c:pt idx="3">
                  <c:v>332.38</c:v>
                </c:pt>
                <c:pt idx="4">
                  <c:v>343.54</c:v>
                </c:pt>
                <c:pt idx="5">
                  <c:v>357.98</c:v>
                </c:pt>
                <c:pt idx="6">
                  <c:v>365.91</c:v>
                </c:pt>
                <c:pt idx="7">
                  <c:v>370.86</c:v>
                </c:pt>
                <c:pt idx="8">
                  <c:v>378.15</c:v>
                </c:pt>
                <c:pt idx="9">
                  <c:v>386.5</c:v>
                </c:pt>
                <c:pt idx="10">
                  <c:v>393.24</c:v>
                </c:pt>
                <c:pt idx="11">
                  <c:v>402.35</c:v>
                </c:pt>
                <c:pt idx="12">
                  <c:v>408.45</c:v>
                </c:pt>
                <c:pt idx="13">
                  <c:v>414.63</c:v>
                </c:pt>
                <c:pt idx="14">
                  <c:v>417.73</c:v>
                </c:pt>
                <c:pt idx="15">
                  <c:v>419.83</c:v>
                </c:pt>
                <c:pt idx="16">
                  <c:v>420.51</c:v>
                </c:pt>
                <c:pt idx="17">
                  <c:v>420.79</c:v>
                </c:pt>
                <c:pt idx="18">
                  <c:v>420.85</c:v>
                </c:pt>
                <c:pt idx="19">
                  <c:v>420.85</c:v>
                </c:pt>
                <c:pt idx="20">
                  <c:v>420.84</c:v>
                </c:pt>
                <c:pt idx="21">
                  <c:v>420.84</c:v>
                </c:pt>
                <c:pt idx="22">
                  <c:v>420.84</c:v>
                </c:pt>
                <c:pt idx="23">
                  <c:v>420.84</c:v>
                </c:pt>
                <c:pt idx="24">
                  <c:v>420.84</c:v>
                </c:pt>
                <c:pt idx="25">
                  <c:v>420.84</c:v>
                </c:pt>
                <c:pt idx="26">
                  <c:v>420.84</c:v>
                </c:pt>
                <c:pt idx="27">
                  <c:v>408.64</c:v>
                </c:pt>
                <c:pt idx="28">
                  <c:v>384.58</c:v>
                </c:pt>
                <c:pt idx="29">
                  <c:v>369.6</c:v>
                </c:pt>
                <c:pt idx="30">
                  <c:v>359.71</c:v>
                </c:pt>
                <c:pt idx="31">
                  <c:v>348.4</c:v>
                </c:pt>
                <c:pt idx="32">
                  <c:v>341.04</c:v>
                </c:pt>
                <c:pt idx="33">
                  <c:v>331.77</c:v>
                </c:pt>
                <c:pt idx="34">
                  <c:v>325.01</c:v>
                </c:pt>
                <c:pt idx="35">
                  <c:v>315.89</c:v>
                </c:pt>
                <c:pt idx="36">
                  <c:v>309.47000000000003</c:v>
                </c:pt>
                <c:pt idx="37">
                  <c:v>302.27999999999997</c:v>
                </c:pt>
                <c:pt idx="38">
                  <c:v>298.26</c:v>
                </c:pt>
                <c:pt idx="39">
                  <c:v>295.10000000000002</c:v>
                </c:pt>
                <c:pt idx="40">
                  <c:v>293.89999999999998</c:v>
                </c:pt>
                <c:pt idx="41">
                  <c:v>293.31</c:v>
                </c:pt>
                <c:pt idx="42">
                  <c:v>293.16000000000003</c:v>
                </c:pt>
                <c:pt idx="43">
                  <c:v>293.14999999999998</c:v>
                </c:pt>
                <c:pt idx="44">
                  <c:v>293.14999999999998</c:v>
                </c:pt>
                <c:pt idx="45">
                  <c:v>293.14999999999998</c:v>
                </c:pt>
                <c:pt idx="46">
                  <c:v>293.14999999999998</c:v>
                </c:pt>
                <c:pt idx="47">
                  <c:v>293.14999999999998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77-42C4-B12D-E59A838705AD}"/>
            </c:ext>
          </c:extLst>
        </c:ser>
        <c:ser>
          <c:idx val="1"/>
          <c:order val="1"/>
          <c:tx>
            <c:v>Amorphous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Sheet1!$C$2:$C$56</c:f>
              <c:numCache>
                <c:formatCode>0.00E+00</c:formatCode>
                <c:ptCount val="55"/>
                <c:pt idx="0" formatCode="General">
                  <c:v>0</c:v>
                </c:pt>
                <c:pt idx="1">
                  <c:v>4.9361000000000001E-10</c:v>
                </c:pt>
                <c:pt idx="2">
                  <c:v>9.8322000000000004E-10</c:v>
                </c:pt>
                <c:pt idx="3">
                  <c:v>1.9624000000000002E-9</c:v>
                </c:pt>
                <c:pt idx="4">
                  <c:v>3.9209000000000004E-9</c:v>
                </c:pt>
                <c:pt idx="5">
                  <c:v>5.8792999999999997E-9</c:v>
                </c:pt>
                <c:pt idx="6">
                  <c:v>7.8377999999999995E-9</c:v>
                </c:pt>
                <c:pt idx="7">
                  <c:v>1.1755E-8</c:v>
                </c:pt>
                <c:pt idx="8">
                  <c:v>1.5672E-8</c:v>
                </c:pt>
                <c:pt idx="9">
                  <c:v>2.3505000000000001E-8</c:v>
                </c:pt>
                <c:pt idx="10">
                  <c:v>3.1339E-8</c:v>
                </c:pt>
                <c:pt idx="11">
                  <c:v>3.9173000000000003E-8</c:v>
                </c:pt>
                <c:pt idx="12">
                  <c:v>4.7006999999999999E-8</c:v>
                </c:pt>
                <c:pt idx="13">
                  <c:v>5.484E-8</c:v>
                </c:pt>
                <c:pt idx="14">
                  <c:v>7.0507999999999998E-8</c:v>
                </c:pt>
                <c:pt idx="15">
                  <c:v>8.6175000000000002E-8</c:v>
                </c:pt>
                <c:pt idx="16">
                  <c:v>1.1751E-7</c:v>
                </c:pt>
                <c:pt idx="17">
                  <c:v>1.4885000000000001E-7</c:v>
                </c:pt>
                <c:pt idx="18">
                  <c:v>1.8017999999999999E-7</c:v>
                </c:pt>
                <c:pt idx="19">
                  <c:v>2.4284999999999998E-7</c:v>
                </c:pt>
                <c:pt idx="20">
                  <c:v>3.6819000000000002E-7</c:v>
                </c:pt>
                <c:pt idx="21">
                  <c:v>4.9999999999999998E-7</c:v>
                </c:pt>
                <c:pt idx="22">
                  <c:v>5.9999999999999997E-7</c:v>
                </c:pt>
                <c:pt idx="23">
                  <c:v>6.9999999999999997E-7</c:v>
                </c:pt>
                <c:pt idx="24">
                  <c:v>7.9999999999999996E-7</c:v>
                </c:pt>
                <c:pt idx="25">
                  <c:v>8.9999999999999996E-7</c:v>
                </c:pt>
                <c:pt idx="26">
                  <c:v>9.3608E-7</c:v>
                </c:pt>
                <c:pt idx="27">
                  <c:v>9.5412000000000002E-7</c:v>
                </c:pt>
                <c:pt idx="28">
                  <c:v>9.9019E-7</c:v>
                </c:pt>
                <c:pt idx="29">
                  <c:v>9.9469999999999998E-7</c:v>
                </c:pt>
                <c:pt idx="30">
                  <c:v>9.9778999999999994E-7</c:v>
                </c:pt>
                <c:pt idx="31">
                  <c:v>1.0002E-6</c:v>
                </c:pt>
                <c:pt idx="32">
                  <c:v>1.0021999999999999E-6</c:v>
                </c:pt>
                <c:pt idx="33">
                  <c:v>1.0063E-6</c:v>
                </c:pt>
                <c:pt idx="34">
                  <c:v>1.0100000000000001E-6</c:v>
                </c:pt>
                <c:pt idx="35">
                  <c:v>1.0136999999999999E-6</c:v>
                </c:pt>
                <c:pt idx="36">
                  <c:v>1.0174E-6</c:v>
                </c:pt>
                <c:pt idx="37">
                  <c:v>1.0246999999999999E-6</c:v>
                </c:pt>
                <c:pt idx="38">
                  <c:v>1.0321E-6</c:v>
                </c:pt>
                <c:pt idx="39">
                  <c:v>1.0468000000000001E-6</c:v>
                </c:pt>
                <c:pt idx="40">
                  <c:v>1.0594E-6</c:v>
                </c:pt>
                <c:pt idx="41">
                  <c:v>1.0720000000000001E-6</c:v>
                </c:pt>
                <c:pt idx="42">
                  <c:v>1.0845E-6</c:v>
                </c:pt>
                <c:pt idx="43">
                  <c:v>1.0971E-6</c:v>
                </c:pt>
                <c:pt idx="44">
                  <c:v>1.1223E-6</c:v>
                </c:pt>
                <c:pt idx="45">
                  <c:v>1.1475E-6</c:v>
                </c:pt>
                <c:pt idx="46">
                  <c:v>1.1978E-6</c:v>
                </c:pt>
                <c:pt idx="47">
                  <c:v>1.2984999999999999E-6</c:v>
                </c:pt>
                <c:pt idx="48">
                  <c:v>1.3991000000000001E-6</c:v>
                </c:pt>
                <c:pt idx="49">
                  <c:v>1.5E-6</c:v>
                </c:pt>
                <c:pt idx="50">
                  <c:v>1.5999999999999999E-6</c:v>
                </c:pt>
                <c:pt idx="51">
                  <c:v>1.7E-6</c:v>
                </c:pt>
                <c:pt idx="52">
                  <c:v>1.7999999999999999E-6</c:v>
                </c:pt>
                <c:pt idx="53">
                  <c:v>1.9E-6</c:v>
                </c:pt>
                <c:pt idx="54">
                  <c:v>1.9999999999999999E-6</c:v>
                </c:pt>
              </c:numCache>
            </c:numRef>
          </c:xVal>
          <c:yVal>
            <c:numRef>
              <c:f>Sheet1!$D$2:$D$56</c:f>
              <c:numCache>
                <c:formatCode>General</c:formatCode>
                <c:ptCount val="55"/>
                <c:pt idx="0">
                  <c:v>293.25</c:v>
                </c:pt>
                <c:pt idx="1">
                  <c:v>309.93</c:v>
                </c:pt>
                <c:pt idx="2">
                  <c:v>325.01</c:v>
                </c:pt>
                <c:pt idx="3">
                  <c:v>352.85</c:v>
                </c:pt>
                <c:pt idx="4">
                  <c:v>397.62</c:v>
                </c:pt>
                <c:pt idx="5">
                  <c:v>436.37</c:v>
                </c:pt>
                <c:pt idx="6">
                  <c:v>470.16</c:v>
                </c:pt>
                <c:pt idx="7">
                  <c:v>528.19000000000005</c:v>
                </c:pt>
                <c:pt idx="8">
                  <c:v>573.25</c:v>
                </c:pt>
                <c:pt idx="9">
                  <c:v>636.62</c:v>
                </c:pt>
                <c:pt idx="10">
                  <c:v>674.59</c:v>
                </c:pt>
                <c:pt idx="11">
                  <c:v>697.57</c:v>
                </c:pt>
                <c:pt idx="12">
                  <c:v>712.04</c:v>
                </c:pt>
                <c:pt idx="13">
                  <c:v>721.69</c:v>
                </c:pt>
                <c:pt idx="14">
                  <c:v>734.5</c:v>
                </c:pt>
                <c:pt idx="15">
                  <c:v>741.5</c:v>
                </c:pt>
                <c:pt idx="16">
                  <c:v>749.03</c:v>
                </c:pt>
                <c:pt idx="17">
                  <c:v>750.22</c:v>
                </c:pt>
                <c:pt idx="18">
                  <c:v>750.85</c:v>
                </c:pt>
                <c:pt idx="19">
                  <c:v>751.31</c:v>
                </c:pt>
                <c:pt idx="20">
                  <c:v>751.51</c:v>
                </c:pt>
                <c:pt idx="21">
                  <c:v>751.57</c:v>
                </c:pt>
                <c:pt idx="22">
                  <c:v>751.56</c:v>
                </c:pt>
                <c:pt idx="23">
                  <c:v>751.56</c:v>
                </c:pt>
                <c:pt idx="24">
                  <c:v>751.56</c:v>
                </c:pt>
                <c:pt idx="25">
                  <c:v>751.56</c:v>
                </c:pt>
                <c:pt idx="26">
                  <c:v>751.56</c:v>
                </c:pt>
                <c:pt idx="27">
                  <c:v>751.56</c:v>
                </c:pt>
                <c:pt idx="28">
                  <c:v>751.56</c:v>
                </c:pt>
                <c:pt idx="29">
                  <c:v>751.56</c:v>
                </c:pt>
                <c:pt idx="30">
                  <c:v>751.56</c:v>
                </c:pt>
                <c:pt idx="31">
                  <c:v>699.22</c:v>
                </c:pt>
                <c:pt idx="32">
                  <c:v>650.78</c:v>
                </c:pt>
                <c:pt idx="33">
                  <c:v>578.25</c:v>
                </c:pt>
                <c:pt idx="34">
                  <c:v>527.07000000000005</c:v>
                </c:pt>
                <c:pt idx="35">
                  <c:v>486.48</c:v>
                </c:pt>
                <c:pt idx="36">
                  <c:v>454.07</c:v>
                </c:pt>
                <c:pt idx="37">
                  <c:v>403.26</c:v>
                </c:pt>
                <c:pt idx="38">
                  <c:v>369.81</c:v>
                </c:pt>
                <c:pt idx="39">
                  <c:v>330.49</c:v>
                </c:pt>
                <c:pt idx="40">
                  <c:v>315.49</c:v>
                </c:pt>
                <c:pt idx="41">
                  <c:v>307.77</c:v>
                </c:pt>
                <c:pt idx="42">
                  <c:v>303.18</c:v>
                </c:pt>
                <c:pt idx="43">
                  <c:v>300.11</c:v>
                </c:pt>
                <c:pt idx="44">
                  <c:v>296.11</c:v>
                </c:pt>
                <c:pt idx="45">
                  <c:v>294.20999999999998</c:v>
                </c:pt>
                <c:pt idx="46">
                  <c:v>293.14999999999998</c:v>
                </c:pt>
                <c:pt idx="47">
                  <c:v>293.14999999999998</c:v>
                </c:pt>
                <c:pt idx="48">
                  <c:v>293.14999999999998</c:v>
                </c:pt>
                <c:pt idx="49">
                  <c:v>293.16000000000003</c:v>
                </c:pt>
                <c:pt idx="50">
                  <c:v>293.16000000000003</c:v>
                </c:pt>
                <c:pt idx="51">
                  <c:v>293.14999999999998</c:v>
                </c:pt>
                <c:pt idx="52">
                  <c:v>293.14999999999998</c:v>
                </c:pt>
                <c:pt idx="53">
                  <c:v>293.14999999999998</c:v>
                </c:pt>
                <c:pt idx="54">
                  <c:v>293.14999999999998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77-42C4-B12D-E59A83870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2534527"/>
        <c:axId val="2069305023"/>
      </c:scatterChart>
      <c:valAx>
        <c:axId val="1552534527"/>
        <c:scaling>
          <c:orientation val="minMax"/>
          <c:max val="2.0000000000000008E-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305023"/>
        <c:crosses val="autoZero"/>
        <c:crossBetween val="midCat"/>
      </c:valAx>
      <c:valAx>
        <c:axId val="206930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534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187523921124998"/>
          <c:y val="0.45570867288134909"/>
          <c:w val="0.13625163069249033"/>
          <c:h val="0.160823664369229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Characteristic time vs the pulse duration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Characteristic time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Sheet1!$C$2:$C$8</c:f>
              <c:numCache>
                <c:formatCode>General</c:formatCode>
                <c:ptCount val="7"/>
                <c:pt idx="0">
                  <c:v>10</c:v>
                </c:pt>
                <c:pt idx="1">
                  <c:v>100</c:v>
                </c:pt>
                <c:pt idx="2">
                  <c:v>250</c:v>
                </c:pt>
                <c:pt idx="3">
                  <c:v>400</c:v>
                </c:pt>
                <c:pt idx="4">
                  <c:v>500</c:v>
                </c:pt>
                <c:pt idx="5">
                  <c:v>750</c:v>
                </c:pt>
                <c:pt idx="6">
                  <c:v>1000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 formatCode="0.00E+00">
                  <c:v>4.9E-9</c:v>
                </c:pt>
                <c:pt idx="1">
                  <c:v>2.3000000000000001E-8</c:v>
                </c:pt>
                <c:pt idx="2">
                  <c:v>3.5600000000000001E-8</c:v>
                </c:pt>
                <c:pt idx="3">
                  <c:v>3.5899999999999997E-8</c:v>
                </c:pt>
                <c:pt idx="4">
                  <c:v>3.5899999999999997E-8</c:v>
                </c:pt>
                <c:pt idx="5">
                  <c:v>3.5899999999999997E-8</c:v>
                </c:pt>
                <c:pt idx="6">
                  <c:v>3.5899999999999997E-8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72-4601-82F1-88BAC554F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4526303"/>
        <c:axId val="1178705839"/>
      </c:scatterChart>
      <c:valAx>
        <c:axId val="1244526303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Pulse duration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705839"/>
        <c:crosses val="autoZero"/>
        <c:crossBetween val="midCat"/>
      </c:valAx>
      <c:valAx>
        <c:axId val="117870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τ</a:t>
                </a:r>
                <a:r>
                  <a:rPr lang="fr-FR"/>
                  <a:t> : </a:t>
                </a:r>
                <a:r>
                  <a:rPr lang="en-US"/>
                  <a:t>Characteristic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526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0F3BFDD-C5A0-22B2-AC4C-456DFAD084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20E39A-5BB9-CF2B-F8CA-D4120CF3F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C9A55-9DAA-474A-BA2E-558EA885071E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CC9390-57D9-0AA3-0E96-E759279246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03B408-51C7-E069-AB01-CE945B1102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4EB93-BBED-4F01-8D59-A60FB1C3B0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67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F8884-B3CB-4D85-8289-A22F4F4443C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279B6-F8B7-4415-8682-5A1A5537A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09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3A4E-0FCC-4882-91AD-E3ED39DEC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9F053-5555-442C-A349-EC137592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E24B-F18B-4804-8AAF-297F8C16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2DBD-3955-434C-873E-375E0C76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3884-BE63-41D5-957D-FA935917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0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B11-FEB1-439B-A623-48CCECA3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6DFC-44DC-4917-BABA-B6E752C0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2018-8CFB-4A59-A311-1D0F45BB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6C8D-37E7-4D65-97B2-327B60DB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DF69-BF05-4573-8135-ACB3FAB6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2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50567-3465-4E8C-87C0-950E204A1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679F-E04F-42C4-BE52-22D78311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DEF4-3417-4662-B76F-792D9D75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916B-E6E4-47AA-9450-D2C23160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57D7-18B1-490A-8100-EECE0721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9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532-ACAE-44EB-BDAF-C228566C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C1D4-09F0-4E34-AE28-9AD02695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8C6E-A55E-493A-BD51-5578F55C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A4B1B-287D-4AB4-92DD-41B4F137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C90C-52F6-4D50-9C00-802DBF8D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6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84A1-463A-4C67-B6EB-EAE5E98E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E691B-8AA8-4143-B1CF-D8B6BB83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5345-F75B-4A60-82D9-3A7C1F75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86A8-ED0A-4ED6-B76B-F152E8C6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A829-F9BC-4D1B-A03E-AC75EC1F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99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D135-75F3-4551-AAC3-0FF2C92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1A58-B5DE-4759-9E7D-4F498CC13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B1AA1-BB6E-41E4-AEC0-F800B1FDF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20FE-F412-4949-8C69-A134A365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F035A-53D0-40F0-B9CB-8BDA199F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8B1A0-7F19-4030-AADF-82381CB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B0C3-7A24-449D-8665-1AD868E2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C7C9-F5A3-4879-8CC7-2224690F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D03F7-4EF6-4BB6-AAEC-38C32F24B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90F64-DA82-4F63-A319-9CD920F4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F4229-2135-46F2-94ED-E178867ED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4C82B-75E1-4B1C-B5F4-08712DCE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3683A-57CD-4970-A8F8-8DBFC501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1A535-D774-4001-9E1B-418BBF6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8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93BD-3821-48BF-84DA-97B3D1AB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9DA03-313A-436A-9718-D17CAB53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628A-6284-41A8-A735-36D4E5F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5DFC9-FBC0-429D-B67B-4797D56A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14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010DB-CCC7-46D4-A06A-7460E69D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C0B65-D0C6-4827-81C7-A25BC5C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F9401-F509-4EBE-9792-74063C77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4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1E64-52BB-443E-B70B-2D2741FC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FE13-5D08-44B2-A772-4C5BDAAF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DD06C-0114-45BF-BB64-E6EC2C31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47C5C-7B96-4D51-B3D2-48E5FA76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1DE7-0304-45C2-8B9D-192A1358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919D9-C4C3-4BE0-9F52-B4879EB8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69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F62D-747A-4086-B96E-B75EE729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9D0FA-6C34-47BE-A60F-5AC64EF6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E6BDE-C8F6-4847-ABB9-12370FF3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073FA-10DC-41BE-92B5-7310A005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6AB8-0BA3-478D-8303-EA9EC76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F35C-BAE5-44C7-98FE-CCC0D9E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5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ED61A-0983-4773-B0F8-C1C749D9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5103-5E79-4801-99EE-FAEA4B1C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94C64-31B7-4C03-B9B8-8072AEE5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D50B-559C-496F-8C90-B6F85C05FAFA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B6CD-E783-4DE5-B2EF-306F0046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D943-229E-421A-A7E6-45095252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8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6AE85-9C18-482C-9720-4868D101A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725" y="1345773"/>
            <a:ext cx="11873267" cy="2967208"/>
          </a:xfrm>
        </p:spPr>
        <p:txBody>
          <a:bodyPr>
            <a:normAutofit/>
          </a:bodyPr>
          <a:lstStyle/>
          <a:p>
            <a:pPr algn="l"/>
            <a:r>
              <a:rPr lang="fr-FR" sz="40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Modelisation</a:t>
            </a:r>
            <a:r>
              <a:rPr lang="fr-FR" sz="4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of laser pulse </a:t>
            </a:r>
            <a:r>
              <a:rPr lang="fr-FR" sz="40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heating</a:t>
            </a:r>
            <a:r>
              <a:rPr lang="fr-FR" sz="4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of </a:t>
            </a:r>
            <a:r>
              <a:rPr lang="fr-FR" sz="4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GST225 </a:t>
            </a:r>
            <a:r>
              <a:rPr lang="fr-FR" sz="4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and </a:t>
            </a:r>
            <a:r>
              <a:rPr lang="fr-FR" sz="4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GGSTN </a:t>
            </a:r>
            <a:r>
              <a:rPr lang="fr-FR" sz="40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layers</a:t>
            </a:r>
            <a:r>
              <a:rPr lang="fr-FR" sz="4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40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using</a:t>
            </a:r>
            <a:r>
              <a:rPr lang="fr-FR" sz="4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COMSOL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304BB-FE64-438A-8CE7-AF9FA8DC4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483185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Simon Schmit, July 2025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atthieu EGELS | IM2NP">
            <a:extLst>
              <a:ext uri="{FF2B5EF4-FFF2-40B4-BE49-F238E27FC236}">
                <a16:creationId xmlns:a16="http://schemas.microsoft.com/office/drawing/2014/main" id="{7A5E28DC-73E5-434B-84DB-94005595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9374313" y="5812669"/>
            <a:ext cx="3219672" cy="96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'AMU — Cat OPIDoR">
            <a:extLst>
              <a:ext uri="{FF2B5EF4-FFF2-40B4-BE49-F238E27FC236}">
                <a16:creationId xmlns:a16="http://schemas.microsoft.com/office/drawing/2014/main" id="{7C87842A-CAD3-4B84-8CF7-C1C75C54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5607683"/>
            <a:ext cx="2414416" cy="104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5" y="-116708"/>
            <a:ext cx="12037189" cy="968250"/>
          </a:xfrm>
        </p:spPr>
        <p:txBody>
          <a:bodyPr>
            <a:noAutofit/>
          </a:bodyPr>
          <a:lstStyle/>
          <a:p>
            <a:r>
              <a:rPr lang="en-GB" sz="2800" b="1" u="sng" dirty="0">
                <a:latin typeface="Aptos" panose="020B0004020202020204" pitchFamily="34" charset="0"/>
              </a:rPr>
              <a:t>Configuration 2/ crystalline phase: </a:t>
            </a:r>
            <a:r>
              <a:rPr lang="en-GB" sz="2800" u="sng" dirty="0">
                <a:latin typeface="Aptos" panose="020B0004020202020204" pitchFamily="34" charset="0"/>
              </a:rPr>
              <a:t>temperature vs depth (10</a:t>
            </a:r>
            <a:r>
              <a:rPr lang="en-GB" sz="2800" u="sng" baseline="30000" dirty="0">
                <a:latin typeface="Aptos" panose="020B0004020202020204" pitchFamily="34" charset="0"/>
              </a:rPr>
              <a:t>-8 </a:t>
            </a:r>
            <a:r>
              <a:rPr lang="en-GB" sz="2800" u="sng" dirty="0">
                <a:latin typeface="Aptos" panose="020B0004020202020204" pitchFamily="34" charset="0"/>
              </a:rPr>
              <a:t>m)</a:t>
            </a:r>
            <a:r>
              <a:rPr lang="en-GB" sz="2800" dirty="0">
                <a:latin typeface="Aptos" panose="020B0004020202020204" pitchFamily="34" charset="0"/>
              </a:rPr>
              <a:t> </a:t>
            </a:r>
            <a:r>
              <a:rPr lang="en-GB" sz="2000" dirty="0">
                <a:latin typeface="Aptos" panose="020B0004020202020204" pitchFamily="34" charset="0"/>
              </a:rPr>
              <a:t>(x=0, y=0)</a:t>
            </a:r>
            <a:endParaRPr lang="fr-FR" sz="2800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BBFD6F-FCE5-4094-855E-ECE5E9BAD4F6}"/>
              </a:ext>
            </a:extLst>
          </p:cNvPr>
          <p:cNvCxnSpPr>
            <a:cxnSpLocks/>
          </p:cNvCxnSpPr>
          <p:nvPr/>
        </p:nvCxnSpPr>
        <p:spPr>
          <a:xfrm>
            <a:off x="226206" y="1167289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649EA-B21B-4B37-BC46-B36F179DFDE8}"/>
              </a:ext>
            </a:extLst>
          </p:cNvPr>
          <p:cNvCxnSpPr>
            <a:cxnSpLocks/>
          </p:cNvCxnSpPr>
          <p:nvPr/>
        </p:nvCxnSpPr>
        <p:spPr>
          <a:xfrm>
            <a:off x="226207" y="2042160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A48EE-2055-4C1C-9C2A-D82DCF34C72A}"/>
              </a:ext>
            </a:extLst>
          </p:cNvPr>
          <p:cNvCxnSpPr>
            <a:cxnSpLocks/>
          </p:cNvCxnSpPr>
          <p:nvPr/>
        </p:nvCxnSpPr>
        <p:spPr>
          <a:xfrm>
            <a:off x="342900" y="1188720"/>
            <a:ext cx="0" cy="84278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1A028-1251-4368-A049-688AA21960DA}"/>
              </a:ext>
            </a:extLst>
          </p:cNvPr>
          <p:cNvCxnSpPr>
            <a:cxnSpLocks/>
          </p:cNvCxnSpPr>
          <p:nvPr/>
        </p:nvCxnSpPr>
        <p:spPr>
          <a:xfrm flipV="1">
            <a:off x="342900" y="2059306"/>
            <a:ext cx="0" cy="38662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F5DB85-9157-45CA-B55B-32091BF6E9A9}"/>
              </a:ext>
            </a:extLst>
          </p:cNvPr>
          <p:cNvSpPr txBox="1"/>
          <p:nvPr/>
        </p:nvSpPr>
        <p:spPr>
          <a:xfrm>
            <a:off x="459592" y="1226274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D4652B-F07B-451D-89B2-4B04B2A61EC6}"/>
              </a:ext>
            </a:extLst>
          </p:cNvPr>
          <p:cNvCxnSpPr>
            <a:cxnSpLocks/>
          </p:cNvCxnSpPr>
          <p:nvPr/>
        </p:nvCxnSpPr>
        <p:spPr>
          <a:xfrm flipV="1">
            <a:off x="342900" y="986809"/>
            <a:ext cx="0" cy="16190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B05E-99A0-464F-8BE4-31AA53C359EB}"/>
              </a:ext>
            </a:extLst>
          </p:cNvPr>
          <p:cNvSpPr txBox="1"/>
          <p:nvPr/>
        </p:nvSpPr>
        <p:spPr>
          <a:xfrm>
            <a:off x="459593" y="883941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 nm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4AB6FD-9D21-4C19-8400-8368E251F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989" y="721657"/>
            <a:ext cx="8328020" cy="541468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80FA4F-B63C-4E81-8D11-5D2372350B81}"/>
              </a:ext>
            </a:extLst>
          </p:cNvPr>
          <p:cNvCxnSpPr/>
          <p:nvPr/>
        </p:nvCxnSpPr>
        <p:spPr>
          <a:xfrm>
            <a:off x="4389120" y="1226274"/>
            <a:ext cx="0" cy="4465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5E2733-225A-47F9-84AD-1697295E8B32}"/>
              </a:ext>
            </a:extLst>
          </p:cNvPr>
          <p:cNvCxnSpPr/>
          <p:nvPr/>
        </p:nvCxnSpPr>
        <p:spPr>
          <a:xfrm>
            <a:off x="4594860" y="1226274"/>
            <a:ext cx="0" cy="4465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1A552A-6D6B-4745-9756-F16033EC3E70}"/>
              </a:ext>
            </a:extLst>
          </p:cNvPr>
          <p:cNvCxnSpPr/>
          <p:nvPr/>
        </p:nvCxnSpPr>
        <p:spPr>
          <a:xfrm>
            <a:off x="6530340" y="1226274"/>
            <a:ext cx="0" cy="4465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4A3F88-3989-4FF3-AB06-62E3D098CAF4}"/>
              </a:ext>
            </a:extLst>
          </p:cNvPr>
          <p:cNvSpPr txBox="1"/>
          <p:nvPr/>
        </p:nvSpPr>
        <p:spPr>
          <a:xfrm>
            <a:off x="7554349" y="4253883"/>
            <a:ext cx="8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952BD-6C8C-4CCB-9AD0-04816B343636}"/>
              </a:ext>
            </a:extLst>
          </p:cNvPr>
          <p:cNvSpPr txBox="1"/>
          <p:nvPr/>
        </p:nvSpPr>
        <p:spPr>
          <a:xfrm>
            <a:off x="3973832" y="2252703"/>
            <a:ext cx="8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21958-CA06-4CA9-ADD3-1F117270FAB0}"/>
              </a:ext>
            </a:extLst>
          </p:cNvPr>
          <p:cNvSpPr txBox="1"/>
          <p:nvPr/>
        </p:nvSpPr>
        <p:spPr>
          <a:xfrm>
            <a:off x="5362633" y="2937783"/>
            <a:ext cx="8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GGSTN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8E85BB-7D12-43FF-BD66-A00B757CF6AF}"/>
              </a:ext>
            </a:extLst>
          </p:cNvPr>
          <p:cNvSpPr txBox="1"/>
          <p:nvPr/>
        </p:nvSpPr>
        <p:spPr>
          <a:xfrm>
            <a:off x="3340826" y="1493482"/>
            <a:ext cx="8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TiN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8713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5" y="90784"/>
            <a:ext cx="12037189" cy="968250"/>
          </a:xfrm>
        </p:spPr>
        <p:txBody>
          <a:bodyPr>
            <a:noAutofit/>
          </a:bodyPr>
          <a:lstStyle/>
          <a:p>
            <a:pPr algn="ctr"/>
            <a:r>
              <a:rPr lang="en-GB" sz="3200" b="1" u="sng" dirty="0">
                <a:latin typeface="Aptos" panose="020B0004020202020204" pitchFamily="34" charset="0"/>
              </a:rPr>
              <a:t>Plateau temperature vs laser power</a:t>
            </a:r>
            <a:endParaRPr lang="fr-FR" sz="3200" b="1" u="sng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BBFD6F-FCE5-4094-855E-ECE5E9BAD4F6}"/>
              </a:ext>
            </a:extLst>
          </p:cNvPr>
          <p:cNvCxnSpPr>
            <a:cxnSpLocks/>
          </p:cNvCxnSpPr>
          <p:nvPr/>
        </p:nvCxnSpPr>
        <p:spPr>
          <a:xfrm>
            <a:off x="226206" y="1167289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649EA-B21B-4B37-BC46-B36F179DFDE8}"/>
              </a:ext>
            </a:extLst>
          </p:cNvPr>
          <p:cNvCxnSpPr>
            <a:cxnSpLocks/>
          </p:cNvCxnSpPr>
          <p:nvPr/>
        </p:nvCxnSpPr>
        <p:spPr>
          <a:xfrm>
            <a:off x="226207" y="2042160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A48EE-2055-4C1C-9C2A-D82DCF34C72A}"/>
              </a:ext>
            </a:extLst>
          </p:cNvPr>
          <p:cNvCxnSpPr>
            <a:cxnSpLocks/>
          </p:cNvCxnSpPr>
          <p:nvPr/>
        </p:nvCxnSpPr>
        <p:spPr>
          <a:xfrm>
            <a:off x="342900" y="1188720"/>
            <a:ext cx="0" cy="84278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1A028-1251-4368-A049-688AA21960DA}"/>
              </a:ext>
            </a:extLst>
          </p:cNvPr>
          <p:cNvCxnSpPr>
            <a:cxnSpLocks/>
          </p:cNvCxnSpPr>
          <p:nvPr/>
        </p:nvCxnSpPr>
        <p:spPr>
          <a:xfrm flipV="1">
            <a:off x="342900" y="2059306"/>
            <a:ext cx="0" cy="38662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F5DB85-9157-45CA-B55B-32091BF6E9A9}"/>
              </a:ext>
            </a:extLst>
          </p:cNvPr>
          <p:cNvSpPr txBox="1"/>
          <p:nvPr/>
        </p:nvSpPr>
        <p:spPr>
          <a:xfrm>
            <a:off x="459592" y="1226274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D4652B-F07B-451D-89B2-4B04B2A61EC6}"/>
              </a:ext>
            </a:extLst>
          </p:cNvPr>
          <p:cNvCxnSpPr>
            <a:cxnSpLocks/>
          </p:cNvCxnSpPr>
          <p:nvPr/>
        </p:nvCxnSpPr>
        <p:spPr>
          <a:xfrm flipV="1">
            <a:off x="342900" y="986809"/>
            <a:ext cx="0" cy="16190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B05E-99A0-464F-8BE4-31AA53C359EB}"/>
              </a:ext>
            </a:extLst>
          </p:cNvPr>
          <p:cNvSpPr txBox="1"/>
          <p:nvPr/>
        </p:nvSpPr>
        <p:spPr>
          <a:xfrm>
            <a:off x="459593" y="883941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 nm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59C11A8-DD7A-49B4-98F6-F9C11E69A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060449"/>
              </p:ext>
            </p:extLst>
          </p:nvPr>
        </p:nvGraphicFramePr>
        <p:xfrm>
          <a:off x="156097" y="1226273"/>
          <a:ext cx="7859693" cy="493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38FFBB-E9EC-4245-A846-77BC55DE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37331"/>
              </p:ext>
            </p:extLst>
          </p:nvPr>
        </p:nvGraphicFramePr>
        <p:xfrm>
          <a:off x="8015796" y="1364797"/>
          <a:ext cx="3833304" cy="4127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768">
                  <a:extLst>
                    <a:ext uri="{9D8B030D-6E8A-4147-A177-3AD203B41FA5}">
                      <a16:colId xmlns:a16="http://schemas.microsoft.com/office/drawing/2014/main" val="274258398"/>
                    </a:ext>
                  </a:extLst>
                </a:gridCol>
                <a:gridCol w="1277768">
                  <a:extLst>
                    <a:ext uri="{9D8B030D-6E8A-4147-A177-3AD203B41FA5}">
                      <a16:colId xmlns:a16="http://schemas.microsoft.com/office/drawing/2014/main" val="1025591802"/>
                    </a:ext>
                  </a:extLst>
                </a:gridCol>
                <a:gridCol w="1277768">
                  <a:extLst>
                    <a:ext uri="{9D8B030D-6E8A-4147-A177-3AD203B41FA5}">
                      <a16:colId xmlns:a16="http://schemas.microsoft.com/office/drawing/2014/main" val="2223852565"/>
                    </a:ext>
                  </a:extLst>
                </a:gridCol>
              </a:tblGrid>
              <a:tr h="564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Laser Power (W)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Amorphous temperature (K)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Crystalline temperature (K)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5975640"/>
                  </a:ext>
                </a:extLst>
              </a:tr>
              <a:tr h="59395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457.93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341.81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326002"/>
                  </a:ext>
                </a:extLst>
              </a:tr>
              <a:tr h="59395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609.2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390.46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0774290"/>
                  </a:ext>
                </a:extLst>
              </a:tr>
              <a:tr h="59395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767.23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439.12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9240705"/>
                  </a:ext>
                </a:extLst>
              </a:tr>
              <a:tr h="59395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925.25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487.77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2878670"/>
                  </a:ext>
                </a:extLst>
              </a:tr>
              <a:tr h="59395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1083.3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536.43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6162616"/>
                  </a:ext>
                </a:extLst>
              </a:tr>
              <a:tr h="59395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1241.3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>
                          <a:effectLst/>
                        </a:rPr>
                        <a:t>585.09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21875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2B9579-A9EF-4BDC-B516-E4F02BE4F7DE}"/>
              </a:ext>
            </a:extLst>
          </p:cNvPr>
          <p:cNvSpPr txBox="1"/>
          <p:nvPr/>
        </p:nvSpPr>
        <p:spPr>
          <a:xfrm>
            <a:off x="4417079" y="6105051"/>
            <a:ext cx="419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Pulse duration : </a:t>
            </a:r>
            <a:r>
              <a:rPr lang="fr-FR" dirty="0"/>
              <a:t>1 us</a:t>
            </a:r>
          </a:p>
        </p:txBody>
      </p:sp>
    </p:spTree>
    <p:extLst>
      <p:ext uri="{BB962C8B-B14F-4D97-AF65-F5344CB8AC3E}">
        <p14:creationId xmlns:p14="http://schemas.microsoft.com/office/powerpoint/2010/main" val="324105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F066-61E5-4B41-9D11-85CC6B87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GB" sz="3600" b="1" u="sng" dirty="0">
                <a:latin typeface="Aptos" panose="020B0004020202020204" pitchFamily="34" charset="0"/>
              </a:rPr>
              <a:t>Only GGSTN layer</a:t>
            </a:r>
            <a:r>
              <a:rPr lang="en-GB" sz="3600" b="1" dirty="0">
                <a:latin typeface="Aptos" panose="020B0004020202020204" pitchFamily="34" charset="0"/>
              </a:rPr>
              <a:t> </a:t>
            </a:r>
            <a:r>
              <a:rPr lang="en-GB" sz="2800" dirty="0">
                <a:latin typeface="Aptos" panose="020B0004020202020204" pitchFamily="34" charset="0"/>
              </a:rPr>
              <a:t>(300W, 1us)</a:t>
            </a:r>
            <a:endParaRPr lang="fr-FR" sz="3600" b="1" dirty="0">
              <a:latin typeface="Aptos" panose="020B0004020202020204" pitchFamily="34" charset="0"/>
            </a:endParaRPr>
          </a:p>
        </p:txBody>
      </p:sp>
      <p:pic>
        <p:nvPicPr>
          <p:cNvPr id="10" name="Picture 2" descr="Matthieu EGELS | IM2NP">
            <a:extLst>
              <a:ext uri="{FF2B5EF4-FFF2-40B4-BE49-F238E27FC236}">
                <a16:creationId xmlns:a16="http://schemas.microsoft.com/office/drawing/2014/main" id="{CE0DE9AB-0622-4F28-AEEC-1EC5967AE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AT'AMU — Cat OPIDoR">
            <a:extLst>
              <a:ext uri="{FF2B5EF4-FFF2-40B4-BE49-F238E27FC236}">
                <a16:creationId xmlns:a16="http://schemas.microsoft.com/office/drawing/2014/main" id="{71ABD047-D1EC-4912-BFA5-90AD97F8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E611DF-3185-4D81-A08A-568F89C4C0BD}"/>
              </a:ext>
            </a:extLst>
          </p:cNvPr>
          <p:cNvSpPr txBox="1"/>
          <p:nvPr/>
        </p:nvSpPr>
        <p:spPr>
          <a:xfrm>
            <a:off x="341911" y="1568938"/>
            <a:ext cx="575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latin typeface="Aptos" panose="020B0004020202020204" pitchFamily="34" charset="0"/>
              </a:rPr>
              <a:t>Temperature vs time</a:t>
            </a:r>
            <a:endParaRPr lang="fr-FR" sz="2000" u="sng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C9A93E7-2380-4D18-B5D2-E9A1EAF81A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630727"/>
              </p:ext>
            </p:extLst>
          </p:nvPr>
        </p:nvGraphicFramePr>
        <p:xfrm>
          <a:off x="121919" y="1889759"/>
          <a:ext cx="8051050" cy="4162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A92B5A9E-4BB5-49B2-8A37-AB70D40FCD0E}"/>
              </a:ext>
            </a:extLst>
          </p:cNvPr>
          <p:cNvSpPr/>
          <p:nvPr/>
        </p:nvSpPr>
        <p:spPr>
          <a:xfrm>
            <a:off x="8386354" y="2181102"/>
            <a:ext cx="2183637" cy="428886"/>
          </a:xfrm>
          <a:prstGeom prst="round2SameRect">
            <a:avLst/>
          </a:prstGeom>
          <a:solidFill>
            <a:srgbClr val="C2B28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DD36D-CBD6-49D8-9790-D3387A24C2D7}"/>
              </a:ext>
            </a:extLst>
          </p:cNvPr>
          <p:cNvSpPr/>
          <p:nvPr/>
        </p:nvSpPr>
        <p:spPr>
          <a:xfrm>
            <a:off x="8386361" y="2609988"/>
            <a:ext cx="2183630" cy="1214032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E559FE-0E6F-4E3E-B521-A0081425BAC2}"/>
              </a:ext>
            </a:extLst>
          </p:cNvPr>
          <p:cNvSpPr/>
          <p:nvPr/>
        </p:nvSpPr>
        <p:spPr>
          <a:xfrm>
            <a:off x="8386340" y="3824020"/>
            <a:ext cx="2183607" cy="1486109"/>
          </a:xfrm>
          <a:prstGeom prst="rect">
            <a:avLst/>
          </a:prstGeom>
          <a:solidFill>
            <a:srgbClr val="4B4B4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DDFCB-5CD5-4945-BA0D-F23D0C4EFF3E}"/>
              </a:ext>
            </a:extLst>
          </p:cNvPr>
          <p:cNvSpPr txBox="1"/>
          <p:nvPr/>
        </p:nvSpPr>
        <p:spPr>
          <a:xfrm>
            <a:off x="8366536" y="2670543"/>
            <a:ext cx="1765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GGSTN (50 nm)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F36FE4-A7FE-44D5-8E21-CFB2221EAFD9}"/>
              </a:ext>
            </a:extLst>
          </p:cNvPr>
          <p:cNvSpPr txBox="1"/>
          <p:nvPr/>
        </p:nvSpPr>
        <p:spPr>
          <a:xfrm>
            <a:off x="8366536" y="2215784"/>
            <a:ext cx="187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TiN</a:t>
            </a:r>
            <a:r>
              <a:rPr lang="fr-FR" sz="1200" b="1" dirty="0">
                <a:solidFill>
                  <a:schemeClr val="bg1"/>
                </a:solidFill>
              </a:rPr>
              <a:t> (20 nm)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EFC9C6-9534-4619-9066-91B8A93C7468}"/>
              </a:ext>
            </a:extLst>
          </p:cNvPr>
          <p:cNvSpPr txBox="1"/>
          <p:nvPr/>
        </p:nvSpPr>
        <p:spPr>
          <a:xfrm>
            <a:off x="8386310" y="4077988"/>
            <a:ext cx="17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Si (</a:t>
            </a:r>
            <a:r>
              <a:rPr lang="fr-FR" sz="1200" b="1" dirty="0" err="1">
                <a:solidFill>
                  <a:schemeClr val="bg1"/>
                </a:solidFill>
              </a:rPr>
              <a:t>substrate</a:t>
            </a:r>
            <a:r>
              <a:rPr lang="fr-FR" sz="1200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B4A067-B2C1-496E-9BC6-662622DED413}"/>
              </a:ext>
            </a:extLst>
          </p:cNvPr>
          <p:cNvCxnSpPr/>
          <p:nvPr/>
        </p:nvCxnSpPr>
        <p:spPr>
          <a:xfrm>
            <a:off x="8386310" y="5155015"/>
            <a:ext cx="2183637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F6F00C-DDEC-4B43-A3B3-3352F2E7C775}"/>
              </a:ext>
            </a:extLst>
          </p:cNvPr>
          <p:cNvSpPr txBox="1"/>
          <p:nvPr/>
        </p:nvSpPr>
        <p:spPr>
          <a:xfrm>
            <a:off x="8865143" y="4899552"/>
            <a:ext cx="1814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1000 </a:t>
            </a:r>
            <a:r>
              <a:rPr lang="fr-FR" sz="1200" dirty="0" err="1">
                <a:solidFill>
                  <a:schemeClr val="bg1"/>
                </a:solidFill>
              </a:rPr>
              <a:t>um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length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50611F-D468-4C02-8732-A5B3DC05ADCD}"/>
              </a:ext>
            </a:extLst>
          </p:cNvPr>
          <p:cNvSpPr txBox="1"/>
          <p:nvPr/>
        </p:nvSpPr>
        <p:spPr>
          <a:xfrm>
            <a:off x="8282996" y="1568938"/>
            <a:ext cx="575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latin typeface="Aptos" panose="020B0004020202020204" pitchFamily="34" charset="0"/>
              </a:rPr>
              <a:t>Configuration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54650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F066-61E5-4B41-9D11-85CC6B87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040" y="-145687"/>
            <a:ext cx="12476078" cy="1325563"/>
          </a:xfrm>
        </p:spPr>
        <p:txBody>
          <a:bodyPr>
            <a:noAutofit/>
          </a:bodyPr>
          <a:lstStyle/>
          <a:p>
            <a:pPr algn="ctr"/>
            <a:r>
              <a:rPr lang="en-GB" sz="3600" b="1" u="sng" dirty="0">
                <a:latin typeface="Aptos" panose="020B0004020202020204" pitchFamily="34" charset="0"/>
              </a:rPr>
              <a:t>Only GGSTN layer </a:t>
            </a:r>
            <a:r>
              <a:rPr lang="en-GB" sz="2800" u="sng" dirty="0">
                <a:latin typeface="Aptos" panose="020B0004020202020204" pitchFamily="34" charset="0"/>
              </a:rPr>
              <a:t>(300W, 1us): </a:t>
            </a:r>
            <a:r>
              <a:rPr lang="en-GB" sz="2800" dirty="0">
                <a:latin typeface="Aptos" panose="020B0004020202020204" pitchFamily="34" charset="0"/>
              </a:rPr>
              <a:t>temperature vs depth (10</a:t>
            </a:r>
            <a:r>
              <a:rPr lang="en-GB" sz="2800" baseline="30000" dirty="0">
                <a:latin typeface="Aptos" panose="020B0004020202020204" pitchFamily="34" charset="0"/>
              </a:rPr>
              <a:t>-8</a:t>
            </a:r>
            <a:r>
              <a:rPr lang="en-GB" sz="2800" dirty="0">
                <a:latin typeface="Aptos" panose="020B0004020202020204" pitchFamily="34" charset="0"/>
              </a:rPr>
              <a:t> m)</a:t>
            </a:r>
            <a:endParaRPr lang="fr-FR" sz="3600" b="1" dirty="0">
              <a:latin typeface="Aptos" panose="020B0004020202020204" pitchFamily="34" charset="0"/>
            </a:endParaRPr>
          </a:p>
        </p:txBody>
      </p:sp>
      <p:pic>
        <p:nvPicPr>
          <p:cNvPr id="10" name="Picture 2" descr="Matthieu EGELS | IM2NP">
            <a:extLst>
              <a:ext uri="{FF2B5EF4-FFF2-40B4-BE49-F238E27FC236}">
                <a16:creationId xmlns:a16="http://schemas.microsoft.com/office/drawing/2014/main" id="{CE0DE9AB-0622-4F28-AEEC-1EC5967AE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AT'AMU — Cat OPIDoR">
            <a:extLst>
              <a:ext uri="{FF2B5EF4-FFF2-40B4-BE49-F238E27FC236}">
                <a16:creationId xmlns:a16="http://schemas.microsoft.com/office/drawing/2014/main" id="{71ABD047-D1EC-4912-BFA5-90AD97F8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1CE9AB-FDFE-4813-87D4-033F59339C63}"/>
              </a:ext>
            </a:extLst>
          </p:cNvPr>
          <p:cNvSpPr txBox="1"/>
          <p:nvPr/>
        </p:nvSpPr>
        <p:spPr>
          <a:xfrm>
            <a:off x="425648" y="1567823"/>
            <a:ext cx="5670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latin typeface="Aptos" panose="020B0004020202020204" pitchFamily="34" charset="0"/>
              </a:rPr>
              <a:t>Crystalline</a:t>
            </a:r>
            <a:endParaRPr lang="fr-FR" sz="20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ABE60-EFFE-410B-8E72-22754530F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6"/>
          <a:stretch/>
        </p:blipFill>
        <p:spPr>
          <a:xfrm>
            <a:off x="6095999" y="2211990"/>
            <a:ext cx="5821999" cy="35326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CD3953-FC7D-4F9A-8353-E8B9E0544FBD}"/>
              </a:ext>
            </a:extLst>
          </p:cNvPr>
          <p:cNvSpPr txBox="1"/>
          <p:nvPr/>
        </p:nvSpPr>
        <p:spPr>
          <a:xfrm>
            <a:off x="6410559" y="1593933"/>
            <a:ext cx="406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err="1"/>
              <a:t>Amorphous</a:t>
            </a:r>
            <a:endParaRPr lang="fr-FR" sz="2000" u="sng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0C8EA-9576-41F7-90CD-FB3832F9C1A5}"/>
              </a:ext>
            </a:extLst>
          </p:cNvPr>
          <p:cNvCxnSpPr>
            <a:cxnSpLocks/>
          </p:cNvCxnSpPr>
          <p:nvPr/>
        </p:nvCxnSpPr>
        <p:spPr>
          <a:xfrm>
            <a:off x="7457258" y="2476500"/>
            <a:ext cx="0" cy="29895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3B23B8-1432-41CA-B591-9445A99EF9B5}"/>
              </a:ext>
            </a:extLst>
          </p:cNvPr>
          <p:cNvCxnSpPr>
            <a:cxnSpLocks/>
          </p:cNvCxnSpPr>
          <p:nvPr/>
        </p:nvCxnSpPr>
        <p:spPr>
          <a:xfrm>
            <a:off x="9016976" y="2476500"/>
            <a:ext cx="0" cy="29895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B1C3EA-75FA-4B77-8559-899C8ED6EAAB}"/>
              </a:ext>
            </a:extLst>
          </p:cNvPr>
          <p:cNvSpPr txBox="1"/>
          <p:nvPr/>
        </p:nvSpPr>
        <p:spPr>
          <a:xfrm>
            <a:off x="6723810" y="2875002"/>
            <a:ext cx="91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TiN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73E244-1FA6-4FC7-A11D-90E5FC6CE580}"/>
              </a:ext>
            </a:extLst>
          </p:cNvPr>
          <p:cNvSpPr txBox="1"/>
          <p:nvPr/>
        </p:nvSpPr>
        <p:spPr>
          <a:xfrm>
            <a:off x="7651416" y="4276679"/>
            <a:ext cx="91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GGSTN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6A9506-6212-4292-B1EF-627DDA0539C2}"/>
              </a:ext>
            </a:extLst>
          </p:cNvPr>
          <p:cNvSpPr txBox="1"/>
          <p:nvPr/>
        </p:nvSpPr>
        <p:spPr>
          <a:xfrm>
            <a:off x="9351505" y="4580566"/>
            <a:ext cx="91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2AF7D-0400-45EA-BD0B-CB1B770E56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1"/>
          <a:stretch/>
        </p:blipFill>
        <p:spPr>
          <a:xfrm>
            <a:off x="38732" y="2142772"/>
            <a:ext cx="5610446" cy="366310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F0A250-C0E6-4662-8CBF-4F496DC99A2D}"/>
              </a:ext>
            </a:extLst>
          </p:cNvPr>
          <p:cNvCxnSpPr>
            <a:cxnSpLocks/>
          </p:cNvCxnSpPr>
          <p:nvPr/>
        </p:nvCxnSpPr>
        <p:spPr>
          <a:xfrm>
            <a:off x="5963738" y="1567823"/>
            <a:ext cx="0" cy="49650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8C5FC8-B1F5-4513-8F72-2D7877F85A3D}"/>
              </a:ext>
            </a:extLst>
          </p:cNvPr>
          <p:cNvSpPr txBox="1"/>
          <p:nvPr/>
        </p:nvSpPr>
        <p:spPr>
          <a:xfrm>
            <a:off x="670047" y="3244334"/>
            <a:ext cx="91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TiN</a:t>
            </a:r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B76C0B-895F-4CD6-96C5-3B518D3472B7}"/>
              </a:ext>
            </a:extLst>
          </p:cNvPr>
          <p:cNvSpPr txBox="1"/>
          <p:nvPr/>
        </p:nvSpPr>
        <p:spPr>
          <a:xfrm>
            <a:off x="1597653" y="4646011"/>
            <a:ext cx="91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GGSTN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EA3E04-ABEF-4316-8FDF-DDB7AB9177FE}"/>
              </a:ext>
            </a:extLst>
          </p:cNvPr>
          <p:cNvSpPr txBox="1"/>
          <p:nvPr/>
        </p:nvSpPr>
        <p:spPr>
          <a:xfrm>
            <a:off x="3297742" y="4949898"/>
            <a:ext cx="91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BEC5DA-3A53-4B2C-9953-C423BE06E7AE}"/>
              </a:ext>
            </a:extLst>
          </p:cNvPr>
          <p:cNvCxnSpPr>
            <a:cxnSpLocks/>
          </p:cNvCxnSpPr>
          <p:nvPr/>
        </p:nvCxnSpPr>
        <p:spPr>
          <a:xfrm>
            <a:off x="1320618" y="2385060"/>
            <a:ext cx="0" cy="31623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2B26E0-8824-4D61-BB68-896E03CD0578}"/>
              </a:ext>
            </a:extLst>
          </p:cNvPr>
          <p:cNvCxnSpPr>
            <a:cxnSpLocks/>
          </p:cNvCxnSpPr>
          <p:nvPr/>
        </p:nvCxnSpPr>
        <p:spPr>
          <a:xfrm>
            <a:off x="2814138" y="2385060"/>
            <a:ext cx="0" cy="31623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7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F066-61E5-4B41-9D11-85CC6B87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040" y="-145687"/>
            <a:ext cx="12476078" cy="1325563"/>
          </a:xfrm>
        </p:spPr>
        <p:txBody>
          <a:bodyPr>
            <a:noAutofit/>
          </a:bodyPr>
          <a:lstStyle/>
          <a:p>
            <a:pPr algn="ctr"/>
            <a:r>
              <a:rPr lang="en-GB" sz="3600" b="1" u="sng" dirty="0">
                <a:latin typeface="Aptos" panose="020B0004020202020204" pitchFamily="34" charset="0"/>
              </a:rPr>
              <a:t>Only GST layer </a:t>
            </a:r>
            <a:r>
              <a:rPr lang="en-GB" sz="2800" u="sng" dirty="0">
                <a:latin typeface="Aptos" panose="020B0004020202020204" pitchFamily="34" charset="0"/>
              </a:rPr>
              <a:t>(300W): </a:t>
            </a:r>
            <a:r>
              <a:rPr lang="en-GB" sz="2800" dirty="0">
                <a:latin typeface="Aptos" panose="020B0004020202020204" pitchFamily="34" charset="0"/>
              </a:rPr>
              <a:t>characteristic time</a:t>
            </a:r>
            <a:endParaRPr lang="fr-FR" sz="3600" b="1" dirty="0">
              <a:latin typeface="Aptos" panose="020B0004020202020204" pitchFamily="34" charset="0"/>
            </a:endParaRPr>
          </a:p>
        </p:txBody>
      </p:sp>
      <p:pic>
        <p:nvPicPr>
          <p:cNvPr id="10" name="Picture 2" descr="Matthieu EGELS | IM2NP">
            <a:extLst>
              <a:ext uri="{FF2B5EF4-FFF2-40B4-BE49-F238E27FC236}">
                <a16:creationId xmlns:a16="http://schemas.microsoft.com/office/drawing/2014/main" id="{CE0DE9AB-0622-4F28-AEEC-1EC5967AE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AT'AMU — Cat OPIDoR">
            <a:extLst>
              <a:ext uri="{FF2B5EF4-FFF2-40B4-BE49-F238E27FC236}">
                <a16:creationId xmlns:a16="http://schemas.microsoft.com/office/drawing/2014/main" id="{71ABD047-D1EC-4912-BFA5-90AD97F8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F0A250-C0E6-4662-8CBF-4F496DC99A2D}"/>
              </a:ext>
            </a:extLst>
          </p:cNvPr>
          <p:cNvCxnSpPr>
            <a:cxnSpLocks/>
          </p:cNvCxnSpPr>
          <p:nvPr/>
        </p:nvCxnSpPr>
        <p:spPr>
          <a:xfrm>
            <a:off x="7746240" y="1386327"/>
            <a:ext cx="0" cy="49650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E27C84A3-13E9-4914-831F-446930F1345C}"/>
              </a:ext>
            </a:extLst>
          </p:cNvPr>
          <p:cNvSpPr/>
          <p:nvPr/>
        </p:nvSpPr>
        <p:spPr>
          <a:xfrm>
            <a:off x="8386354" y="2181102"/>
            <a:ext cx="2183637" cy="428886"/>
          </a:xfrm>
          <a:prstGeom prst="round2SameRect">
            <a:avLst/>
          </a:prstGeom>
          <a:solidFill>
            <a:srgbClr val="C2B28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D7A0FE-038E-4CF9-AE10-F106E39465D9}"/>
              </a:ext>
            </a:extLst>
          </p:cNvPr>
          <p:cNvSpPr/>
          <p:nvPr/>
        </p:nvSpPr>
        <p:spPr>
          <a:xfrm>
            <a:off x="8386361" y="2609988"/>
            <a:ext cx="2183630" cy="1214032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12A6D0-AEDC-4E19-9966-A629B606C1A8}"/>
              </a:ext>
            </a:extLst>
          </p:cNvPr>
          <p:cNvSpPr/>
          <p:nvPr/>
        </p:nvSpPr>
        <p:spPr>
          <a:xfrm>
            <a:off x="8386340" y="3824020"/>
            <a:ext cx="2183607" cy="1486109"/>
          </a:xfrm>
          <a:prstGeom prst="rect">
            <a:avLst/>
          </a:prstGeom>
          <a:solidFill>
            <a:srgbClr val="4B4B4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074FA-B4D1-4575-8C63-1A385CB877AA}"/>
              </a:ext>
            </a:extLst>
          </p:cNvPr>
          <p:cNvSpPr txBox="1"/>
          <p:nvPr/>
        </p:nvSpPr>
        <p:spPr>
          <a:xfrm>
            <a:off x="8366536" y="2670543"/>
            <a:ext cx="1765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GST (100 nm)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946340-CF39-4F5B-B057-A6865E34A922}"/>
              </a:ext>
            </a:extLst>
          </p:cNvPr>
          <p:cNvSpPr txBox="1"/>
          <p:nvPr/>
        </p:nvSpPr>
        <p:spPr>
          <a:xfrm>
            <a:off x="8366536" y="2215784"/>
            <a:ext cx="187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TiN</a:t>
            </a:r>
            <a:r>
              <a:rPr lang="fr-FR" sz="1200" b="1" dirty="0">
                <a:solidFill>
                  <a:schemeClr val="bg1"/>
                </a:solidFill>
              </a:rPr>
              <a:t> (20 nm)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672A8D-D8B8-4648-82CF-835A1CF11759}"/>
              </a:ext>
            </a:extLst>
          </p:cNvPr>
          <p:cNvSpPr txBox="1"/>
          <p:nvPr/>
        </p:nvSpPr>
        <p:spPr>
          <a:xfrm>
            <a:off x="8386310" y="4077988"/>
            <a:ext cx="17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Si (</a:t>
            </a:r>
            <a:r>
              <a:rPr lang="fr-FR" sz="1200" b="1" dirty="0" err="1">
                <a:solidFill>
                  <a:schemeClr val="bg1"/>
                </a:solidFill>
              </a:rPr>
              <a:t>substrate</a:t>
            </a:r>
            <a:r>
              <a:rPr lang="fr-FR" sz="1200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08CCAE-3656-4B8F-9A97-1881A0267799}"/>
              </a:ext>
            </a:extLst>
          </p:cNvPr>
          <p:cNvCxnSpPr/>
          <p:nvPr/>
        </p:nvCxnSpPr>
        <p:spPr>
          <a:xfrm>
            <a:off x="8386310" y="5155015"/>
            <a:ext cx="2183637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2C21BB-69B5-48B3-AA94-7A5690A87D0A}"/>
              </a:ext>
            </a:extLst>
          </p:cNvPr>
          <p:cNvSpPr txBox="1"/>
          <p:nvPr/>
        </p:nvSpPr>
        <p:spPr>
          <a:xfrm>
            <a:off x="8865143" y="4899552"/>
            <a:ext cx="1814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1000 </a:t>
            </a:r>
            <a:r>
              <a:rPr lang="fr-FR" sz="1200" dirty="0" err="1">
                <a:solidFill>
                  <a:schemeClr val="bg1"/>
                </a:solidFill>
              </a:rPr>
              <a:t>um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length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05719F-5290-4F8B-962A-B4FDD6A23B59}"/>
              </a:ext>
            </a:extLst>
          </p:cNvPr>
          <p:cNvSpPr txBox="1"/>
          <p:nvPr/>
        </p:nvSpPr>
        <p:spPr>
          <a:xfrm>
            <a:off x="8526064" y="1603475"/>
            <a:ext cx="575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latin typeface="Aptos" panose="020B0004020202020204" pitchFamily="34" charset="0"/>
              </a:rPr>
              <a:t>Configuration</a:t>
            </a:r>
            <a:endParaRPr lang="fr-FR" sz="2000" u="sng" dirty="0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24247933-C609-4140-A7C0-6CFCF613B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088890"/>
              </p:ext>
            </p:extLst>
          </p:nvPr>
        </p:nvGraphicFramePr>
        <p:xfrm>
          <a:off x="549853" y="1097202"/>
          <a:ext cx="6070827" cy="342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7A96EC-C688-4395-8196-6AEB55884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24580"/>
              </p:ext>
            </p:extLst>
          </p:nvPr>
        </p:nvGraphicFramePr>
        <p:xfrm>
          <a:off x="3368233" y="4629872"/>
          <a:ext cx="3946967" cy="2013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8497">
                  <a:extLst>
                    <a:ext uri="{9D8B030D-6E8A-4147-A177-3AD203B41FA5}">
                      <a16:colId xmlns:a16="http://schemas.microsoft.com/office/drawing/2014/main" val="1241649927"/>
                    </a:ext>
                  </a:extLst>
                </a:gridCol>
                <a:gridCol w="2128470">
                  <a:extLst>
                    <a:ext uri="{9D8B030D-6E8A-4147-A177-3AD203B41FA5}">
                      <a16:colId xmlns:a16="http://schemas.microsoft.com/office/drawing/2014/main" val="714591649"/>
                    </a:ext>
                  </a:extLst>
                </a:gridCol>
              </a:tblGrid>
              <a:tr h="25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Pulse 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Characteristic time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9967813"/>
                  </a:ext>
                </a:extLst>
              </a:tr>
              <a:tr h="2517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2405574"/>
                  </a:ext>
                </a:extLst>
              </a:tr>
              <a:tr h="2517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349470"/>
                  </a:ext>
                </a:extLst>
              </a:tr>
              <a:tr h="2517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3.56E-08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5124909"/>
                  </a:ext>
                </a:extLst>
              </a:tr>
              <a:tr h="2517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3.59E-08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9139668"/>
                  </a:ext>
                </a:extLst>
              </a:tr>
              <a:tr h="2517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3.59E-08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3054452"/>
                  </a:ext>
                </a:extLst>
              </a:tr>
              <a:tr h="2517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3.59E-08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2183343"/>
                  </a:ext>
                </a:extLst>
              </a:tr>
              <a:tr h="2517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3.59E-08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081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8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3" y="0"/>
            <a:ext cx="12037189" cy="968250"/>
          </a:xfrm>
        </p:spPr>
        <p:txBody>
          <a:bodyPr>
            <a:noAutofit/>
          </a:bodyPr>
          <a:lstStyle/>
          <a:p>
            <a:r>
              <a:rPr lang="fr-FR" sz="3200" b="1" u="sng" dirty="0">
                <a:latin typeface="Aptos" panose="020B0004020202020204" pitchFamily="34" charset="0"/>
              </a:rPr>
              <a:t>Plan of the </a:t>
            </a:r>
            <a:r>
              <a:rPr lang="fr-FR" sz="3200" b="1" u="sng" dirty="0" err="1">
                <a:latin typeface="Aptos" panose="020B0004020202020204" pitchFamily="34" charset="0"/>
              </a:rPr>
              <a:t>presentation</a:t>
            </a:r>
            <a:endParaRPr lang="fr-FR" sz="3200" u="sng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1A028-1251-4368-A049-688AA21960DA}"/>
              </a:ext>
            </a:extLst>
          </p:cNvPr>
          <p:cNvCxnSpPr>
            <a:cxnSpLocks/>
          </p:cNvCxnSpPr>
          <p:nvPr/>
        </p:nvCxnSpPr>
        <p:spPr>
          <a:xfrm flipV="1">
            <a:off x="342900" y="2059306"/>
            <a:ext cx="0" cy="38662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DD6105-4DA0-4A01-BFD7-1DCAEDC942C4}"/>
              </a:ext>
            </a:extLst>
          </p:cNvPr>
          <p:cNvSpPr txBox="1"/>
          <p:nvPr/>
        </p:nvSpPr>
        <p:spPr>
          <a:xfrm>
            <a:off x="1078016" y="1338629"/>
            <a:ext cx="3145945" cy="46166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Configurations 1 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EA9A6-D83C-4181-9172-4D52AEE7AA3E}"/>
              </a:ext>
            </a:extLst>
          </p:cNvPr>
          <p:cNvSpPr txBox="1"/>
          <p:nvPr/>
        </p:nvSpPr>
        <p:spPr>
          <a:xfrm>
            <a:off x="7012710" y="665387"/>
            <a:ext cx="2721393" cy="46166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Both</a:t>
            </a:r>
            <a:r>
              <a:rPr lang="fr-FR" sz="2400" b="1" dirty="0"/>
              <a:t> configuration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8982D-89A7-4326-A55B-0E10C719545A}"/>
              </a:ext>
            </a:extLst>
          </p:cNvPr>
          <p:cNvSpPr txBox="1"/>
          <p:nvPr/>
        </p:nvSpPr>
        <p:spPr>
          <a:xfrm>
            <a:off x="531852" y="2589912"/>
            <a:ext cx="39473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err="1"/>
              <a:t>Parameters</a:t>
            </a:r>
            <a:r>
              <a:rPr lang="fr-FR" sz="2000" dirty="0"/>
              <a:t> and </a:t>
            </a:r>
            <a:r>
              <a:rPr lang="fr-FR" sz="2000" b="1" dirty="0" err="1"/>
              <a:t>properties</a:t>
            </a:r>
            <a:r>
              <a:rPr lang="fr-FR" sz="2000" b="1" dirty="0"/>
              <a:t> :</a:t>
            </a:r>
          </a:p>
          <a:p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Temperature</a:t>
            </a:r>
            <a:r>
              <a:rPr lang="fr-FR" sz="2000" dirty="0"/>
              <a:t> vs </a:t>
            </a:r>
            <a:r>
              <a:rPr lang="fr-FR" sz="2000" b="1" dirty="0"/>
              <a:t>time</a:t>
            </a:r>
            <a:r>
              <a:rPr lang="fr-FR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Temperature</a:t>
            </a:r>
            <a:r>
              <a:rPr lang="fr-FR" sz="2000" dirty="0"/>
              <a:t> vs </a:t>
            </a:r>
            <a:r>
              <a:rPr lang="fr-FR" sz="2000" b="1" dirty="0" err="1"/>
              <a:t>depth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dirty="0"/>
          </a:p>
          <a:p>
            <a:pPr marL="342900" indent="-342900">
              <a:buFont typeface="+mj-lt"/>
              <a:buAutoNum type="arabicPeriod"/>
            </a:pPr>
            <a:endParaRPr lang="fr-FR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635F5B-D88A-4E07-BA8B-07DA4808A9BD}"/>
              </a:ext>
            </a:extLst>
          </p:cNvPr>
          <p:cNvCxnSpPr>
            <a:cxnSpLocks/>
          </p:cNvCxnSpPr>
          <p:nvPr/>
        </p:nvCxnSpPr>
        <p:spPr>
          <a:xfrm>
            <a:off x="4950107" y="944012"/>
            <a:ext cx="0" cy="55430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4E1604-0C33-47F3-9392-D87AE8D3FBC9}"/>
              </a:ext>
            </a:extLst>
          </p:cNvPr>
          <p:cNvSpPr txBox="1"/>
          <p:nvPr/>
        </p:nvSpPr>
        <p:spPr>
          <a:xfrm>
            <a:off x="6399717" y="1328190"/>
            <a:ext cx="39473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Impact of the </a:t>
            </a:r>
            <a:r>
              <a:rPr lang="fr-FR" sz="2000" b="1" dirty="0"/>
              <a:t>GST </a:t>
            </a:r>
            <a:r>
              <a:rPr lang="fr-FR" sz="2000" b="1" dirty="0" err="1"/>
              <a:t>layers</a:t>
            </a:r>
            <a:r>
              <a:rPr lang="fr-FR" sz="2000" b="1" dirty="0"/>
              <a:t> </a:t>
            </a:r>
            <a:r>
              <a:rPr lang="fr-FR" sz="2000" b="1" dirty="0" err="1"/>
              <a:t>thickness</a:t>
            </a:r>
            <a:endParaRPr lang="fr-F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Plateau </a:t>
            </a:r>
            <a:r>
              <a:rPr lang="fr-FR" sz="2000" dirty="0" err="1"/>
              <a:t>temperature</a:t>
            </a:r>
            <a:r>
              <a:rPr lang="fr-FR" sz="2000" dirty="0"/>
              <a:t> vs laser power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dirty="0"/>
          </a:p>
          <a:p>
            <a:pPr marL="342900" indent="-342900">
              <a:buFont typeface="+mj-lt"/>
              <a:buAutoNum type="arabicPeriod"/>
            </a:pPr>
            <a:endParaRPr lang="fr-FR" sz="2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71911A-F3B2-4057-9D32-45711B515573}"/>
              </a:ext>
            </a:extLst>
          </p:cNvPr>
          <p:cNvCxnSpPr>
            <a:cxnSpLocks/>
          </p:cNvCxnSpPr>
          <p:nvPr/>
        </p:nvCxnSpPr>
        <p:spPr>
          <a:xfrm>
            <a:off x="5697523" y="3600522"/>
            <a:ext cx="55177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60BA1F-B8D2-43AB-8B9F-7ABDBA5E41F1}"/>
              </a:ext>
            </a:extLst>
          </p:cNvPr>
          <p:cNvSpPr txBox="1"/>
          <p:nvPr/>
        </p:nvSpPr>
        <p:spPr>
          <a:xfrm>
            <a:off x="6800432" y="4169574"/>
            <a:ext cx="3145945" cy="46166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Single GST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F0550-4D0F-46A6-87C9-47071CB8201C}"/>
              </a:ext>
            </a:extLst>
          </p:cNvPr>
          <p:cNvSpPr txBox="1"/>
          <p:nvPr/>
        </p:nvSpPr>
        <p:spPr>
          <a:xfrm>
            <a:off x="5991755" y="4759737"/>
            <a:ext cx="39473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dirty="0"/>
          </a:p>
          <a:p>
            <a:pPr marL="342900" indent="-342900">
              <a:buFont typeface="+mj-lt"/>
              <a:buAutoNum type="arabicPeriod"/>
            </a:pPr>
            <a:endParaRPr lang="fr-FR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41810-F3A5-46D1-895F-1740A17BD772}"/>
              </a:ext>
            </a:extLst>
          </p:cNvPr>
          <p:cNvSpPr txBox="1"/>
          <p:nvPr/>
        </p:nvSpPr>
        <p:spPr>
          <a:xfrm>
            <a:off x="6394345" y="5021508"/>
            <a:ext cx="3229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Temperature</a:t>
            </a:r>
            <a:r>
              <a:rPr lang="fr-FR" dirty="0"/>
              <a:t> vs </a:t>
            </a:r>
            <a:r>
              <a:rPr lang="fr-FR" b="1" dirty="0"/>
              <a:t>time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Temperature</a:t>
            </a:r>
            <a:r>
              <a:rPr lang="fr-FR" dirty="0"/>
              <a:t> vs </a:t>
            </a:r>
            <a:r>
              <a:rPr lang="fr-FR" b="1" dirty="0" err="1"/>
              <a:t>depth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Characteristic</a:t>
            </a:r>
            <a:r>
              <a:rPr lang="fr-FR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59417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F066-61E5-4B41-9D11-85CC6B87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857" y="-201926"/>
            <a:ext cx="12476078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u="sng" dirty="0" err="1">
                <a:latin typeface="+mn-lt"/>
              </a:rPr>
              <a:t>Parameters</a:t>
            </a:r>
            <a:r>
              <a:rPr lang="fr-FR" sz="3600" b="1" u="sng" dirty="0">
                <a:latin typeface="+mn-lt"/>
              </a:rPr>
              <a:t> and </a:t>
            </a:r>
            <a:r>
              <a:rPr lang="fr-FR" sz="3600" b="1" u="sng" dirty="0" err="1">
                <a:latin typeface="+mn-lt"/>
              </a:rPr>
              <a:t>properties</a:t>
            </a:r>
            <a:r>
              <a:rPr lang="fr-FR" sz="3600" b="1" u="sng" dirty="0">
                <a:latin typeface="+mn-lt"/>
              </a:rPr>
              <a:t>: </a:t>
            </a:r>
            <a:r>
              <a:rPr lang="fr-FR" sz="3600" u="sng" dirty="0" err="1">
                <a:latin typeface="+mn-lt"/>
              </a:rPr>
              <a:t>materials</a:t>
            </a:r>
            <a:r>
              <a:rPr lang="fr-FR" sz="3600" u="sng" dirty="0">
                <a:latin typeface="+mn-lt"/>
              </a:rPr>
              <a:t> and </a:t>
            </a:r>
            <a:r>
              <a:rPr lang="fr-FR" sz="3600" u="sng" dirty="0" err="1">
                <a:latin typeface="+mn-lt"/>
              </a:rPr>
              <a:t>geometry</a:t>
            </a:r>
            <a:endParaRPr lang="fr-FR" sz="3600" u="sng" dirty="0">
              <a:latin typeface="+mn-lt"/>
            </a:endParaRPr>
          </a:p>
        </p:txBody>
      </p:sp>
      <p:pic>
        <p:nvPicPr>
          <p:cNvPr id="10" name="Picture 2" descr="Matthieu EGELS | IM2NP">
            <a:extLst>
              <a:ext uri="{FF2B5EF4-FFF2-40B4-BE49-F238E27FC236}">
                <a16:creationId xmlns:a16="http://schemas.microsoft.com/office/drawing/2014/main" id="{CE0DE9AB-0622-4F28-AEEC-1EC5967AE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AT'AMU — Cat OPIDoR">
            <a:extLst>
              <a:ext uri="{FF2B5EF4-FFF2-40B4-BE49-F238E27FC236}">
                <a16:creationId xmlns:a16="http://schemas.microsoft.com/office/drawing/2014/main" id="{71ABD047-D1EC-4912-BFA5-90AD97F8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CDC78A-770A-4BC1-8518-924542264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03284"/>
              </p:ext>
            </p:extLst>
          </p:nvPr>
        </p:nvGraphicFramePr>
        <p:xfrm>
          <a:off x="200296" y="2251078"/>
          <a:ext cx="5465440" cy="3129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394">
                  <a:extLst>
                    <a:ext uri="{9D8B030D-6E8A-4147-A177-3AD203B41FA5}">
                      <a16:colId xmlns:a16="http://schemas.microsoft.com/office/drawing/2014/main" val="3890232801"/>
                    </a:ext>
                  </a:extLst>
                </a:gridCol>
                <a:gridCol w="1100653">
                  <a:extLst>
                    <a:ext uri="{9D8B030D-6E8A-4147-A177-3AD203B41FA5}">
                      <a16:colId xmlns:a16="http://schemas.microsoft.com/office/drawing/2014/main" val="952073302"/>
                    </a:ext>
                  </a:extLst>
                </a:gridCol>
                <a:gridCol w="941796">
                  <a:extLst>
                    <a:ext uri="{9D8B030D-6E8A-4147-A177-3AD203B41FA5}">
                      <a16:colId xmlns:a16="http://schemas.microsoft.com/office/drawing/2014/main" val="2968237180"/>
                    </a:ext>
                  </a:extLst>
                </a:gridCol>
                <a:gridCol w="1535617">
                  <a:extLst>
                    <a:ext uri="{9D8B030D-6E8A-4147-A177-3AD203B41FA5}">
                      <a16:colId xmlns:a16="http://schemas.microsoft.com/office/drawing/2014/main" val="2899802662"/>
                    </a:ext>
                  </a:extLst>
                </a:gridCol>
                <a:gridCol w="816980">
                  <a:extLst>
                    <a:ext uri="{9D8B030D-6E8A-4147-A177-3AD203B41FA5}">
                      <a16:colId xmlns:a16="http://schemas.microsoft.com/office/drawing/2014/main" val="2881186908"/>
                    </a:ext>
                  </a:extLst>
                </a:gridCol>
              </a:tblGrid>
              <a:tr h="49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Properties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a-GST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c-GST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a-GGSTN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c-GGSTN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extLst>
                  <a:ext uri="{0D108BD9-81ED-4DB2-BD59-A6C34878D82A}">
                    <a16:rowId xmlns:a16="http://schemas.microsoft.com/office/drawing/2014/main" val="2789515668"/>
                  </a:ext>
                </a:extLst>
              </a:tr>
              <a:tr h="131691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A : Absorption coefficient for 1070 nm</a:t>
                      </a:r>
                    </a:p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(1/m)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8.76E+06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3.78E+07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4.28E+06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1.33E+07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extLst>
                  <a:ext uri="{0D108BD9-81ED-4DB2-BD59-A6C34878D82A}">
                    <a16:rowId xmlns:a16="http://schemas.microsoft.com/office/drawing/2014/main" val="4220514434"/>
                  </a:ext>
                </a:extLst>
              </a:tr>
              <a:tr h="131691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k : Thermal conductivity </a:t>
                      </a:r>
                    </a:p>
                    <a:p>
                      <a:pPr algn="l" fontAlgn="b"/>
                      <a:endParaRPr lang="en-GB" sz="12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 W/(m*K)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6" marR="4366" marT="4366" marB="0" anchor="b"/>
                </a:tc>
                <a:extLst>
                  <a:ext uri="{0D108BD9-81ED-4DB2-BD59-A6C34878D82A}">
                    <a16:rowId xmlns:a16="http://schemas.microsoft.com/office/drawing/2014/main" val="1619439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7D9E12-36BF-49FF-8A66-CD9242F2F1D5}"/>
              </a:ext>
            </a:extLst>
          </p:cNvPr>
          <p:cNvSpPr txBox="1"/>
          <p:nvPr/>
        </p:nvSpPr>
        <p:spPr>
          <a:xfrm>
            <a:off x="276533" y="1796449"/>
            <a:ext cx="2211977" cy="372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GST </a:t>
            </a:r>
            <a:r>
              <a:rPr lang="fr-FR" u="sng" dirty="0" err="1"/>
              <a:t>layers</a:t>
            </a:r>
            <a:r>
              <a:rPr lang="fr-FR" u="sng" dirty="0"/>
              <a:t> </a:t>
            </a:r>
            <a:r>
              <a:rPr lang="fr-FR" u="sng" dirty="0" err="1"/>
              <a:t>properties</a:t>
            </a:r>
            <a:endParaRPr lang="fr-FR" u="sng" dirty="0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D9848507-2017-4AD0-A119-1D098AE841F5}"/>
              </a:ext>
            </a:extLst>
          </p:cNvPr>
          <p:cNvSpPr/>
          <p:nvPr/>
        </p:nvSpPr>
        <p:spPr>
          <a:xfrm>
            <a:off x="6096000" y="2216396"/>
            <a:ext cx="2183637" cy="428886"/>
          </a:xfrm>
          <a:prstGeom prst="round2SameRect">
            <a:avLst/>
          </a:prstGeom>
          <a:solidFill>
            <a:srgbClr val="C2B28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7B98F-5633-4100-BE74-4467DADFB1CE}"/>
              </a:ext>
            </a:extLst>
          </p:cNvPr>
          <p:cNvSpPr/>
          <p:nvPr/>
        </p:nvSpPr>
        <p:spPr>
          <a:xfrm>
            <a:off x="6096007" y="2645282"/>
            <a:ext cx="2183630" cy="1214032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4F6A14-BCFB-43C9-9E0F-6C6A97EF4C18}"/>
              </a:ext>
            </a:extLst>
          </p:cNvPr>
          <p:cNvSpPr/>
          <p:nvPr/>
        </p:nvSpPr>
        <p:spPr>
          <a:xfrm>
            <a:off x="6096000" y="3859314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AC9365-F299-4E54-A0BA-23580AE65457}"/>
              </a:ext>
            </a:extLst>
          </p:cNvPr>
          <p:cNvSpPr/>
          <p:nvPr/>
        </p:nvSpPr>
        <p:spPr>
          <a:xfrm>
            <a:off x="6095986" y="4019860"/>
            <a:ext cx="2183607" cy="1325563"/>
          </a:xfrm>
          <a:prstGeom prst="rect">
            <a:avLst/>
          </a:prstGeom>
          <a:solidFill>
            <a:srgbClr val="4B4B4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94B287-BDE3-4824-96C0-674B1BFEA7E1}"/>
              </a:ext>
            </a:extLst>
          </p:cNvPr>
          <p:cNvSpPr txBox="1"/>
          <p:nvPr/>
        </p:nvSpPr>
        <p:spPr>
          <a:xfrm>
            <a:off x="6095956" y="3803943"/>
            <a:ext cx="1664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GST (5 nm)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A9D02B-DA6E-4148-A506-D559A2E89393}"/>
              </a:ext>
            </a:extLst>
          </p:cNvPr>
          <p:cNvSpPr txBox="1"/>
          <p:nvPr/>
        </p:nvSpPr>
        <p:spPr>
          <a:xfrm>
            <a:off x="6076182" y="2705837"/>
            <a:ext cx="1765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GGSTN (45 nm)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2DC74-F119-4C01-B0C3-80048F94E8F1}"/>
              </a:ext>
            </a:extLst>
          </p:cNvPr>
          <p:cNvSpPr txBox="1"/>
          <p:nvPr/>
        </p:nvSpPr>
        <p:spPr>
          <a:xfrm>
            <a:off x="6076182" y="2251078"/>
            <a:ext cx="187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TiN</a:t>
            </a:r>
            <a:r>
              <a:rPr lang="fr-FR" sz="1200" b="1" dirty="0">
                <a:solidFill>
                  <a:schemeClr val="bg1"/>
                </a:solidFill>
              </a:rPr>
              <a:t> (20 nm)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84585D-43EA-4F9D-9A73-78B1D5AA3EFD}"/>
              </a:ext>
            </a:extLst>
          </p:cNvPr>
          <p:cNvSpPr txBox="1"/>
          <p:nvPr/>
        </p:nvSpPr>
        <p:spPr>
          <a:xfrm>
            <a:off x="6095956" y="4113282"/>
            <a:ext cx="17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Si (</a:t>
            </a:r>
            <a:r>
              <a:rPr lang="fr-FR" sz="1200" b="1" dirty="0" err="1">
                <a:solidFill>
                  <a:schemeClr val="bg1"/>
                </a:solidFill>
              </a:rPr>
              <a:t>substrate</a:t>
            </a:r>
            <a:r>
              <a:rPr lang="fr-FR" sz="1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19DB0A74-CD77-40A2-82BF-DAB073D9C3B8}"/>
              </a:ext>
            </a:extLst>
          </p:cNvPr>
          <p:cNvSpPr/>
          <p:nvPr/>
        </p:nvSpPr>
        <p:spPr>
          <a:xfrm>
            <a:off x="9036264" y="2251078"/>
            <a:ext cx="2183637" cy="428886"/>
          </a:xfrm>
          <a:prstGeom prst="round2SameRect">
            <a:avLst/>
          </a:prstGeom>
          <a:solidFill>
            <a:srgbClr val="C2B28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FFA69E-A2CB-4753-B7B4-BD1C8D403D09}"/>
              </a:ext>
            </a:extLst>
          </p:cNvPr>
          <p:cNvSpPr/>
          <p:nvPr/>
        </p:nvSpPr>
        <p:spPr>
          <a:xfrm>
            <a:off x="9036271" y="2837732"/>
            <a:ext cx="2183630" cy="1214032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CBBAE8-5C7D-48BC-8CD4-1EC87A4673E1}"/>
              </a:ext>
            </a:extLst>
          </p:cNvPr>
          <p:cNvSpPr/>
          <p:nvPr/>
        </p:nvSpPr>
        <p:spPr>
          <a:xfrm>
            <a:off x="9036264" y="2675719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2276CE-848D-4DBA-91B5-60F1F9E308F2}"/>
              </a:ext>
            </a:extLst>
          </p:cNvPr>
          <p:cNvSpPr/>
          <p:nvPr/>
        </p:nvSpPr>
        <p:spPr>
          <a:xfrm>
            <a:off x="9036280" y="4052925"/>
            <a:ext cx="2183607" cy="1325563"/>
          </a:xfrm>
          <a:prstGeom prst="rect">
            <a:avLst/>
          </a:prstGeom>
          <a:solidFill>
            <a:srgbClr val="4B4B4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C9B326-247B-4FAB-B367-9C2E20439A8E}"/>
              </a:ext>
            </a:extLst>
          </p:cNvPr>
          <p:cNvSpPr txBox="1"/>
          <p:nvPr/>
        </p:nvSpPr>
        <p:spPr>
          <a:xfrm>
            <a:off x="9036220" y="2628940"/>
            <a:ext cx="1664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GST (5 nm)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B0F08D-5261-429D-BB95-9A27EB71461E}"/>
              </a:ext>
            </a:extLst>
          </p:cNvPr>
          <p:cNvSpPr txBox="1"/>
          <p:nvPr/>
        </p:nvSpPr>
        <p:spPr>
          <a:xfrm>
            <a:off x="9016446" y="2898287"/>
            <a:ext cx="1765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GGSTN (45 nm)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FDB07B-E3E8-46CA-9080-1F0782AD29CA}"/>
              </a:ext>
            </a:extLst>
          </p:cNvPr>
          <p:cNvSpPr txBox="1"/>
          <p:nvPr/>
        </p:nvSpPr>
        <p:spPr>
          <a:xfrm>
            <a:off x="9016446" y="2285760"/>
            <a:ext cx="187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TiN</a:t>
            </a:r>
            <a:r>
              <a:rPr lang="fr-FR" sz="1200" b="1" dirty="0">
                <a:solidFill>
                  <a:schemeClr val="bg1"/>
                </a:solidFill>
              </a:rPr>
              <a:t> (20 nm)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5F6283-FB2D-45FC-BBDB-D0C46BF7F2BC}"/>
              </a:ext>
            </a:extLst>
          </p:cNvPr>
          <p:cNvSpPr txBox="1"/>
          <p:nvPr/>
        </p:nvSpPr>
        <p:spPr>
          <a:xfrm>
            <a:off x="9036220" y="4147964"/>
            <a:ext cx="17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Si (</a:t>
            </a:r>
            <a:r>
              <a:rPr lang="fr-FR" sz="1200" b="1" dirty="0" err="1">
                <a:solidFill>
                  <a:schemeClr val="bg1"/>
                </a:solidFill>
              </a:rPr>
              <a:t>substrate</a:t>
            </a:r>
            <a:r>
              <a:rPr lang="fr-FR" sz="1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F0F7AA-810E-4E66-A29A-34E35553CFE1}"/>
              </a:ext>
            </a:extLst>
          </p:cNvPr>
          <p:cNvSpPr txBox="1"/>
          <p:nvPr/>
        </p:nvSpPr>
        <p:spPr>
          <a:xfrm>
            <a:off x="6354999" y="1801473"/>
            <a:ext cx="171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Configuration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A474D1-8F24-4207-90FA-CD9755138711}"/>
              </a:ext>
            </a:extLst>
          </p:cNvPr>
          <p:cNvSpPr txBox="1"/>
          <p:nvPr/>
        </p:nvSpPr>
        <p:spPr>
          <a:xfrm>
            <a:off x="9269129" y="1808470"/>
            <a:ext cx="171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Configuration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508A7F-1F78-4B97-B342-0B4013EBCEA1}"/>
              </a:ext>
            </a:extLst>
          </p:cNvPr>
          <p:cNvCxnSpPr/>
          <p:nvPr/>
        </p:nvCxnSpPr>
        <p:spPr>
          <a:xfrm>
            <a:off x="6095956" y="5190309"/>
            <a:ext cx="2183637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85BA5D-F9EF-4C2A-B99E-AE5A2CD8F580}"/>
              </a:ext>
            </a:extLst>
          </p:cNvPr>
          <p:cNvSpPr txBox="1"/>
          <p:nvPr/>
        </p:nvSpPr>
        <p:spPr>
          <a:xfrm>
            <a:off x="6574789" y="4934846"/>
            <a:ext cx="1814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1000 </a:t>
            </a:r>
            <a:r>
              <a:rPr lang="fr-FR" sz="1200" dirty="0" err="1">
                <a:solidFill>
                  <a:schemeClr val="bg1"/>
                </a:solidFill>
              </a:rPr>
              <a:t>um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length</a:t>
            </a:r>
            <a:endParaRPr lang="fr-FR" sz="12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A9A979-96DD-48DF-8FB8-ED13FF89BEE4}"/>
              </a:ext>
            </a:extLst>
          </p:cNvPr>
          <p:cNvCxnSpPr/>
          <p:nvPr/>
        </p:nvCxnSpPr>
        <p:spPr>
          <a:xfrm>
            <a:off x="9037276" y="5190309"/>
            <a:ext cx="2183637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5315FEB-A63A-4ECA-AB92-36786EFA3A8A}"/>
              </a:ext>
            </a:extLst>
          </p:cNvPr>
          <p:cNvSpPr txBox="1"/>
          <p:nvPr/>
        </p:nvSpPr>
        <p:spPr>
          <a:xfrm>
            <a:off x="9516109" y="4934846"/>
            <a:ext cx="1814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1000 </a:t>
            </a:r>
            <a:r>
              <a:rPr lang="fr-FR" sz="1200" dirty="0" err="1">
                <a:solidFill>
                  <a:schemeClr val="bg1"/>
                </a:solidFill>
              </a:rPr>
              <a:t>um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length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F066-61E5-4B41-9D11-85CC6B87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9" y="20708"/>
            <a:ext cx="12476078" cy="1325563"/>
          </a:xfrm>
        </p:spPr>
        <p:txBody>
          <a:bodyPr>
            <a:noAutofit/>
          </a:bodyPr>
          <a:lstStyle/>
          <a:p>
            <a:r>
              <a:rPr lang="fr-FR" sz="4000" b="1" u="sng" dirty="0" err="1">
                <a:latin typeface="+mn-lt"/>
              </a:rPr>
              <a:t>Parameters</a:t>
            </a:r>
            <a:r>
              <a:rPr lang="fr-FR" sz="4000" b="1" u="sng" dirty="0">
                <a:latin typeface="+mn-lt"/>
              </a:rPr>
              <a:t> and </a:t>
            </a:r>
            <a:r>
              <a:rPr lang="fr-FR" sz="4000" b="1" u="sng" dirty="0" err="1">
                <a:latin typeface="+mn-lt"/>
              </a:rPr>
              <a:t>properties</a:t>
            </a:r>
            <a:r>
              <a:rPr lang="fr-FR" sz="4000" b="1" u="sng" dirty="0">
                <a:latin typeface="+mn-lt"/>
              </a:rPr>
              <a:t>:</a:t>
            </a:r>
            <a:r>
              <a:rPr lang="fr-FR" sz="4000" u="sng" dirty="0">
                <a:latin typeface="+mn-lt"/>
              </a:rPr>
              <a:t> simulation </a:t>
            </a:r>
            <a:r>
              <a:rPr lang="fr-FR" sz="4000" u="sng" dirty="0" err="1">
                <a:latin typeface="+mn-lt"/>
              </a:rPr>
              <a:t>parameters</a:t>
            </a:r>
            <a:br>
              <a:rPr lang="fr-FR" sz="4000" dirty="0">
                <a:latin typeface="+mn-lt"/>
              </a:rPr>
            </a:br>
            <a:endParaRPr lang="fr-FR" sz="4000" u="sng" dirty="0">
              <a:latin typeface="+mn-lt"/>
            </a:endParaRPr>
          </a:p>
        </p:txBody>
      </p:sp>
      <p:pic>
        <p:nvPicPr>
          <p:cNvPr id="11" name="Picture 10" descr="DAT'AMU — Cat OPIDoR">
            <a:extLst>
              <a:ext uri="{FF2B5EF4-FFF2-40B4-BE49-F238E27FC236}">
                <a16:creationId xmlns:a16="http://schemas.microsoft.com/office/drawing/2014/main" id="{71ABD047-D1EC-4912-BFA5-90AD97F8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6F8CBE-BEE6-4382-9818-F2AD21A39B34}"/>
              </a:ext>
            </a:extLst>
          </p:cNvPr>
          <p:cNvSpPr txBox="1"/>
          <p:nvPr/>
        </p:nvSpPr>
        <p:spPr>
          <a:xfrm>
            <a:off x="1340290" y="806881"/>
            <a:ext cx="272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err="1"/>
              <a:t>Gaussian</a:t>
            </a:r>
            <a:r>
              <a:rPr lang="fr-FR" sz="2000" u="sng" dirty="0"/>
              <a:t> </a:t>
            </a:r>
            <a:r>
              <a:rPr lang="fr-FR" sz="2000" u="sng" dirty="0" err="1"/>
              <a:t>heat</a:t>
            </a:r>
            <a:r>
              <a:rPr lang="fr-FR" sz="2000" u="sng" dirty="0"/>
              <a:t> input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922C51C-7144-4C2E-BF6A-A0F112B5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22" y="1913665"/>
            <a:ext cx="4197385" cy="67158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133D057-167F-45EE-B7BA-467D83ECBE4D}"/>
              </a:ext>
            </a:extLst>
          </p:cNvPr>
          <p:cNvSpPr txBox="1"/>
          <p:nvPr/>
        </p:nvSpPr>
        <p:spPr>
          <a:xfrm>
            <a:off x="6096000" y="799368"/>
            <a:ext cx="3139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Thermal profile</a:t>
            </a:r>
            <a:endParaRPr lang="fr-FR" sz="20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840175C-B722-4C4C-8D6D-8F41A4C65A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" t="14666" r="24207" b="16051"/>
          <a:stretch/>
        </p:blipFill>
        <p:spPr>
          <a:xfrm>
            <a:off x="6355013" y="1360459"/>
            <a:ext cx="3565914" cy="19112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C787EB3-3F99-4DA8-96B5-F8975E677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90" t="9228"/>
          <a:stretch/>
        </p:blipFill>
        <p:spPr>
          <a:xfrm>
            <a:off x="9964189" y="844731"/>
            <a:ext cx="610862" cy="29347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A1A423-4268-4289-B833-6A3220006E6C}"/>
              </a:ext>
            </a:extLst>
          </p:cNvPr>
          <p:cNvCxnSpPr>
            <a:cxnSpLocks/>
          </p:cNvCxnSpPr>
          <p:nvPr/>
        </p:nvCxnSpPr>
        <p:spPr>
          <a:xfrm>
            <a:off x="4525985" y="2197426"/>
            <a:ext cx="1750849" cy="15787"/>
          </a:xfrm>
          <a:prstGeom prst="straightConnector1">
            <a:avLst/>
          </a:prstGeom>
          <a:ln w="28575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A4CC5E-38FC-4944-9A19-A5560BAFFE2A}"/>
              </a:ext>
            </a:extLst>
          </p:cNvPr>
          <p:cNvSpPr txBox="1"/>
          <p:nvPr/>
        </p:nvSpPr>
        <p:spPr>
          <a:xfrm>
            <a:off x="1314577" y="3555915"/>
            <a:ext cx="272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Laser </a:t>
            </a:r>
            <a:r>
              <a:rPr lang="fr-FR" sz="2000" u="sng" dirty="0" err="1"/>
              <a:t>parameters</a:t>
            </a:r>
            <a:endParaRPr lang="fr-FR" sz="2000" u="sng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C775D32-E527-41C2-8A24-C72644CE6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06986"/>
              </p:ext>
            </p:extLst>
          </p:nvPr>
        </p:nvGraphicFramePr>
        <p:xfrm>
          <a:off x="413294" y="4240308"/>
          <a:ext cx="4112691" cy="1628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7686">
                  <a:extLst>
                    <a:ext uri="{9D8B030D-6E8A-4147-A177-3AD203B41FA5}">
                      <a16:colId xmlns:a16="http://schemas.microsoft.com/office/drawing/2014/main" val="1641028932"/>
                    </a:ext>
                  </a:extLst>
                </a:gridCol>
                <a:gridCol w="2085005">
                  <a:extLst>
                    <a:ext uri="{9D8B030D-6E8A-4147-A177-3AD203B41FA5}">
                      <a16:colId xmlns:a16="http://schemas.microsoft.com/office/drawing/2014/main" val="1349487451"/>
                    </a:ext>
                  </a:extLst>
                </a:gridCol>
              </a:tblGrid>
              <a:tr h="27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Beam x-radius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170 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571481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Beam y-radius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 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760790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Power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300 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576499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Pulse 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8818014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Wavelength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1700 nm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3191945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Fluence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0.3745 J/cm²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0533765"/>
                  </a:ext>
                </a:extLst>
              </a:tr>
            </a:tbl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2F94379C-ABF8-449F-8F4F-FB84CEBAD1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9" t="20920" r="26276" b="23892"/>
          <a:stretch/>
        </p:blipFill>
        <p:spPr>
          <a:xfrm>
            <a:off x="5401409" y="4078684"/>
            <a:ext cx="4947363" cy="27320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4651074-9BC0-41F9-86FA-D25BCA6C0BBF}"/>
              </a:ext>
            </a:extLst>
          </p:cNvPr>
          <p:cNvSpPr txBox="1"/>
          <p:nvPr/>
        </p:nvSpPr>
        <p:spPr>
          <a:xfrm>
            <a:off x="6096000" y="3560525"/>
            <a:ext cx="250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err="1"/>
              <a:t>Mesh</a:t>
            </a:r>
            <a:endParaRPr lang="fr-FR" sz="2000" u="sng" dirty="0"/>
          </a:p>
        </p:txBody>
      </p:sp>
      <p:pic>
        <p:nvPicPr>
          <p:cNvPr id="10" name="Picture 2" descr="Matthieu EGELS | IM2NP">
            <a:extLst>
              <a:ext uri="{FF2B5EF4-FFF2-40B4-BE49-F238E27FC236}">
                <a16:creationId xmlns:a16="http://schemas.microsoft.com/office/drawing/2014/main" id="{CE0DE9AB-0622-4F28-AEEC-1EC5967AE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4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5" y="-116708"/>
            <a:ext cx="12037189" cy="968250"/>
          </a:xfrm>
        </p:spPr>
        <p:txBody>
          <a:bodyPr>
            <a:noAutofit/>
          </a:bodyPr>
          <a:lstStyle/>
          <a:p>
            <a:pPr algn="ctr"/>
            <a:r>
              <a:rPr lang="en-GB" sz="3200" b="1" u="sng" dirty="0">
                <a:latin typeface="Aptos" panose="020B0004020202020204" pitchFamily="34" charset="0"/>
              </a:rPr>
              <a:t>Configuration 1:</a:t>
            </a:r>
            <a:r>
              <a:rPr lang="en-GB" sz="3200" u="sng" dirty="0">
                <a:latin typeface="Aptos" panose="020B0004020202020204" pitchFamily="34" charset="0"/>
              </a:rPr>
              <a:t> temperature vs time </a:t>
            </a:r>
            <a:r>
              <a:rPr lang="en-GB" sz="2400" u="sng" dirty="0">
                <a:latin typeface="Aptos" panose="020B0004020202020204" pitchFamily="34" charset="0"/>
              </a:rPr>
              <a:t>(x=0,y=0,z=0)</a:t>
            </a:r>
            <a:endParaRPr lang="fr-FR" sz="3200" u="sng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BBFD6F-FCE5-4094-855E-ECE5E9BAD4F6}"/>
              </a:ext>
            </a:extLst>
          </p:cNvPr>
          <p:cNvCxnSpPr>
            <a:cxnSpLocks/>
          </p:cNvCxnSpPr>
          <p:nvPr/>
        </p:nvCxnSpPr>
        <p:spPr>
          <a:xfrm>
            <a:off x="226206" y="1167289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649EA-B21B-4B37-BC46-B36F179DFDE8}"/>
              </a:ext>
            </a:extLst>
          </p:cNvPr>
          <p:cNvCxnSpPr>
            <a:cxnSpLocks/>
          </p:cNvCxnSpPr>
          <p:nvPr/>
        </p:nvCxnSpPr>
        <p:spPr>
          <a:xfrm>
            <a:off x="226207" y="2042160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A48EE-2055-4C1C-9C2A-D82DCF34C72A}"/>
              </a:ext>
            </a:extLst>
          </p:cNvPr>
          <p:cNvCxnSpPr>
            <a:cxnSpLocks/>
          </p:cNvCxnSpPr>
          <p:nvPr/>
        </p:nvCxnSpPr>
        <p:spPr>
          <a:xfrm>
            <a:off x="342900" y="1188720"/>
            <a:ext cx="0" cy="84278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1A028-1251-4368-A049-688AA21960DA}"/>
              </a:ext>
            </a:extLst>
          </p:cNvPr>
          <p:cNvCxnSpPr>
            <a:cxnSpLocks/>
          </p:cNvCxnSpPr>
          <p:nvPr/>
        </p:nvCxnSpPr>
        <p:spPr>
          <a:xfrm flipV="1">
            <a:off x="342900" y="2059306"/>
            <a:ext cx="0" cy="38662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F5DB85-9157-45CA-B55B-32091BF6E9A9}"/>
              </a:ext>
            </a:extLst>
          </p:cNvPr>
          <p:cNvSpPr txBox="1"/>
          <p:nvPr/>
        </p:nvSpPr>
        <p:spPr>
          <a:xfrm>
            <a:off x="459592" y="1226274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D4652B-F07B-451D-89B2-4B04B2A61EC6}"/>
              </a:ext>
            </a:extLst>
          </p:cNvPr>
          <p:cNvCxnSpPr>
            <a:cxnSpLocks/>
          </p:cNvCxnSpPr>
          <p:nvPr/>
        </p:nvCxnSpPr>
        <p:spPr>
          <a:xfrm flipV="1">
            <a:off x="342900" y="986809"/>
            <a:ext cx="0" cy="16190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B05E-99A0-464F-8BE4-31AA53C359EB}"/>
              </a:ext>
            </a:extLst>
          </p:cNvPr>
          <p:cNvSpPr txBox="1"/>
          <p:nvPr/>
        </p:nvSpPr>
        <p:spPr>
          <a:xfrm>
            <a:off x="459593" y="883941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 nm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C25626A-B02C-4E6B-BC1A-9E419FB1E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99197"/>
              </p:ext>
            </p:extLst>
          </p:nvPr>
        </p:nvGraphicFramePr>
        <p:xfrm>
          <a:off x="1609117" y="687533"/>
          <a:ext cx="9264574" cy="5286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318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5" y="-116708"/>
            <a:ext cx="12037189" cy="968250"/>
          </a:xfrm>
        </p:spPr>
        <p:txBody>
          <a:bodyPr>
            <a:noAutofit/>
          </a:bodyPr>
          <a:lstStyle/>
          <a:p>
            <a:r>
              <a:rPr lang="en-GB" sz="2800" b="1" u="sng" dirty="0">
                <a:latin typeface="Aptos" panose="020B0004020202020204" pitchFamily="34" charset="0"/>
              </a:rPr>
              <a:t>Configuration 1/ amorphous phase: </a:t>
            </a:r>
            <a:r>
              <a:rPr lang="en-GB" sz="2800" u="sng" dirty="0">
                <a:latin typeface="Aptos" panose="020B0004020202020204" pitchFamily="34" charset="0"/>
              </a:rPr>
              <a:t>temperature vs depth (10</a:t>
            </a:r>
            <a:r>
              <a:rPr lang="en-GB" sz="2800" u="sng" baseline="30000" dirty="0">
                <a:latin typeface="Aptos" panose="020B0004020202020204" pitchFamily="34" charset="0"/>
              </a:rPr>
              <a:t>-8 </a:t>
            </a:r>
            <a:r>
              <a:rPr lang="en-GB" sz="2800" u="sng" dirty="0">
                <a:latin typeface="Aptos" panose="020B0004020202020204" pitchFamily="34" charset="0"/>
              </a:rPr>
              <a:t>m)</a:t>
            </a:r>
            <a:r>
              <a:rPr lang="en-GB" sz="2800" dirty="0">
                <a:latin typeface="Aptos" panose="020B0004020202020204" pitchFamily="34" charset="0"/>
              </a:rPr>
              <a:t> </a:t>
            </a:r>
            <a:r>
              <a:rPr lang="en-GB" sz="2000" dirty="0">
                <a:latin typeface="Aptos" panose="020B0004020202020204" pitchFamily="34" charset="0"/>
              </a:rPr>
              <a:t>(x=0, y=0)</a:t>
            </a:r>
            <a:endParaRPr lang="fr-FR" sz="2800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BBFD6F-FCE5-4094-855E-ECE5E9BAD4F6}"/>
              </a:ext>
            </a:extLst>
          </p:cNvPr>
          <p:cNvCxnSpPr>
            <a:cxnSpLocks/>
          </p:cNvCxnSpPr>
          <p:nvPr/>
        </p:nvCxnSpPr>
        <p:spPr>
          <a:xfrm>
            <a:off x="226206" y="1167289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649EA-B21B-4B37-BC46-B36F179DFDE8}"/>
              </a:ext>
            </a:extLst>
          </p:cNvPr>
          <p:cNvCxnSpPr>
            <a:cxnSpLocks/>
          </p:cNvCxnSpPr>
          <p:nvPr/>
        </p:nvCxnSpPr>
        <p:spPr>
          <a:xfrm>
            <a:off x="226207" y="2042160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A48EE-2055-4C1C-9C2A-D82DCF34C72A}"/>
              </a:ext>
            </a:extLst>
          </p:cNvPr>
          <p:cNvCxnSpPr>
            <a:cxnSpLocks/>
          </p:cNvCxnSpPr>
          <p:nvPr/>
        </p:nvCxnSpPr>
        <p:spPr>
          <a:xfrm>
            <a:off x="342900" y="1188720"/>
            <a:ext cx="0" cy="84278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1A028-1251-4368-A049-688AA21960DA}"/>
              </a:ext>
            </a:extLst>
          </p:cNvPr>
          <p:cNvCxnSpPr>
            <a:cxnSpLocks/>
          </p:cNvCxnSpPr>
          <p:nvPr/>
        </p:nvCxnSpPr>
        <p:spPr>
          <a:xfrm flipV="1">
            <a:off x="342900" y="2059306"/>
            <a:ext cx="0" cy="38662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F5DB85-9157-45CA-B55B-32091BF6E9A9}"/>
              </a:ext>
            </a:extLst>
          </p:cNvPr>
          <p:cNvSpPr txBox="1"/>
          <p:nvPr/>
        </p:nvSpPr>
        <p:spPr>
          <a:xfrm>
            <a:off x="459592" y="1226274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D4652B-F07B-451D-89B2-4B04B2A61EC6}"/>
              </a:ext>
            </a:extLst>
          </p:cNvPr>
          <p:cNvCxnSpPr>
            <a:cxnSpLocks/>
          </p:cNvCxnSpPr>
          <p:nvPr/>
        </p:nvCxnSpPr>
        <p:spPr>
          <a:xfrm flipV="1">
            <a:off x="342900" y="986809"/>
            <a:ext cx="0" cy="16190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B05E-99A0-464F-8BE4-31AA53C359EB}"/>
              </a:ext>
            </a:extLst>
          </p:cNvPr>
          <p:cNvSpPr txBox="1"/>
          <p:nvPr/>
        </p:nvSpPr>
        <p:spPr>
          <a:xfrm>
            <a:off x="459593" y="883941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 nm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2F1B7-9B3C-4E32-804F-72F36BEF4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90" y="739920"/>
            <a:ext cx="8987245" cy="528990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A4DE81-8B7B-434B-A8B7-49FF85D0AA75}"/>
              </a:ext>
            </a:extLst>
          </p:cNvPr>
          <p:cNvCxnSpPr>
            <a:cxnSpLocks/>
          </p:cNvCxnSpPr>
          <p:nvPr/>
        </p:nvCxnSpPr>
        <p:spPr>
          <a:xfrm>
            <a:off x="4194048" y="1188720"/>
            <a:ext cx="0" cy="443788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3CC71-5F5A-47E3-A02A-DB51C48E2669}"/>
              </a:ext>
            </a:extLst>
          </p:cNvPr>
          <p:cNvCxnSpPr>
            <a:cxnSpLocks/>
          </p:cNvCxnSpPr>
          <p:nvPr/>
        </p:nvCxnSpPr>
        <p:spPr>
          <a:xfrm>
            <a:off x="6345936" y="1188720"/>
            <a:ext cx="0" cy="443788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70911B-A991-434C-87C6-49D0EC37A2B4}"/>
              </a:ext>
            </a:extLst>
          </p:cNvPr>
          <p:cNvCxnSpPr>
            <a:cxnSpLocks/>
          </p:cNvCxnSpPr>
          <p:nvPr/>
        </p:nvCxnSpPr>
        <p:spPr>
          <a:xfrm>
            <a:off x="6534912" y="1188720"/>
            <a:ext cx="0" cy="443788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A9649C-485D-49F2-A449-6B38788057D7}"/>
              </a:ext>
            </a:extLst>
          </p:cNvPr>
          <p:cNvSpPr txBox="1"/>
          <p:nvPr/>
        </p:nvSpPr>
        <p:spPr>
          <a:xfrm>
            <a:off x="7523882" y="4678548"/>
            <a:ext cx="8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4B8BB-3C68-4985-B0F6-381BD65A4D0B}"/>
              </a:ext>
            </a:extLst>
          </p:cNvPr>
          <p:cNvSpPr txBox="1"/>
          <p:nvPr/>
        </p:nvSpPr>
        <p:spPr>
          <a:xfrm>
            <a:off x="5693109" y="4967870"/>
            <a:ext cx="9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9204F-7529-4D74-AF0D-FD1974928C26}"/>
              </a:ext>
            </a:extLst>
          </p:cNvPr>
          <p:cNvSpPr txBox="1"/>
          <p:nvPr/>
        </p:nvSpPr>
        <p:spPr>
          <a:xfrm>
            <a:off x="4829456" y="3244334"/>
            <a:ext cx="8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GGSTN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D0476-D678-4316-A69A-5F4521E5D947}"/>
              </a:ext>
            </a:extLst>
          </p:cNvPr>
          <p:cNvSpPr txBox="1"/>
          <p:nvPr/>
        </p:nvSpPr>
        <p:spPr>
          <a:xfrm>
            <a:off x="3426173" y="1651398"/>
            <a:ext cx="8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TiN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9249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5" y="-116708"/>
            <a:ext cx="12037189" cy="968250"/>
          </a:xfrm>
        </p:spPr>
        <p:txBody>
          <a:bodyPr>
            <a:noAutofit/>
          </a:bodyPr>
          <a:lstStyle/>
          <a:p>
            <a:r>
              <a:rPr lang="en-GB" sz="2800" b="1" u="sng" dirty="0">
                <a:latin typeface="Aptos" panose="020B0004020202020204" pitchFamily="34" charset="0"/>
              </a:rPr>
              <a:t>Configuration 1/ crystalline phase: </a:t>
            </a:r>
            <a:r>
              <a:rPr lang="en-GB" sz="2800" u="sng" dirty="0">
                <a:latin typeface="Aptos" panose="020B0004020202020204" pitchFamily="34" charset="0"/>
              </a:rPr>
              <a:t>temperature vs depth </a:t>
            </a:r>
            <a:r>
              <a:rPr lang="en-GB" sz="2000" u="sng" dirty="0">
                <a:latin typeface="Aptos" panose="020B0004020202020204" pitchFamily="34" charset="0"/>
              </a:rPr>
              <a:t>(10</a:t>
            </a:r>
            <a:r>
              <a:rPr lang="en-GB" sz="2000" u="sng" baseline="30000" dirty="0">
                <a:latin typeface="Aptos" panose="020B0004020202020204" pitchFamily="34" charset="0"/>
              </a:rPr>
              <a:t>-8 </a:t>
            </a:r>
            <a:r>
              <a:rPr lang="en-GB" sz="2000" u="sng" dirty="0">
                <a:latin typeface="Aptos" panose="020B0004020202020204" pitchFamily="34" charset="0"/>
              </a:rPr>
              <a:t>m)</a:t>
            </a:r>
            <a:r>
              <a:rPr lang="en-GB" sz="2000" dirty="0">
                <a:latin typeface="Aptos" panose="020B0004020202020204" pitchFamily="34" charset="0"/>
              </a:rPr>
              <a:t> (x=0, y=0)</a:t>
            </a:r>
            <a:endParaRPr lang="fr-FR" sz="2800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BBFD6F-FCE5-4094-855E-ECE5E9BAD4F6}"/>
              </a:ext>
            </a:extLst>
          </p:cNvPr>
          <p:cNvCxnSpPr>
            <a:cxnSpLocks/>
          </p:cNvCxnSpPr>
          <p:nvPr/>
        </p:nvCxnSpPr>
        <p:spPr>
          <a:xfrm>
            <a:off x="226206" y="1167289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649EA-B21B-4B37-BC46-B36F179DFDE8}"/>
              </a:ext>
            </a:extLst>
          </p:cNvPr>
          <p:cNvCxnSpPr>
            <a:cxnSpLocks/>
          </p:cNvCxnSpPr>
          <p:nvPr/>
        </p:nvCxnSpPr>
        <p:spPr>
          <a:xfrm>
            <a:off x="226207" y="2042160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A48EE-2055-4C1C-9C2A-D82DCF34C72A}"/>
              </a:ext>
            </a:extLst>
          </p:cNvPr>
          <p:cNvCxnSpPr>
            <a:cxnSpLocks/>
          </p:cNvCxnSpPr>
          <p:nvPr/>
        </p:nvCxnSpPr>
        <p:spPr>
          <a:xfrm>
            <a:off x="342900" y="1188720"/>
            <a:ext cx="0" cy="84278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1A028-1251-4368-A049-688AA21960DA}"/>
              </a:ext>
            </a:extLst>
          </p:cNvPr>
          <p:cNvCxnSpPr>
            <a:cxnSpLocks/>
          </p:cNvCxnSpPr>
          <p:nvPr/>
        </p:nvCxnSpPr>
        <p:spPr>
          <a:xfrm flipV="1">
            <a:off x="342900" y="2059306"/>
            <a:ext cx="0" cy="38662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F5DB85-9157-45CA-B55B-32091BF6E9A9}"/>
              </a:ext>
            </a:extLst>
          </p:cNvPr>
          <p:cNvSpPr txBox="1"/>
          <p:nvPr/>
        </p:nvSpPr>
        <p:spPr>
          <a:xfrm>
            <a:off x="459592" y="1226274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D4652B-F07B-451D-89B2-4B04B2A61EC6}"/>
              </a:ext>
            </a:extLst>
          </p:cNvPr>
          <p:cNvCxnSpPr>
            <a:cxnSpLocks/>
          </p:cNvCxnSpPr>
          <p:nvPr/>
        </p:nvCxnSpPr>
        <p:spPr>
          <a:xfrm flipV="1">
            <a:off x="342900" y="986809"/>
            <a:ext cx="0" cy="16190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B05E-99A0-464F-8BE4-31AA53C359EB}"/>
              </a:ext>
            </a:extLst>
          </p:cNvPr>
          <p:cNvSpPr txBox="1"/>
          <p:nvPr/>
        </p:nvSpPr>
        <p:spPr>
          <a:xfrm>
            <a:off x="459593" y="883941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 nm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23377-0CFF-4252-9CD6-3FE753FD4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91" y="628212"/>
            <a:ext cx="8550506" cy="577258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C8FEB7-F0FC-4B6B-A6E1-D3D3E37909F2}"/>
              </a:ext>
            </a:extLst>
          </p:cNvPr>
          <p:cNvCxnSpPr>
            <a:cxnSpLocks/>
          </p:cNvCxnSpPr>
          <p:nvPr/>
        </p:nvCxnSpPr>
        <p:spPr>
          <a:xfrm>
            <a:off x="3622765" y="1106291"/>
            <a:ext cx="0" cy="489391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56E665-9578-450E-BF43-1669398356F3}"/>
              </a:ext>
            </a:extLst>
          </p:cNvPr>
          <p:cNvCxnSpPr>
            <a:cxnSpLocks/>
          </p:cNvCxnSpPr>
          <p:nvPr/>
        </p:nvCxnSpPr>
        <p:spPr>
          <a:xfrm>
            <a:off x="5638800" y="1074420"/>
            <a:ext cx="0" cy="492578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1BBA11-5C6E-4C9F-9BC9-727DB9C17839}"/>
              </a:ext>
            </a:extLst>
          </p:cNvPr>
          <p:cNvCxnSpPr>
            <a:cxnSpLocks/>
          </p:cNvCxnSpPr>
          <p:nvPr/>
        </p:nvCxnSpPr>
        <p:spPr>
          <a:xfrm>
            <a:off x="5847080" y="1074420"/>
            <a:ext cx="0" cy="492578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F047FD-8A71-408C-B77A-A60BFBC348C0}"/>
              </a:ext>
            </a:extLst>
          </p:cNvPr>
          <p:cNvSpPr txBox="1"/>
          <p:nvPr/>
        </p:nvSpPr>
        <p:spPr>
          <a:xfrm>
            <a:off x="6835034" y="3623086"/>
            <a:ext cx="8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A3939-90DA-43E1-B2DA-CBD66DAC7EF7}"/>
              </a:ext>
            </a:extLst>
          </p:cNvPr>
          <p:cNvSpPr txBox="1"/>
          <p:nvPr/>
        </p:nvSpPr>
        <p:spPr>
          <a:xfrm>
            <a:off x="5155085" y="3613972"/>
            <a:ext cx="8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F3A5B-E8C8-4239-A495-4CEDF1C34026}"/>
              </a:ext>
            </a:extLst>
          </p:cNvPr>
          <p:cNvSpPr txBox="1"/>
          <p:nvPr/>
        </p:nvSpPr>
        <p:spPr>
          <a:xfrm>
            <a:off x="3906093" y="2331236"/>
            <a:ext cx="8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GGSTN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2E96B-3156-415F-AFDF-F48D074CA4FA}"/>
              </a:ext>
            </a:extLst>
          </p:cNvPr>
          <p:cNvSpPr txBox="1"/>
          <p:nvPr/>
        </p:nvSpPr>
        <p:spPr>
          <a:xfrm>
            <a:off x="2792189" y="1483037"/>
            <a:ext cx="8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TiN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233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5" y="-116708"/>
            <a:ext cx="12037189" cy="968250"/>
          </a:xfrm>
        </p:spPr>
        <p:txBody>
          <a:bodyPr>
            <a:noAutofit/>
          </a:bodyPr>
          <a:lstStyle/>
          <a:p>
            <a:pPr algn="ctr"/>
            <a:r>
              <a:rPr lang="en-GB" sz="3200" b="1" u="sng" dirty="0">
                <a:latin typeface="Aptos" panose="020B0004020202020204" pitchFamily="34" charset="0"/>
              </a:rPr>
              <a:t>Configuration 2: </a:t>
            </a:r>
            <a:r>
              <a:rPr lang="en-GB" sz="3200" u="sng" dirty="0">
                <a:latin typeface="Aptos" panose="020B0004020202020204" pitchFamily="34" charset="0"/>
              </a:rPr>
              <a:t>temperature vs time </a:t>
            </a:r>
            <a:r>
              <a:rPr lang="en-GB" sz="2400" u="sng" dirty="0">
                <a:latin typeface="Aptos" panose="020B0004020202020204" pitchFamily="34" charset="0"/>
              </a:rPr>
              <a:t>(x=0,y=0,z=0)</a:t>
            </a:r>
            <a:endParaRPr lang="fr-FR" sz="3200" u="sng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BBFD6F-FCE5-4094-855E-ECE5E9BAD4F6}"/>
              </a:ext>
            </a:extLst>
          </p:cNvPr>
          <p:cNvCxnSpPr>
            <a:cxnSpLocks/>
          </p:cNvCxnSpPr>
          <p:nvPr/>
        </p:nvCxnSpPr>
        <p:spPr>
          <a:xfrm>
            <a:off x="226206" y="1167289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649EA-B21B-4B37-BC46-B36F179DFDE8}"/>
              </a:ext>
            </a:extLst>
          </p:cNvPr>
          <p:cNvCxnSpPr>
            <a:cxnSpLocks/>
          </p:cNvCxnSpPr>
          <p:nvPr/>
        </p:nvCxnSpPr>
        <p:spPr>
          <a:xfrm>
            <a:off x="226207" y="2042160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A48EE-2055-4C1C-9C2A-D82DCF34C72A}"/>
              </a:ext>
            </a:extLst>
          </p:cNvPr>
          <p:cNvCxnSpPr>
            <a:cxnSpLocks/>
          </p:cNvCxnSpPr>
          <p:nvPr/>
        </p:nvCxnSpPr>
        <p:spPr>
          <a:xfrm>
            <a:off x="342900" y="1188720"/>
            <a:ext cx="0" cy="84278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1A028-1251-4368-A049-688AA21960DA}"/>
              </a:ext>
            </a:extLst>
          </p:cNvPr>
          <p:cNvCxnSpPr>
            <a:cxnSpLocks/>
          </p:cNvCxnSpPr>
          <p:nvPr/>
        </p:nvCxnSpPr>
        <p:spPr>
          <a:xfrm flipV="1">
            <a:off x="342900" y="2059306"/>
            <a:ext cx="0" cy="38662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F5DB85-9157-45CA-B55B-32091BF6E9A9}"/>
              </a:ext>
            </a:extLst>
          </p:cNvPr>
          <p:cNvSpPr txBox="1"/>
          <p:nvPr/>
        </p:nvSpPr>
        <p:spPr>
          <a:xfrm>
            <a:off x="459592" y="1226274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D4652B-F07B-451D-89B2-4B04B2A61EC6}"/>
              </a:ext>
            </a:extLst>
          </p:cNvPr>
          <p:cNvCxnSpPr>
            <a:cxnSpLocks/>
          </p:cNvCxnSpPr>
          <p:nvPr/>
        </p:nvCxnSpPr>
        <p:spPr>
          <a:xfrm flipV="1">
            <a:off x="342900" y="986809"/>
            <a:ext cx="0" cy="16190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B05E-99A0-464F-8BE4-31AA53C359EB}"/>
              </a:ext>
            </a:extLst>
          </p:cNvPr>
          <p:cNvSpPr txBox="1"/>
          <p:nvPr/>
        </p:nvSpPr>
        <p:spPr>
          <a:xfrm>
            <a:off x="459593" y="883941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 nm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22AF17B-207C-4A82-9D8C-168DD9F77B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639438"/>
              </p:ext>
            </p:extLst>
          </p:nvPr>
        </p:nvGraphicFramePr>
        <p:xfrm>
          <a:off x="729910" y="851542"/>
          <a:ext cx="10732178" cy="560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1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5" y="-116708"/>
            <a:ext cx="12037189" cy="968250"/>
          </a:xfrm>
        </p:spPr>
        <p:txBody>
          <a:bodyPr>
            <a:noAutofit/>
          </a:bodyPr>
          <a:lstStyle/>
          <a:p>
            <a:r>
              <a:rPr lang="en-GB" sz="2800" b="1" u="sng" dirty="0">
                <a:latin typeface="Aptos" panose="020B0004020202020204" pitchFamily="34" charset="0"/>
              </a:rPr>
              <a:t>Configuration 2/ amorphous phase: </a:t>
            </a:r>
            <a:r>
              <a:rPr lang="en-GB" sz="2800" u="sng" dirty="0">
                <a:latin typeface="Aptos" panose="020B0004020202020204" pitchFamily="34" charset="0"/>
              </a:rPr>
              <a:t>temperature vs depth (10</a:t>
            </a:r>
            <a:r>
              <a:rPr lang="en-GB" sz="2800" u="sng" baseline="30000" dirty="0">
                <a:latin typeface="Aptos" panose="020B0004020202020204" pitchFamily="34" charset="0"/>
              </a:rPr>
              <a:t>-8 </a:t>
            </a:r>
            <a:r>
              <a:rPr lang="en-GB" sz="2800" u="sng" dirty="0">
                <a:latin typeface="Aptos" panose="020B0004020202020204" pitchFamily="34" charset="0"/>
              </a:rPr>
              <a:t>m)</a:t>
            </a:r>
            <a:r>
              <a:rPr lang="en-GB" sz="2800" dirty="0">
                <a:latin typeface="Aptos" panose="020B0004020202020204" pitchFamily="34" charset="0"/>
              </a:rPr>
              <a:t> </a:t>
            </a:r>
            <a:r>
              <a:rPr lang="en-GB" sz="2000" dirty="0">
                <a:latin typeface="Aptos" panose="020B0004020202020204" pitchFamily="34" charset="0"/>
              </a:rPr>
              <a:t>(x=0, y=0)</a:t>
            </a:r>
            <a:endParaRPr lang="fr-FR" sz="2800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BBFD6F-FCE5-4094-855E-ECE5E9BAD4F6}"/>
              </a:ext>
            </a:extLst>
          </p:cNvPr>
          <p:cNvCxnSpPr>
            <a:cxnSpLocks/>
          </p:cNvCxnSpPr>
          <p:nvPr/>
        </p:nvCxnSpPr>
        <p:spPr>
          <a:xfrm>
            <a:off x="226206" y="1167289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649EA-B21B-4B37-BC46-B36F179DFDE8}"/>
              </a:ext>
            </a:extLst>
          </p:cNvPr>
          <p:cNvCxnSpPr>
            <a:cxnSpLocks/>
          </p:cNvCxnSpPr>
          <p:nvPr/>
        </p:nvCxnSpPr>
        <p:spPr>
          <a:xfrm>
            <a:off x="226207" y="2042160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A48EE-2055-4C1C-9C2A-D82DCF34C72A}"/>
              </a:ext>
            </a:extLst>
          </p:cNvPr>
          <p:cNvCxnSpPr>
            <a:cxnSpLocks/>
          </p:cNvCxnSpPr>
          <p:nvPr/>
        </p:nvCxnSpPr>
        <p:spPr>
          <a:xfrm>
            <a:off x="342900" y="1188720"/>
            <a:ext cx="0" cy="84278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1A028-1251-4368-A049-688AA21960DA}"/>
              </a:ext>
            </a:extLst>
          </p:cNvPr>
          <p:cNvCxnSpPr>
            <a:cxnSpLocks/>
          </p:cNvCxnSpPr>
          <p:nvPr/>
        </p:nvCxnSpPr>
        <p:spPr>
          <a:xfrm flipV="1">
            <a:off x="342900" y="2059306"/>
            <a:ext cx="0" cy="38662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F5DB85-9157-45CA-B55B-32091BF6E9A9}"/>
              </a:ext>
            </a:extLst>
          </p:cNvPr>
          <p:cNvSpPr txBox="1"/>
          <p:nvPr/>
        </p:nvSpPr>
        <p:spPr>
          <a:xfrm>
            <a:off x="459592" y="1226274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D4652B-F07B-451D-89B2-4B04B2A61EC6}"/>
              </a:ext>
            </a:extLst>
          </p:cNvPr>
          <p:cNvCxnSpPr>
            <a:cxnSpLocks/>
          </p:cNvCxnSpPr>
          <p:nvPr/>
        </p:nvCxnSpPr>
        <p:spPr>
          <a:xfrm flipV="1">
            <a:off x="342900" y="986809"/>
            <a:ext cx="0" cy="16190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B05E-99A0-464F-8BE4-31AA53C359EB}"/>
              </a:ext>
            </a:extLst>
          </p:cNvPr>
          <p:cNvSpPr txBox="1"/>
          <p:nvPr/>
        </p:nvSpPr>
        <p:spPr>
          <a:xfrm>
            <a:off x="459593" y="883941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 nm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1414B1-222A-423F-8138-C7D0CA12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503" y="718305"/>
            <a:ext cx="8015585" cy="583520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55719E-D9CD-40F6-9643-CB2C52A59666}"/>
              </a:ext>
            </a:extLst>
          </p:cNvPr>
          <p:cNvCxnSpPr/>
          <p:nvPr/>
        </p:nvCxnSpPr>
        <p:spPr>
          <a:xfrm>
            <a:off x="4214949" y="1148715"/>
            <a:ext cx="0" cy="50169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68DEF7-A80C-4D6F-BA14-E18011FAFFA7}"/>
              </a:ext>
            </a:extLst>
          </p:cNvPr>
          <p:cNvCxnSpPr/>
          <p:nvPr/>
        </p:nvCxnSpPr>
        <p:spPr>
          <a:xfrm>
            <a:off x="4414520" y="1113155"/>
            <a:ext cx="0" cy="50169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14C26E-6342-4B28-B0A9-6CF7307634E8}"/>
              </a:ext>
            </a:extLst>
          </p:cNvPr>
          <p:cNvCxnSpPr/>
          <p:nvPr/>
        </p:nvCxnSpPr>
        <p:spPr>
          <a:xfrm>
            <a:off x="6243320" y="1113155"/>
            <a:ext cx="0" cy="50169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29B9B0-D699-40C1-B537-DDB16AE07E06}"/>
              </a:ext>
            </a:extLst>
          </p:cNvPr>
          <p:cNvSpPr txBox="1"/>
          <p:nvPr/>
        </p:nvSpPr>
        <p:spPr>
          <a:xfrm>
            <a:off x="6912347" y="5015578"/>
            <a:ext cx="8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8C4E7-B97C-4AA7-B56E-582A715CE761}"/>
              </a:ext>
            </a:extLst>
          </p:cNvPr>
          <p:cNvSpPr txBox="1"/>
          <p:nvPr/>
        </p:nvSpPr>
        <p:spPr>
          <a:xfrm>
            <a:off x="3833218" y="1874640"/>
            <a:ext cx="8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22C4CE-99CE-4DCF-BC71-AC892EA62160}"/>
              </a:ext>
            </a:extLst>
          </p:cNvPr>
          <p:cNvSpPr txBox="1"/>
          <p:nvPr/>
        </p:nvSpPr>
        <p:spPr>
          <a:xfrm>
            <a:off x="5112975" y="2859712"/>
            <a:ext cx="8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GGSTN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989201-50B5-48A5-A7D0-4315A4647827}"/>
              </a:ext>
            </a:extLst>
          </p:cNvPr>
          <p:cNvSpPr txBox="1"/>
          <p:nvPr/>
        </p:nvSpPr>
        <p:spPr>
          <a:xfrm>
            <a:off x="3108719" y="1288526"/>
            <a:ext cx="83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TiN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2750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561</Words>
  <Application>Microsoft Office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Verdana</vt:lpstr>
      <vt:lpstr>Office Theme</vt:lpstr>
      <vt:lpstr>Modelisation of laser pulse heating of GST225 and GGSTN layers using COMSOL</vt:lpstr>
      <vt:lpstr>Plan of the presentation</vt:lpstr>
      <vt:lpstr>Parameters and properties: materials and geometry</vt:lpstr>
      <vt:lpstr>Parameters and properties: simulation parameters </vt:lpstr>
      <vt:lpstr>Configuration 1: temperature vs time (x=0,y=0,z=0)</vt:lpstr>
      <vt:lpstr>Configuration 1/ amorphous phase: temperature vs depth (10-8 m) (x=0, y=0)</vt:lpstr>
      <vt:lpstr>Configuration 1/ crystalline phase: temperature vs depth (10-8 m) (x=0, y=0)</vt:lpstr>
      <vt:lpstr>Configuration 2: temperature vs time (x=0,y=0,z=0)</vt:lpstr>
      <vt:lpstr>Configuration 2/ amorphous phase: temperature vs depth (10-8 m) (x=0, y=0)</vt:lpstr>
      <vt:lpstr>Configuration 2/ crystalline phase: temperature vs depth (10-8 m) (x=0, y=0)</vt:lpstr>
      <vt:lpstr>Plateau temperature vs laser power</vt:lpstr>
      <vt:lpstr>Only GGSTN layer (300W, 1us)</vt:lpstr>
      <vt:lpstr>Only GGSTN layer (300W, 1us): temperature vs depth (10-8 m)</vt:lpstr>
      <vt:lpstr>Only GST layer (300W): characteristic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Modelisation of GST Layer heating by laser pulse</dc:title>
  <dc:creator>Admin</dc:creator>
  <cp:lastModifiedBy>Admin</cp:lastModifiedBy>
  <cp:revision>151</cp:revision>
  <dcterms:created xsi:type="dcterms:W3CDTF">2025-06-11T14:26:33Z</dcterms:created>
  <dcterms:modified xsi:type="dcterms:W3CDTF">2025-07-09T15:15:14Z</dcterms:modified>
</cp:coreProperties>
</file>