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>
        <p:scale>
          <a:sx n="75" d="100"/>
          <a:sy n="75" d="100"/>
        </p:scale>
        <p:origin x="1133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Simon\COMSOL\3D%20Simulation\4%20layers\stack%201%20(TiN%20-%20GGSTN%20-%20GST%20-%20Si)\Amorphous\changing%20ggst%20absopriton\impact%20of%20ggstn%20absorption%20on%20temperature%20+slop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Simon\COMSOL\3D%20Simulation\4%20layers\stack%201%20(TiN%20-%20GGSTN%20-%20GST%20-%20Si)\Amorphous\changing%20ggst%20absopriton\impact%20of%20ggstn%20absorption%20on%20temperature%20+slop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Simon\COMSOL\3D%20Simulation\4%20layers\stack%201%20(TiN%20-%20GGSTN%20-%20GST%20-%20Si)\Amorphous\changing%20ggstn%20thermal%20conduct\impact%20of%20k_ggstn%20on%20temperature%20+%20slop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Simon\COMSOL\3D%20Simulation\4%20layers\stack%201%20(TiN%20-%20GGSTN%20-%20GST%20-%20Si)\Amorphous\changing%20ggstn%20thermal%20conduct\impact%20of%20k_ggstn%20on%20temperature%20+%20slop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Maximum temperature vs GGSTN absorption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Maximum temperature vs GGSTN absorption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Sheet1!$A$2:$A$4</c:f>
              <c:numCache>
                <c:formatCode>0.00E+00</c:formatCode>
                <c:ptCount val="3"/>
                <c:pt idx="0">
                  <c:v>428000</c:v>
                </c:pt>
                <c:pt idx="1">
                  <c:v>4280000</c:v>
                </c:pt>
                <c:pt idx="2">
                  <c:v>42800000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1082.4000000000001</c:v>
                </c:pt>
                <c:pt idx="1">
                  <c:v>1199.2</c:v>
                </c:pt>
                <c:pt idx="2">
                  <c:v>1395.6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60D-4CD0-BAFA-DBA349B5E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4684495"/>
        <c:axId val="1232588143"/>
      </c:scatterChart>
      <c:valAx>
        <c:axId val="1234684495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GGSTN Absorption</a:t>
                </a:r>
                <a:r>
                  <a:rPr lang="en-US" baseline="0"/>
                  <a:t> (1/m)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2588143"/>
        <c:crosses val="autoZero"/>
        <c:crossBetween val="midCat"/>
      </c:valAx>
      <c:valAx>
        <c:axId val="1232588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6844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 dirty="0"/>
              <a:t>Slope of GGSTN in depth vs absorption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Slope of GGSTN in depth vs absorption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0.00E+00</c:formatCode>
                <c:ptCount val="3"/>
                <c:pt idx="0">
                  <c:v>428000</c:v>
                </c:pt>
                <c:pt idx="1">
                  <c:v>4280000</c:v>
                </c:pt>
                <c:pt idx="2">
                  <c:v>42800000</c:v>
                </c:pt>
              </c:numCache>
            </c:numRef>
          </c:xVal>
          <c:yVal>
            <c:numRef>
              <c:f>Sheet1!$C$2:$C$4</c:f>
              <c:numCache>
                <c:formatCode>General</c:formatCode>
                <c:ptCount val="3"/>
                <c:pt idx="0">
                  <c:v>-12.33</c:v>
                </c:pt>
                <c:pt idx="1">
                  <c:v>-13.96</c:v>
                </c:pt>
                <c:pt idx="2">
                  <c:v>-16.89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D88-4B83-990D-DB63E922B0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31806127"/>
        <c:axId val="1822290463"/>
      </c:scatterChart>
      <c:valAx>
        <c:axId val="1231806127"/>
        <c:scaling>
          <c:orientation val="minMax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GGSTN Absorption (1/m)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2290463"/>
        <c:crosses val="autoZero"/>
        <c:crossBetween val="midCat"/>
      </c:valAx>
      <c:valAx>
        <c:axId val="1822290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Slope (K/nm)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1806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Maximum temperature vs GGSTN conductivity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Sheet1!$B$2:$B$5</c:f>
              <c:numCache>
                <c:formatCode>General</c:formatCode>
                <c:ptCount val="4"/>
                <c:pt idx="0">
                  <c:v>0.2</c:v>
                </c:pt>
                <c:pt idx="1">
                  <c:v>0.28000000000000003</c:v>
                </c:pt>
                <c:pt idx="2">
                  <c:v>0.4</c:v>
                </c:pt>
                <c:pt idx="3">
                  <c:v>0.1</c:v>
                </c:pt>
              </c:numCache>
            </c:numRef>
          </c:xVal>
          <c:yVal>
            <c:numRef>
              <c:f>Sheet1!$A$2:$A$5</c:f>
              <c:numCache>
                <c:formatCode>General</c:formatCode>
                <c:ptCount val="4"/>
                <c:pt idx="0">
                  <c:v>976.61</c:v>
                </c:pt>
                <c:pt idx="1">
                  <c:v>828.44</c:v>
                </c:pt>
                <c:pt idx="2">
                  <c:v>717.53</c:v>
                </c:pt>
                <c:pt idx="3">
                  <c:v>1494.4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338-4EDA-922B-01D2DACA3E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4195632"/>
        <c:axId val="594946000"/>
      </c:scatterChart>
      <c:valAx>
        <c:axId val="2064195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k: thermal conductivity of GGSTN (W/(m*K))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946000"/>
        <c:crosses val="autoZero"/>
        <c:crossBetween val="midCat"/>
      </c:valAx>
      <c:valAx>
        <c:axId val="59494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Peak temperature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41956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Slope of GGSTN temperature </a:t>
            </a:r>
            <a:r>
              <a:rPr lang="en-US" b="1" baseline="0"/>
              <a:t>in depth</a:t>
            </a:r>
            <a:r>
              <a:rPr lang="en-US" b="1"/>
              <a:t> vs thermal conductivity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Slope of GGSTN temperature gradient vs thermal conductivity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Sheet1!$B$2:$B$5</c:f>
              <c:numCache>
                <c:formatCode>General</c:formatCode>
                <c:ptCount val="4"/>
                <c:pt idx="0">
                  <c:v>0.2</c:v>
                </c:pt>
                <c:pt idx="1">
                  <c:v>0.28000000000000003</c:v>
                </c:pt>
                <c:pt idx="2">
                  <c:v>0.4</c:v>
                </c:pt>
                <c:pt idx="3">
                  <c:v>0.1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-11.55</c:v>
                </c:pt>
                <c:pt idx="1">
                  <c:v>-8.25</c:v>
                </c:pt>
                <c:pt idx="2">
                  <c:v>-5.78</c:v>
                </c:pt>
                <c:pt idx="3">
                  <c:v>-23.1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7D0-45EC-84F1-010718B13B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68041040"/>
        <c:axId val="454708192"/>
      </c:scatterChart>
      <c:valAx>
        <c:axId val="2068041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k: thermal conductivity of GGSTN </a:t>
                </a:r>
                <a:r>
                  <a:rPr lang="en-US" sz="1000" b="0" i="0" u="none" strike="noStrike" baseline="0">
                    <a:effectLst/>
                  </a:rPr>
                  <a:t>(W/(m*K))</a:t>
                </a:r>
                <a:r>
                  <a:rPr lang="en-US"/>
                  <a:t> </a:t>
                </a:r>
              </a:p>
            </c:rich>
          </c:tx>
          <c:layout>
            <c:manualLayout>
              <c:xMode val="edge"/>
              <c:yMode val="edge"/>
              <c:x val="0.30450727130943939"/>
              <c:y val="0.880753078942055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708192"/>
        <c:crosses val="autoZero"/>
        <c:crossBetween val="midCat"/>
      </c:valAx>
      <c:valAx>
        <c:axId val="45470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Slope</a:t>
                </a:r>
                <a:r>
                  <a:rPr lang="en-US" baseline="0"/>
                  <a:t> (K/nm)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80410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7/21/2025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7/21/2025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7/21/2025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7/21/2025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7/21/2025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1E11-D094-4BB6-B62D-A6E992EAF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b="1" u="sng" dirty="0">
                <a:latin typeface="+mn-lt"/>
              </a:rPr>
              <a:t>Impact of GGSTN </a:t>
            </a:r>
            <a:r>
              <a:rPr lang="fr-FR" sz="6600" b="1" u="sng" dirty="0" err="1">
                <a:latin typeface="+mn-lt"/>
              </a:rPr>
              <a:t>properties</a:t>
            </a:r>
            <a:r>
              <a:rPr lang="fr-FR" sz="6600" b="1" u="sng" dirty="0">
                <a:latin typeface="+mn-lt"/>
              </a:rPr>
              <a:t> and </a:t>
            </a:r>
            <a:r>
              <a:rPr lang="fr-FR" sz="6600" b="1" u="sng" dirty="0" err="1">
                <a:latin typeface="+mn-lt"/>
              </a:rPr>
              <a:t>layers</a:t>
            </a:r>
            <a:r>
              <a:rPr lang="fr-FR" sz="6600" b="1" u="sng" dirty="0">
                <a:latin typeface="+mn-lt"/>
              </a:rPr>
              <a:t> alternation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5C72D-333F-4F18-8448-E3F0DF614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cap="none" dirty="0">
                <a:latin typeface="+mn-lt"/>
              </a:rPr>
              <a:t>Simon Schmit, July 2025</a:t>
            </a:r>
          </a:p>
        </p:txBody>
      </p:sp>
      <p:pic>
        <p:nvPicPr>
          <p:cNvPr id="1028" name="Picture 4" descr="Actualités | IM2NP">
            <a:extLst>
              <a:ext uri="{FF2B5EF4-FFF2-40B4-BE49-F238E27FC236}">
                <a16:creationId xmlns:a16="http://schemas.microsoft.com/office/drawing/2014/main" id="{8B6F0C9E-5BC9-46D4-A304-D1F69B24D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140" y="0"/>
            <a:ext cx="1936860" cy="91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81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131B36-55A1-4560-A989-90ED47DBD049}"/>
              </a:ext>
            </a:extLst>
          </p:cNvPr>
          <p:cNvSpPr txBox="1"/>
          <p:nvPr/>
        </p:nvSpPr>
        <p:spPr>
          <a:xfrm>
            <a:off x="1306286" y="139337"/>
            <a:ext cx="9239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/>
              <a:t>IMPACT OF THE ABSORPTION COEFFICIENT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F3E4C5-02D9-47D9-9A30-2A8E1864F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558359"/>
              </p:ext>
            </p:extLst>
          </p:nvPr>
        </p:nvGraphicFramePr>
        <p:xfrm>
          <a:off x="1026053" y="4955408"/>
          <a:ext cx="5463721" cy="1277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6967">
                  <a:extLst>
                    <a:ext uri="{9D8B030D-6E8A-4147-A177-3AD203B41FA5}">
                      <a16:colId xmlns:a16="http://schemas.microsoft.com/office/drawing/2014/main" val="3425749584"/>
                    </a:ext>
                  </a:extLst>
                </a:gridCol>
                <a:gridCol w="1698509">
                  <a:extLst>
                    <a:ext uri="{9D8B030D-6E8A-4147-A177-3AD203B41FA5}">
                      <a16:colId xmlns:a16="http://schemas.microsoft.com/office/drawing/2014/main" val="936386252"/>
                    </a:ext>
                  </a:extLst>
                </a:gridCol>
                <a:gridCol w="2068245">
                  <a:extLst>
                    <a:ext uri="{9D8B030D-6E8A-4147-A177-3AD203B41FA5}">
                      <a16:colId xmlns:a16="http://schemas.microsoft.com/office/drawing/2014/main" val="570142396"/>
                    </a:ext>
                  </a:extLst>
                </a:gridCol>
              </a:tblGrid>
              <a:tr h="3193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GGSTN Absorption (1/m)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Maximum temperature (K)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Slope of temp vs depth (K/nm)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78630468"/>
                  </a:ext>
                </a:extLst>
              </a:tr>
              <a:tr h="31936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4.28E+05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1082.4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-12.33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5203857"/>
                  </a:ext>
                </a:extLst>
              </a:tr>
              <a:tr h="31936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4.28E+06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1199.2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-13.96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7751056"/>
                  </a:ext>
                </a:extLst>
              </a:tr>
              <a:tr h="31936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4.28E+07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1395.6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-16.89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1749628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4938A27-9D79-459E-A787-C299A57CE2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324701"/>
              </p:ext>
            </p:extLst>
          </p:nvPr>
        </p:nvGraphicFramePr>
        <p:xfrm>
          <a:off x="130044" y="1140313"/>
          <a:ext cx="5796139" cy="3614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A098629-F79D-40C2-90C5-60F25986E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1589985"/>
              </p:ext>
            </p:extLst>
          </p:nvPr>
        </p:nvGraphicFramePr>
        <p:xfrm>
          <a:off x="5926182" y="1047635"/>
          <a:ext cx="6135773" cy="3707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168B5A-2DCE-4CE4-A1CB-39B25DC72218}"/>
              </a:ext>
            </a:extLst>
          </p:cNvPr>
          <p:cNvSpPr txBox="1"/>
          <p:nvPr/>
        </p:nvSpPr>
        <p:spPr>
          <a:xfrm>
            <a:off x="8137001" y="4755556"/>
            <a:ext cx="250013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u="sng" dirty="0"/>
              <a:t>Configuration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GGSTN first (45 nm)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1300W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1us pulse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350 </a:t>
            </a:r>
            <a:r>
              <a:rPr lang="fr-FR" dirty="0" err="1"/>
              <a:t>um</a:t>
            </a:r>
            <a:r>
              <a:rPr lang="fr-FR" dirty="0"/>
              <a:t> </a:t>
            </a:r>
            <a:r>
              <a:rPr lang="fr-FR" dirty="0" err="1"/>
              <a:t>beam</a:t>
            </a:r>
            <a:r>
              <a:rPr lang="fr-FR" dirty="0"/>
              <a:t> radius</a:t>
            </a:r>
          </a:p>
        </p:txBody>
      </p:sp>
    </p:spTree>
    <p:extLst>
      <p:ext uri="{BB962C8B-B14F-4D97-AF65-F5344CB8AC3E}">
        <p14:creationId xmlns:p14="http://schemas.microsoft.com/office/powerpoint/2010/main" val="104465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72DA2B-31F8-4FBE-9169-50986973B3FD}"/>
              </a:ext>
            </a:extLst>
          </p:cNvPr>
          <p:cNvSpPr txBox="1"/>
          <p:nvPr/>
        </p:nvSpPr>
        <p:spPr>
          <a:xfrm>
            <a:off x="1306286" y="139337"/>
            <a:ext cx="9239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/>
              <a:t>Impact of the Thermal </a:t>
            </a:r>
            <a:r>
              <a:rPr lang="fr-FR" sz="4000" b="1" u="sng" dirty="0" err="1"/>
              <a:t>Conductivity</a:t>
            </a:r>
            <a:r>
              <a:rPr lang="fr-FR" sz="4000" b="1" u="sng" dirty="0"/>
              <a:t>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C9E508A-259D-4C3F-9749-5CAEA2C41C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639123"/>
              </p:ext>
            </p:extLst>
          </p:nvPr>
        </p:nvGraphicFramePr>
        <p:xfrm>
          <a:off x="0" y="1242478"/>
          <a:ext cx="5938982" cy="3551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9785AF8-7ABD-4D05-9C9C-95A4834C2E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117591"/>
              </p:ext>
            </p:extLst>
          </p:nvPr>
        </p:nvGraphicFramePr>
        <p:xfrm>
          <a:off x="6345382" y="847223"/>
          <a:ext cx="5523345" cy="3676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15F5BB-F2B6-4267-BED6-2AE6DD5C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194073"/>
              </p:ext>
            </p:extLst>
          </p:nvPr>
        </p:nvGraphicFramePr>
        <p:xfrm>
          <a:off x="454803" y="4792088"/>
          <a:ext cx="6160656" cy="14789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8768">
                  <a:extLst>
                    <a:ext uri="{9D8B030D-6E8A-4147-A177-3AD203B41FA5}">
                      <a16:colId xmlns:a16="http://schemas.microsoft.com/office/drawing/2014/main" val="3969057994"/>
                    </a:ext>
                  </a:extLst>
                </a:gridCol>
                <a:gridCol w="1986280">
                  <a:extLst>
                    <a:ext uri="{9D8B030D-6E8A-4147-A177-3AD203B41FA5}">
                      <a16:colId xmlns:a16="http://schemas.microsoft.com/office/drawing/2014/main" val="2831505559"/>
                    </a:ext>
                  </a:extLst>
                </a:gridCol>
                <a:gridCol w="2145608">
                  <a:extLst>
                    <a:ext uri="{9D8B030D-6E8A-4147-A177-3AD203B41FA5}">
                      <a16:colId xmlns:a16="http://schemas.microsoft.com/office/drawing/2014/main" val="3879195053"/>
                    </a:ext>
                  </a:extLst>
                </a:gridCol>
              </a:tblGrid>
              <a:tr h="47199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Maximum temperature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GGSTN Thermal conductivity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Slope of GGSTN (temp vs depth)  (K/nm)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283711"/>
                  </a:ext>
                </a:extLst>
              </a:tr>
              <a:tr h="25173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976.61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-11.55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9728795"/>
                  </a:ext>
                </a:extLst>
              </a:tr>
              <a:tr h="25173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828.44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-8.25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9524257"/>
                  </a:ext>
                </a:extLst>
              </a:tr>
              <a:tr h="25173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717.53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-5.78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2150114"/>
                  </a:ext>
                </a:extLst>
              </a:tr>
              <a:tr h="25173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1494.4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-23.1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86939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8C2DB70-9F7F-4005-9251-0DC1F30B087F}"/>
              </a:ext>
            </a:extLst>
          </p:cNvPr>
          <p:cNvSpPr txBox="1"/>
          <p:nvPr/>
        </p:nvSpPr>
        <p:spPr>
          <a:xfrm>
            <a:off x="8252747" y="4792088"/>
            <a:ext cx="250013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u="sng" dirty="0"/>
              <a:t>Configuration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GGSTN first (45 nm)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1300W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1us pulse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350 </a:t>
            </a:r>
            <a:r>
              <a:rPr lang="fr-FR" dirty="0" err="1"/>
              <a:t>um</a:t>
            </a:r>
            <a:r>
              <a:rPr lang="fr-FR" dirty="0"/>
              <a:t> </a:t>
            </a:r>
            <a:r>
              <a:rPr lang="fr-FR" dirty="0" err="1"/>
              <a:t>beam</a:t>
            </a:r>
            <a:r>
              <a:rPr lang="fr-FR" dirty="0"/>
              <a:t> radius</a:t>
            </a:r>
          </a:p>
        </p:txBody>
      </p:sp>
    </p:spTree>
    <p:extLst>
      <p:ext uri="{BB962C8B-B14F-4D97-AF65-F5344CB8AC3E}">
        <p14:creationId xmlns:p14="http://schemas.microsoft.com/office/powerpoint/2010/main" val="68734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6914D87-6A88-456F-9516-1F1C4112526C}"/>
              </a:ext>
            </a:extLst>
          </p:cNvPr>
          <p:cNvSpPr/>
          <p:nvPr/>
        </p:nvSpPr>
        <p:spPr>
          <a:xfrm>
            <a:off x="877365" y="3683652"/>
            <a:ext cx="2183630" cy="166258"/>
          </a:xfrm>
          <a:prstGeom prst="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5C9C14-1769-4C37-94B8-BC8336A3D7CC}"/>
              </a:ext>
            </a:extLst>
          </p:cNvPr>
          <p:cNvSpPr txBox="1"/>
          <p:nvPr/>
        </p:nvSpPr>
        <p:spPr>
          <a:xfrm>
            <a:off x="653143" y="219105"/>
            <a:ext cx="10885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/>
              <a:t>Layer alternation : </a:t>
            </a:r>
            <a:r>
              <a:rPr lang="fr-FR" sz="4000" u="sng" dirty="0" err="1"/>
              <a:t>temperature</a:t>
            </a:r>
            <a:r>
              <a:rPr lang="fr-FR" sz="4000" u="sng" dirty="0"/>
              <a:t> vs </a:t>
            </a:r>
            <a:r>
              <a:rPr lang="fr-FR" sz="4000" u="sng" dirty="0" err="1"/>
              <a:t>depth</a:t>
            </a:r>
            <a:r>
              <a:rPr lang="fr-FR" sz="4000" u="sng" dirty="0"/>
              <a:t> at t=1us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F97F1166-5FB0-4E90-B244-0C9C864EB080}"/>
              </a:ext>
            </a:extLst>
          </p:cNvPr>
          <p:cNvSpPr/>
          <p:nvPr/>
        </p:nvSpPr>
        <p:spPr>
          <a:xfrm>
            <a:off x="877361" y="1791453"/>
            <a:ext cx="2183637" cy="428886"/>
          </a:xfrm>
          <a:prstGeom prst="round2SameRect">
            <a:avLst/>
          </a:prstGeom>
          <a:solidFill>
            <a:srgbClr val="C2B28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E419E3-8751-40FE-8A2E-A15EB675132E}"/>
              </a:ext>
            </a:extLst>
          </p:cNvPr>
          <p:cNvSpPr/>
          <p:nvPr/>
        </p:nvSpPr>
        <p:spPr>
          <a:xfrm>
            <a:off x="877429" y="2381946"/>
            <a:ext cx="2183630" cy="166258"/>
          </a:xfrm>
          <a:prstGeom prst="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4C85F-8D2A-4877-9C90-56900CE491B9}"/>
              </a:ext>
            </a:extLst>
          </p:cNvPr>
          <p:cNvSpPr/>
          <p:nvPr/>
        </p:nvSpPr>
        <p:spPr>
          <a:xfrm>
            <a:off x="877455" y="2215762"/>
            <a:ext cx="2183623" cy="166258"/>
          </a:xfrm>
          <a:prstGeom prst="rect">
            <a:avLst/>
          </a:prstGeom>
          <a:solidFill>
            <a:srgbClr val="8A2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562A9-7F8C-4E8C-BDFA-0C249946BBBB}"/>
              </a:ext>
            </a:extLst>
          </p:cNvPr>
          <p:cNvSpPr/>
          <p:nvPr/>
        </p:nvSpPr>
        <p:spPr>
          <a:xfrm>
            <a:off x="877388" y="3849910"/>
            <a:ext cx="2183607" cy="1325563"/>
          </a:xfrm>
          <a:prstGeom prst="rect">
            <a:avLst/>
          </a:prstGeom>
          <a:solidFill>
            <a:srgbClr val="4B4B4B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D33D3-E8BC-4E2E-88D8-4B6BEB86F243}"/>
              </a:ext>
            </a:extLst>
          </p:cNvPr>
          <p:cNvSpPr txBox="1"/>
          <p:nvPr/>
        </p:nvSpPr>
        <p:spPr>
          <a:xfrm>
            <a:off x="877411" y="2160391"/>
            <a:ext cx="1664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GST (5 nm)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3291C-0D3B-4BB3-BC71-D2304C4BC199}"/>
              </a:ext>
            </a:extLst>
          </p:cNvPr>
          <p:cNvSpPr txBox="1"/>
          <p:nvPr/>
        </p:nvSpPr>
        <p:spPr>
          <a:xfrm>
            <a:off x="877347" y="2331246"/>
            <a:ext cx="1765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GGSTN (5 nm)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E9062-55F0-4184-9F7A-F495585C3FB2}"/>
              </a:ext>
            </a:extLst>
          </p:cNvPr>
          <p:cNvSpPr txBox="1"/>
          <p:nvPr/>
        </p:nvSpPr>
        <p:spPr>
          <a:xfrm>
            <a:off x="857637" y="1820764"/>
            <a:ext cx="187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chemeClr val="bg1"/>
                </a:solidFill>
              </a:rPr>
              <a:t>TiN</a:t>
            </a:r>
            <a:r>
              <a:rPr lang="fr-FR" sz="1200" b="1" dirty="0">
                <a:solidFill>
                  <a:schemeClr val="bg1"/>
                </a:solidFill>
              </a:rPr>
              <a:t> (20 nm)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9501AA-3B0B-4C50-B654-2E98C4507C8B}"/>
              </a:ext>
            </a:extLst>
          </p:cNvPr>
          <p:cNvSpPr txBox="1"/>
          <p:nvPr/>
        </p:nvSpPr>
        <p:spPr>
          <a:xfrm>
            <a:off x="877347" y="3991618"/>
            <a:ext cx="17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Si (</a:t>
            </a:r>
            <a:r>
              <a:rPr lang="fr-FR" sz="1200" b="1" dirty="0" err="1">
                <a:solidFill>
                  <a:schemeClr val="bg1"/>
                </a:solidFill>
              </a:rPr>
              <a:t>substrate</a:t>
            </a:r>
            <a:r>
              <a:rPr lang="fr-FR" sz="12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E1BD4C-98A2-4B9C-B425-728B3764C965}"/>
              </a:ext>
            </a:extLst>
          </p:cNvPr>
          <p:cNvSpPr/>
          <p:nvPr/>
        </p:nvSpPr>
        <p:spPr>
          <a:xfrm>
            <a:off x="877384" y="2714388"/>
            <a:ext cx="2183630" cy="166258"/>
          </a:xfrm>
          <a:prstGeom prst="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0489F-96BD-4E52-80B9-1D5880E71B30}"/>
              </a:ext>
            </a:extLst>
          </p:cNvPr>
          <p:cNvSpPr/>
          <p:nvPr/>
        </p:nvSpPr>
        <p:spPr>
          <a:xfrm>
            <a:off x="877410" y="2548204"/>
            <a:ext cx="2183623" cy="166258"/>
          </a:xfrm>
          <a:prstGeom prst="rect">
            <a:avLst/>
          </a:prstGeom>
          <a:solidFill>
            <a:srgbClr val="8A2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A3C10F-CC9B-4519-85BF-397DE8668F2B}"/>
              </a:ext>
            </a:extLst>
          </p:cNvPr>
          <p:cNvSpPr/>
          <p:nvPr/>
        </p:nvSpPr>
        <p:spPr>
          <a:xfrm>
            <a:off x="877365" y="3044618"/>
            <a:ext cx="2183630" cy="166258"/>
          </a:xfrm>
          <a:prstGeom prst="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3DBE06-E09C-4B20-A8C9-1FE90FBF658A}"/>
              </a:ext>
            </a:extLst>
          </p:cNvPr>
          <p:cNvSpPr/>
          <p:nvPr/>
        </p:nvSpPr>
        <p:spPr>
          <a:xfrm>
            <a:off x="877391" y="2878434"/>
            <a:ext cx="2183623" cy="166258"/>
          </a:xfrm>
          <a:prstGeom prst="rect">
            <a:avLst/>
          </a:prstGeom>
          <a:solidFill>
            <a:srgbClr val="8A2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661653-664D-41AD-86FC-96378AB2E01C}"/>
              </a:ext>
            </a:extLst>
          </p:cNvPr>
          <p:cNvSpPr/>
          <p:nvPr/>
        </p:nvSpPr>
        <p:spPr>
          <a:xfrm>
            <a:off x="877365" y="3362899"/>
            <a:ext cx="2183630" cy="166258"/>
          </a:xfrm>
          <a:prstGeom prst="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A4C698-FE36-4899-B3B1-B78DD9FFF736}"/>
              </a:ext>
            </a:extLst>
          </p:cNvPr>
          <p:cNvSpPr/>
          <p:nvPr/>
        </p:nvSpPr>
        <p:spPr>
          <a:xfrm>
            <a:off x="877391" y="3196715"/>
            <a:ext cx="2183623" cy="166258"/>
          </a:xfrm>
          <a:prstGeom prst="rect">
            <a:avLst/>
          </a:prstGeom>
          <a:solidFill>
            <a:srgbClr val="8A2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A37326-A3F7-45B4-9AB6-88B0FB73D4DF}"/>
              </a:ext>
            </a:extLst>
          </p:cNvPr>
          <p:cNvSpPr/>
          <p:nvPr/>
        </p:nvSpPr>
        <p:spPr>
          <a:xfrm>
            <a:off x="877391" y="3517468"/>
            <a:ext cx="2183623" cy="166258"/>
          </a:xfrm>
          <a:prstGeom prst="rect">
            <a:avLst/>
          </a:prstGeom>
          <a:solidFill>
            <a:srgbClr val="8A2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7C8FB9-4037-4C91-B005-8E9C53BF9A53}"/>
              </a:ext>
            </a:extLst>
          </p:cNvPr>
          <p:cNvCxnSpPr>
            <a:cxnSpLocks/>
          </p:cNvCxnSpPr>
          <p:nvPr/>
        </p:nvCxnSpPr>
        <p:spPr>
          <a:xfrm>
            <a:off x="796159" y="2227618"/>
            <a:ext cx="0" cy="1622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507624-010F-4B38-BE0D-514DB9FE61E4}"/>
              </a:ext>
            </a:extLst>
          </p:cNvPr>
          <p:cNvCxnSpPr>
            <a:cxnSpLocks/>
          </p:cNvCxnSpPr>
          <p:nvPr/>
        </p:nvCxnSpPr>
        <p:spPr>
          <a:xfrm flipH="1">
            <a:off x="877347" y="5271069"/>
            <a:ext cx="2183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100FBB-88F8-4ABE-901A-B7F3F0043A27}"/>
              </a:ext>
            </a:extLst>
          </p:cNvPr>
          <p:cNvSpPr txBox="1"/>
          <p:nvPr/>
        </p:nvSpPr>
        <p:spPr>
          <a:xfrm>
            <a:off x="126963" y="2900690"/>
            <a:ext cx="750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50 nm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23030B-EF18-4307-B3C4-9E426C834E25}"/>
              </a:ext>
            </a:extLst>
          </p:cNvPr>
          <p:cNvSpPr txBox="1"/>
          <p:nvPr/>
        </p:nvSpPr>
        <p:spPr>
          <a:xfrm>
            <a:off x="1593984" y="5290347"/>
            <a:ext cx="991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1700 </a:t>
            </a:r>
            <a:r>
              <a:rPr lang="fr-FR" sz="1600" b="1" dirty="0" err="1"/>
              <a:t>um</a:t>
            </a:r>
            <a:endParaRPr lang="fr-FR" sz="1600" b="1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7F66072-BAE5-45E7-B2BA-92963C970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721" y="1224667"/>
            <a:ext cx="7882836" cy="481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6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6E64F45-3CF3-4DAD-BFDB-E9C981AB8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517" y="1169045"/>
            <a:ext cx="8362725" cy="511966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6914D87-6A88-456F-9516-1F1C4112526C}"/>
              </a:ext>
            </a:extLst>
          </p:cNvPr>
          <p:cNvSpPr/>
          <p:nvPr/>
        </p:nvSpPr>
        <p:spPr>
          <a:xfrm>
            <a:off x="877365" y="3683652"/>
            <a:ext cx="2183630" cy="166258"/>
          </a:xfrm>
          <a:prstGeom prst="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5C9C14-1769-4C37-94B8-BC8336A3D7CC}"/>
              </a:ext>
            </a:extLst>
          </p:cNvPr>
          <p:cNvSpPr txBox="1"/>
          <p:nvPr/>
        </p:nvSpPr>
        <p:spPr>
          <a:xfrm>
            <a:off x="653143" y="125852"/>
            <a:ext cx="10885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/>
              <a:t>Layer alternation : </a:t>
            </a:r>
            <a:r>
              <a:rPr lang="fr-FR" sz="4000" u="sng" dirty="0" err="1"/>
              <a:t>temperature</a:t>
            </a:r>
            <a:r>
              <a:rPr lang="fr-FR" sz="4000" u="sng" dirty="0"/>
              <a:t> in the middle of the </a:t>
            </a:r>
            <a:r>
              <a:rPr lang="fr-FR" sz="4000" u="sng" dirty="0" err="1"/>
              <a:t>TiN</a:t>
            </a:r>
            <a:r>
              <a:rPr lang="fr-FR" sz="4000" u="sng" dirty="0"/>
              <a:t> surface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F97F1166-5FB0-4E90-B244-0C9C864EB080}"/>
              </a:ext>
            </a:extLst>
          </p:cNvPr>
          <p:cNvSpPr/>
          <p:nvPr/>
        </p:nvSpPr>
        <p:spPr>
          <a:xfrm>
            <a:off x="877361" y="1791453"/>
            <a:ext cx="2183637" cy="428886"/>
          </a:xfrm>
          <a:prstGeom prst="round2SameRect">
            <a:avLst/>
          </a:prstGeom>
          <a:solidFill>
            <a:srgbClr val="C2B28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E419E3-8751-40FE-8A2E-A15EB675132E}"/>
              </a:ext>
            </a:extLst>
          </p:cNvPr>
          <p:cNvSpPr/>
          <p:nvPr/>
        </p:nvSpPr>
        <p:spPr>
          <a:xfrm>
            <a:off x="877429" y="2381946"/>
            <a:ext cx="2183630" cy="166258"/>
          </a:xfrm>
          <a:prstGeom prst="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4C85F-8D2A-4877-9C90-56900CE491B9}"/>
              </a:ext>
            </a:extLst>
          </p:cNvPr>
          <p:cNvSpPr/>
          <p:nvPr/>
        </p:nvSpPr>
        <p:spPr>
          <a:xfrm>
            <a:off x="877455" y="2215762"/>
            <a:ext cx="2183623" cy="166258"/>
          </a:xfrm>
          <a:prstGeom prst="rect">
            <a:avLst/>
          </a:prstGeom>
          <a:solidFill>
            <a:srgbClr val="8A2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562A9-7F8C-4E8C-BDFA-0C249946BBBB}"/>
              </a:ext>
            </a:extLst>
          </p:cNvPr>
          <p:cNvSpPr/>
          <p:nvPr/>
        </p:nvSpPr>
        <p:spPr>
          <a:xfrm>
            <a:off x="877388" y="3849910"/>
            <a:ext cx="2183607" cy="1325563"/>
          </a:xfrm>
          <a:prstGeom prst="rect">
            <a:avLst/>
          </a:prstGeom>
          <a:solidFill>
            <a:srgbClr val="4B4B4B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D33D3-E8BC-4E2E-88D8-4B6BEB86F243}"/>
              </a:ext>
            </a:extLst>
          </p:cNvPr>
          <p:cNvSpPr txBox="1"/>
          <p:nvPr/>
        </p:nvSpPr>
        <p:spPr>
          <a:xfrm>
            <a:off x="877411" y="2160391"/>
            <a:ext cx="1664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GST (5 nm)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3291C-0D3B-4BB3-BC71-D2304C4BC199}"/>
              </a:ext>
            </a:extLst>
          </p:cNvPr>
          <p:cNvSpPr txBox="1"/>
          <p:nvPr/>
        </p:nvSpPr>
        <p:spPr>
          <a:xfrm>
            <a:off x="857637" y="2329880"/>
            <a:ext cx="1765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GGSTN (5 nm)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E9062-55F0-4184-9F7A-F495585C3FB2}"/>
              </a:ext>
            </a:extLst>
          </p:cNvPr>
          <p:cNvSpPr txBox="1"/>
          <p:nvPr/>
        </p:nvSpPr>
        <p:spPr>
          <a:xfrm>
            <a:off x="857637" y="1820764"/>
            <a:ext cx="187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chemeClr val="bg1"/>
                </a:solidFill>
              </a:rPr>
              <a:t>TiN</a:t>
            </a:r>
            <a:r>
              <a:rPr lang="fr-FR" sz="1200" b="1" dirty="0">
                <a:solidFill>
                  <a:schemeClr val="bg1"/>
                </a:solidFill>
              </a:rPr>
              <a:t> (20 nm)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9501AA-3B0B-4C50-B654-2E98C4507C8B}"/>
              </a:ext>
            </a:extLst>
          </p:cNvPr>
          <p:cNvSpPr txBox="1"/>
          <p:nvPr/>
        </p:nvSpPr>
        <p:spPr>
          <a:xfrm>
            <a:off x="877347" y="3991618"/>
            <a:ext cx="17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Si (</a:t>
            </a:r>
            <a:r>
              <a:rPr lang="fr-FR" sz="1200" b="1" dirty="0" err="1">
                <a:solidFill>
                  <a:schemeClr val="bg1"/>
                </a:solidFill>
              </a:rPr>
              <a:t>substrate</a:t>
            </a:r>
            <a:r>
              <a:rPr lang="fr-FR" sz="12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E1BD4C-98A2-4B9C-B425-728B3764C965}"/>
              </a:ext>
            </a:extLst>
          </p:cNvPr>
          <p:cNvSpPr/>
          <p:nvPr/>
        </p:nvSpPr>
        <p:spPr>
          <a:xfrm>
            <a:off x="877384" y="2714388"/>
            <a:ext cx="2183630" cy="166258"/>
          </a:xfrm>
          <a:prstGeom prst="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0489F-96BD-4E52-80B9-1D5880E71B30}"/>
              </a:ext>
            </a:extLst>
          </p:cNvPr>
          <p:cNvSpPr/>
          <p:nvPr/>
        </p:nvSpPr>
        <p:spPr>
          <a:xfrm>
            <a:off x="877410" y="2548204"/>
            <a:ext cx="2183623" cy="166258"/>
          </a:xfrm>
          <a:prstGeom prst="rect">
            <a:avLst/>
          </a:prstGeom>
          <a:solidFill>
            <a:srgbClr val="8A2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A3C10F-CC9B-4519-85BF-397DE8668F2B}"/>
              </a:ext>
            </a:extLst>
          </p:cNvPr>
          <p:cNvSpPr/>
          <p:nvPr/>
        </p:nvSpPr>
        <p:spPr>
          <a:xfrm>
            <a:off x="877365" y="3044618"/>
            <a:ext cx="2183630" cy="166258"/>
          </a:xfrm>
          <a:prstGeom prst="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3DBE06-E09C-4B20-A8C9-1FE90FBF658A}"/>
              </a:ext>
            </a:extLst>
          </p:cNvPr>
          <p:cNvSpPr/>
          <p:nvPr/>
        </p:nvSpPr>
        <p:spPr>
          <a:xfrm>
            <a:off x="877391" y="2878434"/>
            <a:ext cx="2183623" cy="166258"/>
          </a:xfrm>
          <a:prstGeom prst="rect">
            <a:avLst/>
          </a:prstGeom>
          <a:solidFill>
            <a:srgbClr val="8A2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661653-664D-41AD-86FC-96378AB2E01C}"/>
              </a:ext>
            </a:extLst>
          </p:cNvPr>
          <p:cNvSpPr/>
          <p:nvPr/>
        </p:nvSpPr>
        <p:spPr>
          <a:xfrm>
            <a:off x="877365" y="3362899"/>
            <a:ext cx="2183630" cy="166258"/>
          </a:xfrm>
          <a:prstGeom prst="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A4C698-FE36-4899-B3B1-B78DD9FFF736}"/>
              </a:ext>
            </a:extLst>
          </p:cNvPr>
          <p:cNvSpPr/>
          <p:nvPr/>
        </p:nvSpPr>
        <p:spPr>
          <a:xfrm>
            <a:off x="877391" y="3196715"/>
            <a:ext cx="2183623" cy="166258"/>
          </a:xfrm>
          <a:prstGeom prst="rect">
            <a:avLst/>
          </a:prstGeom>
          <a:solidFill>
            <a:srgbClr val="8A2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A37326-A3F7-45B4-9AB6-88B0FB73D4DF}"/>
              </a:ext>
            </a:extLst>
          </p:cNvPr>
          <p:cNvSpPr/>
          <p:nvPr/>
        </p:nvSpPr>
        <p:spPr>
          <a:xfrm>
            <a:off x="877391" y="3517468"/>
            <a:ext cx="2183623" cy="166258"/>
          </a:xfrm>
          <a:prstGeom prst="rect">
            <a:avLst/>
          </a:prstGeom>
          <a:solidFill>
            <a:srgbClr val="8A2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7C8FB9-4037-4C91-B005-8E9C53BF9A53}"/>
              </a:ext>
            </a:extLst>
          </p:cNvPr>
          <p:cNvCxnSpPr>
            <a:cxnSpLocks/>
          </p:cNvCxnSpPr>
          <p:nvPr/>
        </p:nvCxnSpPr>
        <p:spPr>
          <a:xfrm>
            <a:off x="796159" y="2227618"/>
            <a:ext cx="0" cy="1622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507624-010F-4B38-BE0D-514DB9FE61E4}"/>
              </a:ext>
            </a:extLst>
          </p:cNvPr>
          <p:cNvCxnSpPr>
            <a:cxnSpLocks/>
          </p:cNvCxnSpPr>
          <p:nvPr/>
        </p:nvCxnSpPr>
        <p:spPr>
          <a:xfrm flipH="1">
            <a:off x="877347" y="5271069"/>
            <a:ext cx="2183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100FBB-88F8-4ABE-901A-B7F3F0043A27}"/>
              </a:ext>
            </a:extLst>
          </p:cNvPr>
          <p:cNvSpPr txBox="1"/>
          <p:nvPr/>
        </p:nvSpPr>
        <p:spPr>
          <a:xfrm>
            <a:off x="126963" y="2900690"/>
            <a:ext cx="750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50 nm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23030B-EF18-4307-B3C4-9E426C834E25}"/>
              </a:ext>
            </a:extLst>
          </p:cNvPr>
          <p:cNvSpPr txBox="1"/>
          <p:nvPr/>
        </p:nvSpPr>
        <p:spPr>
          <a:xfrm>
            <a:off x="1593984" y="5290347"/>
            <a:ext cx="991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1700 </a:t>
            </a:r>
            <a:r>
              <a:rPr lang="fr-FR" sz="1600" b="1" dirty="0" err="1"/>
              <a:t>um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85700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6914D87-6A88-456F-9516-1F1C4112526C}"/>
              </a:ext>
            </a:extLst>
          </p:cNvPr>
          <p:cNvSpPr/>
          <p:nvPr/>
        </p:nvSpPr>
        <p:spPr>
          <a:xfrm>
            <a:off x="877365" y="3683652"/>
            <a:ext cx="2183630" cy="166258"/>
          </a:xfrm>
          <a:prstGeom prst="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5C9C14-1769-4C37-94B8-BC8336A3D7CC}"/>
              </a:ext>
            </a:extLst>
          </p:cNvPr>
          <p:cNvSpPr txBox="1"/>
          <p:nvPr/>
        </p:nvSpPr>
        <p:spPr>
          <a:xfrm>
            <a:off x="-76604" y="66495"/>
            <a:ext cx="12345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/>
              <a:t>Layer alternation : </a:t>
            </a:r>
            <a:r>
              <a:rPr lang="fr-FR" sz="4000" u="sng" dirty="0" err="1"/>
              <a:t>heat</a:t>
            </a:r>
            <a:r>
              <a:rPr lang="fr-FR" sz="4000" u="sng" dirty="0"/>
              <a:t> input (W/m^3) vs </a:t>
            </a:r>
            <a:r>
              <a:rPr lang="fr-FR" sz="4000" u="sng" dirty="0" err="1"/>
              <a:t>depth</a:t>
            </a:r>
            <a:r>
              <a:rPr lang="fr-FR" sz="4000" u="sng" dirty="0"/>
              <a:t> at t=1us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F97F1166-5FB0-4E90-B244-0C9C864EB080}"/>
              </a:ext>
            </a:extLst>
          </p:cNvPr>
          <p:cNvSpPr/>
          <p:nvPr/>
        </p:nvSpPr>
        <p:spPr>
          <a:xfrm>
            <a:off x="877361" y="1791453"/>
            <a:ext cx="2183637" cy="428886"/>
          </a:xfrm>
          <a:prstGeom prst="round2SameRect">
            <a:avLst/>
          </a:prstGeom>
          <a:solidFill>
            <a:srgbClr val="C2B28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E419E3-8751-40FE-8A2E-A15EB675132E}"/>
              </a:ext>
            </a:extLst>
          </p:cNvPr>
          <p:cNvSpPr/>
          <p:nvPr/>
        </p:nvSpPr>
        <p:spPr>
          <a:xfrm>
            <a:off x="877429" y="2381946"/>
            <a:ext cx="2183630" cy="166258"/>
          </a:xfrm>
          <a:prstGeom prst="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4C85F-8D2A-4877-9C90-56900CE491B9}"/>
              </a:ext>
            </a:extLst>
          </p:cNvPr>
          <p:cNvSpPr/>
          <p:nvPr/>
        </p:nvSpPr>
        <p:spPr>
          <a:xfrm>
            <a:off x="877455" y="2215762"/>
            <a:ext cx="2183623" cy="166258"/>
          </a:xfrm>
          <a:prstGeom prst="rect">
            <a:avLst/>
          </a:prstGeom>
          <a:solidFill>
            <a:srgbClr val="8A2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562A9-7F8C-4E8C-BDFA-0C249946BBBB}"/>
              </a:ext>
            </a:extLst>
          </p:cNvPr>
          <p:cNvSpPr/>
          <p:nvPr/>
        </p:nvSpPr>
        <p:spPr>
          <a:xfrm>
            <a:off x="877388" y="3849910"/>
            <a:ext cx="2183607" cy="1325563"/>
          </a:xfrm>
          <a:prstGeom prst="rect">
            <a:avLst/>
          </a:prstGeom>
          <a:solidFill>
            <a:srgbClr val="4B4B4B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D33D3-E8BC-4E2E-88D8-4B6BEB86F243}"/>
              </a:ext>
            </a:extLst>
          </p:cNvPr>
          <p:cNvSpPr txBox="1"/>
          <p:nvPr/>
        </p:nvSpPr>
        <p:spPr>
          <a:xfrm>
            <a:off x="877411" y="2160391"/>
            <a:ext cx="1664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GST (5 nm)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B3291C-0D3B-4BB3-BC71-D2304C4BC199}"/>
              </a:ext>
            </a:extLst>
          </p:cNvPr>
          <p:cNvSpPr txBox="1"/>
          <p:nvPr/>
        </p:nvSpPr>
        <p:spPr>
          <a:xfrm>
            <a:off x="857637" y="2329880"/>
            <a:ext cx="1765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GGSTN (5 nm)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E9062-55F0-4184-9F7A-F495585C3FB2}"/>
              </a:ext>
            </a:extLst>
          </p:cNvPr>
          <p:cNvSpPr txBox="1"/>
          <p:nvPr/>
        </p:nvSpPr>
        <p:spPr>
          <a:xfrm>
            <a:off x="857637" y="1820764"/>
            <a:ext cx="1879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chemeClr val="bg1"/>
                </a:solidFill>
              </a:rPr>
              <a:t>TiN</a:t>
            </a:r>
            <a:r>
              <a:rPr lang="fr-FR" sz="1200" b="1" dirty="0">
                <a:solidFill>
                  <a:schemeClr val="bg1"/>
                </a:solidFill>
              </a:rPr>
              <a:t> (20 nm)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9501AA-3B0B-4C50-B654-2E98C4507C8B}"/>
              </a:ext>
            </a:extLst>
          </p:cNvPr>
          <p:cNvSpPr txBox="1"/>
          <p:nvPr/>
        </p:nvSpPr>
        <p:spPr>
          <a:xfrm>
            <a:off x="877347" y="3991618"/>
            <a:ext cx="175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Si (</a:t>
            </a:r>
            <a:r>
              <a:rPr lang="fr-FR" sz="1200" b="1" dirty="0" err="1">
                <a:solidFill>
                  <a:schemeClr val="bg1"/>
                </a:solidFill>
              </a:rPr>
              <a:t>substrate</a:t>
            </a:r>
            <a:r>
              <a:rPr lang="fr-FR" sz="12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E1BD4C-98A2-4B9C-B425-728B3764C965}"/>
              </a:ext>
            </a:extLst>
          </p:cNvPr>
          <p:cNvSpPr/>
          <p:nvPr/>
        </p:nvSpPr>
        <p:spPr>
          <a:xfrm>
            <a:off x="877384" y="2714388"/>
            <a:ext cx="2183630" cy="166258"/>
          </a:xfrm>
          <a:prstGeom prst="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70489F-96BD-4E52-80B9-1D5880E71B30}"/>
              </a:ext>
            </a:extLst>
          </p:cNvPr>
          <p:cNvSpPr/>
          <p:nvPr/>
        </p:nvSpPr>
        <p:spPr>
          <a:xfrm>
            <a:off x="877410" y="2548204"/>
            <a:ext cx="2183623" cy="166258"/>
          </a:xfrm>
          <a:prstGeom prst="rect">
            <a:avLst/>
          </a:prstGeom>
          <a:solidFill>
            <a:srgbClr val="8A2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A3C10F-CC9B-4519-85BF-397DE8668F2B}"/>
              </a:ext>
            </a:extLst>
          </p:cNvPr>
          <p:cNvSpPr/>
          <p:nvPr/>
        </p:nvSpPr>
        <p:spPr>
          <a:xfrm>
            <a:off x="877365" y="3044618"/>
            <a:ext cx="2183630" cy="166258"/>
          </a:xfrm>
          <a:prstGeom prst="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3DBE06-E09C-4B20-A8C9-1FE90FBF658A}"/>
              </a:ext>
            </a:extLst>
          </p:cNvPr>
          <p:cNvSpPr/>
          <p:nvPr/>
        </p:nvSpPr>
        <p:spPr>
          <a:xfrm>
            <a:off x="877391" y="2878434"/>
            <a:ext cx="2183623" cy="166258"/>
          </a:xfrm>
          <a:prstGeom prst="rect">
            <a:avLst/>
          </a:prstGeom>
          <a:solidFill>
            <a:srgbClr val="8A2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661653-664D-41AD-86FC-96378AB2E01C}"/>
              </a:ext>
            </a:extLst>
          </p:cNvPr>
          <p:cNvSpPr/>
          <p:nvPr/>
        </p:nvSpPr>
        <p:spPr>
          <a:xfrm>
            <a:off x="877365" y="3362899"/>
            <a:ext cx="2183630" cy="166258"/>
          </a:xfrm>
          <a:prstGeom prst="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A4C698-FE36-4899-B3B1-B78DD9FFF736}"/>
              </a:ext>
            </a:extLst>
          </p:cNvPr>
          <p:cNvSpPr/>
          <p:nvPr/>
        </p:nvSpPr>
        <p:spPr>
          <a:xfrm>
            <a:off x="877391" y="3196715"/>
            <a:ext cx="2183623" cy="166258"/>
          </a:xfrm>
          <a:prstGeom prst="rect">
            <a:avLst/>
          </a:prstGeom>
          <a:solidFill>
            <a:srgbClr val="8A2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A37326-A3F7-45B4-9AB6-88B0FB73D4DF}"/>
              </a:ext>
            </a:extLst>
          </p:cNvPr>
          <p:cNvSpPr/>
          <p:nvPr/>
        </p:nvSpPr>
        <p:spPr>
          <a:xfrm>
            <a:off x="877391" y="3517468"/>
            <a:ext cx="2183623" cy="166258"/>
          </a:xfrm>
          <a:prstGeom prst="rect">
            <a:avLst/>
          </a:prstGeom>
          <a:solidFill>
            <a:srgbClr val="8A2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7C8FB9-4037-4C91-B005-8E9C53BF9A53}"/>
              </a:ext>
            </a:extLst>
          </p:cNvPr>
          <p:cNvCxnSpPr>
            <a:cxnSpLocks/>
          </p:cNvCxnSpPr>
          <p:nvPr/>
        </p:nvCxnSpPr>
        <p:spPr>
          <a:xfrm>
            <a:off x="796159" y="2227618"/>
            <a:ext cx="0" cy="16222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507624-010F-4B38-BE0D-514DB9FE61E4}"/>
              </a:ext>
            </a:extLst>
          </p:cNvPr>
          <p:cNvCxnSpPr>
            <a:cxnSpLocks/>
          </p:cNvCxnSpPr>
          <p:nvPr/>
        </p:nvCxnSpPr>
        <p:spPr>
          <a:xfrm flipH="1">
            <a:off x="877347" y="5271069"/>
            <a:ext cx="2183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3100FBB-88F8-4ABE-901A-B7F3F0043A27}"/>
              </a:ext>
            </a:extLst>
          </p:cNvPr>
          <p:cNvSpPr txBox="1"/>
          <p:nvPr/>
        </p:nvSpPr>
        <p:spPr>
          <a:xfrm>
            <a:off x="126963" y="2900690"/>
            <a:ext cx="750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50 nm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23030B-EF18-4307-B3C4-9E426C834E25}"/>
              </a:ext>
            </a:extLst>
          </p:cNvPr>
          <p:cNvSpPr txBox="1"/>
          <p:nvPr/>
        </p:nvSpPr>
        <p:spPr>
          <a:xfrm>
            <a:off x="1593984" y="5290347"/>
            <a:ext cx="991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1700 </a:t>
            </a:r>
            <a:r>
              <a:rPr lang="fr-FR" sz="1600" b="1" dirty="0" err="1"/>
              <a:t>um</a:t>
            </a:r>
            <a:endParaRPr lang="fr-FR" sz="16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B1949F-9203-4516-844B-C8BFB485B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809" y="835714"/>
            <a:ext cx="8496363" cy="518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5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7CEF37-48CF-4B99-9A14-312E07918B70}"/>
              </a:ext>
            </a:extLst>
          </p:cNvPr>
          <p:cNvSpPr txBox="1"/>
          <p:nvPr/>
        </p:nvSpPr>
        <p:spPr>
          <a:xfrm>
            <a:off x="-76604" y="66495"/>
            <a:ext cx="12345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/>
              <a:t>2500W Laser : </a:t>
            </a:r>
            <a:r>
              <a:rPr lang="fr-FR" sz="4000" u="sng" dirty="0" err="1"/>
              <a:t>classic</a:t>
            </a:r>
            <a:r>
              <a:rPr lang="fr-FR" sz="4000" u="sng" dirty="0"/>
              <a:t> configuration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46C9E9-2DF5-4690-8007-7B13572D8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96" y="872834"/>
            <a:ext cx="7904783" cy="511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30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7CEF37-48CF-4B99-9A14-312E07918B70}"/>
              </a:ext>
            </a:extLst>
          </p:cNvPr>
          <p:cNvSpPr txBox="1"/>
          <p:nvPr/>
        </p:nvSpPr>
        <p:spPr>
          <a:xfrm>
            <a:off x="-76604" y="66495"/>
            <a:ext cx="12345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u="sng" dirty="0"/>
              <a:t>2500W Laser : </a:t>
            </a:r>
            <a:r>
              <a:rPr lang="fr-FR" sz="4000" u="sng" dirty="0" err="1"/>
              <a:t>classic</a:t>
            </a:r>
            <a:r>
              <a:rPr lang="fr-FR" sz="4000" u="sng" dirty="0"/>
              <a:t>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6AF1D-930A-4E2A-916A-DA180FE83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0" y="874772"/>
            <a:ext cx="7873033" cy="510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47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411</TotalTime>
  <Words>333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Impact of GGSTN properties and layers alternation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COMSOL ?</dc:title>
  <dc:creator>Admin</dc:creator>
  <cp:lastModifiedBy>Admin</cp:lastModifiedBy>
  <cp:revision>25</cp:revision>
  <dcterms:created xsi:type="dcterms:W3CDTF">2025-07-17T14:10:14Z</dcterms:created>
  <dcterms:modified xsi:type="dcterms:W3CDTF">2025-07-21T14:58:19Z</dcterms:modified>
</cp:coreProperties>
</file>