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1E11-D094-4BB6-B62D-A6E992EAF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>
                <a:latin typeface="+mn-lt"/>
              </a:rPr>
              <a:t>HOW TO USE COMSOL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5C72D-333F-4F18-8448-E3F0DF614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cap="none" dirty="0">
                <a:latin typeface="+mn-lt"/>
              </a:rPr>
              <a:t>Simon Schmit, July 2025</a:t>
            </a:r>
          </a:p>
        </p:txBody>
      </p:sp>
      <p:pic>
        <p:nvPicPr>
          <p:cNvPr id="1026" name="Picture 2" descr="COMSOL, Inc - AES">
            <a:extLst>
              <a:ext uri="{FF2B5EF4-FFF2-40B4-BE49-F238E27FC236}">
                <a16:creationId xmlns:a16="http://schemas.microsoft.com/office/drawing/2014/main" id="{D028E10A-3813-4C10-A9AF-FC8CC2E21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" y="-286788"/>
            <a:ext cx="2748742" cy="15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tualités | IM2NP">
            <a:extLst>
              <a:ext uri="{FF2B5EF4-FFF2-40B4-BE49-F238E27FC236}">
                <a16:creationId xmlns:a16="http://schemas.microsoft.com/office/drawing/2014/main" id="{8B6F0C9E-5BC9-46D4-A304-D1F69B24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140" y="0"/>
            <a:ext cx="1936860" cy="91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81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2D9A81-78DF-440F-9D3C-38BA1D93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1" y="2040201"/>
            <a:ext cx="2555389" cy="277759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98E0F96-4EC0-4AB4-81CE-CF4720BF6767}"/>
              </a:ext>
            </a:extLst>
          </p:cNvPr>
          <p:cNvSpPr/>
          <p:nvPr/>
        </p:nvSpPr>
        <p:spPr>
          <a:xfrm>
            <a:off x="3117956" y="3285712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CE88A-EE69-4AD0-BEC0-469902FE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90" y="1100888"/>
            <a:ext cx="2827265" cy="465622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41C661C-444B-4DC7-B0CB-611BC2093DD1}"/>
              </a:ext>
            </a:extLst>
          </p:cNvPr>
          <p:cNvSpPr/>
          <p:nvPr/>
        </p:nvSpPr>
        <p:spPr>
          <a:xfrm>
            <a:off x="7202276" y="3285712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F8C2A-C390-4D75-98BA-D05426D3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275" y="1100888"/>
            <a:ext cx="3475395" cy="46562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052331-E548-475D-A8A0-DF40503F2CE8}"/>
              </a:ext>
            </a:extLst>
          </p:cNvPr>
          <p:cNvSpPr txBox="1">
            <a:spLocks/>
          </p:cNvSpPr>
          <p:nvPr/>
        </p:nvSpPr>
        <p:spPr>
          <a:xfrm>
            <a:off x="1066800" y="119722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5/ </a:t>
            </a:r>
            <a:r>
              <a:rPr lang="fr-FR" b="1" u="sng" dirty="0" err="1">
                <a:latin typeface="+mn-lt"/>
              </a:rPr>
              <a:t>Adding</a:t>
            </a:r>
            <a:r>
              <a:rPr lang="fr-FR" b="1" u="sng" dirty="0">
                <a:latin typeface="+mn-lt"/>
              </a:rPr>
              <a:t> </a:t>
            </a:r>
            <a:r>
              <a:rPr lang="fr-FR" b="1" u="sng" dirty="0" err="1">
                <a:latin typeface="+mn-lt"/>
              </a:rPr>
              <a:t>physics</a:t>
            </a:r>
            <a:endParaRPr lang="fr-FR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036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395A5D-CC05-4A99-A43E-01C7A3D3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5" y="1697294"/>
            <a:ext cx="3829463" cy="34634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37612E7-166A-4E06-BED1-199344CE046E}"/>
              </a:ext>
            </a:extLst>
          </p:cNvPr>
          <p:cNvSpPr txBox="1">
            <a:spLocks/>
          </p:cNvSpPr>
          <p:nvPr/>
        </p:nvSpPr>
        <p:spPr>
          <a:xfrm>
            <a:off x="1066800" y="211162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6/ </a:t>
            </a:r>
            <a:r>
              <a:rPr lang="fr-FR" b="1" u="sng" dirty="0" err="1">
                <a:latin typeface="+mn-lt"/>
              </a:rPr>
              <a:t>Creating</a:t>
            </a:r>
            <a:r>
              <a:rPr lang="fr-FR" b="1" u="sng" dirty="0">
                <a:latin typeface="+mn-lt"/>
              </a:rPr>
              <a:t> </a:t>
            </a:r>
            <a:r>
              <a:rPr lang="fr-FR" b="1" u="sng" dirty="0" err="1">
                <a:latin typeface="+mn-lt"/>
              </a:rPr>
              <a:t>Mesh</a:t>
            </a:r>
            <a:r>
              <a:rPr lang="fr-FR" b="1" u="sng" dirty="0">
                <a:latin typeface="+mn-lt"/>
              </a:rPr>
              <a:t> </a:t>
            </a:r>
            <a:r>
              <a:rPr lang="fr-FR" u="sng" dirty="0">
                <a:latin typeface="+mn-lt"/>
              </a:rPr>
              <a:t>(first </a:t>
            </a:r>
            <a:r>
              <a:rPr lang="fr-FR" u="sng" dirty="0" err="1">
                <a:latin typeface="+mn-lt"/>
              </a:rPr>
              <a:t>way</a:t>
            </a:r>
            <a:r>
              <a:rPr lang="fr-FR" u="sng" dirty="0">
                <a:latin typeface="+mn-lt"/>
              </a:rPr>
              <a:t>)</a:t>
            </a:r>
            <a:endParaRPr lang="fr-FR" b="1" u="sng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800CD1-6B84-42B3-9143-E3CB13B753F0}"/>
              </a:ext>
            </a:extLst>
          </p:cNvPr>
          <p:cNvCxnSpPr>
            <a:cxnSpLocks/>
          </p:cNvCxnSpPr>
          <p:nvPr/>
        </p:nvCxnSpPr>
        <p:spPr>
          <a:xfrm flipV="1">
            <a:off x="1876829" y="1971040"/>
            <a:ext cx="2563091" cy="485635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9B2B116-0EFF-4B62-A3C1-D0270B508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47" b="1167"/>
          <a:stretch/>
        </p:blipFill>
        <p:spPr>
          <a:xfrm>
            <a:off x="4596878" y="1397179"/>
            <a:ext cx="2521071" cy="944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A1DF5A-B8A5-4278-9A2A-ABC7C14C1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451" y="959616"/>
            <a:ext cx="3970364" cy="47248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96A6B5-49D4-441F-842C-96C1C8B68B8F}"/>
              </a:ext>
            </a:extLst>
          </p:cNvPr>
          <p:cNvCxnSpPr>
            <a:cxnSpLocks/>
          </p:cNvCxnSpPr>
          <p:nvPr/>
        </p:nvCxnSpPr>
        <p:spPr>
          <a:xfrm flipV="1">
            <a:off x="6329633" y="2213857"/>
            <a:ext cx="1281546" cy="25401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C96F7B-04A9-4B20-A363-705438EEFF8A}"/>
              </a:ext>
            </a:extLst>
          </p:cNvPr>
          <p:cNvCxnSpPr>
            <a:cxnSpLocks/>
          </p:cNvCxnSpPr>
          <p:nvPr/>
        </p:nvCxnSpPr>
        <p:spPr>
          <a:xfrm flipH="1">
            <a:off x="7288254" y="2938758"/>
            <a:ext cx="613491" cy="554741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B243FC5-F50D-4744-8B65-03AAA01F0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571" y="3794552"/>
            <a:ext cx="4103608" cy="2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6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8DA-5644-4147-A367-78E609F80391}"/>
              </a:ext>
            </a:extLst>
          </p:cNvPr>
          <p:cNvSpPr txBox="1">
            <a:spLocks/>
          </p:cNvSpPr>
          <p:nvPr/>
        </p:nvSpPr>
        <p:spPr>
          <a:xfrm>
            <a:off x="1066800" y="211162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6/ </a:t>
            </a:r>
            <a:r>
              <a:rPr lang="fr-FR" b="1" u="sng" dirty="0" err="1">
                <a:latin typeface="+mn-lt"/>
              </a:rPr>
              <a:t>Creating</a:t>
            </a:r>
            <a:r>
              <a:rPr lang="fr-FR" b="1" u="sng" dirty="0">
                <a:latin typeface="+mn-lt"/>
              </a:rPr>
              <a:t> </a:t>
            </a:r>
            <a:r>
              <a:rPr lang="fr-FR" b="1" u="sng" dirty="0" err="1">
                <a:latin typeface="+mn-lt"/>
              </a:rPr>
              <a:t>Mesh</a:t>
            </a:r>
            <a:r>
              <a:rPr lang="fr-FR" b="1" u="sng" dirty="0">
                <a:latin typeface="+mn-lt"/>
              </a:rPr>
              <a:t> </a:t>
            </a:r>
            <a:r>
              <a:rPr lang="fr-FR" u="sng" dirty="0">
                <a:latin typeface="+mn-lt"/>
              </a:rPr>
              <a:t>(second </a:t>
            </a:r>
            <a:r>
              <a:rPr lang="fr-FR" u="sng" dirty="0" err="1">
                <a:latin typeface="+mn-lt"/>
              </a:rPr>
              <a:t>way</a:t>
            </a:r>
            <a:r>
              <a:rPr lang="fr-FR" u="sng" dirty="0">
                <a:latin typeface="+mn-lt"/>
              </a:rPr>
              <a:t>)</a:t>
            </a:r>
            <a:endParaRPr lang="fr-FR" b="1" u="sng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1A63C-DFBC-418F-BA0A-153B167E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4369"/>
            <a:ext cx="2857992" cy="253427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563EFF-0880-488E-ABF8-3022FF07DD9E}"/>
              </a:ext>
            </a:extLst>
          </p:cNvPr>
          <p:cNvCxnSpPr>
            <a:cxnSpLocks/>
          </p:cNvCxnSpPr>
          <p:nvPr/>
        </p:nvCxnSpPr>
        <p:spPr>
          <a:xfrm flipV="1">
            <a:off x="1564313" y="3796495"/>
            <a:ext cx="1815495" cy="141540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70B4547-E32B-449B-8EE5-C1801544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394" y="2170548"/>
            <a:ext cx="3558164" cy="269081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C89F5EB-69CD-4345-A628-133F48FED3EC}"/>
              </a:ext>
            </a:extLst>
          </p:cNvPr>
          <p:cNvSpPr/>
          <p:nvPr/>
        </p:nvSpPr>
        <p:spPr>
          <a:xfrm>
            <a:off x="7329396" y="3372669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672984-CF2A-4F79-8F28-B58D146CE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976" y="2512356"/>
            <a:ext cx="3958971" cy="229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65E0-D970-4E51-9F33-83DFF8738917}"/>
              </a:ext>
            </a:extLst>
          </p:cNvPr>
          <p:cNvSpPr txBox="1">
            <a:spLocks/>
          </p:cNvSpPr>
          <p:nvPr/>
        </p:nvSpPr>
        <p:spPr>
          <a:xfrm>
            <a:off x="1066800" y="211162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7/ </a:t>
            </a:r>
            <a:r>
              <a:rPr lang="fr-FR" b="1" u="sng" dirty="0" err="1">
                <a:latin typeface="+mn-lt"/>
              </a:rPr>
              <a:t>Add</a:t>
            </a:r>
            <a:r>
              <a:rPr lang="fr-FR" b="1" u="sng" dirty="0">
                <a:latin typeface="+mn-lt"/>
              </a:rPr>
              <a:t> a </a:t>
            </a:r>
            <a:r>
              <a:rPr lang="fr-FR" b="1" u="sng" dirty="0" err="1">
                <a:latin typeface="+mn-lt"/>
              </a:rPr>
              <a:t>study</a:t>
            </a:r>
            <a:r>
              <a:rPr lang="fr-FR" b="1" u="sng" dirty="0">
                <a:latin typeface="+mn-lt"/>
              </a:rPr>
              <a:t> </a:t>
            </a:r>
            <a:r>
              <a:rPr lang="fr-FR" u="sng" dirty="0">
                <a:latin typeface="+mn-lt"/>
              </a:rPr>
              <a:t>(time </a:t>
            </a:r>
            <a:r>
              <a:rPr lang="fr-FR" u="sng" dirty="0" err="1">
                <a:latin typeface="+mn-lt"/>
              </a:rPr>
              <a:t>dependent</a:t>
            </a:r>
            <a:r>
              <a:rPr lang="fr-FR" u="sng" dirty="0">
                <a:latin typeface="+mn-lt"/>
              </a:rPr>
              <a:t>)</a:t>
            </a:r>
            <a:endParaRPr lang="fr-FR" b="1" u="sng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6BD6B-DA43-43B8-9337-1B95FE30C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89"/>
          <a:stretch/>
        </p:blipFill>
        <p:spPr>
          <a:xfrm>
            <a:off x="333099" y="1144996"/>
            <a:ext cx="6524901" cy="105131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DE3D4F-F35D-4A62-B2F7-B6E8CCCB7A37}"/>
              </a:ext>
            </a:extLst>
          </p:cNvPr>
          <p:cNvCxnSpPr>
            <a:cxnSpLocks/>
          </p:cNvCxnSpPr>
          <p:nvPr/>
        </p:nvCxnSpPr>
        <p:spPr>
          <a:xfrm>
            <a:off x="788809" y="2051361"/>
            <a:ext cx="277991" cy="1096953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FA5F436-9921-4ACF-B0B5-6EA90FB4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294" y="2838280"/>
            <a:ext cx="3736466" cy="28270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0473DF-E65A-430C-915E-9EAD151686E4}"/>
              </a:ext>
            </a:extLst>
          </p:cNvPr>
          <p:cNvCxnSpPr>
            <a:cxnSpLocks/>
          </p:cNvCxnSpPr>
          <p:nvPr/>
        </p:nvCxnSpPr>
        <p:spPr>
          <a:xfrm flipV="1">
            <a:off x="3456553" y="3881120"/>
            <a:ext cx="2354967" cy="537521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7959058-9604-4277-A6F5-607786518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7105"/>
            <a:ext cx="3993226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7AFB23-5B0F-44C3-B2D0-40B48AFC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9" y="1683970"/>
            <a:ext cx="5293257" cy="174503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281BF-BA92-40F0-8036-57DD85224245}"/>
              </a:ext>
            </a:extLst>
          </p:cNvPr>
          <p:cNvCxnSpPr>
            <a:cxnSpLocks/>
          </p:cNvCxnSpPr>
          <p:nvPr/>
        </p:nvCxnSpPr>
        <p:spPr>
          <a:xfrm>
            <a:off x="4103239" y="3307081"/>
            <a:ext cx="3160987" cy="1244599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80A619F-971C-4AA2-9CA3-9160C2BE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226" y="1168400"/>
            <a:ext cx="3377680" cy="4861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9CCA5-4C66-46CB-B931-208169E7F732}"/>
              </a:ext>
            </a:extLst>
          </p:cNvPr>
          <p:cNvSpPr txBox="1"/>
          <p:nvPr/>
        </p:nvSpPr>
        <p:spPr>
          <a:xfrm>
            <a:off x="1940560" y="4644614"/>
            <a:ext cx="49580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« </a:t>
            </a:r>
            <a:r>
              <a:rPr lang="fr-FR" dirty="0" err="1"/>
              <a:t>intermediate</a:t>
            </a:r>
            <a:r>
              <a:rPr lang="fr-FR" dirty="0"/>
              <a:t> » for a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. It </a:t>
            </a:r>
            <a:r>
              <a:rPr lang="fr-FR" dirty="0" err="1"/>
              <a:t>makes</a:t>
            </a:r>
            <a:r>
              <a:rPr lang="fr-FR" dirty="0"/>
              <a:t> more </a:t>
            </a:r>
            <a:r>
              <a:rPr lang="fr-FR" dirty="0" err="1"/>
              <a:t>measures</a:t>
            </a:r>
            <a:r>
              <a:rPr lang="fr-FR" dirty="0"/>
              <a:t> in more </a:t>
            </a:r>
            <a:r>
              <a:rPr lang="fr-FR" dirty="0" err="1"/>
              <a:t>dynamics</a:t>
            </a:r>
            <a:r>
              <a:rPr lang="fr-FR" dirty="0"/>
              <a:t> times.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E4BBC0-C402-4344-AD73-AB86E9B0E67E}"/>
              </a:ext>
            </a:extLst>
          </p:cNvPr>
          <p:cNvSpPr txBox="1">
            <a:spLocks/>
          </p:cNvSpPr>
          <p:nvPr/>
        </p:nvSpPr>
        <p:spPr>
          <a:xfrm>
            <a:off x="672737" y="240403"/>
            <a:ext cx="10846526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7/ </a:t>
            </a:r>
            <a:r>
              <a:rPr lang="fr-FR" b="1" u="sng" dirty="0" err="1">
                <a:latin typeface="+mn-lt"/>
              </a:rPr>
              <a:t>Add</a:t>
            </a:r>
            <a:r>
              <a:rPr lang="fr-FR" b="1" u="sng" dirty="0">
                <a:latin typeface="+mn-lt"/>
              </a:rPr>
              <a:t> a </a:t>
            </a:r>
            <a:r>
              <a:rPr lang="fr-FR" b="1" u="sng" dirty="0" err="1">
                <a:latin typeface="+mn-lt"/>
              </a:rPr>
              <a:t>study</a:t>
            </a:r>
            <a:r>
              <a:rPr lang="fr-FR" b="1" u="sng" dirty="0">
                <a:latin typeface="+mn-lt"/>
              </a:rPr>
              <a:t> </a:t>
            </a:r>
            <a:r>
              <a:rPr lang="fr-FR" u="sng" dirty="0">
                <a:latin typeface="+mn-lt"/>
              </a:rPr>
              <a:t>(time </a:t>
            </a:r>
            <a:r>
              <a:rPr lang="fr-FR" u="sng" dirty="0" err="1">
                <a:latin typeface="+mn-lt"/>
              </a:rPr>
              <a:t>stepping</a:t>
            </a:r>
            <a:r>
              <a:rPr lang="fr-FR" u="sng" dirty="0">
                <a:latin typeface="+mn-lt"/>
              </a:rPr>
              <a:t> of the </a:t>
            </a:r>
            <a:r>
              <a:rPr lang="fr-FR" u="sng" dirty="0" err="1">
                <a:latin typeface="+mn-lt"/>
              </a:rPr>
              <a:t>study</a:t>
            </a:r>
            <a:r>
              <a:rPr lang="fr-FR" u="sng" dirty="0">
                <a:latin typeface="+mn-lt"/>
              </a:rPr>
              <a:t>)</a:t>
            </a:r>
            <a:endParaRPr lang="fr-FR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745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EBCA4A-59CD-46BF-A3E2-4D7C6289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31" y="2038394"/>
            <a:ext cx="5186300" cy="35083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F781953-4509-41B5-A7FC-DB3403F88129}"/>
              </a:ext>
            </a:extLst>
          </p:cNvPr>
          <p:cNvSpPr txBox="1">
            <a:spLocks/>
          </p:cNvSpPr>
          <p:nvPr/>
        </p:nvSpPr>
        <p:spPr>
          <a:xfrm>
            <a:off x="672737" y="240403"/>
            <a:ext cx="10846526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7/ </a:t>
            </a:r>
            <a:r>
              <a:rPr lang="fr-FR" b="1" u="sng" dirty="0" err="1">
                <a:latin typeface="+mn-lt"/>
              </a:rPr>
              <a:t>Results</a:t>
            </a:r>
            <a:endParaRPr lang="fr-FR" b="1" u="sng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0158B-6193-4C18-9474-C5ECBC30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01" y="1598926"/>
            <a:ext cx="6066315" cy="41150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8E443F-3C37-4FD0-BC2E-2DA4C43C2FE1}"/>
              </a:ext>
            </a:extLst>
          </p:cNvPr>
          <p:cNvCxnSpPr>
            <a:cxnSpLocks/>
          </p:cNvCxnSpPr>
          <p:nvPr/>
        </p:nvCxnSpPr>
        <p:spPr>
          <a:xfrm>
            <a:off x="1975964" y="1800498"/>
            <a:ext cx="4815867" cy="1206862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1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781953-4509-41B5-A7FC-DB3403F88129}"/>
              </a:ext>
            </a:extLst>
          </p:cNvPr>
          <p:cNvSpPr txBox="1">
            <a:spLocks/>
          </p:cNvSpPr>
          <p:nvPr/>
        </p:nvSpPr>
        <p:spPr>
          <a:xfrm>
            <a:off x="672737" y="240403"/>
            <a:ext cx="10846526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7/ </a:t>
            </a:r>
            <a:r>
              <a:rPr lang="fr-FR" b="1" u="sng" dirty="0" err="1">
                <a:latin typeface="+mn-lt"/>
              </a:rPr>
              <a:t>Results</a:t>
            </a:r>
            <a:r>
              <a:rPr lang="fr-FR" b="1" u="sng" dirty="0">
                <a:latin typeface="+mn-lt"/>
              </a:rPr>
              <a:t> </a:t>
            </a:r>
            <a:r>
              <a:rPr lang="fr-FR" u="sng" dirty="0">
                <a:latin typeface="+mn-lt"/>
              </a:rPr>
              <a:t>(</a:t>
            </a:r>
            <a:r>
              <a:rPr lang="fr-FR" u="sng" dirty="0" err="1">
                <a:latin typeface="+mn-lt"/>
              </a:rPr>
              <a:t>extracting</a:t>
            </a:r>
            <a:r>
              <a:rPr lang="fr-FR" u="sng" dirty="0">
                <a:latin typeface="+mn-lt"/>
              </a:rPr>
              <a:t> data 1/2)</a:t>
            </a:r>
            <a:endParaRPr lang="fr-FR" b="1" u="sng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8A3B1A-EB27-48B6-9C0E-2AF9D935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8" y="2844799"/>
            <a:ext cx="2569519" cy="1851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974A5D-1A6E-4AD1-9367-08A0F054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819" y="1465396"/>
            <a:ext cx="2370025" cy="422184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7E4E4-6655-4CAD-9CC8-21ACF954EBCF}"/>
              </a:ext>
            </a:extLst>
          </p:cNvPr>
          <p:cNvCxnSpPr>
            <a:cxnSpLocks/>
          </p:cNvCxnSpPr>
          <p:nvPr/>
        </p:nvCxnSpPr>
        <p:spPr>
          <a:xfrm>
            <a:off x="1769702" y="3161939"/>
            <a:ext cx="1630836" cy="312781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889BA1-5206-47D2-8183-6A8DB4BAC2AB}"/>
              </a:ext>
            </a:extLst>
          </p:cNvPr>
          <p:cNvCxnSpPr>
            <a:cxnSpLocks/>
          </p:cNvCxnSpPr>
          <p:nvPr/>
        </p:nvCxnSpPr>
        <p:spPr>
          <a:xfrm>
            <a:off x="4746582" y="2773678"/>
            <a:ext cx="2842938" cy="223522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DFD482-FD13-488A-930B-7A48245E4CD2}"/>
              </a:ext>
            </a:extLst>
          </p:cNvPr>
          <p:cNvCxnSpPr>
            <a:cxnSpLocks/>
          </p:cNvCxnSpPr>
          <p:nvPr/>
        </p:nvCxnSpPr>
        <p:spPr>
          <a:xfrm flipV="1">
            <a:off x="4609422" y="2221431"/>
            <a:ext cx="2751498" cy="313978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DD899F-49CE-4669-A347-43FCCA61E9D4}"/>
              </a:ext>
            </a:extLst>
          </p:cNvPr>
          <p:cNvSpPr txBox="1"/>
          <p:nvPr/>
        </p:nvSpPr>
        <p:spPr>
          <a:xfrm>
            <a:off x="7731760" y="1732089"/>
            <a:ext cx="31800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Defines</a:t>
            </a:r>
            <a:r>
              <a:rPr lang="fr-FR" dirty="0"/>
              <a:t> a 2D plan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geometry</a:t>
            </a:r>
            <a:r>
              <a:rPr lang="fr-FR" dirty="0"/>
              <a:t> (ex: slice of a box)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21BE2-3B15-4DF5-A74B-B750DB31871E}"/>
              </a:ext>
            </a:extLst>
          </p:cNvPr>
          <p:cNvSpPr txBox="1"/>
          <p:nvPr/>
        </p:nvSpPr>
        <p:spPr>
          <a:xfrm>
            <a:off x="7831909" y="2844799"/>
            <a:ext cx="31800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Defines</a:t>
            </a:r>
            <a:r>
              <a:rPr lang="fr-FR" dirty="0"/>
              <a:t> a 1D line (ex: </a:t>
            </a:r>
            <a:r>
              <a:rPr lang="fr-FR" dirty="0" err="1"/>
              <a:t>depth</a:t>
            </a:r>
            <a:r>
              <a:rPr lang="fr-FR" dirty="0"/>
              <a:t> of the box at x and y </a:t>
            </a:r>
            <a:r>
              <a:rPr lang="fr-FR" dirty="0" err="1"/>
              <a:t>fixed</a:t>
            </a:r>
            <a:r>
              <a:rPr lang="fr-FR" dirty="0"/>
              <a:t>)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DB3DEF-9EF4-447E-94CA-8AD0EA674FFD}"/>
              </a:ext>
            </a:extLst>
          </p:cNvPr>
          <p:cNvCxnSpPr>
            <a:cxnSpLocks/>
          </p:cNvCxnSpPr>
          <p:nvPr/>
        </p:nvCxnSpPr>
        <p:spPr>
          <a:xfrm>
            <a:off x="4746582" y="2997200"/>
            <a:ext cx="2690538" cy="1156789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2BC2C6-E300-4037-BE38-66D9C3D02C55}"/>
              </a:ext>
            </a:extLst>
          </p:cNvPr>
          <p:cNvSpPr txBox="1"/>
          <p:nvPr/>
        </p:nvSpPr>
        <p:spPr>
          <a:xfrm>
            <a:off x="7731760" y="4050187"/>
            <a:ext cx="31800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Defines</a:t>
            </a:r>
            <a:r>
              <a:rPr lang="fr-FR" dirty="0"/>
              <a:t> a point (ex: the middle of the top surface of a box) v</a:t>
            </a:r>
          </a:p>
        </p:txBody>
      </p:sp>
    </p:spTree>
    <p:extLst>
      <p:ext uri="{BB962C8B-B14F-4D97-AF65-F5344CB8AC3E}">
        <p14:creationId xmlns:p14="http://schemas.microsoft.com/office/powerpoint/2010/main" val="214092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781953-4509-41B5-A7FC-DB3403F88129}"/>
              </a:ext>
            </a:extLst>
          </p:cNvPr>
          <p:cNvSpPr txBox="1">
            <a:spLocks/>
          </p:cNvSpPr>
          <p:nvPr/>
        </p:nvSpPr>
        <p:spPr>
          <a:xfrm>
            <a:off x="672737" y="240403"/>
            <a:ext cx="10846526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7/ </a:t>
            </a:r>
            <a:r>
              <a:rPr lang="fr-FR" b="1" u="sng" dirty="0" err="1">
                <a:latin typeface="+mn-lt"/>
              </a:rPr>
              <a:t>Results</a:t>
            </a:r>
            <a:r>
              <a:rPr lang="fr-FR" b="1" u="sng" dirty="0">
                <a:latin typeface="+mn-lt"/>
              </a:rPr>
              <a:t> </a:t>
            </a:r>
            <a:r>
              <a:rPr lang="fr-FR" u="sng" dirty="0">
                <a:latin typeface="+mn-lt"/>
              </a:rPr>
              <a:t>(</a:t>
            </a:r>
            <a:r>
              <a:rPr lang="fr-FR" u="sng" dirty="0" err="1">
                <a:latin typeface="+mn-lt"/>
              </a:rPr>
              <a:t>extracting</a:t>
            </a:r>
            <a:r>
              <a:rPr lang="fr-FR" u="sng" dirty="0">
                <a:latin typeface="+mn-lt"/>
              </a:rPr>
              <a:t> data 2/2)</a:t>
            </a:r>
            <a:endParaRPr lang="fr-FR" b="1" u="sng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76A67-0790-4EF8-8CC6-79011804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9" y="1609486"/>
            <a:ext cx="2833639" cy="67692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A8FF94-A53F-4EDB-9351-9E4E93827632}"/>
              </a:ext>
            </a:extLst>
          </p:cNvPr>
          <p:cNvCxnSpPr>
            <a:cxnSpLocks/>
          </p:cNvCxnSpPr>
          <p:nvPr/>
        </p:nvCxnSpPr>
        <p:spPr>
          <a:xfrm>
            <a:off x="2222808" y="2130019"/>
            <a:ext cx="1634359" cy="156391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E371359-4ABD-4370-AFDE-D5B16521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00" y="1156966"/>
            <a:ext cx="2975770" cy="4853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CB7E16-4584-40EA-8A98-9FA3DBC78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56" y="2130019"/>
            <a:ext cx="4276064" cy="276352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3D73773-02AE-4B7F-BA00-E4FA0D6D5EF7}"/>
              </a:ext>
            </a:extLst>
          </p:cNvPr>
          <p:cNvSpPr/>
          <p:nvPr/>
        </p:nvSpPr>
        <p:spPr>
          <a:xfrm>
            <a:off x="6990834" y="3368491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5BDC59-DBB1-4689-A16F-EE109FD488B0}"/>
              </a:ext>
            </a:extLst>
          </p:cNvPr>
          <p:cNvCxnSpPr>
            <a:cxnSpLocks/>
          </p:cNvCxnSpPr>
          <p:nvPr/>
        </p:nvCxnSpPr>
        <p:spPr>
          <a:xfrm flipH="1" flipV="1">
            <a:off x="2222808" y="3368492"/>
            <a:ext cx="1634359" cy="1406708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6A0A0A-81EC-4A0F-9E1F-8EB6BD3AA78E}"/>
              </a:ext>
            </a:extLst>
          </p:cNvPr>
          <p:cNvSpPr txBox="1"/>
          <p:nvPr/>
        </p:nvSpPr>
        <p:spPr>
          <a:xfrm>
            <a:off x="497840" y="3104406"/>
            <a:ext cx="162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Slice direction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E75628-FF2D-4CE0-8771-BCB8EDE2A542}"/>
              </a:ext>
            </a:extLst>
          </p:cNvPr>
          <p:cNvCxnSpPr>
            <a:cxnSpLocks/>
          </p:cNvCxnSpPr>
          <p:nvPr/>
        </p:nvCxnSpPr>
        <p:spPr>
          <a:xfrm flipH="1" flipV="1">
            <a:off x="2336800" y="4775200"/>
            <a:ext cx="1485535" cy="473314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E1858F-5531-412D-ACEE-53EE32FF160C}"/>
              </a:ext>
            </a:extLst>
          </p:cNvPr>
          <p:cNvSpPr txBox="1"/>
          <p:nvPr/>
        </p:nvSpPr>
        <p:spPr>
          <a:xfrm>
            <a:off x="474143" y="4352535"/>
            <a:ext cx="17929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 slices</a:t>
            </a:r>
          </a:p>
        </p:txBody>
      </p:sp>
    </p:spTree>
    <p:extLst>
      <p:ext uri="{BB962C8B-B14F-4D97-AF65-F5344CB8AC3E}">
        <p14:creationId xmlns:p14="http://schemas.microsoft.com/office/powerpoint/2010/main" val="34738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50395-BF65-4E52-A357-D2EE41E157F2}"/>
              </a:ext>
            </a:extLst>
          </p:cNvPr>
          <p:cNvSpPr txBox="1"/>
          <p:nvPr/>
        </p:nvSpPr>
        <p:spPr>
          <a:xfrm>
            <a:off x="5086145" y="1092207"/>
            <a:ext cx="3300548" cy="610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/>
              <a:t>Parameters</a:t>
            </a:r>
            <a:endParaRPr lang="fr-F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/>
              <a:t>Definitions</a:t>
            </a:r>
            <a:endParaRPr lang="fr-F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/>
              <a:t>Geometry</a:t>
            </a:r>
            <a:endParaRPr lang="fr-F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/>
              <a:t>Materials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/>
              <a:t>Physics</a:t>
            </a:r>
            <a:endParaRPr lang="fr-F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/>
              <a:t>Mesh</a:t>
            </a:r>
            <a:endParaRPr lang="fr-F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/>
              <a:t>Time </a:t>
            </a:r>
            <a:r>
              <a:rPr lang="fr-FR" sz="2000" dirty="0" err="1"/>
              <a:t>study</a:t>
            </a:r>
            <a:r>
              <a:rPr lang="fr-FR" sz="2000" dirty="0"/>
              <a:t> settings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/>
              <a:t>Extracting</a:t>
            </a:r>
            <a:r>
              <a:rPr lang="fr-FR" sz="2000" dirty="0"/>
              <a:t> data/</a:t>
            </a:r>
            <a:r>
              <a:rPr lang="fr-FR" sz="2000" dirty="0" err="1"/>
              <a:t>results</a:t>
            </a:r>
            <a:endParaRPr lang="fr-FR" sz="2000" dirty="0"/>
          </a:p>
          <a:p>
            <a:pPr>
              <a:lnSpc>
                <a:spcPct val="200000"/>
              </a:lnSpc>
            </a:pPr>
            <a:endParaRPr lang="fr-FR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fr-FR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A87ACB-33BC-4D72-8C1B-9500E522C391}"/>
              </a:ext>
            </a:extLst>
          </p:cNvPr>
          <p:cNvSpPr txBox="1">
            <a:spLocks/>
          </p:cNvSpPr>
          <p:nvPr/>
        </p:nvSpPr>
        <p:spPr>
          <a:xfrm>
            <a:off x="1066800" y="205135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 err="1">
                <a:latin typeface="+mn-lt"/>
              </a:rPr>
              <a:t>Steps</a:t>
            </a:r>
            <a:endParaRPr lang="fr-FR" b="1" u="sng" dirty="0">
              <a:latin typeface="+mn-lt"/>
            </a:endParaRPr>
          </a:p>
        </p:txBody>
      </p:sp>
      <p:pic>
        <p:nvPicPr>
          <p:cNvPr id="1026" name="Picture 2" descr="Logiciel de modélisation du transfert de chaleur pour l'analyse des  phénomènes thermiques">
            <a:extLst>
              <a:ext uri="{FF2B5EF4-FFF2-40B4-BE49-F238E27FC236}">
                <a16:creationId xmlns:a16="http://schemas.microsoft.com/office/drawing/2014/main" id="{1A95DDE4-5DE1-414F-AD26-6C3A043E5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9"/>
          <a:stretch/>
        </p:blipFill>
        <p:spPr bwMode="auto">
          <a:xfrm>
            <a:off x="928182" y="428222"/>
            <a:ext cx="3300548" cy="36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at Transfer Module Updates - COMSOL® 5.4 Release Highlights">
            <a:extLst>
              <a:ext uri="{FF2B5EF4-FFF2-40B4-BE49-F238E27FC236}">
                <a16:creationId xmlns:a16="http://schemas.microsoft.com/office/drawing/2014/main" id="{B3F5751B-4FF3-423C-923F-1E8C77A8D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3" r="30598"/>
          <a:stretch/>
        </p:blipFill>
        <p:spPr bwMode="auto">
          <a:xfrm>
            <a:off x="8803063" y="2018005"/>
            <a:ext cx="2460755" cy="282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eling with PDEs: Multiphysics Systems of Equations">
            <a:extLst>
              <a:ext uri="{FF2B5EF4-FFF2-40B4-BE49-F238E27FC236}">
                <a16:creationId xmlns:a16="http://schemas.microsoft.com/office/drawing/2014/main" id="{C3DAADD5-F78D-4C44-A363-E5C39C80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59" y="3803434"/>
            <a:ext cx="3951858" cy="222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63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CF9-EBFC-4B53-962F-4695925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pPr algn="ctr"/>
            <a:r>
              <a:rPr lang="fr-FR" b="1" dirty="0" err="1">
                <a:latin typeface="+mn-lt"/>
              </a:rPr>
              <a:t>Creation</a:t>
            </a:r>
            <a:r>
              <a:rPr lang="fr-FR" b="1" dirty="0">
                <a:latin typeface="+mn-lt"/>
              </a:rPr>
              <a:t> of the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E97EE-D930-4336-9D68-F4EB007D4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5" y="2692012"/>
            <a:ext cx="1152209" cy="2574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6F1B7-818E-495E-A7C6-2F9A93818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652" y="3116043"/>
            <a:ext cx="4636440" cy="1554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1426D-2A65-48FA-B51B-113DB9F64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937" y="1914515"/>
            <a:ext cx="3404052" cy="426144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97EFCC4-2628-4261-9187-2040DE94D4B0}"/>
              </a:ext>
            </a:extLst>
          </p:cNvPr>
          <p:cNvSpPr/>
          <p:nvPr/>
        </p:nvSpPr>
        <p:spPr>
          <a:xfrm>
            <a:off x="1951389" y="3898295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CB2CBE-1D2B-4F3D-B9EE-2D52C828E7E0}"/>
              </a:ext>
            </a:extLst>
          </p:cNvPr>
          <p:cNvSpPr/>
          <p:nvPr/>
        </p:nvSpPr>
        <p:spPr>
          <a:xfrm>
            <a:off x="7617885" y="3835957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9DAB80-392D-4441-9C39-A3F9F81B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95" y="1309430"/>
            <a:ext cx="8636409" cy="452361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84E4F91-EB47-43A8-8475-2E4751EC1795}"/>
              </a:ext>
            </a:extLst>
          </p:cNvPr>
          <p:cNvSpPr txBox="1">
            <a:spLocks/>
          </p:cNvSpPr>
          <p:nvPr/>
        </p:nvSpPr>
        <p:spPr>
          <a:xfrm>
            <a:off x="1066799" y="126758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Main interface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8A52ED-D0B0-47BE-9F49-30BCCBE3F6A8}"/>
              </a:ext>
            </a:extLst>
          </p:cNvPr>
          <p:cNvSpPr/>
          <p:nvPr/>
        </p:nvSpPr>
        <p:spPr>
          <a:xfrm>
            <a:off x="5882799" y="1910080"/>
            <a:ext cx="4531405" cy="2856411"/>
          </a:xfrm>
          <a:prstGeom prst="roundRect">
            <a:avLst>
              <a:gd name="adj" fmla="val 268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CE17DB-DA25-4800-8CE0-0F532F1C749D}"/>
              </a:ext>
            </a:extLst>
          </p:cNvPr>
          <p:cNvSpPr/>
          <p:nvPr/>
        </p:nvSpPr>
        <p:spPr>
          <a:xfrm>
            <a:off x="3318125" y="1914434"/>
            <a:ext cx="2451463" cy="3731623"/>
          </a:xfrm>
          <a:prstGeom prst="roundRect">
            <a:avLst>
              <a:gd name="adj" fmla="val 268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A95651-2018-4546-970F-F753D984966D}"/>
              </a:ext>
            </a:extLst>
          </p:cNvPr>
          <p:cNvSpPr/>
          <p:nvPr/>
        </p:nvSpPr>
        <p:spPr>
          <a:xfrm>
            <a:off x="1777796" y="1914434"/>
            <a:ext cx="1491343" cy="3731623"/>
          </a:xfrm>
          <a:prstGeom prst="roundRect">
            <a:avLst>
              <a:gd name="adj" fmla="val 268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9E9012-10BF-4DB5-A3EC-F39F6D17D74E}"/>
              </a:ext>
            </a:extLst>
          </p:cNvPr>
          <p:cNvCxnSpPr/>
          <p:nvPr/>
        </p:nvCxnSpPr>
        <p:spPr>
          <a:xfrm flipV="1">
            <a:off x="10414204" y="2275840"/>
            <a:ext cx="528116" cy="762000"/>
          </a:xfrm>
          <a:prstGeom prst="straightConnector1">
            <a:avLst/>
          </a:prstGeom>
          <a:ln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8D375D-B328-4312-8797-B48D142BA9C2}"/>
              </a:ext>
            </a:extLst>
          </p:cNvPr>
          <p:cNvCxnSpPr>
            <a:cxnSpLocks/>
          </p:cNvCxnSpPr>
          <p:nvPr/>
        </p:nvCxnSpPr>
        <p:spPr>
          <a:xfrm flipH="1" flipV="1">
            <a:off x="1158240" y="3037840"/>
            <a:ext cx="619554" cy="533399"/>
          </a:xfrm>
          <a:prstGeom prst="straightConnector1">
            <a:avLst/>
          </a:prstGeom>
          <a:ln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330569-A99F-45D6-9D61-AC517387BC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43857" y="5646057"/>
            <a:ext cx="810826" cy="434218"/>
          </a:xfrm>
          <a:prstGeom prst="straightConnector1">
            <a:avLst/>
          </a:prstGeom>
          <a:ln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9EBC24-3C16-47B5-9E1A-23AEC988CF00}"/>
              </a:ext>
            </a:extLst>
          </p:cNvPr>
          <p:cNvSpPr txBox="1"/>
          <p:nvPr/>
        </p:nvSpPr>
        <p:spPr>
          <a:xfrm>
            <a:off x="54722" y="1910080"/>
            <a:ext cx="169858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Selecting</a:t>
            </a:r>
            <a:r>
              <a:rPr lang="fr-FR" sz="1600" dirty="0"/>
              <a:t> the module to </a:t>
            </a:r>
            <a:r>
              <a:rPr lang="fr-FR" sz="1600" dirty="0" err="1"/>
              <a:t>add</a:t>
            </a:r>
            <a:r>
              <a:rPr lang="fr-FR" sz="1600" dirty="0"/>
              <a:t>/</a:t>
            </a:r>
            <a:r>
              <a:rPr lang="fr-FR" sz="1600" dirty="0" err="1"/>
              <a:t>delete</a:t>
            </a:r>
            <a:r>
              <a:rPr lang="fr-FR" sz="1600" dirty="0"/>
              <a:t> or to </a:t>
            </a:r>
            <a:r>
              <a:rPr lang="fr-FR" sz="1600" dirty="0" err="1"/>
              <a:t>interact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endParaRPr lang="fr-F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711FA-B599-429A-B3AC-6486D5B62E68}"/>
              </a:ext>
            </a:extLst>
          </p:cNvPr>
          <p:cNvSpPr txBox="1"/>
          <p:nvPr/>
        </p:nvSpPr>
        <p:spPr>
          <a:xfrm>
            <a:off x="5557996" y="5910998"/>
            <a:ext cx="32389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Specifying</a:t>
            </a:r>
            <a:r>
              <a:rPr lang="fr-FR" sz="1600" dirty="0"/>
              <a:t> the </a:t>
            </a:r>
            <a:r>
              <a:rPr lang="fr-FR" sz="1600" dirty="0" err="1"/>
              <a:t>parameters</a:t>
            </a:r>
            <a:r>
              <a:rPr lang="fr-FR" sz="1600" dirty="0"/>
              <a:t> to change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9A6B8-5E08-49A6-BB54-0FD9E489668C}"/>
              </a:ext>
            </a:extLst>
          </p:cNvPr>
          <p:cNvSpPr txBox="1"/>
          <p:nvPr/>
        </p:nvSpPr>
        <p:spPr>
          <a:xfrm>
            <a:off x="10478814" y="1240972"/>
            <a:ext cx="165410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Visualising</a:t>
            </a:r>
            <a:r>
              <a:rPr lang="fr-FR" sz="1600" dirty="0"/>
              <a:t> the </a:t>
            </a:r>
            <a:r>
              <a:rPr lang="fr-FR" sz="1600" dirty="0" err="1"/>
              <a:t>geometry</a:t>
            </a:r>
            <a:r>
              <a:rPr lang="fr-FR" sz="1600" dirty="0"/>
              <a:t> or the </a:t>
            </a:r>
            <a:r>
              <a:rPr lang="fr-FR" sz="1600" dirty="0" err="1"/>
              <a:t>results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4807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5DEA9-93A5-4BFF-A641-EE2AC247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2" y="2286300"/>
            <a:ext cx="2834605" cy="22854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526D551-5526-439C-BFF4-494658CEC959}"/>
              </a:ext>
            </a:extLst>
          </p:cNvPr>
          <p:cNvSpPr/>
          <p:nvPr/>
        </p:nvSpPr>
        <p:spPr>
          <a:xfrm>
            <a:off x="3344761" y="3033094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D1427-940A-4CBA-8707-DA86D2C2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83" y="1808072"/>
            <a:ext cx="3427434" cy="311293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E49EBC3-F539-4872-BE15-A96BB5B6A0A2}"/>
              </a:ext>
            </a:extLst>
          </p:cNvPr>
          <p:cNvSpPr/>
          <p:nvPr/>
        </p:nvSpPr>
        <p:spPr>
          <a:xfrm>
            <a:off x="7617981" y="3033094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94A71-9170-41B6-80F3-BBE59EFA7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234" y="1763204"/>
            <a:ext cx="3353305" cy="32026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E92CCD-B0C4-4BC9-8066-A0A1BB622602}"/>
              </a:ext>
            </a:extLst>
          </p:cNvPr>
          <p:cNvSpPr txBox="1">
            <a:spLocks/>
          </p:cNvSpPr>
          <p:nvPr/>
        </p:nvSpPr>
        <p:spPr>
          <a:xfrm>
            <a:off x="1066799" y="126758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1/ </a:t>
            </a:r>
            <a:r>
              <a:rPr lang="fr-FR" b="1" u="sng" dirty="0" err="1">
                <a:latin typeface="+mn-lt"/>
              </a:rPr>
              <a:t>Defining</a:t>
            </a:r>
            <a:r>
              <a:rPr lang="fr-FR" b="1" u="sng" dirty="0">
                <a:latin typeface="+mn-lt"/>
              </a:rPr>
              <a:t> </a:t>
            </a:r>
            <a:r>
              <a:rPr lang="fr-FR" b="1" u="sng" dirty="0" err="1">
                <a:latin typeface="+mn-lt"/>
              </a:rPr>
              <a:t>parameters</a:t>
            </a:r>
            <a:endParaRPr lang="fr-FR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733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A8124E-7323-4E0A-A0C1-C8530917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00" y="1285370"/>
            <a:ext cx="4366677" cy="488900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9D8CBF-9ADF-4DB0-968B-AD52E28D8B81}"/>
              </a:ext>
            </a:extLst>
          </p:cNvPr>
          <p:cNvCxnSpPr>
            <a:cxnSpLocks/>
          </p:cNvCxnSpPr>
          <p:nvPr/>
        </p:nvCxnSpPr>
        <p:spPr>
          <a:xfrm flipV="1">
            <a:off x="2612571" y="1881052"/>
            <a:ext cx="4145280" cy="29028"/>
          </a:xfrm>
          <a:prstGeom prst="straightConnector1">
            <a:avLst/>
          </a:prstGeom>
          <a:ln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371BCA-AAC3-4A36-9A1A-4280407EAED8}"/>
              </a:ext>
            </a:extLst>
          </p:cNvPr>
          <p:cNvSpPr txBox="1"/>
          <p:nvPr/>
        </p:nvSpPr>
        <p:spPr>
          <a:xfrm>
            <a:off x="7108665" y="1617692"/>
            <a:ext cx="27494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Creating</a:t>
            </a:r>
            <a:r>
              <a:rPr lang="fr-FR" sz="1600" dirty="0"/>
              <a:t> </a:t>
            </a:r>
            <a:r>
              <a:rPr lang="fr-FR" sz="1600" dirty="0" err="1"/>
              <a:t>callable</a:t>
            </a:r>
            <a:r>
              <a:rPr lang="fr-FR" sz="1600" dirty="0"/>
              <a:t> expression (ex: </a:t>
            </a:r>
            <a:r>
              <a:rPr lang="fr-FR" sz="1600" dirty="0" err="1"/>
              <a:t>heat</a:t>
            </a:r>
            <a:r>
              <a:rPr lang="fr-FR" sz="1600" dirty="0"/>
              <a:t> input)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5118B2-7B5E-48AE-A680-84B59171F7CB}"/>
              </a:ext>
            </a:extLst>
          </p:cNvPr>
          <p:cNvCxnSpPr>
            <a:cxnSpLocks/>
          </p:cNvCxnSpPr>
          <p:nvPr/>
        </p:nvCxnSpPr>
        <p:spPr>
          <a:xfrm>
            <a:off x="2612571" y="2202467"/>
            <a:ext cx="4241075" cy="645236"/>
          </a:xfrm>
          <a:prstGeom prst="straightConnector1">
            <a:avLst/>
          </a:prstGeom>
          <a:ln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5AA395-E5F2-466C-91D4-16150506E2D0}"/>
              </a:ext>
            </a:extLst>
          </p:cNvPr>
          <p:cNvSpPr txBox="1"/>
          <p:nvPr/>
        </p:nvSpPr>
        <p:spPr>
          <a:xfrm>
            <a:off x="7108665" y="2678426"/>
            <a:ext cx="17827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Defining</a:t>
            </a:r>
            <a:r>
              <a:rPr lang="fr-FR" sz="1600" dirty="0"/>
              <a:t> </a:t>
            </a:r>
            <a:r>
              <a:rPr lang="fr-FR" sz="1600" dirty="0" err="1"/>
              <a:t>functions</a:t>
            </a:r>
            <a:r>
              <a:rPr lang="fr-FR" sz="1600" dirty="0"/>
              <a:t> (all types)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E4D8BD-1CDB-45E7-81C1-4238023BE067}"/>
              </a:ext>
            </a:extLst>
          </p:cNvPr>
          <p:cNvCxnSpPr>
            <a:cxnSpLocks/>
          </p:cNvCxnSpPr>
          <p:nvPr/>
        </p:nvCxnSpPr>
        <p:spPr>
          <a:xfrm>
            <a:off x="2740080" y="2605563"/>
            <a:ext cx="3181749" cy="1582859"/>
          </a:xfrm>
          <a:prstGeom prst="straightConnector1">
            <a:avLst/>
          </a:prstGeom>
          <a:ln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488AC4-5BA7-467F-9F98-96C9A4519247}"/>
              </a:ext>
            </a:extLst>
          </p:cNvPr>
          <p:cNvSpPr txBox="1"/>
          <p:nvPr/>
        </p:nvSpPr>
        <p:spPr>
          <a:xfrm>
            <a:off x="5075214" y="4316980"/>
            <a:ext cx="370302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Specifying</a:t>
            </a:r>
            <a:r>
              <a:rPr lang="fr-FR" sz="1600" dirty="0"/>
              <a:t> points/surface/volume to </a:t>
            </a:r>
            <a:r>
              <a:rPr lang="fr-FR" sz="1600" dirty="0" err="1"/>
              <a:t>study</a:t>
            </a:r>
            <a:endParaRPr lang="fr-FR" sz="16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AB1428E-7CC0-4909-92EF-D4F3A22C6790}"/>
              </a:ext>
            </a:extLst>
          </p:cNvPr>
          <p:cNvSpPr txBox="1">
            <a:spLocks/>
          </p:cNvSpPr>
          <p:nvPr/>
        </p:nvSpPr>
        <p:spPr>
          <a:xfrm>
            <a:off x="1066800" y="231482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2/ </a:t>
            </a:r>
            <a:r>
              <a:rPr lang="fr-FR" b="1" u="sng" dirty="0" err="1">
                <a:latin typeface="+mn-lt"/>
              </a:rPr>
              <a:t>Definitions</a:t>
            </a:r>
            <a:endParaRPr lang="fr-FR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353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589742-FDD7-4F0D-B977-840448134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7" y="1294590"/>
            <a:ext cx="4081532" cy="491079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26E9CA0-85D4-453A-8087-2D5BFA73BFD8}"/>
              </a:ext>
            </a:extLst>
          </p:cNvPr>
          <p:cNvSpPr/>
          <p:nvPr/>
        </p:nvSpPr>
        <p:spPr>
          <a:xfrm>
            <a:off x="4276179" y="2823012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579EE-310B-42CE-879A-4F69BAFF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20" y="1094434"/>
            <a:ext cx="2592079" cy="4113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82070-8160-41AA-B189-67C6E59B7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407" y="1597627"/>
            <a:ext cx="3514424" cy="302392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885C9BA-4B7B-4478-93E7-F95CD4C98817}"/>
              </a:ext>
            </a:extLst>
          </p:cNvPr>
          <p:cNvSpPr/>
          <p:nvPr/>
        </p:nvSpPr>
        <p:spPr>
          <a:xfrm>
            <a:off x="7687482" y="2864782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771A65-E9DA-44EA-8AE6-D65AAE63F5ED}"/>
              </a:ext>
            </a:extLst>
          </p:cNvPr>
          <p:cNvSpPr txBox="1">
            <a:spLocks/>
          </p:cNvSpPr>
          <p:nvPr/>
        </p:nvSpPr>
        <p:spPr>
          <a:xfrm>
            <a:off x="1066800" y="231482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3/ </a:t>
            </a:r>
            <a:r>
              <a:rPr lang="fr-FR" b="1" u="sng" dirty="0" err="1">
                <a:latin typeface="+mn-lt"/>
              </a:rPr>
              <a:t>Geometry</a:t>
            </a:r>
            <a:endParaRPr lang="fr-FR" b="1" u="sng" dirty="0">
              <a:latin typeface="+mn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72C2C4-9C6D-4263-97DF-0B0DD6EEFE44}"/>
              </a:ext>
            </a:extLst>
          </p:cNvPr>
          <p:cNvCxnSpPr>
            <a:cxnSpLocks/>
          </p:cNvCxnSpPr>
          <p:nvPr/>
        </p:nvCxnSpPr>
        <p:spPr>
          <a:xfrm>
            <a:off x="3304686" y="3749988"/>
            <a:ext cx="2329760" cy="2128298"/>
          </a:xfrm>
          <a:prstGeom prst="straightConnector1">
            <a:avLst/>
          </a:prstGeom>
          <a:ln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C70747-3265-4B94-983B-5D5578E2FB3F}"/>
              </a:ext>
            </a:extLst>
          </p:cNvPr>
          <p:cNvSpPr txBox="1"/>
          <p:nvPr/>
        </p:nvSpPr>
        <p:spPr>
          <a:xfrm>
            <a:off x="6096000" y="5522935"/>
            <a:ext cx="297833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Creates</a:t>
            </a:r>
            <a:r>
              <a:rPr lang="fr-FR" dirty="0"/>
              <a:t> a 2D plane to </a:t>
            </a:r>
            <a:r>
              <a:rPr lang="fr-FR" dirty="0" err="1"/>
              <a:t>add</a:t>
            </a:r>
            <a:r>
              <a:rPr lang="fr-FR" dirty="0"/>
              <a:t> 2D </a:t>
            </a:r>
            <a:r>
              <a:rPr lang="fr-FR" dirty="0" err="1"/>
              <a:t>geometries</a:t>
            </a:r>
            <a:r>
              <a:rPr lang="fr-FR" dirty="0"/>
              <a:t> on 3D </a:t>
            </a:r>
            <a:r>
              <a:rPr lang="fr-FR" dirty="0" err="1"/>
              <a:t>things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93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D45E30-0DB5-4EB3-9FBA-71D432161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92" b="24268"/>
          <a:stretch/>
        </p:blipFill>
        <p:spPr>
          <a:xfrm>
            <a:off x="196916" y="1635652"/>
            <a:ext cx="2847955" cy="313945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44CA8E3-C285-4DB1-B6B7-58A4E9712960}"/>
              </a:ext>
            </a:extLst>
          </p:cNvPr>
          <p:cNvSpPr txBox="1">
            <a:spLocks/>
          </p:cNvSpPr>
          <p:nvPr/>
        </p:nvSpPr>
        <p:spPr>
          <a:xfrm>
            <a:off x="1066800" y="231482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4/ Materials (</a:t>
            </a:r>
            <a:r>
              <a:rPr lang="fr-FR" u="sng" dirty="0">
                <a:latin typeface="+mn-lt"/>
              </a:rPr>
              <a:t>first </a:t>
            </a:r>
            <a:r>
              <a:rPr lang="fr-FR" u="sng" dirty="0" err="1">
                <a:latin typeface="+mn-lt"/>
              </a:rPr>
              <a:t>way</a:t>
            </a:r>
            <a:r>
              <a:rPr lang="fr-FR" b="1" u="sng" dirty="0">
                <a:latin typeface="+mn-lt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1A165-2B73-46C0-9AC6-206545F6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260" y="1635652"/>
            <a:ext cx="4255480" cy="3139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0AEF2-0ACB-4A54-918B-ECFA7204A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305" y="971237"/>
            <a:ext cx="3052284" cy="49155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301989D-7AEE-44C5-BEC3-AE7DB314F412}"/>
              </a:ext>
            </a:extLst>
          </p:cNvPr>
          <p:cNvSpPr/>
          <p:nvPr/>
        </p:nvSpPr>
        <p:spPr>
          <a:xfrm>
            <a:off x="8316393" y="2975103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3487D2-D263-4DC5-9524-388DB63D4A5E}"/>
              </a:ext>
            </a:extLst>
          </p:cNvPr>
          <p:cNvCxnSpPr>
            <a:cxnSpLocks/>
          </p:cNvCxnSpPr>
          <p:nvPr/>
        </p:nvCxnSpPr>
        <p:spPr>
          <a:xfrm flipV="1">
            <a:off x="2652556" y="2577737"/>
            <a:ext cx="1100838" cy="69076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2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1B88-67FC-49E5-BA5C-6B0399556EEA}"/>
              </a:ext>
            </a:extLst>
          </p:cNvPr>
          <p:cNvSpPr txBox="1">
            <a:spLocks/>
          </p:cNvSpPr>
          <p:nvPr/>
        </p:nvSpPr>
        <p:spPr>
          <a:xfrm>
            <a:off x="1066800" y="231482"/>
            <a:ext cx="10058400" cy="748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u="sng" dirty="0">
                <a:latin typeface="+mn-lt"/>
              </a:rPr>
              <a:t>4/ Materials (</a:t>
            </a:r>
            <a:r>
              <a:rPr lang="fr-FR" u="sng" dirty="0">
                <a:latin typeface="+mn-lt"/>
              </a:rPr>
              <a:t>second </a:t>
            </a:r>
            <a:r>
              <a:rPr lang="fr-FR" u="sng" dirty="0" err="1">
                <a:latin typeface="+mn-lt"/>
              </a:rPr>
              <a:t>way</a:t>
            </a:r>
            <a:r>
              <a:rPr lang="fr-FR" b="1" u="sng" dirty="0">
                <a:latin typeface="+mn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FFCD1-1553-4F0E-BAA9-2B0FF8362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92" b="24268"/>
          <a:stretch/>
        </p:blipFill>
        <p:spPr>
          <a:xfrm>
            <a:off x="249168" y="1661778"/>
            <a:ext cx="2847955" cy="313945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33DD4F-F7F5-40A1-B3D0-7EF409F0F867}"/>
              </a:ext>
            </a:extLst>
          </p:cNvPr>
          <p:cNvCxnSpPr>
            <a:cxnSpLocks/>
          </p:cNvCxnSpPr>
          <p:nvPr/>
        </p:nvCxnSpPr>
        <p:spPr>
          <a:xfrm flipV="1">
            <a:off x="2757059" y="2987039"/>
            <a:ext cx="1100838" cy="69076"/>
          </a:xfrm>
          <a:prstGeom prst="straightConnector1">
            <a:avLst/>
          </a:prstGeom>
          <a:ln w="38100">
            <a:solidFill>
              <a:srgbClr val="117E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307777-6D6A-4DBE-9046-D322561AA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43" y="1352005"/>
            <a:ext cx="2783331" cy="4153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07C58C-7A19-4C02-986D-669771B5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283" y="1352005"/>
            <a:ext cx="3512518" cy="415398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3CEAFE6-44C2-48C7-8654-80BE74455C3B}"/>
              </a:ext>
            </a:extLst>
          </p:cNvPr>
          <p:cNvSpPr/>
          <p:nvPr/>
        </p:nvSpPr>
        <p:spPr>
          <a:xfrm>
            <a:off x="7110836" y="3285711"/>
            <a:ext cx="587258" cy="28657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407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244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Calibri Light</vt:lpstr>
      <vt:lpstr>Retrospect</vt:lpstr>
      <vt:lpstr>HOW TO USE COMSOL ?</vt:lpstr>
      <vt:lpstr>PowerPoint Presentation</vt:lpstr>
      <vt:lpstr>Creation of the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COMSOL ?</dc:title>
  <dc:creator>Admin</dc:creator>
  <cp:lastModifiedBy>Admin</cp:lastModifiedBy>
  <cp:revision>17</cp:revision>
  <dcterms:created xsi:type="dcterms:W3CDTF">2025-07-17T14:10:14Z</dcterms:created>
  <dcterms:modified xsi:type="dcterms:W3CDTF">2025-07-23T13:39:44Z</dcterms:modified>
</cp:coreProperties>
</file>