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4"/>
    <p:sldMasterId id="2147483713" r:id="rId5"/>
  </p:sldMasterIdLst>
  <p:notesMasterIdLst>
    <p:notesMasterId r:id="rId16"/>
  </p:notesMasterIdLst>
  <p:handoutMasterIdLst>
    <p:handoutMasterId r:id="rId17"/>
  </p:handoutMasterIdLst>
  <p:sldIdLst>
    <p:sldId id="256" r:id="rId6"/>
    <p:sldId id="260" r:id="rId7"/>
    <p:sldId id="262" r:id="rId8"/>
    <p:sldId id="261" r:id="rId9"/>
    <p:sldId id="263" r:id="rId10"/>
    <p:sldId id="264" r:id="rId11"/>
    <p:sldId id="266" r:id="rId12"/>
    <p:sldId id="267" r:id="rId13"/>
    <p:sldId id="269" r:id="rId14"/>
    <p:sldId id="268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A9E0"/>
    <a:srgbClr val="1B85B9"/>
    <a:srgbClr val="EB0028"/>
    <a:srgbClr val="E4002B"/>
    <a:srgbClr val="4D4D4D"/>
    <a:srgbClr val="FE000C"/>
    <a:srgbClr val="B9000C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704" autoAdjust="0"/>
  </p:normalViewPr>
  <p:slideViewPr>
    <p:cSldViewPr showGuides="1">
      <p:cViewPr>
        <p:scale>
          <a:sx n="75" d="100"/>
          <a:sy n="75" d="100"/>
        </p:scale>
        <p:origin x="1555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5" d="100"/>
          <a:sy n="105" d="100"/>
        </p:scale>
        <p:origin x="235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5CF3FF1D-F075-41F6-B290-07919A4348D8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567820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noProof="0"/>
              <a:t>Klepnutím lze upravit styly předlohy textu.</a:t>
            </a:r>
          </a:p>
          <a:p>
            <a:pPr lvl="1"/>
            <a:r>
              <a:rPr lang="cs-CZ" noProof="0"/>
              <a:t>Druhá úroveň</a:t>
            </a:r>
          </a:p>
          <a:p>
            <a:pPr lvl="2"/>
            <a:r>
              <a:rPr lang="cs-CZ" noProof="0"/>
              <a:t>Třetí úroveň</a:t>
            </a:r>
          </a:p>
          <a:p>
            <a:pPr lvl="3"/>
            <a:r>
              <a:rPr lang="cs-CZ" noProof="0"/>
              <a:t>Čtvrtá úroveň</a:t>
            </a:r>
          </a:p>
          <a:p>
            <a:pPr lvl="4"/>
            <a:r>
              <a:rPr lang="cs-CZ" noProof="0"/>
              <a:t>Pátá úroveň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511FA9D6-BDC7-4110-B055-029A3A5CC98B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6150432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8118511" y="6530975"/>
            <a:ext cx="49213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auto">
          <a:xfrm>
            <a:off x="-4564" y="-26639"/>
            <a:ext cx="9148564" cy="3598863"/>
          </a:xfrm>
          <a:prstGeom prst="rect">
            <a:avLst/>
          </a:prstGeom>
          <a:solidFill>
            <a:srgbClr val="00A9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>
              <a:effectLst>
                <a:reflection endPos="65000" dist="50800" dir="5400000" sy="-100000" algn="bl" rotWithShape="0"/>
              </a:effectLst>
            </a:endParaRPr>
          </a:p>
        </p:txBody>
      </p:sp>
      <p:sp>
        <p:nvSpPr>
          <p:cNvPr id="6" name="Rectangle 21"/>
          <p:cNvSpPr>
            <a:spLocks noChangeArrowheads="1"/>
          </p:cNvSpPr>
          <p:nvPr/>
        </p:nvSpPr>
        <p:spPr bwMode="auto">
          <a:xfrm>
            <a:off x="8131208" y="6530975"/>
            <a:ext cx="36513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8131208" y="6530975"/>
            <a:ext cx="36513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3621088"/>
            <a:ext cx="6893496" cy="383976"/>
          </a:xfrm>
        </p:spPr>
        <p:txBody>
          <a:bodyPr/>
          <a:lstStyle>
            <a:lvl1pPr marL="0" indent="0" algn="r">
              <a:buFontTx/>
              <a:buNone/>
              <a:defRPr sz="2000"/>
            </a:lvl1pPr>
          </a:lstStyle>
          <a:p>
            <a:r>
              <a:rPr lang="en-US"/>
              <a:t>Click to edit Master subtitle style</a:t>
            </a:r>
            <a:endParaRPr lang="cs-CZ" dirty="0"/>
          </a:p>
        </p:txBody>
      </p:sp>
      <p:sp>
        <p:nvSpPr>
          <p:cNvPr id="2406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1958985"/>
            <a:ext cx="6893496" cy="1254125"/>
          </a:xfrm>
        </p:spPr>
        <p:txBody>
          <a:bodyPr/>
          <a:lstStyle>
            <a:lvl1pPr algn="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pic>
        <p:nvPicPr>
          <p:cNvPr id="9" name="Obráze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8" y="5157192"/>
            <a:ext cx="4182932" cy="86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600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IZP cvičení 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E718B-A6F6-45FB-B0EA-3A4F7A6FC695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3459241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23855" y="-100013"/>
            <a:ext cx="7699375" cy="72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Klepnutím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lze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upravit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styl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předlohy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nadpisů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805615" y="620713"/>
            <a:ext cx="2159000" cy="54752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323855" y="620713"/>
            <a:ext cx="6329363" cy="547528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5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IZP cvičení 1</a:t>
            </a:r>
          </a:p>
        </p:txBody>
      </p:sp>
      <p:sp>
        <p:nvSpPr>
          <p:cNvPr id="6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38E8744-0EE0-418F-9F78-FB0E984CBE63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1200213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cs-CZ"/>
              <a:t>IZP cvičení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A7C8EF0-02FD-40B5-BB0A-5D3ED24F57E9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3126093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8118511" y="6530975"/>
            <a:ext cx="49213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auto">
          <a:xfrm>
            <a:off x="-4564" y="-26639"/>
            <a:ext cx="9148564" cy="3598863"/>
          </a:xfrm>
          <a:prstGeom prst="rect">
            <a:avLst/>
          </a:prstGeom>
          <a:solidFill>
            <a:srgbClr val="00A9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>
              <a:effectLst>
                <a:reflection endPos="65000" dist="50800" dir="5400000" sy="-100000" algn="bl" rotWithShape="0"/>
              </a:effectLst>
            </a:endParaRPr>
          </a:p>
        </p:txBody>
      </p:sp>
      <p:sp>
        <p:nvSpPr>
          <p:cNvPr id="6" name="Rectangle 21"/>
          <p:cNvSpPr>
            <a:spLocks noChangeArrowheads="1"/>
          </p:cNvSpPr>
          <p:nvPr/>
        </p:nvSpPr>
        <p:spPr bwMode="auto">
          <a:xfrm>
            <a:off x="8131208" y="6530975"/>
            <a:ext cx="36513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8131208" y="6530975"/>
            <a:ext cx="36513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3621088"/>
            <a:ext cx="6893496" cy="383976"/>
          </a:xfrm>
        </p:spPr>
        <p:txBody>
          <a:bodyPr/>
          <a:lstStyle>
            <a:lvl1pPr marL="0" indent="0" algn="r">
              <a:buFontTx/>
              <a:buNone/>
              <a:defRPr sz="2000"/>
            </a:lvl1pPr>
          </a:lstStyle>
          <a:p>
            <a:r>
              <a:rPr lang="cs-CZ" dirty="0"/>
              <a:t>Kliknutím lze upravit styl předlohy.</a:t>
            </a:r>
          </a:p>
        </p:txBody>
      </p:sp>
      <p:sp>
        <p:nvSpPr>
          <p:cNvPr id="2406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1958985"/>
            <a:ext cx="6893496" cy="1254125"/>
          </a:xfrm>
        </p:spPr>
        <p:txBody>
          <a:bodyPr/>
          <a:lstStyle>
            <a:lvl1pPr algn="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pic>
        <p:nvPicPr>
          <p:cNvPr id="9" name="Obráze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8" y="5157192"/>
            <a:ext cx="4182932" cy="86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148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1_Blue page">
    <p:bg>
      <p:bgPr>
        <a:solidFill>
          <a:srgbClr val="00A9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11982" y="3087229"/>
            <a:ext cx="7920037" cy="683543"/>
          </a:xfrm>
        </p:spPr>
        <p:txBody>
          <a:bodyPr/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cs-CZ" dirty="0" err="1"/>
              <a:t>Thank</a:t>
            </a:r>
            <a:r>
              <a:rPr lang="cs-CZ" dirty="0"/>
              <a:t> </a:t>
            </a:r>
            <a:r>
              <a:rPr lang="cs-CZ" dirty="0" err="1"/>
              <a:t>you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your</a:t>
            </a:r>
            <a:r>
              <a:rPr lang="cs-CZ" dirty="0"/>
              <a:t> </a:t>
            </a:r>
            <a:r>
              <a:rPr lang="cs-CZ" dirty="0" err="1"/>
              <a:t>attention</a:t>
            </a:r>
            <a:r>
              <a:rPr lang="cs-CZ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4075878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IZP cvičení 1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839148-7006-41C4-ABC2-D2A9F4595A63}" type="slidenum">
              <a:rPr lang="en-US" altLang="cs-CZ" smtClean="0"/>
              <a:pPr/>
              <a:t>‹#›</a:t>
            </a:fld>
            <a:endParaRPr lang="en-US" altLang="cs-CZ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37247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1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accent2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67" indent="0">
              <a:buNone/>
              <a:defRPr sz="1800"/>
            </a:lvl2pPr>
            <a:lvl3pPr marL="914332" indent="0">
              <a:buNone/>
              <a:defRPr sz="1600"/>
            </a:lvl3pPr>
            <a:lvl4pPr marL="1371498" indent="0">
              <a:buNone/>
              <a:defRPr sz="1400"/>
            </a:lvl4pPr>
            <a:lvl5pPr marL="1828664" indent="0">
              <a:buNone/>
              <a:defRPr sz="1400"/>
            </a:lvl5pPr>
            <a:lvl6pPr marL="2285830" indent="0">
              <a:buNone/>
              <a:defRPr sz="1400"/>
            </a:lvl6pPr>
            <a:lvl7pPr marL="2742994" indent="0">
              <a:buNone/>
              <a:defRPr sz="1400"/>
            </a:lvl7pPr>
            <a:lvl8pPr marL="3200160" indent="0">
              <a:buNone/>
              <a:defRPr sz="1400"/>
            </a:lvl8pPr>
            <a:lvl9pPr marL="3657327" indent="0">
              <a:buNone/>
              <a:defRPr sz="14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IZP cvičení 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FEAC19-CD6C-4528-B09F-367B3931C207}" type="slidenum">
              <a:rPr lang="en-US" altLang="cs-CZ"/>
              <a:pPr/>
              <a:t>‹#›</a:t>
            </a:fld>
            <a:endParaRPr lang="en-US" altLang="cs-CZ"/>
          </a:p>
        </p:txBody>
      </p:sp>
      <p:sp>
        <p:nvSpPr>
          <p:cNvPr id="6" name="Obdélník 5"/>
          <p:cNvSpPr/>
          <p:nvPr userDrawn="1"/>
        </p:nvSpPr>
        <p:spPr bwMode="auto">
          <a:xfrm>
            <a:off x="0" y="0"/>
            <a:ext cx="9144000" cy="57606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cs-CZ" sz="2400" b="1" i="0" u="none" strike="noStrike" cap="none" normalizeH="0" baseline="0">
              <a:ln>
                <a:noFill/>
              </a:ln>
              <a:solidFill>
                <a:srgbClr val="B9000C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9265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323855" y="1004347"/>
            <a:ext cx="4243388" cy="5330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719647" y="1004347"/>
            <a:ext cx="4244975" cy="5330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IZP cvičení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AC346-A157-4EF4-A06B-3AB421B38C20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36342260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01599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cs-CZ" dirty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1772816"/>
            <a:ext cx="4040188" cy="45365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30" y="101599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30" y="1772816"/>
            <a:ext cx="4041775" cy="45365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IZP cvičení 1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44FB18-8EAF-4DED-A64D-DB11D411D2B0}" type="slidenum">
              <a:rPr lang="en-US" altLang="cs-CZ"/>
              <a:pPr/>
              <a:t>‹#›</a:t>
            </a:fld>
            <a:endParaRPr lang="en-US" altLang="cs-CZ"/>
          </a:p>
        </p:txBody>
      </p:sp>
      <p:sp>
        <p:nvSpPr>
          <p:cNvPr id="10" name="Title 8"/>
          <p:cNvSpPr>
            <a:spLocks noGrp="1"/>
          </p:cNvSpPr>
          <p:nvPr>
            <p:ph type="title"/>
          </p:nvPr>
        </p:nvSpPr>
        <p:spPr>
          <a:xfrm>
            <a:off x="323855" y="101557"/>
            <a:ext cx="7699375" cy="720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957080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IZP cvičení 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9E105-8003-4962-AFA0-54D4ABFA0C7D}" type="slidenum">
              <a:rPr lang="en-US" altLang="cs-CZ"/>
              <a:pPr/>
              <a:t>‹#›</a:t>
            </a:fld>
            <a:endParaRPr lang="en-US" altLang="cs-CZ"/>
          </a:p>
        </p:txBody>
      </p:sp>
      <p:sp>
        <p:nvSpPr>
          <p:cNvPr id="6" name="Title 8"/>
          <p:cNvSpPr>
            <a:spLocks noGrp="1"/>
          </p:cNvSpPr>
          <p:nvPr>
            <p:ph type="title"/>
          </p:nvPr>
        </p:nvSpPr>
        <p:spPr>
          <a:xfrm>
            <a:off x="323855" y="101557"/>
            <a:ext cx="7699375" cy="720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77559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Blue page">
    <p:bg>
      <p:bgPr>
        <a:solidFill>
          <a:srgbClr val="00A9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11982" y="3087229"/>
            <a:ext cx="7920037" cy="683543"/>
          </a:xfrm>
        </p:spPr>
        <p:txBody>
          <a:bodyPr/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cs-CZ" dirty="0" err="1"/>
              <a:t>Thank</a:t>
            </a:r>
            <a:r>
              <a:rPr lang="cs-CZ" dirty="0"/>
              <a:t> </a:t>
            </a:r>
            <a:r>
              <a:rPr lang="cs-CZ" dirty="0" err="1"/>
              <a:t>you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your</a:t>
            </a:r>
            <a:r>
              <a:rPr lang="cs-CZ" dirty="0"/>
              <a:t> </a:t>
            </a:r>
            <a:r>
              <a:rPr lang="cs-CZ" dirty="0" err="1"/>
              <a:t>attention</a:t>
            </a:r>
            <a:r>
              <a:rPr lang="cs-CZ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6896957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1000460"/>
            <a:ext cx="5111750" cy="538086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2" y="1000461"/>
            <a:ext cx="3008313" cy="5345998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cs-CZ" dirty="0"/>
              <a:t>Kliknutím lze upravit styly předlohy textu.</a:t>
            </a:r>
          </a:p>
        </p:txBody>
      </p:sp>
      <p:sp>
        <p:nvSpPr>
          <p:cNvPr id="6" name="Zástupný symbol pro zápatí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IZP cvičení 1</a:t>
            </a:r>
          </a:p>
        </p:txBody>
      </p:sp>
      <p:sp>
        <p:nvSpPr>
          <p:cNvPr id="7" name="Zástupný symbol pro číslo snímku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B9C9DCE-74AD-40A2-919B-1CC767854C98}" type="slidenum">
              <a:rPr lang="en-US" altLang="cs-CZ"/>
              <a:pPr/>
              <a:t>‹#›</a:t>
            </a:fld>
            <a:endParaRPr lang="en-US" altLang="cs-CZ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41611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103741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4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pPr lvl="0"/>
            <a:r>
              <a:rPr lang="cs-CZ" noProof="0"/>
              <a:t>Kliknutím na ikonu přidáte obrázek.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zápatí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IZP cvičení 1</a:t>
            </a:r>
          </a:p>
        </p:txBody>
      </p:sp>
      <p:sp>
        <p:nvSpPr>
          <p:cNvPr id="7" name="Zástupný symbol pro číslo snímku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F6DA920-88DF-466E-B7A8-39DA64F1E1EB}" type="slidenum">
              <a:rPr lang="en-US" altLang="cs-CZ"/>
              <a:pPr/>
              <a:t>‹#›</a:t>
            </a:fld>
            <a:endParaRPr lang="en-US" altLang="cs-CZ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2484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IZP cvičení 1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839148-7006-41C4-ABC2-D2A9F4595A63}" type="slidenum">
              <a:rPr lang="en-US" altLang="cs-CZ" smtClean="0"/>
              <a:pPr/>
              <a:t>‹#›</a:t>
            </a:fld>
            <a:endParaRPr lang="en-US" altLang="cs-CZ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98505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1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67" indent="0">
              <a:buNone/>
              <a:defRPr sz="1800"/>
            </a:lvl2pPr>
            <a:lvl3pPr marL="914332" indent="0">
              <a:buNone/>
              <a:defRPr sz="1600"/>
            </a:lvl3pPr>
            <a:lvl4pPr marL="1371498" indent="0">
              <a:buNone/>
              <a:defRPr sz="1400"/>
            </a:lvl4pPr>
            <a:lvl5pPr marL="1828664" indent="0">
              <a:buNone/>
              <a:defRPr sz="1400"/>
            </a:lvl5pPr>
            <a:lvl6pPr marL="2285830" indent="0">
              <a:buNone/>
              <a:defRPr sz="1400"/>
            </a:lvl6pPr>
            <a:lvl7pPr marL="2742994" indent="0">
              <a:buNone/>
              <a:defRPr sz="1400"/>
            </a:lvl7pPr>
            <a:lvl8pPr marL="3200160" indent="0">
              <a:buNone/>
              <a:defRPr sz="1400"/>
            </a:lvl8pPr>
            <a:lvl9pPr marL="3657327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IZP cvičení 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FEAC19-CD6C-4528-B09F-367B3931C207}" type="slidenum">
              <a:rPr lang="en-US" altLang="cs-CZ"/>
              <a:pPr/>
              <a:t>‹#›</a:t>
            </a:fld>
            <a:endParaRPr lang="en-US" altLang="cs-CZ"/>
          </a:p>
        </p:txBody>
      </p:sp>
      <p:sp>
        <p:nvSpPr>
          <p:cNvPr id="6" name="Obdélník 5"/>
          <p:cNvSpPr/>
          <p:nvPr userDrawn="1"/>
        </p:nvSpPr>
        <p:spPr bwMode="auto">
          <a:xfrm>
            <a:off x="0" y="0"/>
            <a:ext cx="9144000" cy="57606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cs-CZ" sz="2400" b="1" i="0" u="none" strike="noStrike" cap="none" normalizeH="0" baseline="0">
              <a:ln>
                <a:noFill/>
              </a:ln>
              <a:solidFill>
                <a:srgbClr val="B9000C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09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323851" y="765175"/>
            <a:ext cx="4243388" cy="5330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719643" y="765175"/>
            <a:ext cx="4244975" cy="5330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IZP cvičení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AC346-A157-4EF4-A06B-3AB421B38C20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2687287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IZP cvičení 1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44FB18-8EAF-4DED-A64D-DB11D411D2B0}" type="slidenum">
              <a:rPr lang="en-US" altLang="cs-CZ"/>
              <a:pPr/>
              <a:t>‹#›</a:t>
            </a:fld>
            <a:endParaRPr lang="en-US" altLang="cs-CZ"/>
          </a:p>
        </p:txBody>
      </p:sp>
      <p:sp>
        <p:nvSpPr>
          <p:cNvPr id="9" name="Nadpis 1"/>
          <p:cNvSpPr>
            <a:spLocks noGrp="1"/>
          </p:cNvSpPr>
          <p:nvPr>
            <p:ph type="title"/>
          </p:nvPr>
        </p:nvSpPr>
        <p:spPr>
          <a:xfrm>
            <a:off x="323855" y="-100013"/>
            <a:ext cx="7699375" cy="720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88370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5" y="-100013"/>
            <a:ext cx="7699375" cy="72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IZP cvičení 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9E105-8003-4962-AFA0-54D4ABFA0C7D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93127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23855" y="-100013"/>
            <a:ext cx="7699375" cy="72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Klepnutím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lze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upravit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styl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předlohy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nadpisů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692706"/>
            <a:ext cx="5111750" cy="54334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Zástupný symbol pro zápatí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IZP cvičení 1</a:t>
            </a:r>
          </a:p>
        </p:txBody>
      </p:sp>
      <p:sp>
        <p:nvSpPr>
          <p:cNvPr id="7" name="Zástupný symbol pro číslo snímku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B9C9DCE-74AD-40A2-919B-1CC767854C98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2417355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23855" y="-100013"/>
            <a:ext cx="7699375" cy="72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Klepnutím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lze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upravit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styl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předlohy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nadpisů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4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cs-CZ" noProof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Zástupný symbol pro zápatí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IZP cvičení 1</a:t>
            </a:r>
          </a:p>
        </p:txBody>
      </p:sp>
      <p:sp>
        <p:nvSpPr>
          <p:cNvPr id="7" name="Zástupný symbol pro číslo snímku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F6DA920-88DF-466E-B7A8-39DA64F1E1EB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2853345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0" y="6497638"/>
            <a:ext cx="9144000" cy="360362"/>
          </a:xfrm>
          <a:prstGeom prst="rect">
            <a:avLst/>
          </a:prstGeom>
          <a:solidFill>
            <a:srgbClr val="00A9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grpSp>
        <p:nvGrpSpPr>
          <p:cNvPr id="2" name="Skupina 1"/>
          <p:cNvGrpSpPr/>
          <p:nvPr userDrawn="1"/>
        </p:nvGrpSpPr>
        <p:grpSpPr>
          <a:xfrm>
            <a:off x="0" y="1"/>
            <a:ext cx="9144000" cy="547697"/>
            <a:chOff x="0" y="1"/>
            <a:chExt cx="9144000" cy="547697"/>
          </a:xfrm>
        </p:grpSpPr>
        <p:sp>
          <p:nvSpPr>
            <p:cNvPr id="18466" name="Rectangle 34"/>
            <p:cNvSpPr>
              <a:spLocks noChangeArrowheads="1"/>
            </p:cNvSpPr>
            <p:nvPr/>
          </p:nvSpPr>
          <p:spPr bwMode="auto">
            <a:xfrm>
              <a:off x="0" y="512773"/>
              <a:ext cx="9144000" cy="34925"/>
            </a:xfrm>
            <a:prstGeom prst="rect">
              <a:avLst/>
            </a:prstGeom>
            <a:solidFill>
              <a:schemeClr val="tx1">
                <a:alpha val="10001"/>
              </a:schemeClr>
            </a:solidFill>
            <a:ln w="9525" cmpd="thinThick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 sz="2400"/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0" y="1"/>
              <a:ext cx="9144000" cy="512763"/>
            </a:xfrm>
            <a:prstGeom prst="rect">
              <a:avLst/>
            </a:prstGeom>
            <a:solidFill>
              <a:schemeClr val="tx1">
                <a:alpha val="10001"/>
              </a:schemeClr>
            </a:solidFill>
            <a:ln w="9525" cmpd="thinThick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 sz="2400"/>
            </a:p>
          </p:txBody>
        </p:sp>
      </p:grp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5" y="-100013"/>
            <a:ext cx="7699375" cy="720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cs-CZ" dirty="0" err="1"/>
              <a:t>Klepnutím</a:t>
            </a:r>
            <a:r>
              <a:rPr lang="en-US" altLang="cs-CZ" dirty="0"/>
              <a:t> </a:t>
            </a:r>
            <a:r>
              <a:rPr lang="en-US" altLang="cs-CZ" dirty="0" err="1"/>
              <a:t>lze</a:t>
            </a:r>
            <a:r>
              <a:rPr lang="en-US" altLang="cs-CZ" dirty="0"/>
              <a:t> </a:t>
            </a:r>
            <a:r>
              <a:rPr lang="en-US" altLang="cs-CZ" dirty="0" err="1"/>
              <a:t>upravit</a:t>
            </a:r>
            <a:r>
              <a:rPr lang="en-US" altLang="cs-CZ" dirty="0"/>
              <a:t> </a:t>
            </a:r>
            <a:r>
              <a:rPr lang="en-US" altLang="cs-CZ" dirty="0" err="1"/>
              <a:t>styl</a:t>
            </a:r>
            <a:r>
              <a:rPr lang="en-US" altLang="cs-CZ" dirty="0"/>
              <a:t> </a:t>
            </a:r>
            <a:r>
              <a:rPr lang="en-US" altLang="cs-CZ" dirty="0" err="1"/>
              <a:t>předlohy</a:t>
            </a:r>
            <a:r>
              <a:rPr lang="en-US" altLang="cs-CZ" dirty="0"/>
              <a:t> </a:t>
            </a:r>
            <a:r>
              <a:rPr lang="en-US" altLang="cs-CZ" dirty="0" err="1"/>
              <a:t>nadpisů</a:t>
            </a:r>
            <a:r>
              <a:rPr lang="en-US" altLang="cs-CZ" dirty="0"/>
              <a:t>.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5" y="765175"/>
            <a:ext cx="8640763" cy="533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cs-CZ" dirty="0" err="1"/>
              <a:t>Klepnutím</a:t>
            </a:r>
            <a:r>
              <a:rPr lang="en-US" altLang="cs-CZ" dirty="0"/>
              <a:t> </a:t>
            </a:r>
            <a:r>
              <a:rPr lang="en-US" altLang="cs-CZ" dirty="0" err="1"/>
              <a:t>lze</a:t>
            </a:r>
            <a:r>
              <a:rPr lang="en-US" altLang="cs-CZ" dirty="0"/>
              <a:t> </a:t>
            </a:r>
            <a:r>
              <a:rPr lang="en-US" altLang="cs-CZ" dirty="0" err="1"/>
              <a:t>upravit</a:t>
            </a:r>
            <a:r>
              <a:rPr lang="en-US" altLang="cs-CZ" dirty="0"/>
              <a:t> </a:t>
            </a:r>
            <a:r>
              <a:rPr lang="en-US" altLang="cs-CZ" dirty="0" err="1"/>
              <a:t>styly</a:t>
            </a:r>
            <a:r>
              <a:rPr lang="en-US" altLang="cs-CZ" dirty="0"/>
              <a:t> </a:t>
            </a:r>
            <a:r>
              <a:rPr lang="en-US" altLang="cs-CZ" dirty="0" err="1"/>
              <a:t>předlohy</a:t>
            </a:r>
            <a:r>
              <a:rPr lang="en-US" altLang="cs-CZ" dirty="0"/>
              <a:t> </a:t>
            </a:r>
            <a:r>
              <a:rPr lang="en-US" altLang="cs-CZ" dirty="0" err="1"/>
              <a:t>textu</a:t>
            </a:r>
            <a:r>
              <a:rPr lang="en-US" altLang="cs-CZ" dirty="0"/>
              <a:t>.</a:t>
            </a:r>
          </a:p>
          <a:p>
            <a:pPr lvl="1"/>
            <a:r>
              <a:rPr lang="en-US" altLang="cs-CZ" dirty="0" err="1"/>
              <a:t>Druhá</a:t>
            </a:r>
            <a:r>
              <a:rPr lang="en-US" altLang="cs-CZ" dirty="0"/>
              <a:t> </a:t>
            </a:r>
            <a:r>
              <a:rPr lang="en-US" altLang="cs-CZ" dirty="0" err="1"/>
              <a:t>úroveň</a:t>
            </a:r>
            <a:endParaRPr lang="en-US" altLang="cs-CZ" dirty="0"/>
          </a:p>
          <a:p>
            <a:pPr lvl="2"/>
            <a:r>
              <a:rPr lang="en-US" altLang="cs-CZ" dirty="0" err="1"/>
              <a:t>Třetí</a:t>
            </a:r>
            <a:r>
              <a:rPr lang="en-US" altLang="cs-CZ" dirty="0"/>
              <a:t> </a:t>
            </a:r>
            <a:r>
              <a:rPr lang="en-US" altLang="cs-CZ" dirty="0" err="1"/>
              <a:t>úroveň</a:t>
            </a:r>
            <a:endParaRPr lang="en-US" altLang="cs-CZ" dirty="0"/>
          </a:p>
          <a:p>
            <a:pPr lvl="3"/>
            <a:r>
              <a:rPr lang="en-US" altLang="cs-CZ" dirty="0" err="1"/>
              <a:t>Čtvrtá</a:t>
            </a:r>
            <a:r>
              <a:rPr lang="en-US" altLang="cs-CZ" dirty="0"/>
              <a:t> </a:t>
            </a:r>
            <a:r>
              <a:rPr lang="en-US" altLang="cs-CZ" dirty="0" err="1"/>
              <a:t>úroveň</a:t>
            </a:r>
            <a:endParaRPr lang="en-US" altLang="cs-CZ" dirty="0"/>
          </a:p>
          <a:p>
            <a:pPr lvl="4"/>
            <a:r>
              <a:rPr lang="en-US" altLang="cs-CZ" dirty="0" err="1"/>
              <a:t>Pátá</a:t>
            </a:r>
            <a:r>
              <a:rPr lang="en-US" altLang="cs-CZ" dirty="0"/>
              <a:t> </a:t>
            </a:r>
            <a:r>
              <a:rPr lang="en-US" altLang="cs-CZ" dirty="0" err="1"/>
              <a:t>úroveň</a:t>
            </a:r>
            <a:endParaRPr lang="en-US" altLang="cs-CZ" dirty="0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7950" y="6524635"/>
            <a:ext cx="78486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400" b="0">
                <a:solidFill>
                  <a:schemeClr val="bg1"/>
                </a:solidFill>
                <a:latin typeface="+mj-lt"/>
                <a:cs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IZP cvičení 1</a:t>
            </a:r>
            <a:endParaRPr lang="en-US" dirty="0"/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72450" y="6524635"/>
            <a:ext cx="82708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400" b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A689CB1D-D8FD-4B5B-916F-DD5C38307548}" type="slidenum">
              <a:rPr lang="en-US" altLang="cs-CZ" smtClean="0"/>
              <a:pPr/>
              <a:t>‹#›</a:t>
            </a:fld>
            <a:endParaRPr lang="en-US" altLang="cs-CZ" dirty="0"/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215900" y="115889"/>
            <a:ext cx="47625" cy="288925"/>
          </a:xfrm>
          <a:prstGeom prst="rect">
            <a:avLst/>
          </a:prstGeom>
          <a:solidFill>
            <a:srgbClr val="FE000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FontTx/>
              <a:buNone/>
              <a:defRPr/>
            </a:pPr>
            <a:endParaRPr lang="cs-CZ" sz="2400" b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8064505" y="6530975"/>
            <a:ext cx="49213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sp>
        <p:nvSpPr>
          <p:cNvPr id="13" name="Rectangle 14"/>
          <p:cNvSpPr>
            <a:spLocks noChangeArrowheads="1"/>
          </p:cNvSpPr>
          <p:nvPr userDrawn="1"/>
        </p:nvSpPr>
        <p:spPr bwMode="auto">
          <a:xfrm>
            <a:off x="8083001" y="116635"/>
            <a:ext cx="47625" cy="288925"/>
          </a:xfrm>
          <a:prstGeom prst="rect">
            <a:avLst/>
          </a:prstGeom>
          <a:solidFill>
            <a:srgbClr val="00A9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FontTx/>
              <a:buNone/>
              <a:defRPr/>
            </a:pPr>
            <a:endParaRPr lang="cs-CZ" sz="2400" b="0">
              <a:solidFill>
                <a:schemeClr val="tx1"/>
              </a:solidFill>
              <a:latin typeface="Century Gothic" pitchFamily="34" charset="0"/>
            </a:endParaRPr>
          </a:p>
        </p:txBody>
      </p:sp>
      <p:pic>
        <p:nvPicPr>
          <p:cNvPr id="14" name="Obrázek 13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882" y="101557"/>
            <a:ext cx="840862" cy="33679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22" r:id="rId2"/>
    <p:sldLayoutId id="2147483702" r:id="rId3"/>
    <p:sldLayoutId id="2147483703" r:id="rId4"/>
    <p:sldLayoutId id="2147483704" r:id="rId5"/>
    <p:sldLayoutId id="2147483705" r:id="rId6"/>
    <p:sldLayoutId id="2147483707" r:id="rId7"/>
    <p:sldLayoutId id="2147483710" r:id="rId8"/>
    <p:sldLayoutId id="2147483711" r:id="rId9"/>
    <p:sldLayoutId id="2147483708" r:id="rId10"/>
    <p:sldLayoutId id="2147483712" r:id="rId11"/>
    <p:sldLayoutId id="2147483725" r:id="rId12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00A9E0"/>
          </a:solidFill>
          <a:latin typeface="+mj-lt"/>
          <a:ea typeface="Calibri" panose="020F0502020204030204" pitchFamily="34" charset="0"/>
          <a:cs typeface="Calibri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5pPr>
      <a:lvl6pPr marL="457167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6pPr>
      <a:lvl7pPr marL="914332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7pPr>
      <a:lvl8pPr marL="1371498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8pPr>
      <a:lvl9pPr marL="1828664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9pPr>
    </p:titleStyle>
    <p:bodyStyle>
      <a:lvl1pPr marL="342874" indent="-342874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Calibri" panose="020F0502020204030204" pitchFamily="34" charset="0"/>
          <a:cs typeface="Calibri" pitchFamily="34" charset="0"/>
        </a:defRPr>
      </a:lvl1pPr>
      <a:lvl2pPr marL="742895" indent="-28573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Calibri" panose="020F0502020204030204" pitchFamily="34" charset="0"/>
          <a:cs typeface="Calibri" pitchFamily="34" charset="0"/>
        </a:defRPr>
      </a:lvl2pPr>
      <a:lvl3pPr marL="1142914" indent="-228584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Calibri" panose="020F0502020204030204" pitchFamily="34" charset="0"/>
          <a:cs typeface="Calibri" pitchFamily="34" charset="0"/>
        </a:defRPr>
      </a:lvl3pPr>
      <a:lvl4pPr marL="1600080" indent="-228584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Calibri" panose="020F0502020204030204" pitchFamily="34" charset="0"/>
          <a:cs typeface="Calibri" pitchFamily="34" charset="0"/>
        </a:defRPr>
      </a:lvl4pPr>
      <a:lvl5pPr marL="2057247" indent="-228584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Calibri" panose="020F0502020204030204" pitchFamily="34" charset="0"/>
          <a:cs typeface="Calibri" pitchFamily="34" charset="0"/>
        </a:defRPr>
      </a:lvl5pPr>
      <a:lvl6pPr marL="2514412" indent="-228584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971578" indent="-228584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3428744" indent="-228584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885910" indent="-228584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5" y="101557"/>
            <a:ext cx="7699375" cy="720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cs-CZ" dirty="0" err="1"/>
              <a:t>Klepnutím</a:t>
            </a:r>
            <a:r>
              <a:rPr lang="en-US" altLang="cs-CZ" dirty="0"/>
              <a:t> </a:t>
            </a:r>
            <a:r>
              <a:rPr lang="en-US" altLang="cs-CZ" dirty="0" err="1"/>
              <a:t>lze</a:t>
            </a:r>
            <a:r>
              <a:rPr lang="en-US" altLang="cs-CZ" dirty="0"/>
              <a:t> </a:t>
            </a:r>
            <a:r>
              <a:rPr lang="en-US" altLang="cs-CZ" dirty="0" err="1"/>
              <a:t>upravit</a:t>
            </a:r>
            <a:r>
              <a:rPr lang="en-US" altLang="cs-CZ" dirty="0"/>
              <a:t> </a:t>
            </a:r>
            <a:r>
              <a:rPr lang="en-US" altLang="cs-CZ" dirty="0" err="1"/>
              <a:t>styl</a:t>
            </a:r>
            <a:r>
              <a:rPr lang="en-US" altLang="cs-CZ" dirty="0"/>
              <a:t> </a:t>
            </a:r>
            <a:r>
              <a:rPr lang="en-US" altLang="cs-CZ" dirty="0" err="1"/>
              <a:t>předlohy</a:t>
            </a:r>
            <a:r>
              <a:rPr lang="en-US" altLang="cs-CZ" dirty="0"/>
              <a:t> </a:t>
            </a:r>
            <a:r>
              <a:rPr lang="en-US" altLang="cs-CZ" dirty="0" err="1"/>
              <a:t>nadpisů</a:t>
            </a:r>
            <a:r>
              <a:rPr lang="en-US" altLang="cs-CZ" dirty="0"/>
              <a:t>.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5" y="980728"/>
            <a:ext cx="8640763" cy="5115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cs-CZ" dirty="0" err="1"/>
              <a:t>Klepnutím</a:t>
            </a:r>
            <a:r>
              <a:rPr lang="en-US" altLang="cs-CZ" dirty="0"/>
              <a:t> </a:t>
            </a:r>
            <a:r>
              <a:rPr lang="en-US" altLang="cs-CZ" dirty="0" err="1"/>
              <a:t>lze</a:t>
            </a:r>
            <a:r>
              <a:rPr lang="en-US" altLang="cs-CZ" dirty="0"/>
              <a:t> </a:t>
            </a:r>
            <a:r>
              <a:rPr lang="en-US" altLang="cs-CZ" dirty="0" err="1"/>
              <a:t>upravit</a:t>
            </a:r>
            <a:r>
              <a:rPr lang="en-US" altLang="cs-CZ" dirty="0"/>
              <a:t> </a:t>
            </a:r>
            <a:r>
              <a:rPr lang="en-US" altLang="cs-CZ" dirty="0" err="1"/>
              <a:t>styly</a:t>
            </a:r>
            <a:r>
              <a:rPr lang="en-US" altLang="cs-CZ" dirty="0"/>
              <a:t> </a:t>
            </a:r>
            <a:r>
              <a:rPr lang="en-US" altLang="cs-CZ" dirty="0" err="1"/>
              <a:t>předlohy</a:t>
            </a:r>
            <a:r>
              <a:rPr lang="en-US" altLang="cs-CZ" dirty="0"/>
              <a:t> </a:t>
            </a:r>
            <a:r>
              <a:rPr lang="en-US" altLang="cs-CZ" dirty="0" err="1"/>
              <a:t>textu</a:t>
            </a:r>
            <a:r>
              <a:rPr lang="en-US" altLang="cs-CZ" dirty="0"/>
              <a:t>.</a:t>
            </a:r>
          </a:p>
          <a:p>
            <a:pPr lvl="1"/>
            <a:r>
              <a:rPr lang="en-US" altLang="cs-CZ" dirty="0" err="1"/>
              <a:t>Druhá</a:t>
            </a:r>
            <a:r>
              <a:rPr lang="en-US" altLang="cs-CZ" dirty="0"/>
              <a:t> </a:t>
            </a:r>
            <a:r>
              <a:rPr lang="en-US" altLang="cs-CZ" dirty="0" err="1"/>
              <a:t>úroveň</a:t>
            </a:r>
            <a:endParaRPr lang="en-US" altLang="cs-CZ" dirty="0"/>
          </a:p>
          <a:p>
            <a:pPr lvl="2"/>
            <a:r>
              <a:rPr lang="en-US" altLang="cs-CZ" dirty="0" err="1"/>
              <a:t>Třetí</a:t>
            </a:r>
            <a:r>
              <a:rPr lang="en-US" altLang="cs-CZ" dirty="0"/>
              <a:t> </a:t>
            </a:r>
            <a:r>
              <a:rPr lang="en-US" altLang="cs-CZ" dirty="0" err="1"/>
              <a:t>úroveň</a:t>
            </a:r>
            <a:endParaRPr lang="en-US" altLang="cs-CZ" dirty="0"/>
          </a:p>
          <a:p>
            <a:pPr lvl="3"/>
            <a:r>
              <a:rPr lang="en-US" altLang="cs-CZ" dirty="0" err="1"/>
              <a:t>Čtvrtá</a:t>
            </a:r>
            <a:r>
              <a:rPr lang="en-US" altLang="cs-CZ" dirty="0"/>
              <a:t> </a:t>
            </a:r>
            <a:r>
              <a:rPr lang="en-US" altLang="cs-CZ" dirty="0" err="1"/>
              <a:t>úroveň</a:t>
            </a:r>
            <a:endParaRPr lang="en-US" altLang="cs-CZ" dirty="0"/>
          </a:p>
          <a:p>
            <a:pPr lvl="4"/>
            <a:r>
              <a:rPr lang="en-US" altLang="cs-CZ" dirty="0" err="1"/>
              <a:t>Pátá</a:t>
            </a:r>
            <a:r>
              <a:rPr lang="en-US" altLang="cs-CZ" dirty="0"/>
              <a:t> </a:t>
            </a:r>
            <a:r>
              <a:rPr lang="en-US" altLang="cs-CZ" dirty="0" err="1"/>
              <a:t>úroveň</a:t>
            </a:r>
            <a:endParaRPr lang="en-US" altLang="cs-CZ" dirty="0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7950" y="6524635"/>
            <a:ext cx="78486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400" b="0">
                <a:solidFill>
                  <a:schemeClr val="accent2"/>
                </a:solidFill>
                <a:latin typeface="+mj-lt"/>
                <a:cs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IZP cvičení 1</a:t>
            </a:r>
            <a:endParaRPr lang="en-US" dirty="0"/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72450" y="6524635"/>
            <a:ext cx="82708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400" b="0">
                <a:solidFill>
                  <a:schemeClr val="accent2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A689CB1D-D8FD-4B5B-916F-DD5C38307548}" type="slidenum">
              <a:rPr lang="en-US" altLang="cs-CZ" smtClean="0"/>
              <a:pPr/>
              <a:t>‹#›</a:t>
            </a:fld>
            <a:endParaRPr lang="en-US" altLang="cs-CZ" dirty="0"/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8064505" y="6530975"/>
            <a:ext cx="49213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pic>
        <p:nvPicPr>
          <p:cNvPr id="14" name="Obrázek 13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603" y="293523"/>
            <a:ext cx="840862" cy="33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052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2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+mj-lt"/>
          <a:ea typeface="Calibri" panose="020F0502020204030204" pitchFamily="34" charset="0"/>
          <a:cs typeface="Calibri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5pPr>
      <a:lvl6pPr marL="457167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6pPr>
      <a:lvl7pPr marL="914332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7pPr>
      <a:lvl8pPr marL="1371498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8pPr>
      <a:lvl9pPr marL="1828664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9pPr>
    </p:titleStyle>
    <p:bodyStyle>
      <a:lvl1pPr marL="342874" indent="-342874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Calibri" panose="020F0502020204030204" pitchFamily="34" charset="0"/>
          <a:cs typeface="Calibri" pitchFamily="34" charset="0"/>
        </a:defRPr>
      </a:lvl1pPr>
      <a:lvl2pPr marL="742895" indent="-28573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Calibri" panose="020F0502020204030204" pitchFamily="34" charset="0"/>
          <a:cs typeface="Calibri" pitchFamily="34" charset="0"/>
        </a:defRPr>
      </a:lvl2pPr>
      <a:lvl3pPr marL="1142914" indent="-228584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Calibri" panose="020F0502020204030204" pitchFamily="34" charset="0"/>
          <a:cs typeface="Calibri" pitchFamily="34" charset="0"/>
        </a:defRPr>
      </a:lvl3pPr>
      <a:lvl4pPr marL="1600080" indent="-228584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Calibri" panose="020F0502020204030204" pitchFamily="34" charset="0"/>
          <a:cs typeface="Calibri" pitchFamily="34" charset="0"/>
        </a:defRPr>
      </a:lvl4pPr>
      <a:lvl5pPr marL="2057247" indent="-228584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Calibri" panose="020F0502020204030204" pitchFamily="34" charset="0"/>
          <a:cs typeface="Calibri" pitchFamily="34" charset="0"/>
        </a:defRPr>
      </a:lvl5pPr>
      <a:lvl6pPr marL="2514412" indent="-228584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971578" indent="-228584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3428744" indent="-228584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885910" indent="-228584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-1044623" y="3694115"/>
            <a:ext cx="7921675" cy="455612"/>
          </a:xfrm>
        </p:spPr>
        <p:txBody>
          <a:bodyPr/>
          <a:lstStyle/>
          <a:p>
            <a:r>
              <a:rPr lang="en-US" altLang="cs-CZ" dirty="0"/>
              <a:t>Soft Computing (SFC) project</a:t>
            </a:r>
            <a:endParaRPr lang="cs-CZ" altLang="cs-CZ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5880" y="1909760"/>
            <a:ext cx="7928507" cy="1254125"/>
          </a:xfrm>
        </p:spPr>
        <p:txBody>
          <a:bodyPr/>
          <a:lstStyle/>
          <a:p>
            <a:pPr algn="ctr"/>
            <a:r>
              <a:rPr lang="en-US" altLang="cs-CZ" dirty="0"/>
              <a:t>Long Short-Term Memory (LSTM) Demonstration</a:t>
            </a:r>
            <a:endParaRPr lang="cs-CZ" altLang="cs-CZ" dirty="0"/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-1044624" y="4149731"/>
            <a:ext cx="793812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cs-CZ" altLang="cs-CZ" sz="1400" b="0" dirty="0">
                <a:solidFill>
                  <a:schemeClr val="bg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Brno University </a:t>
            </a:r>
            <a:r>
              <a:rPr lang="cs-CZ" altLang="cs-CZ" sz="1400" b="0" dirty="0" err="1">
                <a:solidFill>
                  <a:schemeClr val="bg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cs-CZ" altLang="cs-CZ" sz="1400" b="0" dirty="0">
                <a:solidFill>
                  <a:schemeClr val="bg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 Technology</a:t>
            </a:r>
            <a:r>
              <a:rPr lang="en-US" altLang="cs-CZ" sz="1400" b="0" dirty="0">
                <a:solidFill>
                  <a:schemeClr val="bg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, F</a:t>
            </a:r>
            <a:r>
              <a:rPr lang="cs-CZ" altLang="cs-CZ" sz="1400" b="0" dirty="0" err="1">
                <a:solidFill>
                  <a:schemeClr val="bg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aculty</a:t>
            </a:r>
            <a:r>
              <a:rPr lang="cs-CZ" altLang="cs-CZ" sz="1400" b="0" dirty="0">
                <a:solidFill>
                  <a:schemeClr val="bg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cs-CZ" altLang="cs-CZ" sz="1400" b="0" dirty="0" err="1">
                <a:solidFill>
                  <a:schemeClr val="bg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cs-CZ" altLang="cs-CZ" sz="1400" b="0" dirty="0">
                <a:solidFill>
                  <a:schemeClr val="bg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cs-CZ" altLang="cs-CZ" sz="1400" b="0" dirty="0" err="1">
                <a:solidFill>
                  <a:schemeClr val="bg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Information</a:t>
            </a:r>
            <a:r>
              <a:rPr lang="cs-CZ" altLang="cs-CZ" sz="1400" b="0" dirty="0">
                <a:solidFill>
                  <a:schemeClr val="bg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 Technology</a:t>
            </a:r>
            <a:endParaRPr lang="en-US" altLang="cs-CZ" sz="1400" b="0" dirty="0">
              <a:solidFill>
                <a:schemeClr val="bg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>
              <a:spcBef>
                <a:spcPct val="0"/>
              </a:spcBef>
              <a:buFontTx/>
              <a:buNone/>
            </a:pPr>
            <a:r>
              <a:rPr lang="en-US" altLang="cs-CZ" sz="1400" b="0" dirty="0">
                <a:solidFill>
                  <a:schemeClr val="bg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Bo</a:t>
            </a:r>
            <a:r>
              <a:rPr lang="cs-CZ" altLang="cs-CZ" sz="1400" b="0" dirty="0">
                <a:solidFill>
                  <a:schemeClr val="bg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ž</a:t>
            </a:r>
            <a:r>
              <a:rPr lang="en-US" altLang="cs-CZ" sz="1400" b="0" dirty="0">
                <a:solidFill>
                  <a:schemeClr val="bg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et</a:t>
            </a:r>
            <a:r>
              <a:rPr lang="cs-CZ" altLang="cs-CZ" sz="1400" b="0" dirty="0">
                <a:solidFill>
                  <a:schemeClr val="bg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ě</a:t>
            </a:r>
            <a:r>
              <a:rPr lang="en-US" altLang="cs-CZ" sz="1400" b="0" dirty="0" err="1">
                <a:solidFill>
                  <a:schemeClr val="bg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chova</a:t>
            </a:r>
            <a:r>
              <a:rPr lang="en-US" altLang="cs-CZ" sz="1400" b="0" dirty="0">
                <a:solidFill>
                  <a:schemeClr val="bg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cs-CZ" altLang="cs-CZ" sz="1400" b="0" dirty="0">
                <a:solidFill>
                  <a:schemeClr val="bg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1/</a:t>
            </a:r>
            <a:r>
              <a:rPr lang="en-US" altLang="cs-CZ" sz="1400" b="0" dirty="0">
                <a:solidFill>
                  <a:schemeClr val="bg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2, 612 </a:t>
            </a:r>
            <a:r>
              <a:rPr lang="cs-CZ" altLang="cs-CZ" sz="1400" b="0" dirty="0">
                <a:solidFill>
                  <a:schemeClr val="bg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66</a:t>
            </a:r>
            <a:r>
              <a:rPr lang="en-US" altLang="cs-CZ" sz="1400" b="0" dirty="0">
                <a:solidFill>
                  <a:schemeClr val="bg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 Brno</a:t>
            </a:r>
            <a:r>
              <a:rPr lang="cs-CZ" altLang="cs-CZ" sz="1400" b="0" dirty="0">
                <a:solidFill>
                  <a:schemeClr val="bg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 - Královo Pole</a:t>
            </a:r>
            <a:endParaRPr lang="en-US" altLang="cs-CZ" sz="1400" b="0" dirty="0">
              <a:solidFill>
                <a:schemeClr val="bg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>
              <a:spcBef>
                <a:spcPct val="0"/>
              </a:spcBef>
              <a:buFontTx/>
              <a:buNone/>
            </a:pPr>
            <a:r>
              <a:rPr lang="cs-CZ" altLang="cs-CZ" sz="1400" b="0" dirty="0">
                <a:solidFill>
                  <a:schemeClr val="bg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Šimon Šmída, </a:t>
            </a:r>
            <a:r>
              <a:rPr lang="cs-CZ" altLang="cs-CZ" sz="1400" b="0" dirty="0" err="1">
                <a:solidFill>
                  <a:schemeClr val="bg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xsmida</a:t>
            </a:r>
            <a:r>
              <a:rPr lang="en-US" altLang="cs-CZ" sz="1400" b="0" dirty="0">
                <a:solidFill>
                  <a:schemeClr val="bg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03@stud.fit.vut.cz</a:t>
            </a:r>
            <a:endParaRPr lang="cs-CZ" altLang="cs-CZ" sz="1400" b="0" dirty="0">
              <a:solidFill>
                <a:schemeClr val="bg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>
              <a:spcBef>
                <a:spcPct val="0"/>
              </a:spcBef>
              <a:buFontTx/>
              <a:buNone/>
            </a:pPr>
            <a:endParaRPr lang="en-US" altLang="cs-CZ" sz="1400" b="0" dirty="0">
              <a:solidFill>
                <a:schemeClr val="bg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740352" y="6381328"/>
            <a:ext cx="11480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  <a:buFontTx/>
              <a:buNone/>
            </a:pPr>
            <a:r>
              <a:rPr lang="en-US" altLang="cs-CZ" sz="1400" b="0" dirty="0">
                <a:solidFill>
                  <a:schemeClr val="bg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11.12. 2023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cs-CZ" dirty="0"/>
              <a:t>LSTM demonstration Project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7C8EF0-02FD-40B5-BB0A-5D3ED24F57E9}" type="slidenum">
              <a:rPr lang="en-US" altLang="cs-CZ" smtClean="0"/>
              <a:pPr/>
              <a:t>10</a:t>
            </a:fld>
            <a:endParaRPr lang="en-US" altLang="cs-CZ"/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80F92AE1-7F23-B13B-A04D-AF8EF66CF04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80379" y="1713071"/>
            <a:ext cx="3092071" cy="3863906"/>
          </a:xfrm>
          <a:prstGeom prst="rect">
            <a:avLst/>
          </a:prstGeom>
        </p:spPr>
      </p:pic>
      <p:pic>
        <p:nvPicPr>
          <p:cNvPr id="15" name="Obrázek 14">
            <a:extLst>
              <a:ext uri="{FF2B5EF4-FFF2-40B4-BE49-F238E27FC236}">
                <a16:creationId xmlns:a16="http://schemas.microsoft.com/office/drawing/2014/main" id="{9A08EE3B-383D-FA69-6C20-AF937838A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12" y="888424"/>
            <a:ext cx="4029526" cy="1789500"/>
          </a:xfrm>
          <a:prstGeom prst="rect">
            <a:avLst/>
          </a:prstGeom>
        </p:spPr>
      </p:pic>
      <p:pic>
        <p:nvPicPr>
          <p:cNvPr id="17" name="Obrázek 16">
            <a:extLst>
              <a:ext uri="{FF2B5EF4-FFF2-40B4-BE49-F238E27FC236}">
                <a16:creationId xmlns:a16="http://schemas.microsoft.com/office/drawing/2014/main" id="{741BD6C3-46EE-1755-3D1A-86CD8D801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672" y="3962574"/>
            <a:ext cx="1858172" cy="2088232"/>
          </a:xfrm>
          <a:prstGeom prst="rect">
            <a:avLst/>
          </a:prstGeom>
        </p:spPr>
      </p:pic>
      <p:cxnSp>
        <p:nvCxnSpPr>
          <p:cNvPr id="19" name="Přímá spojnice se šipkou 18">
            <a:extLst>
              <a:ext uri="{FF2B5EF4-FFF2-40B4-BE49-F238E27FC236}">
                <a16:creationId xmlns:a16="http://schemas.microsoft.com/office/drawing/2014/main" id="{BF5EE61A-0A6E-4040-5E55-5FF0B962EC8F}"/>
              </a:ext>
            </a:extLst>
          </p:cNvPr>
          <p:cNvCxnSpPr>
            <a:cxnSpLocks/>
            <a:endCxn id="17" idx="3"/>
          </p:cNvCxnSpPr>
          <p:nvPr/>
        </p:nvCxnSpPr>
        <p:spPr bwMode="auto">
          <a:xfrm flipH="1" flipV="1">
            <a:off x="3477844" y="5006690"/>
            <a:ext cx="1776905" cy="305730"/>
          </a:xfrm>
          <a:prstGeom prst="straightConnector1">
            <a:avLst/>
          </a:prstGeom>
          <a:ln w="1905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římá spojnice se šipkou 20">
            <a:extLst>
              <a:ext uri="{FF2B5EF4-FFF2-40B4-BE49-F238E27FC236}">
                <a16:creationId xmlns:a16="http://schemas.microsoft.com/office/drawing/2014/main" id="{0F73F9CF-C86C-2B14-55FD-F970479BC79E}"/>
              </a:ext>
            </a:extLst>
          </p:cNvPr>
          <p:cNvCxnSpPr>
            <a:cxnSpLocks/>
            <a:endCxn id="15" idx="2"/>
          </p:cNvCxnSpPr>
          <p:nvPr/>
        </p:nvCxnSpPr>
        <p:spPr bwMode="auto">
          <a:xfrm flipH="1" flipV="1">
            <a:off x="2443575" y="2677924"/>
            <a:ext cx="2811174" cy="1212215"/>
          </a:xfrm>
          <a:prstGeom prst="straightConnector1">
            <a:avLst/>
          </a:prstGeom>
          <a:ln w="1905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476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in theory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/>
            <a:r>
              <a:rPr lang="en-US" dirty="0"/>
              <a:t>type of Recurrent Neural Network</a:t>
            </a:r>
          </a:p>
          <a:p>
            <a:pPr marL="342900" lvl="1" indent="-342900"/>
            <a:r>
              <a:rPr lang="en-US" dirty="0"/>
              <a:t>designed to mitigate the </a:t>
            </a:r>
            <a:r>
              <a:rPr lang="en-US" b="1" dirty="0">
                <a:solidFill>
                  <a:schemeClr val="tx2"/>
                </a:solidFill>
              </a:rPr>
              <a:t>vanishing gradient</a:t>
            </a:r>
            <a:r>
              <a:rPr lang="en-US" dirty="0">
                <a:solidFill>
                  <a:srgbClr val="00A9E0"/>
                </a:solidFill>
              </a:rPr>
              <a:t> </a:t>
            </a:r>
            <a:r>
              <a:rPr lang="en-US" dirty="0"/>
              <a:t>problem</a:t>
            </a:r>
          </a:p>
          <a:p>
            <a:pPr marL="742919" lvl="2" indent="-342900"/>
            <a:r>
              <a:rPr lang="en-US" b="1" dirty="0">
                <a:solidFill>
                  <a:srgbClr val="00A9E0"/>
                </a:solidFill>
              </a:rPr>
              <a:t>Memory cells</a:t>
            </a:r>
            <a:endParaRPr lang="cs-CZ" b="1" dirty="0">
              <a:solidFill>
                <a:srgbClr val="00A9E0"/>
              </a:solidFill>
            </a:endParaRPr>
          </a:p>
          <a:p>
            <a:pPr marL="742919" lvl="2" indent="-342900"/>
            <a:r>
              <a:rPr lang="en-US" b="1" dirty="0">
                <a:solidFill>
                  <a:srgbClr val="00A9E0"/>
                </a:solidFill>
              </a:rPr>
              <a:t>Gates</a:t>
            </a:r>
            <a:r>
              <a:rPr lang="en-US" b="1" dirty="0"/>
              <a:t> </a:t>
            </a:r>
            <a:r>
              <a:rPr lang="en-US" dirty="0"/>
              <a:t>(input, output, forget)</a:t>
            </a:r>
          </a:p>
          <a:p>
            <a:pPr marL="742919" lvl="2" indent="-342900"/>
            <a:endParaRPr lang="en-US" dirty="0"/>
          </a:p>
          <a:p>
            <a:pPr marL="0" lvl="1" indent="0">
              <a:buNone/>
            </a:pPr>
            <a:r>
              <a:rPr lang="en-US" b="1" dirty="0"/>
              <a:t>Application:</a:t>
            </a:r>
          </a:p>
          <a:p>
            <a:pPr marL="742919" lvl="2" indent="-342900"/>
            <a:r>
              <a:rPr lang="en-US" b="1" dirty="0"/>
              <a:t>Natural Language Processing (NLP)</a:t>
            </a:r>
          </a:p>
          <a:p>
            <a:pPr marL="1200085" lvl="3" indent="-342900"/>
            <a:r>
              <a:rPr lang="en-US" dirty="0"/>
              <a:t>text generation</a:t>
            </a:r>
          </a:p>
          <a:p>
            <a:pPr marL="1200085" lvl="3" indent="-342900"/>
            <a:r>
              <a:rPr lang="en-US" dirty="0"/>
              <a:t>machine translation</a:t>
            </a:r>
          </a:p>
          <a:p>
            <a:pPr marL="742919" lvl="2" indent="-342900"/>
            <a:r>
              <a:rPr lang="en-US" b="1" dirty="0"/>
              <a:t>Time Series Prediction</a:t>
            </a:r>
          </a:p>
          <a:p>
            <a:pPr marL="742919" lvl="2" indent="-342900"/>
            <a:endParaRPr lang="cs-CZ" b="1" dirty="0"/>
          </a:p>
          <a:p>
            <a:pPr>
              <a:buNone/>
            </a:pPr>
            <a:r>
              <a:rPr lang="en-US" dirty="0">
                <a:solidFill>
                  <a:schemeClr val="tx2"/>
                </a:solidFill>
              </a:rPr>
              <a:t>Task for the project =</a:t>
            </a:r>
            <a:r>
              <a:rPr lang="en-US" dirty="0">
                <a:solidFill>
                  <a:srgbClr val="00B0F0"/>
                </a:solidFill>
              </a:rPr>
              <a:t> sequence prediction</a:t>
            </a:r>
            <a:endParaRPr lang="cs-CZ" dirty="0">
              <a:solidFill>
                <a:srgbClr val="00B0F0"/>
              </a:solidFill>
            </a:endParaRP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cs-CZ" dirty="0"/>
              <a:t>LSTM demonstration Project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7C8EF0-02FD-40B5-BB0A-5D3ED24F57E9}" type="slidenum">
              <a:rPr lang="en-US" altLang="cs-CZ" smtClean="0"/>
              <a:pPr/>
              <a:t>2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1275149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dirty="0"/>
              <a:t>Task for the LSTM</a:t>
            </a:r>
          </a:p>
          <a:p>
            <a:pPr marL="742919" lvl="2" indent="-342900"/>
            <a:r>
              <a:rPr lang="en-US" dirty="0">
                <a:solidFill>
                  <a:srgbClr val="00A9E0"/>
                </a:solidFill>
              </a:rPr>
              <a:t>sequence prediction</a:t>
            </a:r>
          </a:p>
          <a:p>
            <a:pPr marL="742919" lvl="2" indent="-342900"/>
            <a:r>
              <a:rPr lang="en-US" dirty="0"/>
              <a:t>next symbol in a sequence of 1s and 0s:</a:t>
            </a:r>
          </a:p>
          <a:p>
            <a:pPr marL="1200085" lvl="3" indent="-342900"/>
            <a:r>
              <a:rPr lang="en-US" dirty="0"/>
              <a:t>e.g. </a:t>
            </a:r>
            <a:r>
              <a:rPr lang="en-US" b="1" dirty="0"/>
              <a:t>1,0,1,0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,1,0,1,0 …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b="1" dirty="0"/>
              <a:t> 1,0,1,0,</a:t>
            </a:r>
            <a:r>
              <a:rPr lang="en-US" b="1" dirty="0">
                <a:solidFill>
                  <a:srgbClr val="00B050"/>
                </a:solidFill>
              </a:rPr>
              <a:t>1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,0,1,0, …</a:t>
            </a:r>
            <a:endParaRPr lang="en-US" dirty="0"/>
          </a:p>
          <a:p>
            <a:pPr marL="742919" lvl="2" indent="-342900"/>
            <a:endParaRPr lang="en-US" dirty="0"/>
          </a:p>
          <a:p>
            <a:pPr marL="0" lvl="1" indent="0">
              <a:buNone/>
            </a:pPr>
            <a:r>
              <a:rPr lang="en-US" dirty="0"/>
              <a:t>Software</a:t>
            </a:r>
          </a:p>
          <a:p>
            <a:pPr marL="742919" lvl="2" indent="-342900"/>
            <a:r>
              <a:rPr lang="en-US" dirty="0"/>
              <a:t>Python + </a:t>
            </a:r>
            <a:r>
              <a:rPr lang="en-US" dirty="0" err="1"/>
              <a:t>PyQt</a:t>
            </a:r>
            <a:r>
              <a:rPr lang="en-US" dirty="0"/>
              <a:t> (numpy, matplotlib)</a:t>
            </a:r>
          </a:p>
          <a:p>
            <a:pPr marL="742919" lvl="2" indent="-342900"/>
            <a:r>
              <a:rPr lang="en-US" dirty="0"/>
              <a:t>TensorFlow (</a:t>
            </a:r>
            <a:r>
              <a:rPr lang="en-US" dirty="0" err="1"/>
              <a:t>Keras</a:t>
            </a:r>
            <a:r>
              <a:rPr lang="en-US" dirty="0"/>
              <a:t> LSTM model)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cs-CZ" dirty="0"/>
              <a:t>LSTM demonstration Project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7C8EF0-02FD-40B5-BB0A-5D3ED24F57E9}" type="slidenum">
              <a:rPr lang="en-US" altLang="cs-CZ" smtClean="0"/>
              <a:pPr/>
              <a:t>3</a:t>
            </a:fld>
            <a:endParaRPr lang="en-US" altLang="cs-CZ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A0AB798-6145-BCB0-3ECD-9E553F038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306" y="4596730"/>
            <a:ext cx="1266043" cy="135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ownload PyQt Logo in SVG Vector or PNG File Format - Logo.wine">
            <a:extLst>
              <a:ext uri="{FF2B5EF4-FFF2-40B4-BE49-F238E27FC236}">
                <a16:creationId xmlns:a16="http://schemas.microsoft.com/office/drawing/2014/main" id="{6B367C4B-4634-F930-E0BF-7B1BBABF0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801" y="2780928"/>
            <a:ext cx="3096344" cy="2064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311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GUI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cs-CZ" dirty="0"/>
              <a:t>LSTM demonstration Project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7C8EF0-02FD-40B5-BB0A-5D3ED24F57E9}" type="slidenum">
              <a:rPr lang="en-US" altLang="cs-CZ" smtClean="0"/>
              <a:pPr/>
              <a:t>4</a:t>
            </a:fld>
            <a:endParaRPr lang="en-US" altLang="cs-CZ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EDA70163-B938-3F2E-C04C-6BB64BA89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642214"/>
            <a:ext cx="4500560" cy="559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411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GUI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cs-CZ" dirty="0"/>
              <a:t>LSTM demonstration Project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7C8EF0-02FD-40B5-BB0A-5D3ED24F57E9}" type="slidenum">
              <a:rPr lang="en-US" altLang="cs-CZ" smtClean="0"/>
              <a:pPr/>
              <a:t>5</a:t>
            </a:fld>
            <a:endParaRPr lang="en-US" altLang="cs-CZ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EDA70163-B938-3F2E-C04C-6BB64BA89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642214"/>
            <a:ext cx="4500560" cy="5591186"/>
          </a:xfrm>
          <a:prstGeom prst="rect">
            <a:avLst/>
          </a:prstGeom>
        </p:spPr>
      </p:pic>
      <p:sp>
        <p:nvSpPr>
          <p:cNvPr id="3" name="Obdélník 2">
            <a:extLst>
              <a:ext uri="{FF2B5EF4-FFF2-40B4-BE49-F238E27FC236}">
                <a16:creationId xmlns:a16="http://schemas.microsoft.com/office/drawing/2014/main" id="{ED49A71B-FF23-0BE6-CB37-48FF324447DB}"/>
              </a:ext>
            </a:extLst>
          </p:cNvPr>
          <p:cNvSpPr/>
          <p:nvPr/>
        </p:nvSpPr>
        <p:spPr bwMode="auto">
          <a:xfrm>
            <a:off x="2123728" y="1124744"/>
            <a:ext cx="4500560" cy="576064"/>
          </a:xfrm>
          <a:prstGeom prst="rect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rgbClr val="B9000C"/>
              </a:solidFill>
              <a:effectLst/>
              <a:latin typeface="Tahoma" pitchFamily="34" charset="0"/>
            </a:endParaRPr>
          </a:p>
        </p:txBody>
      </p:sp>
      <p:cxnSp>
        <p:nvCxnSpPr>
          <p:cNvPr id="8" name="Přímá spojnice se šipkou 7">
            <a:extLst>
              <a:ext uri="{FF2B5EF4-FFF2-40B4-BE49-F238E27FC236}">
                <a16:creationId xmlns:a16="http://schemas.microsoft.com/office/drawing/2014/main" id="{03C5B5AD-C15D-9FEF-61FD-047B378F07C5}"/>
              </a:ext>
            </a:extLst>
          </p:cNvPr>
          <p:cNvCxnSpPr>
            <a:cxnSpLocks/>
          </p:cNvCxnSpPr>
          <p:nvPr/>
        </p:nvCxnSpPr>
        <p:spPr bwMode="auto">
          <a:xfrm>
            <a:off x="6624288" y="1411659"/>
            <a:ext cx="828032" cy="289149"/>
          </a:xfrm>
          <a:prstGeom prst="straightConnector1">
            <a:avLst/>
          </a:prstGeom>
          <a:ln w="1905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ovéPole 8">
            <a:extLst>
              <a:ext uri="{FF2B5EF4-FFF2-40B4-BE49-F238E27FC236}">
                <a16:creationId xmlns:a16="http://schemas.microsoft.com/office/drawing/2014/main" id="{9A84D1B2-B57B-E2A3-03DD-36270E582B06}"/>
              </a:ext>
            </a:extLst>
          </p:cNvPr>
          <p:cNvSpPr txBox="1"/>
          <p:nvPr/>
        </p:nvSpPr>
        <p:spPr>
          <a:xfrm>
            <a:off x="6876256" y="1680168"/>
            <a:ext cx="184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b="0" dirty="0">
                <a:solidFill>
                  <a:srgbClr val="C00000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input sequence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D2859648-25E5-F221-5750-2D8C0EB90FBE}"/>
              </a:ext>
            </a:extLst>
          </p:cNvPr>
          <p:cNvSpPr/>
          <p:nvPr/>
        </p:nvSpPr>
        <p:spPr bwMode="auto">
          <a:xfrm>
            <a:off x="2123728" y="1947232"/>
            <a:ext cx="4500560" cy="720080"/>
          </a:xfrm>
          <a:prstGeom prst="rect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rgbClr val="B9000C"/>
              </a:solidFill>
              <a:effectLst/>
              <a:latin typeface="Tahoma" pitchFamily="34" charset="0"/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4C52F23D-38AB-427D-47DE-477DBAF77BF0}"/>
              </a:ext>
            </a:extLst>
          </p:cNvPr>
          <p:cNvSpPr txBox="1"/>
          <p:nvPr/>
        </p:nvSpPr>
        <p:spPr>
          <a:xfrm>
            <a:off x="323855" y="2561679"/>
            <a:ext cx="174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b="0" dirty="0">
                <a:solidFill>
                  <a:srgbClr val="C00000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output section</a:t>
            </a:r>
          </a:p>
        </p:txBody>
      </p:sp>
      <p:cxnSp>
        <p:nvCxnSpPr>
          <p:cNvPr id="16" name="Přímá spojnice se šipkou 15">
            <a:extLst>
              <a:ext uri="{FF2B5EF4-FFF2-40B4-BE49-F238E27FC236}">
                <a16:creationId xmlns:a16="http://schemas.microsoft.com/office/drawing/2014/main" id="{1E1C3EAA-0E97-C3A2-9B0F-8A5994BE156A}"/>
              </a:ext>
            </a:extLst>
          </p:cNvPr>
          <p:cNvCxnSpPr>
            <a:cxnSpLocks/>
          </p:cNvCxnSpPr>
          <p:nvPr/>
        </p:nvCxnSpPr>
        <p:spPr bwMode="auto">
          <a:xfrm flipH="1">
            <a:off x="1312735" y="2307272"/>
            <a:ext cx="828032" cy="289149"/>
          </a:xfrm>
          <a:prstGeom prst="straightConnector1">
            <a:avLst/>
          </a:prstGeom>
          <a:ln w="1905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18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GUI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cs-CZ" dirty="0"/>
              <a:t>LSTM demonstration Project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7C8EF0-02FD-40B5-BB0A-5D3ED24F57E9}" type="slidenum">
              <a:rPr lang="en-US" altLang="cs-CZ" smtClean="0"/>
              <a:pPr/>
              <a:t>6</a:t>
            </a:fld>
            <a:endParaRPr lang="en-US" altLang="cs-CZ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EDA70163-B938-3F2E-C04C-6BB64BA89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642214"/>
            <a:ext cx="4500560" cy="5591186"/>
          </a:xfrm>
          <a:prstGeom prst="rect">
            <a:avLst/>
          </a:prstGeom>
        </p:spPr>
      </p:pic>
      <p:sp>
        <p:nvSpPr>
          <p:cNvPr id="3" name="Obdélník 2">
            <a:extLst>
              <a:ext uri="{FF2B5EF4-FFF2-40B4-BE49-F238E27FC236}">
                <a16:creationId xmlns:a16="http://schemas.microsoft.com/office/drawing/2014/main" id="{FB3CDF7C-FF9B-A74F-5B7C-27DF46B06C27}"/>
              </a:ext>
            </a:extLst>
          </p:cNvPr>
          <p:cNvSpPr/>
          <p:nvPr/>
        </p:nvSpPr>
        <p:spPr bwMode="auto">
          <a:xfrm>
            <a:off x="2123728" y="1628800"/>
            <a:ext cx="4500560" cy="360040"/>
          </a:xfrm>
          <a:prstGeom prst="rect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rgbClr val="B9000C"/>
              </a:solidFill>
              <a:effectLst/>
              <a:latin typeface="Tahoma" pitchFamily="34" charset="0"/>
            </a:endParaRPr>
          </a:p>
        </p:txBody>
      </p:sp>
      <p:cxnSp>
        <p:nvCxnSpPr>
          <p:cNvPr id="6" name="Přímá spojnice se šipkou 5">
            <a:extLst>
              <a:ext uri="{FF2B5EF4-FFF2-40B4-BE49-F238E27FC236}">
                <a16:creationId xmlns:a16="http://schemas.microsoft.com/office/drawing/2014/main" id="{1C774943-62C4-335F-4592-5E0B1519D94A}"/>
              </a:ext>
            </a:extLst>
          </p:cNvPr>
          <p:cNvCxnSpPr>
            <a:cxnSpLocks/>
          </p:cNvCxnSpPr>
          <p:nvPr/>
        </p:nvCxnSpPr>
        <p:spPr bwMode="auto">
          <a:xfrm>
            <a:off x="6624288" y="1808820"/>
            <a:ext cx="828032" cy="289149"/>
          </a:xfrm>
          <a:prstGeom prst="straightConnector1">
            <a:avLst/>
          </a:prstGeom>
          <a:ln w="1905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ovéPole 7">
            <a:extLst>
              <a:ext uri="{FF2B5EF4-FFF2-40B4-BE49-F238E27FC236}">
                <a16:creationId xmlns:a16="http://schemas.microsoft.com/office/drawing/2014/main" id="{5E578003-3ACC-529F-4FDF-9CF72A28096F}"/>
              </a:ext>
            </a:extLst>
          </p:cNvPr>
          <p:cNvSpPr txBox="1"/>
          <p:nvPr/>
        </p:nvSpPr>
        <p:spPr>
          <a:xfrm>
            <a:off x="6876256" y="2065106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b="0" dirty="0">
                <a:solidFill>
                  <a:srgbClr val="C00000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App status</a:t>
            </a:r>
          </a:p>
        </p:txBody>
      </p:sp>
    </p:spTree>
    <p:extLst>
      <p:ext uri="{BB962C8B-B14F-4D97-AF65-F5344CB8AC3E}">
        <p14:creationId xmlns:p14="http://schemas.microsoft.com/office/powerpoint/2010/main" val="947536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GUI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cs-CZ"/>
              <a:t>IZP cvičení 1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7C8EF0-02FD-40B5-BB0A-5D3ED24F57E9}" type="slidenum">
              <a:rPr lang="en-US" altLang="cs-CZ" smtClean="0"/>
              <a:pPr/>
              <a:t>7</a:t>
            </a:fld>
            <a:endParaRPr lang="en-US" altLang="cs-CZ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EDA70163-B938-3F2E-C04C-6BB64BA89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642214"/>
            <a:ext cx="4500560" cy="5591186"/>
          </a:xfrm>
          <a:prstGeom prst="rect">
            <a:avLst/>
          </a:prstGeom>
        </p:spPr>
      </p:pic>
      <p:sp>
        <p:nvSpPr>
          <p:cNvPr id="3" name="Obdélník 2">
            <a:extLst>
              <a:ext uri="{FF2B5EF4-FFF2-40B4-BE49-F238E27FC236}">
                <a16:creationId xmlns:a16="http://schemas.microsoft.com/office/drawing/2014/main" id="{FB5AC76D-CAAC-F784-6633-8C61A76C0642}"/>
              </a:ext>
            </a:extLst>
          </p:cNvPr>
          <p:cNvSpPr/>
          <p:nvPr/>
        </p:nvSpPr>
        <p:spPr bwMode="auto">
          <a:xfrm>
            <a:off x="2170150" y="2660824"/>
            <a:ext cx="1512168" cy="1416247"/>
          </a:xfrm>
          <a:prstGeom prst="rect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rgbClr val="B9000C"/>
              </a:solidFill>
              <a:effectLst/>
              <a:latin typeface="Tahoma" pitchFamily="34" charset="0"/>
            </a:endParaRPr>
          </a:p>
        </p:txBody>
      </p:sp>
      <p:cxnSp>
        <p:nvCxnSpPr>
          <p:cNvPr id="6" name="Přímá spojnice se šipkou 5">
            <a:extLst>
              <a:ext uri="{FF2B5EF4-FFF2-40B4-BE49-F238E27FC236}">
                <a16:creationId xmlns:a16="http://schemas.microsoft.com/office/drawing/2014/main" id="{B9D23CBE-7F4B-930C-DA5F-1AD8663D32F9}"/>
              </a:ext>
            </a:extLst>
          </p:cNvPr>
          <p:cNvCxnSpPr>
            <a:cxnSpLocks/>
          </p:cNvCxnSpPr>
          <p:nvPr/>
        </p:nvCxnSpPr>
        <p:spPr bwMode="auto">
          <a:xfrm>
            <a:off x="6537052" y="3338209"/>
            <a:ext cx="843260" cy="284264"/>
          </a:xfrm>
          <a:prstGeom prst="straightConnector1">
            <a:avLst/>
          </a:prstGeom>
          <a:ln w="1905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ovéPole 7">
            <a:extLst>
              <a:ext uri="{FF2B5EF4-FFF2-40B4-BE49-F238E27FC236}">
                <a16:creationId xmlns:a16="http://schemas.microsoft.com/office/drawing/2014/main" id="{030CDEE8-B415-84B8-AD9E-B60637EF2556}"/>
              </a:ext>
            </a:extLst>
          </p:cNvPr>
          <p:cNvSpPr txBox="1"/>
          <p:nvPr/>
        </p:nvSpPr>
        <p:spPr>
          <a:xfrm>
            <a:off x="6766288" y="3622473"/>
            <a:ext cx="2377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b="0" dirty="0">
                <a:solidFill>
                  <a:srgbClr val="C00000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Training information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A2B6F16F-2151-B189-AAA9-86E2515E1CE4}"/>
              </a:ext>
            </a:extLst>
          </p:cNvPr>
          <p:cNvSpPr/>
          <p:nvPr/>
        </p:nvSpPr>
        <p:spPr bwMode="auto">
          <a:xfrm>
            <a:off x="3728740" y="2660824"/>
            <a:ext cx="2808312" cy="1416247"/>
          </a:xfrm>
          <a:prstGeom prst="rect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rgbClr val="B9000C"/>
              </a:solidFill>
              <a:effectLst/>
              <a:latin typeface="Tahoma" pitchFamily="34" charset="0"/>
            </a:endParaRPr>
          </a:p>
        </p:txBody>
      </p: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62C8AEFA-13F1-09C9-8FB5-6E6E5DB8BC71}"/>
              </a:ext>
            </a:extLst>
          </p:cNvPr>
          <p:cNvCxnSpPr>
            <a:cxnSpLocks/>
          </p:cNvCxnSpPr>
          <p:nvPr/>
        </p:nvCxnSpPr>
        <p:spPr bwMode="auto">
          <a:xfrm flipH="1">
            <a:off x="1342058" y="3338209"/>
            <a:ext cx="843260" cy="284264"/>
          </a:xfrm>
          <a:prstGeom prst="straightConnector1">
            <a:avLst/>
          </a:prstGeom>
          <a:ln w="1905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64B3D9A7-298B-5F5F-3758-84C7E50F6C9E}"/>
              </a:ext>
            </a:extLst>
          </p:cNvPr>
          <p:cNvSpPr txBox="1"/>
          <p:nvPr/>
        </p:nvSpPr>
        <p:spPr>
          <a:xfrm>
            <a:off x="225371" y="3622473"/>
            <a:ext cx="1884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b="0" dirty="0">
                <a:solidFill>
                  <a:srgbClr val="C00000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Control Buttons</a:t>
            </a:r>
          </a:p>
        </p:txBody>
      </p:sp>
    </p:spTree>
    <p:extLst>
      <p:ext uri="{BB962C8B-B14F-4D97-AF65-F5344CB8AC3E}">
        <p14:creationId xmlns:p14="http://schemas.microsoft.com/office/powerpoint/2010/main" val="2203463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GUI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cs-CZ" dirty="0"/>
              <a:t>LSTM demonstration Project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7C8EF0-02FD-40B5-BB0A-5D3ED24F57E9}" type="slidenum">
              <a:rPr lang="en-US" altLang="cs-CZ" smtClean="0"/>
              <a:pPr/>
              <a:t>8</a:t>
            </a:fld>
            <a:endParaRPr lang="en-US" altLang="cs-CZ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EDA70163-B938-3F2E-C04C-6BB64BA89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642214"/>
            <a:ext cx="4500560" cy="5591186"/>
          </a:xfrm>
          <a:prstGeom prst="rect">
            <a:avLst/>
          </a:prstGeom>
        </p:spPr>
      </p:pic>
      <p:sp>
        <p:nvSpPr>
          <p:cNvPr id="3" name="Obdélník 2">
            <a:extLst>
              <a:ext uri="{FF2B5EF4-FFF2-40B4-BE49-F238E27FC236}">
                <a16:creationId xmlns:a16="http://schemas.microsoft.com/office/drawing/2014/main" id="{FB5AC76D-CAAC-F784-6633-8C61A76C0642}"/>
              </a:ext>
            </a:extLst>
          </p:cNvPr>
          <p:cNvSpPr/>
          <p:nvPr/>
        </p:nvSpPr>
        <p:spPr bwMode="auto">
          <a:xfrm>
            <a:off x="2183492" y="4212082"/>
            <a:ext cx="2244492" cy="1883599"/>
          </a:xfrm>
          <a:prstGeom prst="rect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rgbClr val="B9000C"/>
              </a:solidFill>
              <a:effectLst/>
              <a:latin typeface="Tahoma" pitchFamily="34" charset="0"/>
            </a:endParaRPr>
          </a:p>
        </p:txBody>
      </p:sp>
      <p:cxnSp>
        <p:nvCxnSpPr>
          <p:cNvPr id="6" name="Přímá spojnice se šipkou 5">
            <a:extLst>
              <a:ext uri="{FF2B5EF4-FFF2-40B4-BE49-F238E27FC236}">
                <a16:creationId xmlns:a16="http://schemas.microsoft.com/office/drawing/2014/main" id="{B9D23CBE-7F4B-930C-DA5F-1AD8663D32F9}"/>
              </a:ext>
            </a:extLst>
          </p:cNvPr>
          <p:cNvCxnSpPr>
            <a:cxnSpLocks/>
          </p:cNvCxnSpPr>
          <p:nvPr/>
        </p:nvCxnSpPr>
        <p:spPr bwMode="auto">
          <a:xfrm>
            <a:off x="6538878" y="5161612"/>
            <a:ext cx="843260" cy="284264"/>
          </a:xfrm>
          <a:prstGeom prst="straightConnector1">
            <a:avLst/>
          </a:prstGeom>
          <a:ln w="1905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ovéPole 7">
            <a:extLst>
              <a:ext uri="{FF2B5EF4-FFF2-40B4-BE49-F238E27FC236}">
                <a16:creationId xmlns:a16="http://schemas.microsoft.com/office/drawing/2014/main" id="{030CDEE8-B415-84B8-AD9E-B60637EF2556}"/>
              </a:ext>
            </a:extLst>
          </p:cNvPr>
          <p:cNvSpPr txBox="1"/>
          <p:nvPr/>
        </p:nvSpPr>
        <p:spPr>
          <a:xfrm>
            <a:off x="6654894" y="5431257"/>
            <a:ext cx="2388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b="0" dirty="0" err="1">
                <a:solidFill>
                  <a:srgbClr val="C00000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Hyperparam</a:t>
            </a:r>
            <a:r>
              <a:rPr lang="en-US" sz="1800" b="0" dirty="0">
                <a:solidFill>
                  <a:srgbClr val="C00000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. setting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A2B6F16F-2151-B189-AAA9-86E2515E1CE4}"/>
              </a:ext>
            </a:extLst>
          </p:cNvPr>
          <p:cNvSpPr/>
          <p:nvPr/>
        </p:nvSpPr>
        <p:spPr bwMode="auto">
          <a:xfrm>
            <a:off x="4501484" y="4212081"/>
            <a:ext cx="2049304" cy="1883599"/>
          </a:xfrm>
          <a:prstGeom prst="rect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rgbClr val="B9000C"/>
              </a:solidFill>
              <a:effectLst/>
              <a:latin typeface="Tahoma" pitchFamily="34" charset="0"/>
            </a:endParaRPr>
          </a:p>
        </p:txBody>
      </p: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62C8AEFA-13F1-09C9-8FB5-6E6E5DB8BC71}"/>
              </a:ext>
            </a:extLst>
          </p:cNvPr>
          <p:cNvCxnSpPr>
            <a:cxnSpLocks/>
          </p:cNvCxnSpPr>
          <p:nvPr/>
        </p:nvCxnSpPr>
        <p:spPr bwMode="auto">
          <a:xfrm flipH="1">
            <a:off x="1333075" y="5019480"/>
            <a:ext cx="843260" cy="284264"/>
          </a:xfrm>
          <a:prstGeom prst="straightConnector1">
            <a:avLst/>
          </a:prstGeom>
          <a:ln w="1905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64B3D9A7-298B-5F5F-3758-84C7E50F6C9E}"/>
              </a:ext>
            </a:extLst>
          </p:cNvPr>
          <p:cNvSpPr txBox="1"/>
          <p:nvPr/>
        </p:nvSpPr>
        <p:spPr>
          <a:xfrm>
            <a:off x="236108" y="5303744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b="0" dirty="0">
                <a:solidFill>
                  <a:srgbClr val="C00000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Network info</a:t>
            </a:r>
          </a:p>
        </p:txBody>
      </p:sp>
    </p:spTree>
    <p:extLst>
      <p:ext uri="{BB962C8B-B14F-4D97-AF65-F5344CB8AC3E}">
        <p14:creationId xmlns:p14="http://schemas.microsoft.com/office/powerpoint/2010/main" val="277380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rázek 9">
            <a:extLst>
              <a:ext uri="{FF2B5EF4-FFF2-40B4-BE49-F238E27FC236}">
                <a16:creationId xmlns:a16="http://schemas.microsoft.com/office/drawing/2014/main" id="{1B9AA5C2-A9D6-8792-13E7-3F23E03D91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31177" y="642214"/>
            <a:ext cx="4460222" cy="5573572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cs-CZ" dirty="0"/>
              <a:t>LSTM demonstration Project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7C8EF0-02FD-40B5-BB0A-5D3ED24F57E9}" type="slidenum">
              <a:rPr lang="en-US" altLang="cs-CZ" smtClean="0"/>
              <a:pPr/>
              <a:t>9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2267037095"/>
      </p:ext>
    </p:extLst>
  </p:cSld>
  <p:clrMapOvr>
    <a:masterClrMapping/>
  </p:clrMapOvr>
</p:sld>
</file>

<file path=ppt/theme/theme1.xml><?xml version="1.0" encoding="utf-8"?>
<a:theme xmlns:a="http://schemas.openxmlformats.org/drawingml/2006/main" name="101021 FIT Calibri">
  <a:themeElements>
    <a:clrScheme name="VUT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E4002B"/>
      </a:accent1>
      <a:accent2>
        <a:srgbClr val="00A9E0"/>
      </a:accent2>
      <a:accent3>
        <a:srgbClr val="00AB8E"/>
      </a:accent3>
      <a:accent4>
        <a:srgbClr val="D582A9"/>
      </a:accent4>
      <a:accent5>
        <a:srgbClr val="003DA5"/>
      </a:accent5>
      <a:accent6>
        <a:srgbClr val="658D1B"/>
      </a:accent6>
      <a:hlink>
        <a:srgbClr val="E4002B"/>
      </a:hlink>
      <a:folHlink>
        <a:srgbClr val="E4002B"/>
      </a:folHlink>
    </a:clrScheme>
    <a:fontScheme name="Custom 1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w="19050">
          <a:headEnd type="none" w="med" len="med"/>
          <a:tailEnd type="none" w="med" len="med"/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sz="2400" b="1" i="0" u="none" strike="noStrike" cap="none" normalizeH="0" baseline="0" smtClean="0">
            <a:ln>
              <a:noFill/>
            </a:ln>
            <a:solidFill>
              <a:srgbClr val="B9000C"/>
            </a:solidFill>
            <a:effectLst/>
            <a:latin typeface="Tahoma" pitchFamily="34" charset="0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 bwMode="auto">
        <a:ln w="19050"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buNone/>
          <a:defRPr sz="2600" b="0" dirty="0" err="1" smtClean="0">
            <a:solidFill>
              <a:schemeClr val="tx1"/>
            </a:solidFill>
            <a:latin typeface="+mn-lt"/>
            <a:ea typeface="Calibri" panose="020F0502020204030204" pitchFamily="34" charset="0"/>
            <a:cs typeface="Calibri" pitchFamily="34" charset="0"/>
          </a:defRPr>
        </a:defPPr>
      </a:lstStyle>
    </a:txDef>
  </a:objectDefaults>
  <a:extraClrSchemeLst>
    <a:extraClrScheme>
      <a:clrScheme name="a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T novy styl 4x3 EN opensans.potx" id="{8CDC9E57-8740-457D-B4C3-5FC6D09EDDC8}" vid="{32759800-36CC-4898-AA93-1572E0B20452}"/>
    </a:ext>
  </a:extLst>
</a:theme>
</file>

<file path=ppt/theme/theme2.xml><?xml version="1.0" encoding="utf-8"?>
<a:theme xmlns:a="http://schemas.openxmlformats.org/drawingml/2006/main" name="1_101021 FIT Calibri">
  <a:themeElements>
    <a:clrScheme name="VUT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E4002B"/>
      </a:accent1>
      <a:accent2>
        <a:srgbClr val="00A9E0"/>
      </a:accent2>
      <a:accent3>
        <a:srgbClr val="00AB8E"/>
      </a:accent3>
      <a:accent4>
        <a:srgbClr val="D582A9"/>
      </a:accent4>
      <a:accent5>
        <a:srgbClr val="003DA5"/>
      </a:accent5>
      <a:accent6>
        <a:srgbClr val="658D1B"/>
      </a:accent6>
      <a:hlink>
        <a:srgbClr val="E4002B"/>
      </a:hlink>
      <a:folHlink>
        <a:srgbClr val="E4002B"/>
      </a:folHlink>
    </a:clrScheme>
    <a:fontScheme name="Custom 1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rgbClr val="B9000C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rgbClr val="B9000C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a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T novy styl 4x3 EN opensans.potx" id="{8CDC9E57-8740-457D-B4C3-5FC6D09EDDC8}" vid="{800650FF-D552-4972-98D7-A2D9C4A2C4F9}"/>
    </a:ext>
  </a:extLst>
</a:theme>
</file>

<file path=ppt/theme/theme3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4A8C10AE30CD24AAA71ACBD8CF1B50F" ma:contentTypeVersion="9" ma:contentTypeDescription="Vytvoří nový dokument" ma:contentTypeScope="" ma:versionID="9c4f21ed280d6b55c8b5daf5faacddc1">
  <xsd:schema xmlns:xsd="http://www.w3.org/2001/XMLSchema" xmlns:xs="http://www.w3.org/2001/XMLSchema" xmlns:p="http://schemas.microsoft.com/office/2006/metadata/properties" xmlns:ns2="e9377578-45f5-4b0c-983b-29b73dfb6f5c" targetNamespace="http://schemas.microsoft.com/office/2006/metadata/properties" ma:root="true" ma:fieldsID="4d67bedaf10f1177102488501813fb6d" ns2:_="">
    <xsd:import namespace="e9377578-45f5-4b0c-983b-29b73dfb6f5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377578-45f5-4b0c-983b-29b73dfb6f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2B93381-523D-4985-AF11-5661CD3C4A7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34FBFE2-7A87-47D0-843B-971FBC6623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76BEF09-7CBD-459A-999C-2A62CD936E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9377578-45f5-4b0c-983b-29b73dfb6f5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FIT novy styl 4x3 EN opensans</Template>
  <TotalTime>2432</TotalTime>
  <Words>206</Words>
  <Application>Microsoft Office PowerPoint</Application>
  <PresentationFormat>Předvádění na obrazovce (4:3)</PresentationFormat>
  <Paragraphs>60</Paragraphs>
  <Slides>10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10</vt:i4>
      </vt:variant>
    </vt:vector>
  </HeadingPairs>
  <TitlesOfParts>
    <vt:vector size="17" baseType="lpstr">
      <vt:lpstr>Arial</vt:lpstr>
      <vt:lpstr>Calibri</vt:lpstr>
      <vt:lpstr>Century Gothic</vt:lpstr>
      <vt:lpstr>Open Sans</vt:lpstr>
      <vt:lpstr>Tahoma</vt:lpstr>
      <vt:lpstr>101021 FIT Calibri</vt:lpstr>
      <vt:lpstr>1_101021 FIT Calibri</vt:lpstr>
      <vt:lpstr>Long Short-Term Memory (LSTM) Demonstration</vt:lpstr>
      <vt:lpstr>LSTM in theory</vt:lpstr>
      <vt:lpstr>Project Overview</vt:lpstr>
      <vt:lpstr>Application GUI</vt:lpstr>
      <vt:lpstr>Application GUI</vt:lpstr>
      <vt:lpstr>Application GUI</vt:lpstr>
      <vt:lpstr>Application GUI</vt:lpstr>
      <vt:lpstr>Application GUI</vt:lpstr>
      <vt:lpstr>Application</vt:lpstr>
      <vt:lpstr>Application</vt:lpstr>
    </vt:vector>
  </TitlesOfParts>
  <Company>FIT VUT Brno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Petr Veigend</dc:creator>
  <cp:lastModifiedBy>Žofia Šmídová</cp:lastModifiedBy>
  <cp:revision>26</cp:revision>
  <dcterms:created xsi:type="dcterms:W3CDTF">2016-08-24T11:19:59Z</dcterms:created>
  <dcterms:modified xsi:type="dcterms:W3CDTF">2023-12-11T08:56:17Z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0x01010084A8C10AE30CD24AAA71ACBD8CF1B50F</vt:lpwstr>
  </property>
</Properties>
</file>