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C3B7FF-89F1-48D4-A8F7-D6554319A239}">
  <a:tblStyle styleId="{BDC3B7FF-89F1-48D4-A8F7-D6554319A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71e2f41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71e2f41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7d4c88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7d4c88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71e2f41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71e2f41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71e2f4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f71e2f4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like bangers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71e2f41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71e2f41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Danceability more important now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71e2f41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71e2f41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Everyone is sad now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71e2f4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71e2f4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-there were other trends in style but this was the most dramatic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c7d4c88c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c7d4c88c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-early music was more homogenous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71e2f41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f71e2f41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7d4c88c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7d4c88c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c7d4c88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c7d4c8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71e2f41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71e2f4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71e2f4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71e2f4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71e2f41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71e2f41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71e2f41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71e2f41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71e2f41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71e2f41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71e2f41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71e2f41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b="1" sz="5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Proxima Nova"/>
              <a:buNone/>
              <a:defRPr sz="12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Proxima Nova"/>
              <a:buNone/>
              <a:defRPr sz="120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Proxima Nova"/>
              <a:buNone/>
              <a:defRPr sz="120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Proxima Nova"/>
              <a:buNone/>
              <a:defRPr sz="120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Proxima Nova"/>
              <a:buNone/>
              <a:defRPr sz="120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Proxima Nova"/>
              <a:buNone/>
              <a:defRPr sz="120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Proxima Nova"/>
              <a:buNone/>
              <a:defRPr sz="120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Proxima Nova"/>
              <a:buNone/>
              <a:defRPr sz="120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Proxima Nova"/>
              <a:buNone/>
              <a:defRPr sz="120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EFEF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highlight>
                  <a:srgbClr val="1DB954"/>
                </a:highlight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None/>
              <a:defRPr b="1" sz="3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None/>
              <a:defRPr b="1" sz="3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b="1" sz="4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Songs that just hit different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</a:rPr>
              <a:t>Simon Hoque, Sai Koukuntla, Lindia Tjuatja</a:t>
            </a:r>
            <a:endParaRPr sz="2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6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>
                <a:solidFill>
                  <a:srgbClr val="FFFFFF"/>
                </a:solidFill>
                <a:highlight>
                  <a:srgbClr val="1DB954"/>
                </a:highlight>
              </a:rPr>
              <a:t>Feature importances: pre versus post-2000</a:t>
            </a:r>
            <a:endParaRPr sz="3011">
              <a:solidFill>
                <a:srgbClr val="FFFFFF"/>
              </a:solidFill>
              <a:highlight>
                <a:srgbClr val="1DB954"/>
              </a:highlight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Popularity classifier</a:t>
            </a:r>
            <a:endParaRPr b="1" sz="1600"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07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Critic rating regressor</a:t>
            </a:r>
            <a:endParaRPr b="1" sz="16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0" y="1246738"/>
            <a:ext cx="2295976" cy="36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700" y="1280888"/>
            <a:ext cx="1896066" cy="35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4537" y="1212588"/>
            <a:ext cx="2220224" cy="37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775" y="1280888"/>
            <a:ext cx="1852602" cy="35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rgbClr val="FFFFFF"/>
                </a:solidFill>
                <a:highlight>
                  <a:srgbClr val="1DB954"/>
                </a:highlight>
              </a:rPr>
              <a:t>Takeaways from models</a:t>
            </a:r>
            <a:endParaRPr>
              <a:solidFill>
                <a:srgbClr val="FFFFFF"/>
              </a:solidFill>
              <a:highlight>
                <a:srgbClr val="1DB954"/>
              </a:highlight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two models generally agree on which features are important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Style/genre is more important pre-2000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Danceability</a:t>
            </a:r>
            <a:r>
              <a:rPr lang="en" sz="1900"/>
              <a:t> is more important post-2000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Song debut is important, the impact of </a:t>
            </a:r>
            <a:r>
              <a:rPr lang="en" sz="1900"/>
              <a:t>different</a:t>
            </a:r>
            <a:r>
              <a:rPr lang="en" sz="1900"/>
              <a:t> characteristics might vary by </a:t>
            </a:r>
            <a:r>
              <a:rPr lang="en" sz="1900"/>
              <a:t>time</a:t>
            </a:r>
            <a:r>
              <a:rPr lang="en" sz="1900"/>
              <a:t> period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validate this observation, we visualized trends in features over time</a:t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Instrumentalness</a:t>
            </a:r>
            <a:r>
              <a:rPr lang="en"/>
              <a:t> over time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5344"/>
            <a:ext cx="9144001" cy="312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Volume</a:t>
            </a:r>
            <a:r>
              <a:rPr lang="en"/>
              <a:t> over time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5" y="1262575"/>
            <a:ext cx="9092450" cy="309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Danceability</a:t>
            </a:r>
            <a:r>
              <a:rPr lang="en"/>
              <a:t> over time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4425"/>
            <a:ext cx="9143999" cy="3111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Positivity</a:t>
            </a:r>
            <a:r>
              <a:rPr lang="en"/>
              <a:t> over time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07300"/>
            <a:ext cx="8991601" cy="307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688" y="14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Prevalence of rock</a:t>
            </a:r>
            <a:endParaRPr sz="2200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263" y="624300"/>
            <a:ext cx="5483476" cy="18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275" y="3068259"/>
            <a:ext cx="5483476" cy="187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257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Prevalence of pop/RnB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29"/>
          <p:cNvGraphicFramePr/>
          <p:nvPr/>
        </p:nvGraphicFramePr>
        <p:xfrm>
          <a:off x="311725" y="121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{BDC3B7FF-89F1-48D4-A8F7-D6554319A239}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50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1960s</a:t>
                      </a:r>
                      <a:endParaRPr b="1" sz="2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1970s</a:t>
                      </a:r>
                      <a:endParaRPr b="1" sz="2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1980s</a:t>
                      </a:r>
                      <a:endParaRPr b="1" sz="2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1990s</a:t>
                      </a:r>
                      <a:endParaRPr b="1" sz="2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2000s</a:t>
                      </a:r>
                      <a:endParaRPr b="1" sz="2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2010s</a:t>
                      </a:r>
                      <a:endParaRPr b="1" sz="2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08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Sadder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Softer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Happier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Rock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More instrumental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Louder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Less danceable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Happier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More instrumental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Louder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Danceable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Pop-heavy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Sadder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Danceable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Pop/R&amp;B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Sadder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Definitely not rock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Danceable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Pop/R&amp;B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Characteristics of successful songs by time period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Other possible approaches</a:t>
            </a:r>
            <a:endParaRPr sz="3020">
              <a:solidFill>
                <a:srgbClr val="FFFFFF"/>
              </a:solidFill>
              <a:highlight>
                <a:srgbClr val="1DB95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rgbClr val="FFFFFF"/>
              </a:solidFill>
              <a:highlight>
                <a:srgbClr val="1DB954"/>
              </a:highlight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If we had a more representative dataset, these are some things we would like to try:</a:t>
            </a:r>
            <a:endParaRPr sz="175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Influence of “smash hits”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 novel features of highly popular songs influence the music of the time period following their release?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One-hit-wonders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makes a one-hit-wonder so successful, and why are some artists unable to replicate their success?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 additional measures of success </a:t>
            </a:r>
            <a:r>
              <a:rPr lang="en" sz="1600"/>
              <a:t>(unrelated to Spotify streaming counts/time sensitive measures of success)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Album sales, radio plays, awards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8054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highlight>
                  <a:srgbClr val="1DB954"/>
                </a:highlight>
              </a:rPr>
              <a:t>Overall Goal</a:t>
            </a:r>
            <a:endParaRPr sz="3800">
              <a:solidFill>
                <a:srgbClr val="FFFFFF"/>
              </a:solidFill>
              <a:highlight>
                <a:srgbClr val="1DB95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800"/>
              <a:t>Identify characteristics of successful songs in each time period.</a:t>
            </a:r>
            <a:endParaRPr b="0" i="1"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20">
                <a:solidFill>
                  <a:srgbClr val="FFFFFF"/>
                </a:solidFill>
                <a:highlight>
                  <a:srgbClr val="1DB954"/>
                </a:highlight>
              </a:rPr>
              <a:t>Limitations of the dataset</a:t>
            </a:r>
            <a:endParaRPr sz="3020">
              <a:solidFill>
                <a:srgbClr val="FFFFFF"/>
              </a:solidFill>
              <a:highlight>
                <a:srgbClr val="1DB95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rgbClr val="FFFFFF"/>
              </a:solidFill>
              <a:highlight>
                <a:srgbClr val="1DB954"/>
              </a:highlight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1700" y="1101500"/>
            <a:ext cx="86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Missing and misrepresentative data for 2017 through 2020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Ex: 2018 only has 5 songs, all from the same obscure Portuguese album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8275"/>
            <a:ext cx="8839204" cy="30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FFFFFF"/>
                </a:solidFill>
                <a:highlight>
                  <a:srgbClr val="1DB954"/>
                </a:highlight>
              </a:rPr>
              <a:t>Limitations of the dataset</a:t>
            </a:r>
            <a:endParaRPr sz="3020">
              <a:solidFill>
                <a:srgbClr val="FFFFFF"/>
              </a:solidFill>
              <a:highlight>
                <a:srgbClr val="1DB95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rgbClr val="FFFFFF"/>
              </a:solidFill>
              <a:highlight>
                <a:srgbClr val="1DB954"/>
              </a:highlight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1746350"/>
            <a:ext cx="44958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Much scarcer data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for pre-2000s music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Spotify as a service came out in 2008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serves as a challenge when gauging success of less recent music when using number of plays as a metric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00" y="1017725"/>
            <a:ext cx="4007250" cy="40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rgbClr val="FFFFFF"/>
                </a:solidFill>
                <a:highlight>
                  <a:srgbClr val="1DB954"/>
                </a:highlight>
              </a:rPr>
              <a:t>Preprocessing</a:t>
            </a:r>
            <a:endParaRPr>
              <a:solidFill>
                <a:srgbClr val="FFFFFF"/>
              </a:solidFill>
              <a:highlight>
                <a:srgbClr val="1DB954"/>
              </a:highlight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Due to the drastic differences in pre-2000 vs. post-2000 counts, we decided to bin by release year </a:t>
            </a:r>
            <a:r>
              <a:rPr b="1" lang="en" sz="1300"/>
              <a:t>non-uniformly</a:t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Pre-2000:</a:t>
            </a:r>
            <a:r>
              <a:rPr lang="en" sz="1300"/>
              <a:t> Drop songs from 1952 (9 songs), bin by decade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Post-2000:</a:t>
            </a:r>
            <a:r>
              <a:rPr lang="en" sz="1300"/>
              <a:t> One bin per year, but combining 2016-2020 due to lack of data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2542"/>
            <a:ext cx="8520599" cy="289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FFFFFF"/>
                </a:solidFill>
                <a:highlight>
                  <a:srgbClr val="1DB954"/>
                </a:highlight>
              </a:rPr>
              <a:t>Feature selection</a:t>
            </a:r>
            <a:endParaRPr sz="3020">
              <a:solidFill>
                <a:srgbClr val="FFFFFF"/>
              </a:solidFill>
              <a:highlight>
                <a:srgbClr val="1DB95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rgbClr val="FFFFFF"/>
              </a:solidFill>
              <a:highlight>
                <a:srgbClr val="1DB954"/>
              </a:highlight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to </a:t>
            </a:r>
            <a:r>
              <a:rPr b="1" lang="en"/>
              <a:t>drop features that do not describe characteristics of the music itself</a:t>
            </a:r>
            <a:r>
              <a:rPr lang="en"/>
              <a:t>, since we want to identify musical characteristics that create a successful song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Name, album, artist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Critic, critic rating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Review, reviewer type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Hotness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rgbClr val="FFFFFF"/>
                </a:solidFill>
                <a:highlight>
                  <a:srgbClr val="1DB954"/>
                </a:highlight>
              </a:rPr>
              <a:t>Defining Success</a:t>
            </a:r>
            <a:endParaRPr>
              <a:solidFill>
                <a:srgbClr val="FFFFFF"/>
              </a:solidFill>
              <a:highlight>
                <a:srgbClr val="1DB954"/>
              </a:highlight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distribution of data, we decided to define success in two ways:</a:t>
            </a:r>
            <a:endParaRPr/>
          </a:p>
          <a:p>
            <a:pPr indent="-356629" lvl="0" marL="457200" rtl="0" algn="l">
              <a:spcBef>
                <a:spcPts val="1200"/>
              </a:spcBef>
              <a:spcAft>
                <a:spcPts val="0"/>
              </a:spcAft>
              <a:buSzPts val="2016"/>
              <a:buChar char="●"/>
            </a:pPr>
            <a:r>
              <a:rPr lang="en" sz="2016">
                <a:highlight>
                  <a:srgbClr val="B6D7A8"/>
                </a:highlight>
              </a:rPr>
              <a:t>Number of plays</a:t>
            </a:r>
            <a:r>
              <a:rPr lang="en" sz="2016"/>
              <a:t> - Classification</a:t>
            </a:r>
            <a:endParaRPr sz="2016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More important for songs released after 2000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Used to visualize trends of </a:t>
            </a:r>
            <a:r>
              <a:rPr lang="en" sz="1500"/>
              <a:t>successful</a:t>
            </a:r>
            <a:r>
              <a:rPr lang="en" sz="1500"/>
              <a:t> songs over time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 “successful” song is in the top 10 percentile of plays in its bin</a:t>
            </a:r>
            <a:endParaRPr b="1"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B6D7A8"/>
                </a:highlight>
              </a:rPr>
              <a:t>Critic rating</a:t>
            </a:r>
            <a:r>
              <a:rPr lang="en" sz="2000"/>
              <a:t> - Regression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Used as a secondary </a:t>
            </a:r>
            <a:r>
              <a:rPr lang="en" sz="1500"/>
              <a:t>metric</a:t>
            </a:r>
            <a:r>
              <a:rPr lang="en" sz="1500"/>
              <a:t> to confirm feature importance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Can give measure of success upon release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10">
                <a:solidFill>
                  <a:srgbClr val="FFFFFF"/>
                </a:solidFill>
                <a:highlight>
                  <a:srgbClr val="1DB954"/>
                </a:highlight>
              </a:rPr>
              <a:t>Model architecture: CatBoost</a:t>
            </a:r>
            <a:endParaRPr sz="3010">
              <a:solidFill>
                <a:srgbClr val="FFFFFF"/>
              </a:solidFill>
              <a:highlight>
                <a:srgbClr val="1DB95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solidFill>
                <a:srgbClr val="FFFFFF"/>
              </a:solidFill>
              <a:highlight>
                <a:srgbClr val="1DB954"/>
              </a:highlight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311700" y="1246575"/>
            <a:ext cx="85206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Built models to identify important features, not to predict success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Drop non-representative features (as discussed previously) and other success metrics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Pass categorical features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Beats per measure, Major/minor, Style, Tone (key), Vulgarity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Popularity classifier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Target: 1 if in top 10% of plays, 0 if not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Eval metric: AUC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Critic rating regressor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Target: Critic rating score [0,100]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Eval metric: RMSE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6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>
                <a:solidFill>
                  <a:srgbClr val="FFFFFF"/>
                </a:solidFill>
                <a:highlight>
                  <a:srgbClr val="1DB954"/>
                </a:highlight>
              </a:rPr>
              <a:t>Feature importances: all data</a:t>
            </a:r>
            <a:endParaRPr sz="3011">
              <a:solidFill>
                <a:srgbClr val="FFFFFF"/>
              </a:solidFill>
              <a:highlight>
                <a:srgbClr val="1DB954"/>
              </a:highlight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Popularity classifier</a:t>
            </a:r>
            <a:endParaRPr b="1" sz="1600"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8324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Critic rating regressor</a:t>
            </a:r>
            <a:endParaRPr b="1" sz="16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128" y="1312500"/>
            <a:ext cx="195502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213" y="1286800"/>
            <a:ext cx="17562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1DB954"/>
      </a:lt2>
      <a:accent1>
        <a:srgbClr val="E55757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