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3" r:id="rId1"/>
    <p:sldMasterId id="2147484528" r:id="rId2"/>
    <p:sldMasterId id="2147484531" r:id="rId3"/>
    <p:sldMasterId id="2147484533" r:id="rId4"/>
    <p:sldMasterId id="2147484552" r:id="rId5"/>
    <p:sldMasterId id="2147484557" r:id="rId6"/>
    <p:sldMasterId id="2147484568" r:id="rId7"/>
    <p:sldMasterId id="2147484578" r:id="rId8"/>
    <p:sldMasterId id="2147484580" r:id="rId9"/>
    <p:sldMasterId id="2147484582" r:id="rId10"/>
    <p:sldMasterId id="2147484584" r:id="rId11"/>
    <p:sldMasterId id="2147484586" r:id="rId12"/>
    <p:sldMasterId id="2147484588" r:id="rId13"/>
    <p:sldMasterId id="2147484589" r:id="rId14"/>
    <p:sldMasterId id="2147484590" r:id="rId15"/>
    <p:sldMasterId id="2147484592" r:id="rId16"/>
    <p:sldMasterId id="2147484594" r:id="rId17"/>
    <p:sldMasterId id="2147484596" r:id="rId18"/>
    <p:sldMasterId id="2147484598" r:id="rId19"/>
    <p:sldMasterId id="2147484600" r:id="rId20"/>
    <p:sldMasterId id="2147484657" r:id="rId21"/>
    <p:sldMasterId id="2147484659" r:id="rId22"/>
    <p:sldMasterId id="2147484661" r:id="rId23"/>
    <p:sldMasterId id="2147484663" r:id="rId24"/>
    <p:sldMasterId id="2147484665" r:id="rId25"/>
    <p:sldMasterId id="2147484667" r:id="rId26"/>
    <p:sldMasterId id="2147484669" r:id="rId27"/>
    <p:sldMasterId id="2147484671" r:id="rId28"/>
    <p:sldMasterId id="2147484673" r:id="rId29"/>
    <p:sldMasterId id="2147484675" r:id="rId30"/>
    <p:sldMasterId id="2147484677" r:id="rId31"/>
    <p:sldMasterId id="2147484679" r:id="rId32"/>
    <p:sldMasterId id="2147484681" r:id="rId33"/>
    <p:sldMasterId id="2147484683" r:id="rId34"/>
    <p:sldMasterId id="2147484685" r:id="rId35"/>
    <p:sldMasterId id="2147484687" r:id="rId36"/>
    <p:sldMasterId id="2147484689" r:id="rId37"/>
    <p:sldMasterId id="2147484691" r:id="rId38"/>
    <p:sldMasterId id="2147484693" r:id="rId39"/>
    <p:sldMasterId id="2147484695" r:id="rId40"/>
    <p:sldMasterId id="2147484697" r:id="rId41"/>
    <p:sldMasterId id="2147484699" r:id="rId42"/>
    <p:sldMasterId id="2147484701" r:id="rId43"/>
    <p:sldMasterId id="2147484703" r:id="rId44"/>
    <p:sldMasterId id="2147484705" r:id="rId45"/>
  </p:sldMasterIdLst>
  <p:notesMasterIdLst>
    <p:notesMasterId r:id="rId68"/>
  </p:notesMasterIdLst>
  <p:handoutMasterIdLst>
    <p:handoutMasterId r:id="rId69"/>
  </p:handoutMasterIdLst>
  <p:sldIdLst>
    <p:sldId id="1161" r:id="rId46"/>
    <p:sldId id="1006" r:id="rId47"/>
    <p:sldId id="1008" r:id="rId48"/>
    <p:sldId id="992" r:id="rId49"/>
    <p:sldId id="995" r:id="rId50"/>
    <p:sldId id="997" r:id="rId51"/>
    <p:sldId id="996" r:id="rId52"/>
    <p:sldId id="1000" r:id="rId53"/>
    <p:sldId id="991" r:id="rId54"/>
    <p:sldId id="999" r:id="rId55"/>
    <p:sldId id="998" r:id="rId56"/>
    <p:sldId id="1005" r:id="rId57"/>
    <p:sldId id="1012" r:id="rId58"/>
    <p:sldId id="1018" r:id="rId59"/>
    <p:sldId id="1019" r:id="rId60"/>
    <p:sldId id="1007" r:id="rId61"/>
    <p:sldId id="1013" r:id="rId62"/>
    <p:sldId id="1016" r:id="rId63"/>
    <p:sldId id="1004" r:id="rId64"/>
    <p:sldId id="1009" r:id="rId65"/>
    <p:sldId id="993" r:id="rId66"/>
    <p:sldId id="1174" r:id="rId67"/>
  </p:sldIdLst>
  <p:sldSz cx="9144000" cy="6858000" type="screen4x3"/>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Taylor" initials="ST" lastIdx="12" clrIdx="0">
    <p:extLst>
      <p:ext uri="{19B8F6BF-5375-455C-9EA6-DF929625EA0E}">
        <p15:presenceInfo xmlns:p15="http://schemas.microsoft.com/office/powerpoint/2012/main" userId="S-1-5-21-1301490750-3184388209-3121372309-1106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EF"/>
    <a:srgbClr val="4BE59C"/>
    <a:srgbClr val="8BDAFF"/>
    <a:srgbClr val="FFFF66"/>
    <a:srgbClr val="FF8585"/>
    <a:srgbClr val="FCFAEE"/>
    <a:srgbClr val="ECEEF2"/>
    <a:srgbClr val="B3FFD5"/>
    <a:srgbClr val="FF4F4F"/>
    <a:srgbClr val="C6E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4" autoAdjust="0"/>
    <p:restoredTop sz="92895" autoAdjust="0"/>
  </p:normalViewPr>
  <p:slideViewPr>
    <p:cSldViewPr snapToGrid="0">
      <p:cViewPr varScale="1">
        <p:scale>
          <a:sx n="70" d="100"/>
          <a:sy n="70" d="100"/>
        </p:scale>
        <p:origin x="1360" y="68"/>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17923"/>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 Target="slides/slide2.xml"/><Relationship Id="rId63" Type="http://schemas.openxmlformats.org/officeDocument/2006/relationships/slide" Target="slides/slide18.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 Target="slides/slide8.xml"/><Relationship Id="rId58" Type="http://schemas.openxmlformats.org/officeDocument/2006/relationships/slide" Target="slides/slide13.xml"/><Relationship Id="rId66" Type="http://schemas.openxmlformats.org/officeDocument/2006/relationships/slide" Target="slides/slide21.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16.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 Target="slides/slide3.xml"/><Relationship Id="rId56" Type="http://schemas.openxmlformats.org/officeDocument/2006/relationships/slide" Target="slides/slide11.xml"/><Relationship Id="rId64" Type="http://schemas.openxmlformats.org/officeDocument/2006/relationships/slide" Target="slides/slide19.xml"/><Relationship Id="rId69"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1.xml"/><Relationship Id="rId59" Type="http://schemas.openxmlformats.org/officeDocument/2006/relationships/slide" Target="slides/slide14.xml"/><Relationship Id="rId67" Type="http://schemas.openxmlformats.org/officeDocument/2006/relationships/slide" Target="slides/slide22.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9.xml"/><Relationship Id="rId62" Type="http://schemas.openxmlformats.org/officeDocument/2006/relationships/slide" Target="slides/slide17.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4.xml"/><Relationship Id="rId57" Type="http://schemas.openxmlformats.org/officeDocument/2006/relationships/slide" Target="slides/slide12.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7.xml"/><Relationship Id="rId60" Type="http://schemas.openxmlformats.org/officeDocument/2006/relationships/slide" Target="slides/slide15.xml"/><Relationship Id="rId65" Type="http://schemas.openxmlformats.org/officeDocument/2006/relationships/slide" Target="slides/slide2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5.xml"/><Relationship Id="rId55" Type="http://schemas.openxmlformats.org/officeDocument/2006/relationships/slide" Target="slides/slide10.xml"/><Relationship Id="rId7" Type="http://schemas.openxmlformats.org/officeDocument/2006/relationships/slideMaster" Target="slideMasters/slideMaster7.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1" y="0"/>
            <a:ext cx="3067051" cy="442686"/>
          </a:xfrm>
          <a:prstGeom prst="rect">
            <a:avLst/>
          </a:prstGeom>
          <a:noFill/>
          <a:ln>
            <a:noFill/>
          </a:ln>
          <a:effectLst/>
          <a:extLst/>
        </p:spPr>
        <p:txBody>
          <a:bodyPr vert="horz" wrap="square" lIns="88124" tIns="44062" rIns="88124" bIns="44062" numCol="1" anchor="t" anchorCtr="0" compatLnSpc="1">
            <a:prstTxWarp prst="textNoShape">
              <a:avLst/>
            </a:prstTxWarp>
          </a:bodyPr>
          <a:lstStyle>
            <a:lvl1pPr algn="l">
              <a:defRPr sz="1100"/>
            </a:lvl1pPr>
          </a:lstStyle>
          <a:p>
            <a:pPr>
              <a:defRPr/>
            </a:pPr>
            <a:endParaRPr lang="en-US"/>
          </a:p>
        </p:txBody>
      </p:sp>
      <p:sp>
        <p:nvSpPr>
          <p:cNvPr id="189443" name="Rectangle 3"/>
          <p:cNvSpPr>
            <a:spLocks noGrp="1" noChangeArrowheads="1"/>
          </p:cNvSpPr>
          <p:nvPr>
            <p:ph type="dt" sz="quarter" idx="1"/>
          </p:nvPr>
        </p:nvSpPr>
        <p:spPr bwMode="auto">
          <a:xfrm>
            <a:off x="3943351" y="0"/>
            <a:ext cx="3067051" cy="442686"/>
          </a:xfrm>
          <a:prstGeom prst="rect">
            <a:avLst/>
          </a:prstGeom>
          <a:noFill/>
          <a:ln>
            <a:noFill/>
          </a:ln>
          <a:effectLst/>
          <a:extLst/>
        </p:spPr>
        <p:txBody>
          <a:bodyPr vert="horz" wrap="square" lIns="88124" tIns="44062" rIns="88124" bIns="44062" numCol="1" anchor="t" anchorCtr="0" compatLnSpc="1">
            <a:prstTxWarp prst="textNoShape">
              <a:avLst/>
            </a:prstTxWarp>
          </a:bodyPr>
          <a:lstStyle>
            <a:lvl1pPr>
              <a:defRPr sz="1100"/>
            </a:lvl1pPr>
          </a:lstStyle>
          <a:p>
            <a:pPr>
              <a:defRPr/>
            </a:pPr>
            <a:endParaRPr lang="en-US"/>
          </a:p>
        </p:txBody>
      </p:sp>
      <p:sp>
        <p:nvSpPr>
          <p:cNvPr id="189444" name="Rectangle 4"/>
          <p:cNvSpPr>
            <a:spLocks noGrp="1" noChangeArrowheads="1"/>
          </p:cNvSpPr>
          <p:nvPr>
            <p:ph type="ftr" sz="quarter" idx="2"/>
          </p:nvPr>
        </p:nvSpPr>
        <p:spPr bwMode="auto">
          <a:xfrm>
            <a:off x="1" y="8853715"/>
            <a:ext cx="3067051" cy="442686"/>
          </a:xfrm>
          <a:prstGeom prst="rect">
            <a:avLst/>
          </a:prstGeom>
          <a:noFill/>
          <a:ln>
            <a:noFill/>
          </a:ln>
          <a:effectLst/>
          <a:extLst/>
        </p:spPr>
        <p:txBody>
          <a:bodyPr vert="horz" wrap="square" lIns="88124" tIns="44062" rIns="88124" bIns="44062" numCol="1" anchor="b" anchorCtr="0" compatLnSpc="1">
            <a:prstTxWarp prst="textNoShape">
              <a:avLst/>
            </a:prstTxWarp>
          </a:bodyPr>
          <a:lstStyle>
            <a:lvl1pPr algn="l">
              <a:defRPr sz="1100"/>
            </a:lvl1pPr>
          </a:lstStyle>
          <a:p>
            <a:pPr>
              <a:defRPr/>
            </a:pPr>
            <a:endParaRPr lang="en-US"/>
          </a:p>
        </p:txBody>
      </p:sp>
      <p:sp>
        <p:nvSpPr>
          <p:cNvPr id="189445" name="Rectangle 5"/>
          <p:cNvSpPr>
            <a:spLocks noGrp="1" noChangeArrowheads="1"/>
          </p:cNvSpPr>
          <p:nvPr>
            <p:ph type="sldNum" sz="quarter" idx="3"/>
          </p:nvPr>
        </p:nvSpPr>
        <p:spPr bwMode="auto">
          <a:xfrm>
            <a:off x="3943351" y="8853715"/>
            <a:ext cx="3067051" cy="442686"/>
          </a:xfrm>
          <a:prstGeom prst="rect">
            <a:avLst/>
          </a:prstGeom>
          <a:noFill/>
          <a:ln>
            <a:noFill/>
          </a:ln>
          <a:effectLst/>
          <a:extLst/>
        </p:spPr>
        <p:txBody>
          <a:bodyPr vert="horz" wrap="square" lIns="88124" tIns="44062" rIns="88124" bIns="44062" numCol="1" anchor="b" anchorCtr="0" compatLnSpc="1">
            <a:prstTxWarp prst="textNoShape">
              <a:avLst/>
            </a:prstTxWarp>
          </a:bodyPr>
          <a:lstStyle>
            <a:lvl1pPr>
              <a:defRPr sz="1100"/>
            </a:lvl1pPr>
          </a:lstStyle>
          <a:p>
            <a:pPr>
              <a:defRPr/>
            </a:pPr>
            <a:fld id="{1A0DAB8D-05D8-43F5-A72F-61635A9AC438}" type="slidenum">
              <a:rPr lang="en-US"/>
              <a:pPr>
                <a:defRPr/>
              </a:pPr>
              <a:t>‹#›</a:t>
            </a:fld>
            <a:endParaRPr lang="en-US"/>
          </a:p>
        </p:txBody>
      </p:sp>
    </p:spTree>
    <p:extLst>
      <p:ext uri="{BB962C8B-B14F-4D97-AF65-F5344CB8AC3E}">
        <p14:creationId xmlns:p14="http://schemas.microsoft.com/office/powerpoint/2010/main" val="3154782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2" y="2"/>
            <a:ext cx="3038144" cy="465743"/>
          </a:xfrm>
          <a:prstGeom prst="rect">
            <a:avLst/>
          </a:prstGeom>
          <a:noFill/>
          <a:ln>
            <a:noFill/>
          </a:ln>
          <a:effectLst/>
          <a:extLst/>
        </p:spPr>
        <p:txBody>
          <a:bodyPr vert="horz" wrap="square" lIns="93128" tIns="46565" rIns="93128" bIns="46565" numCol="1" anchor="t" anchorCtr="0" compatLnSpc="1">
            <a:prstTxWarp prst="textNoShape">
              <a:avLst/>
            </a:prstTxWarp>
          </a:bodyPr>
          <a:lstStyle>
            <a:lvl1pPr algn="l" defTabSz="931727">
              <a:defRPr sz="1200"/>
            </a:lvl1pPr>
          </a:lstStyle>
          <a:p>
            <a:pPr>
              <a:defRPr/>
            </a:pPr>
            <a:endParaRPr lang="en-US"/>
          </a:p>
        </p:txBody>
      </p:sp>
      <p:sp>
        <p:nvSpPr>
          <p:cNvPr id="9219" name="Rectangle 3"/>
          <p:cNvSpPr>
            <a:spLocks noGrp="1" noChangeArrowheads="1"/>
          </p:cNvSpPr>
          <p:nvPr>
            <p:ph type="dt" idx="1"/>
          </p:nvPr>
        </p:nvSpPr>
        <p:spPr bwMode="auto">
          <a:xfrm>
            <a:off x="3970735" y="2"/>
            <a:ext cx="3038144" cy="465743"/>
          </a:xfrm>
          <a:prstGeom prst="rect">
            <a:avLst/>
          </a:prstGeom>
          <a:noFill/>
          <a:ln>
            <a:noFill/>
          </a:ln>
          <a:effectLst/>
          <a:extLst/>
        </p:spPr>
        <p:txBody>
          <a:bodyPr vert="horz" wrap="square" lIns="93128" tIns="46565" rIns="93128" bIns="46565" numCol="1" anchor="t" anchorCtr="0" compatLnSpc="1">
            <a:prstTxWarp prst="textNoShape">
              <a:avLst/>
            </a:prstTxWarp>
          </a:bodyPr>
          <a:lstStyle>
            <a:lvl1pPr defTabSz="931727">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1347" y="4416100"/>
            <a:ext cx="5607711" cy="4183995"/>
          </a:xfrm>
          <a:prstGeom prst="rect">
            <a:avLst/>
          </a:prstGeom>
          <a:noFill/>
          <a:ln>
            <a:noFill/>
          </a:ln>
          <a:effectLst/>
          <a:extLst/>
        </p:spPr>
        <p:txBody>
          <a:bodyPr vert="horz" wrap="square" lIns="93128" tIns="46565" rIns="93128" bIns="465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2" y="8829122"/>
            <a:ext cx="3038144" cy="465743"/>
          </a:xfrm>
          <a:prstGeom prst="rect">
            <a:avLst/>
          </a:prstGeom>
          <a:noFill/>
          <a:ln>
            <a:noFill/>
          </a:ln>
          <a:effectLst/>
          <a:extLst/>
        </p:spPr>
        <p:txBody>
          <a:bodyPr vert="horz" wrap="square" lIns="93128" tIns="46565" rIns="93128" bIns="46565" numCol="1" anchor="b" anchorCtr="0" compatLnSpc="1">
            <a:prstTxWarp prst="textNoShape">
              <a:avLst/>
            </a:prstTxWarp>
          </a:bodyPr>
          <a:lstStyle>
            <a:lvl1pPr algn="l" defTabSz="931727">
              <a:defRPr sz="1200"/>
            </a:lvl1pPr>
          </a:lstStyle>
          <a:p>
            <a:pPr>
              <a:defRPr/>
            </a:pPr>
            <a:endParaRPr lang="en-US"/>
          </a:p>
        </p:txBody>
      </p:sp>
      <p:sp>
        <p:nvSpPr>
          <p:cNvPr id="9223" name="Rectangle 7"/>
          <p:cNvSpPr>
            <a:spLocks noGrp="1" noChangeArrowheads="1"/>
          </p:cNvSpPr>
          <p:nvPr>
            <p:ph type="sldNum" sz="quarter" idx="5"/>
          </p:nvPr>
        </p:nvSpPr>
        <p:spPr bwMode="auto">
          <a:xfrm>
            <a:off x="3970735" y="8829122"/>
            <a:ext cx="3038144" cy="465743"/>
          </a:xfrm>
          <a:prstGeom prst="rect">
            <a:avLst/>
          </a:prstGeom>
          <a:noFill/>
          <a:ln>
            <a:noFill/>
          </a:ln>
          <a:effectLst/>
          <a:extLst/>
        </p:spPr>
        <p:txBody>
          <a:bodyPr vert="horz" wrap="square" lIns="93128" tIns="46565" rIns="93128" bIns="46565" numCol="1" anchor="b" anchorCtr="0" compatLnSpc="1">
            <a:prstTxWarp prst="textNoShape">
              <a:avLst/>
            </a:prstTxWarp>
          </a:bodyPr>
          <a:lstStyle>
            <a:lvl1pPr defTabSz="931727">
              <a:defRPr sz="1200"/>
            </a:lvl1pPr>
          </a:lstStyle>
          <a:p>
            <a:pPr>
              <a:defRPr/>
            </a:pPr>
            <a:fld id="{29787A2F-2977-4151-A7B7-D883FEB48BAE}" type="slidenum">
              <a:rPr lang="en-US"/>
              <a:pPr>
                <a:defRPr/>
              </a:pPr>
              <a:t>‹#›</a:t>
            </a:fld>
            <a:endParaRPr lang="en-US"/>
          </a:p>
        </p:txBody>
      </p:sp>
    </p:spTree>
    <p:extLst>
      <p:ext uri="{BB962C8B-B14F-4D97-AF65-F5344CB8AC3E}">
        <p14:creationId xmlns:p14="http://schemas.microsoft.com/office/powerpoint/2010/main" val="28713859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Title Slide">
    <p:spTree>
      <p:nvGrpSpPr>
        <p:cNvPr id="1" name=""/>
        <p:cNvGrpSpPr/>
        <p:nvPr/>
      </p:nvGrpSpPr>
      <p:grpSpPr>
        <a:xfrm>
          <a:off x="0" y="0"/>
          <a:ext cx="0" cy="0"/>
          <a:chOff x="0" y="0"/>
          <a:chExt cx="0" cy="0"/>
        </a:xfrm>
      </p:grpSpPr>
      <p:sp>
        <p:nvSpPr>
          <p:cNvPr id="4" name="Rectangle 8"/>
          <p:cNvSpPr/>
          <p:nvPr userDrawn="1"/>
        </p:nvSpPr>
        <p:spPr>
          <a:xfrm>
            <a:off x="361950" y="6416715"/>
            <a:ext cx="2628900" cy="276999"/>
          </a:xfrm>
          <a:prstGeom prst="rect">
            <a:avLst/>
          </a:prstGeom>
        </p:spPr>
        <p:txBody>
          <a:bodyPr>
            <a:spAutoFit/>
          </a:bodyPr>
          <a:lstStyle/>
          <a:p>
            <a:pPr defTabSz="820738" eaLnBrk="0" fontAlgn="auto" hangingPunct="0">
              <a:spcBef>
                <a:spcPts val="0"/>
              </a:spcBef>
              <a:spcAft>
                <a:spcPts val="0"/>
              </a:spcAft>
              <a:defRPr/>
            </a:pPr>
            <a:endParaRPr lang="en-US" sz="600" dirty="0">
              <a:solidFill>
                <a:prstClr val="black"/>
              </a:solidFill>
            </a:endParaRPr>
          </a:p>
          <a:p>
            <a:pPr algn="l" defTabSz="820738" eaLnBrk="0" fontAlgn="auto" hangingPunct="0">
              <a:spcBef>
                <a:spcPts val="0"/>
              </a:spcBef>
              <a:spcAft>
                <a:spcPts val="0"/>
              </a:spcAft>
              <a:defRPr/>
            </a:pPr>
            <a:r>
              <a:rPr lang="en-US" sz="600" dirty="0">
                <a:solidFill>
                  <a:prstClr val="black"/>
                </a:solidFill>
              </a:rPr>
              <a:t>Copyright © </a:t>
            </a:r>
            <a:r>
              <a:rPr lang="en-US" sz="600" dirty="0" smtClean="0">
                <a:solidFill>
                  <a:prstClr val="black"/>
                </a:solidFill>
              </a:rPr>
              <a:t>2016 </a:t>
            </a:r>
            <a:r>
              <a:rPr lang="en-US" sz="600" dirty="0">
                <a:solidFill>
                  <a:prstClr val="black"/>
                </a:solidFill>
              </a:rPr>
              <a:t>Boeing. All rights reserved.</a:t>
            </a:r>
          </a:p>
        </p:txBody>
      </p:sp>
      <p:grpSp>
        <p:nvGrpSpPr>
          <p:cNvPr id="2" name="Group 15"/>
          <p:cNvGrpSpPr>
            <a:grpSpLocks/>
          </p:cNvGrpSpPr>
          <p:nvPr userDrawn="1"/>
        </p:nvGrpSpPr>
        <p:grpSpPr bwMode="auto">
          <a:xfrm>
            <a:off x="1066801" y="1371600"/>
            <a:ext cx="7054850" cy="2057400"/>
            <a:chOff x="1066800" y="1371600"/>
            <a:chExt cx="7054426" cy="2057400"/>
          </a:xfrm>
        </p:grpSpPr>
        <p:pic>
          <p:nvPicPr>
            <p:cNvPr id="6" name="Picture Placeholder 32" descr="BE5.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553200" y="1828799"/>
              <a:ext cx="1568026" cy="1219200"/>
            </a:xfrm>
            <a:prstGeom prst="rect">
              <a:avLst/>
            </a:prstGeom>
            <a:noFill/>
            <a:ln w="9525">
              <a:noFill/>
              <a:miter lim="800000"/>
              <a:headEnd/>
              <a:tailEnd/>
            </a:ln>
            <a:effectLst>
              <a:outerShdw blurRad="50800" dist="38100" dir="5400000" algn="t" rotWithShape="0">
                <a:prstClr val="black">
                  <a:alpha val="40000"/>
                </a:prstClr>
              </a:outerShdw>
              <a:reflection blurRad="6350" stA="52000" endA="300" endPos="35000" dir="5400000" sy="-100000" algn="bl" rotWithShape="0"/>
            </a:effectLst>
          </p:spPr>
        </p:pic>
        <p:pic>
          <p:nvPicPr>
            <p:cNvPr id="7" name="Picture Placeholder 31" descr="BE4.jp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507567" y="1676399"/>
              <a:ext cx="1960033" cy="1524000"/>
            </a:xfrm>
            <a:prstGeom prst="rect">
              <a:avLst/>
            </a:prstGeom>
            <a:noFill/>
            <a:ln w="9525">
              <a:noFill/>
              <a:miter lim="800000"/>
              <a:headEnd/>
              <a:tailEnd/>
            </a:ln>
            <a:effectLst>
              <a:outerShdw blurRad="50800" dist="38100" dir="5400000" algn="t" rotWithShape="0">
                <a:prstClr val="black">
                  <a:alpha val="40000"/>
                </a:prstClr>
              </a:outerShdw>
              <a:reflection blurRad="6350" stA="52000" endA="300" endPos="35000" dir="5400000" sy="-100000" algn="bl" rotWithShape="0"/>
            </a:effectLst>
          </p:spPr>
        </p:pic>
        <p:pic>
          <p:nvPicPr>
            <p:cNvPr id="8" name="Picture Placeholder 28" descr="BE1.jp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66800" y="1828799"/>
              <a:ext cx="1568026" cy="1219200"/>
            </a:xfrm>
            <a:prstGeom prst="rect">
              <a:avLst/>
            </a:prstGeom>
            <a:noFill/>
            <a:ln w="9525">
              <a:noFill/>
              <a:miter lim="800000"/>
              <a:headEnd/>
              <a:tailEnd/>
            </a:ln>
            <a:effectLst>
              <a:outerShdw blurRad="50800" dist="38100" dir="5400000" algn="t" rotWithShape="0">
                <a:prstClr val="black">
                  <a:alpha val="40000"/>
                </a:prstClr>
              </a:outerShdw>
              <a:reflection blurRad="6350" stA="52000" endA="300" endPos="35000" dir="5400000" sy="-100000" algn="bl" rotWithShape="0"/>
            </a:effectLst>
          </p:spPr>
        </p:pic>
        <p:pic>
          <p:nvPicPr>
            <p:cNvPr id="9" name="Picture Placeholder 29" descr="BE2.jp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76400" y="1676399"/>
              <a:ext cx="1960033" cy="1524000"/>
            </a:xfrm>
            <a:prstGeom prst="rect">
              <a:avLst/>
            </a:prstGeom>
            <a:noFill/>
            <a:ln w="9525">
              <a:noFill/>
              <a:miter lim="800000"/>
              <a:headEnd/>
              <a:tailEnd/>
            </a:ln>
            <a:effectLst>
              <a:outerShdw blurRad="50800" dist="38100" dir="5400000" algn="t" rotWithShape="0">
                <a:prstClr val="black">
                  <a:alpha val="40000"/>
                </a:prstClr>
              </a:outerShdw>
              <a:reflection blurRad="6350" stA="52000" endA="300" endPos="35000" dir="5400000" sy="-100000" algn="bl" rotWithShape="0"/>
            </a:effectLst>
          </p:spPr>
        </p:pic>
        <p:pic>
          <p:nvPicPr>
            <p:cNvPr id="10" name="Picture Placeholder 30" descr="BE3.jp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05100" y="1371600"/>
              <a:ext cx="3695700" cy="2057400"/>
            </a:xfrm>
            <a:prstGeom prst="rect">
              <a:avLst/>
            </a:prstGeom>
            <a:noFill/>
            <a:ln w="9525">
              <a:noFill/>
              <a:miter lim="800000"/>
              <a:headEnd/>
              <a:tailEnd/>
            </a:ln>
            <a:effectLst>
              <a:outerShdw blurRad="50800" dist="38100" dir="5400000" algn="t" rotWithShape="0">
                <a:prstClr val="black">
                  <a:alpha val="40000"/>
                </a:prstClr>
              </a:outerShdw>
              <a:reflection blurRad="6350" stA="52000" endA="300" endPos="35000" dir="5400000" sy="-100000" algn="bl" rotWithShape="0"/>
            </a:effectLst>
          </p:spPr>
        </p:pic>
      </p:grpSp>
      <p:sp>
        <p:nvSpPr>
          <p:cNvPr id="11" name="TextBox 10"/>
          <p:cNvSpPr txBox="1"/>
          <p:nvPr userDrawn="1"/>
        </p:nvSpPr>
        <p:spPr bwMode="auto">
          <a:xfrm>
            <a:off x="11069638" y="5070475"/>
            <a:ext cx="914400" cy="914400"/>
          </a:xfrm>
          <a:prstGeom prst="rect">
            <a:avLst/>
          </a:prstGeom>
          <a:noFill/>
          <a:ln w="9525">
            <a:noFill/>
            <a:miter lim="800000"/>
            <a:headEnd/>
            <a:tailEnd/>
          </a:ln>
        </p:spPr>
        <p:txBody>
          <a:bodyPr wrap="none" lIns="0" tIns="0" rIns="0" bIns="0" anchor="b"/>
          <a:lstStyle/>
          <a:p>
            <a:pPr algn="ctr" eaLnBrk="0" hangingPunct="0">
              <a:lnSpc>
                <a:spcPts val="2600"/>
              </a:lnSpc>
              <a:defRPr/>
            </a:pPr>
            <a:endParaRPr lang="en-US" sz="2800" dirty="0">
              <a:solidFill>
                <a:srgbClr val="0096DB"/>
              </a:solidFill>
            </a:endParaRPr>
          </a:p>
        </p:txBody>
      </p:sp>
      <p:pic>
        <p:nvPicPr>
          <p:cNvPr id="13" name="Picture 15" descr="Boeing_RGBblue_standard"/>
          <p:cNvPicPr preferRelativeResize="0">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85766" y="342916"/>
            <a:ext cx="1781175" cy="428625"/>
          </a:xfrm>
          <a:prstGeom prst="rect">
            <a:avLst/>
          </a:prstGeom>
          <a:noFill/>
          <a:ln w="9525">
            <a:noFill/>
            <a:miter lim="800000"/>
            <a:headEnd/>
            <a:tailEnd/>
          </a:ln>
        </p:spPr>
      </p:pic>
      <p:sp>
        <p:nvSpPr>
          <p:cNvPr id="14" name="Text Placeholder 5"/>
          <p:cNvSpPr>
            <a:spLocks noGrp="1"/>
          </p:cNvSpPr>
          <p:nvPr>
            <p:ph type="body" sz="quarter" idx="11"/>
          </p:nvPr>
        </p:nvSpPr>
        <p:spPr>
          <a:xfrm>
            <a:off x="457210" y="4784475"/>
            <a:ext cx="8226389" cy="920687"/>
          </a:xfrm>
        </p:spPr>
        <p:txBody>
          <a:bodyPr lIns="0" tIns="0" rIns="0" bIns="0"/>
          <a:lstStyle>
            <a:lvl1pPr marL="0" indent="0" algn="ctr">
              <a:lnSpc>
                <a:spcPts val="1800"/>
              </a:lnSpc>
              <a:spcBef>
                <a:spcPts val="0"/>
              </a:spcBef>
              <a:buNone/>
              <a:defRPr b="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0" name="Title 21"/>
          <p:cNvSpPr>
            <a:spLocks noGrp="1"/>
          </p:cNvSpPr>
          <p:nvPr>
            <p:ph type="title"/>
          </p:nvPr>
        </p:nvSpPr>
        <p:spPr>
          <a:xfrm>
            <a:off x="457200" y="4106108"/>
            <a:ext cx="8256588" cy="644589"/>
          </a:xfrm>
        </p:spPr>
        <p:txBody>
          <a:bodyPr/>
          <a:lstStyle>
            <a:lvl1pPr algn="ctr">
              <a:defRPr sz="2800">
                <a:solidFill>
                  <a:srgbClr val="003CA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284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4" name="Rectangle 8"/>
          <p:cNvSpPr/>
          <p:nvPr userDrawn="1"/>
        </p:nvSpPr>
        <p:spPr>
          <a:xfrm>
            <a:off x="361950" y="6416715"/>
            <a:ext cx="2628900" cy="276999"/>
          </a:xfrm>
          <a:prstGeom prst="rect">
            <a:avLst/>
          </a:prstGeom>
        </p:spPr>
        <p:txBody>
          <a:bodyPr>
            <a:spAutoFit/>
          </a:bodyPr>
          <a:lstStyle/>
          <a:p>
            <a:pPr defTabSz="820738" eaLnBrk="0" fontAlgn="auto" hangingPunct="0">
              <a:spcBef>
                <a:spcPts val="0"/>
              </a:spcBef>
              <a:spcAft>
                <a:spcPts val="0"/>
              </a:spcAft>
              <a:defRPr/>
            </a:pPr>
            <a:endParaRPr lang="en-US" sz="600" dirty="0">
              <a:solidFill>
                <a:prstClr val="black"/>
              </a:solidFill>
            </a:endParaRPr>
          </a:p>
          <a:p>
            <a:pPr algn="l" defTabSz="820738" eaLnBrk="0" fontAlgn="auto" hangingPunct="0">
              <a:spcBef>
                <a:spcPts val="0"/>
              </a:spcBef>
              <a:spcAft>
                <a:spcPts val="0"/>
              </a:spcAft>
              <a:defRPr/>
            </a:pPr>
            <a:r>
              <a:rPr lang="en-US" sz="600" dirty="0">
                <a:solidFill>
                  <a:prstClr val="black"/>
                </a:solidFill>
              </a:rPr>
              <a:t>Copyright © 2012 Boeing. All rights reserved.</a:t>
            </a:r>
          </a:p>
        </p:txBody>
      </p:sp>
      <p:sp>
        <p:nvSpPr>
          <p:cNvPr id="5" name="TextBox 4"/>
          <p:cNvSpPr txBox="1"/>
          <p:nvPr userDrawn="1"/>
        </p:nvSpPr>
        <p:spPr>
          <a:xfrm>
            <a:off x="3443297" y="6591340"/>
            <a:ext cx="5413375" cy="138499"/>
          </a:xfrm>
          <a:prstGeom prst="rect">
            <a:avLst/>
          </a:prstGeom>
          <a:noFill/>
        </p:spPr>
        <p:txBody>
          <a:bodyPr lIns="0" tIns="0" rIns="0" bIns="0">
            <a:spAutoFit/>
          </a:bodyPr>
          <a:lstStyle/>
          <a:p>
            <a:pPr eaLnBrk="0" fontAlgn="auto" hangingPunct="0">
              <a:spcBef>
                <a:spcPts val="0"/>
              </a:spcBef>
              <a:spcAft>
                <a:spcPts val="0"/>
              </a:spcAft>
              <a:defRPr/>
            </a:pPr>
            <a:r>
              <a:rPr lang="en-US" sz="800" dirty="0" err="1">
                <a:solidFill>
                  <a:prstClr val="black"/>
                </a:solidFill>
              </a:rPr>
              <a:t>Jeppesen</a:t>
            </a:r>
            <a:r>
              <a:rPr lang="en-US" sz="800" dirty="0">
                <a:solidFill>
                  <a:prstClr val="black"/>
                </a:solidFill>
              </a:rPr>
              <a:t> Connect | May 2012| </a:t>
            </a:r>
            <a:fld id="{84CEC395-E0FB-4040-BB63-8A48E47DDFD0}" type="slidenum">
              <a:rPr lang="en-US" sz="900">
                <a:solidFill>
                  <a:prstClr val="black"/>
                </a:solidFill>
              </a:rPr>
              <a:pPr eaLnBrk="0" fontAlgn="auto" hangingPunct="0">
                <a:spcBef>
                  <a:spcPts val="0"/>
                </a:spcBef>
                <a:spcAft>
                  <a:spcPts val="0"/>
                </a:spcAft>
                <a:defRPr/>
              </a:pPr>
              <a:t>‹#›</a:t>
            </a:fld>
            <a:endParaRPr lang="en-US" sz="800" dirty="0">
              <a:solidFill>
                <a:prstClr val="black"/>
              </a:solidFill>
            </a:endParaRPr>
          </a:p>
        </p:txBody>
      </p:sp>
      <p:pic>
        <p:nvPicPr>
          <p:cNvPr id="7" name="Picture Placeholder 12"/>
          <p:cNvPicPr preferRelativeResize="0">
            <a:picLocks/>
          </p:cNvPicPr>
          <p:nvPr userDrawn="1"/>
        </p:nvPicPr>
        <p:blipFill>
          <a:blip r:embed="rId2" cstate="email">
            <a:extLst>
              <a:ext uri="{28A0092B-C50C-407E-A947-70E740481C1C}">
                <a14:useLocalDpi xmlns:a14="http://schemas.microsoft.com/office/drawing/2010/main"/>
              </a:ext>
            </a:extLst>
          </a:blip>
          <a:stretch>
            <a:fillRect/>
          </a:stretch>
        </p:blipFill>
        <p:spPr bwMode="auto">
          <a:xfrm>
            <a:off x="0" y="-1979848"/>
            <a:ext cx="9143998" cy="4493417"/>
          </a:xfrm>
          <a:prstGeom prst="rect">
            <a:avLst/>
          </a:prstGeom>
          <a:noFill/>
          <a:ln w="9525">
            <a:noFill/>
            <a:miter lim="800000"/>
            <a:headEnd/>
            <a:tailEnd/>
          </a:ln>
          <a:effectLst>
            <a:outerShdw blurRad="50800" dist="38100" dir="5400000" algn="t" rotWithShape="0">
              <a:prstClr val="black">
                <a:alpha val="40000"/>
              </a:prstClr>
            </a:outerShdw>
            <a:reflection blurRad="6350" stA="52000" endA="300" endPos="35000" dir="5400000" sy="-100000" algn="bl" rotWithShape="0"/>
          </a:effectLst>
        </p:spPr>
      </p:pic>
      <p:sp>
        <p:nvSpPr>
          <p:cNvPr id="9" name="Text Placeholder 5"/>
          <p:cNvSpPr>
            <a:spLocks noGrp="1"/>
          </p:cNvSpPr>
          <p:nvPr>
            <p:ph type="body" sz="quarter" idx="12"/>
          </p:nvPr>
        </p:nvSpPr>
        <p:spPr>
          <a:xfrm>
            <a:off x="457200" y="5713200"/>
            <a:ext cx="8256588" cy="347472"/>
          </a:xfrm>
        </p:spPr>
        <p:txBody>
          <a:bodyPr lIns="0" tIns="0" rIns="0" bIns="0"/>
          <a:lstStyle>
            <a:lvl1pPr marL="0" indent="0" algn="r">
              <a:lnSpc>
                <a:spcPts val="1800"/>
              </a:lnSpc>
              <a:spcBef>
                <a:spcPts val="0"/>
              </a:spcBef>
              <a:buNone/>
              <a:defRPr b="0" baseline="0"/>
            </a:lvl1pPr>
          </a:lstStyle>
          <a:p>
            <a:pPr lvl="0"/>
            <a:r>
              <a:rPr lang="en-US" dirty="0" smtClean="0"/>
              <a:t>Click to edit Master text styles</a:t>
            </a:r>
          </a:p>
        </p:txBody>
      </p:sp>
    </p:spTree>
    <p:extLst>
      <p:ext uri="{BB962C8B-B14F-4D97-AF65-F5344CB8AC3E}">
        <p14:creationId xmlns:p14="http://schemas.microsoft.com/office/powerpoint/2010/main" val="82879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8"/>
          <p:cNvSpPr/>
          <p:nvPr userDrawn="1"/>
        </p:nvSpPr>
        <p:spPr>
          <a:xfrm>
            <a:off x="361950" y="6416715"/>
            <a:ext cx="2628900" cy="184666"/>
          </a:xfrm>
          <a:prstGeom prst="rect">
            <a:avLst/>
          </a:prstGeom>
        </p:spPr>
        <p:txBody>
          <a:bodyPr>
            <a:spAutoFit/>
          </a:bodyPr>
          <a:lstStyle/>
          <a:p>
            <a:pPr algn="l" defTabSz="820738" eaLnBrk="0" fontAlgn="auto" hangingPunct="0">
              <a:spcBef>
                <a:spcPts val="0"/>
              </a:spcBef>
              <a:spcAft>
                <a:spcPts val="0"/>
              </a:spcAft>
              <a:defRPr/>
            </a:pPr>
            <a:r>
              <a:rPr lang="en-US" sz="600" dirty="0" smtClean="0">
                <a:solidFill>
                  <a:prstClr val="black"/>
                </a:solidFill>
              </a:rPr>
              <a:t>Copyright </a:t>
            </a:r>
            <a:r>
              <a:rPr lang="en-US" sz="600" dirty="0">
                <a:solidFill>
                  <a:prstClr val="black"/>
                </a:solidFill>
              </a:rPr>
              <a:t>© </a:t>
            </a:r>
            <a:r>
              <a:rPr lang="en-US" sz="600" dirty="0" smtClean="0">
                <a:solidFill>
                  <a:prstClr val="black"/>
                </a:solidFill>
              </a:rPr>
              <a:t>2016 </a:t>
            </a:r>
            <a:r>
              <a:rPr lang="en-US" sz="600" dirty="0">
                <a:solidFill>
                  <a:prstClr val="black"/>
                </a:solidFill>
              </a:rPr>
              <a:t>Boeing. All rights reserved.</a:t>
            </a:r>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356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39E77-6BC4-1843-AA7A-37B37A158C99}" type="datetimeFigureOut">
              <a:rPr lang="en-US" smtClean="0">
                <a:solidFill>
                  <a:prstClr val="black">
                    <a:tint val="75000"/>
                  </a:prstClr>
                </a:solidFill>
              </a:rPr>
              <a:pPr/>
              <a:t>9/22/2016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2B3A47-2E07-3D49-A43F-24848D2387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9809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1"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1" Type="http://schemas.openxmlformats.org/officeDocument/2006/relationships/theme" Target="../theme/theme27.xml"/></Relationships>
</file>

<file path=ppt/slideMasters/_rels/slideMaster28.xml.rels><?xml version="1.0" encoding="UTF-8" standalone="yes"?>
<Relationships xmlns="http://schemas.openxmlformats.org/package/2006/relationships"><Relationship Id="rId1"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1" Type="http://schemas.openxmlformats.org/officeDocument/2006/relationships/theme" Target="../theme/theme29.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1" Type="http://schemas.openxmlformats.org/officeDocument/2006/relationships/theme" Target="../theme/theme30.xml"/></Relationships>
</file>

<file path=ppt/slideMasters/_rels/slideMaster31.xml.rels><?xml version="1.0" encoding="UTF-8" standalone="yes"?>
<Relationships xmlns="http://schemas.openxmlformats.org/package/2006/relationships"><Relationship Id="rId1" Type="http://schemas.openxmlformats.org/officeDocument/2006/relationships/theme" Target="../theme/theme31.xml"/></Relationships>
</file>

<file path=ppt/slideMasters/_rels/slideMaster32.xml.rels><?xml version="1.0" encoding="UTF-8" standalone="yes"?>
<Relationships xmlns="http://schemas.openxmlformats.org/package/2006/relationships"><Relationship Id="rId1" Type="http://schemas.openxmlformats.org/officeDocument/2006/relationships/theme" Target="../theme/theme32.xml"/></Relationships>
</file>

<file path=ppt/slideMasters/_rels/slideMaster33.xml.rels><?xml version="1.0" encoding="UTF-8" standalone="yes"?>
<Relationships xmlns="http://schemas.openxmlformats.org/package/2006/relationships"><Relationship Id="rId1" Type="http://schemas.openxmlformats.org/officeDocument/2006/relationships/theme" Target="../theme/theme33.xml"/></Relationships>
</file>

<file path=ppt/slideMasters/_rels/slideMaster34.xml.rels><?xml version="1.0" encoding="UTF-8" standalone="yes"?>
<Relationships xmlns="http://schemas.openxmlformats.org/package/2006/relationships"><Relationship Id="rId1" Type="http://schemas.openxmlformats.org/officeDocument/2006/relationships/theme" Target="../theme/theme34.xml"/></Relationships>
</file>

<file path=ppt/slideMasters/_rels/slideMaster35.xml.rels><?xml version="1.0" encoding="UTF-8" standalone="yes"?>
<Relationships xmlns="http://schemas.openxmlformats.org/package/2006/relationships"><Relationship Id="rId1"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1" Type="http://schemas.openxmlformats.org/officeDocument/2006/relationships/theme" Target="../theme/theme36.xml"/></Relationships>
</file>

<file path=ppt/slideMasters/_rels/slideMaster37.xml.rels><?xml version="1.0" encoding="UTF-8" standalone="yes"?>
<Relationships xmlns="http://schemas.openxmlformats.org/package/2006/relationships"><Relationship Id="rId1" Type="http://schemas.openxmlformats.org/officeDocument/2006/relationships/theme" Target="../theme/theme37.xml"/></Relationships>
</file>

<file path=ppt/slideMasters/_rels/slideMaster38.xml.rels><?xml version="1.0" encoding="UTF-8" standalone="yes"?>
<Relationships xmlns="http://schemas.openxmlformats.org/package/2006/relationships"><Relationship Id="rId1" Type="http://schemas.openxmlformats.org/officeDocument/2006/relationships/theme" Target="../theme/theme38.xml"/></Relationships>
</file>

<file path=ppt/slideMasters/_rels/slideMaster39.xml.rels><?xml version="1.0" encoding="UTF-8" standalone="yes"?>
<Relationships xmlns="http://schemas.openxmlformats.org/package/2006/relationships"><Relationship Id="rId1" Type="http://schemas.openxmlformats.org/officeDocument/2006/relationships/theme" Target="../theme/theme39.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40.xml.rels><?xml version="1.0" encoding="UTF-8" standalone="yes"?>
<Relationships xmlns="http://schemas.openxmlformats.org/package/2006/relationships"><Relationship Id="rId1" Type="http://schemas.openxmlformats.org/officeDocument/2006/relationships/theme" Target="../theme/theme40.xml"/></Relationships>
</file>

<file path=ppt/slideMasters/_rels/slideMaster41.xml.rels><?xml version="1.0" encoding="UTF-8" standalone="yes"?>
<Relationships xmlns="http://schemas.openxmlformats.org/package/2006/relationships"><Relationship Id="rId1" Type="http://schemas.openxmlformats.org/officeDocument/2006/relationships/theme" Target="../theme/theme41.xml"/></Relationships>
</file>

<file path=ppt/slideMasters/_rels/slideMaster42.xml.rels><?xml version="1.0" encoding="UTF-8" standalone="yes"?>
<Relationships xmlns="http://schemas.openxmlformats.org/package/2006/relationships"><Relationship Id="rId1" Type="http://schemas.openxmlformats.org/officeDocument/2006/relationships/theme" Target="../theme/theme42.xml"/></Relationships>
</file>

<file path=ppt/slideMasters/_rels/slideMaster43.xml.rels><?xml version="1.0" encoding="UTF-8" standalone="yes"?>
<Relationships xmlns="http://schemas.openxmlformats.org/package/2006/relationships"><Relationship Id="rId1" Type="http://schemas.openxmlformats.org/officeDocument/2006/relationships/theme" Target="../theme/theme43.xml"/></Relationships>
</file>

<file path=ppt/slideMasters/_rels/slideMaster44.xml.rels><?xml version="1.0" encoding="UTF-8" standalone="yes"?>
<Relationships xmlns="http://schemas.openxmlformats.org/package/2006/relationships"><Relationship Id="rId1" Type="http://schemas.openxmlformats.org/officeDocument/2006/relationships/theme" Target="../theme/theme44.xml"/></Relationships>
</file>

<file path=ppt/slideMasters/_rels/slideMaster45.xml.rels><?xml version="1.0" encoding="UTF-8" standalone="yes"?>
<Relationships xmlns="http://schemas.openxmlformats.org/package/2006/relationships"><Relationship Id="rId1" Type="http://schemas.openxmlformats.org/officeDocument/2006/relationships/theme" Target="../theme/theme4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457200" y="1428765"/>
            <a:ext cx="8229600" cy="444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Title Placeholder 1"/>
          <p:cNvSpPr>
            <a:spLocks noGrp="1"/>
          </p:cNvSpPr>
          <p:nvPr>
            <p:ph type="title"/>
          </p:nvPr>
        </p:nvSpPr>
        <p:spPr bwMode="auto">
          <a:xfrm>
            <a:off x="457200" y="192092"/>
            <a:ext cx="8229600" cy="6397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7" name="Rectangle 76"/>
          <p:cNvSpPr>
            <a:spLocks noGrp="1" noChangeArrowheads="1"/>
          </p:cNvSpPr>
          <p:nvPr>
            <p:ph type="sldNum" sz="quarter" idx="4"/>
          </p:nvPr>
        </p:nvSpPr>
        <p:spPr>
          <a:xfrm>
            <a:off x="6391276" y="6670675"/>
            <a:ext cx="2501900" cy="217488"/>
          </a:xfrm>
          <a:prstGeom prst="rect">
            <a:avLst/>
          </a:prstGeom>
        </p:spPr>
        <p:txBody>
          <a:bodyPr/>
          <a:lstStyle>
            <a:lvl1pPr fontAlgn="auto">
              <a:spcBef>
                <a:spcPts val="0"/>
              </a:spcBef>
              <a:spcAft>
                <a:spcPts val="0"/>
              </a:spcAft>
              <a:defRPr>
                <a:latin typeface="+mn-lt"/>
                <a:cs typeface="+mn-cs"/>
              </a:defRPr>
            </a:lvl1pPr>
          </a:lstStyle>
          <a:p>
            <a:pPr algn="l" eaLnBrk="0" hangingPunct="0">
              <a:defRPr/>
            </a:pPr>
            <a:fld id="{9CA4A1E6-FCA5-4016-8E88-A6B0084C57D0}" type="slidenum">
              <a:rPr lang="en-US" sz="2200">
                <a:solidFill>
                  <a:prstClr val="black"/>
                </a:solidFill>
              </a:rPr>
              <a:pPr algn="l" eaLnBrk="0" hangingPunct="0">
                <a:defRPr/>
              </a:pPr>
              <a:t>‹#›</a:t>
            </a:fld>
            <a:endParaRPr lang="en-US" sz="2200">
              <a:solidFill>
                <a:prstClr val="black"/>
              </a:solidFill>
            </a:endParaRPr>
          </a:p>
        </p:txBody>
      </p:sp>
    </p:spTree>
    <p:extLst>
      <p:ext uri="{BB962C8B-B14F-4D97-AF65-F5344CB8AC3E}">
        <p14:creationId xmlns:p14="http://schemas.microsoft.com/office/powerpoint/2010/main" val="1396946571"/>
      </p:ext>
    </p:extLst>
  </p:cSld>
  <p:clrMap bg1="lt1" tx1="dk1" bg2="lt2" tx2="dk2" accent1="accent1" accent2="accent2" accent3="accent3" accent4="accent4" accent5="accent5" accent6="accent6" hlink="hlink" folHlink="folHlink"/>
  <p:sldLayoutIdLst>
    <p:sldLayoutId id="2147484494" r:id="rId1"/>
    <p:sldLayoutId id="2147484496" r:id="rId2"/>
    <p:sldLayoutId id="2147484497" r:id="rId3"/>
  </p:sldLayoutIdLst>
  <p:txStyles>
    <p:titleStyle>
      <a:lvl1pPr algn="l" rtl="0" eaLnBrk="0" fontAlgn="base" hangingPunct="0">
        <a:lnSpc>
          <a:spcPts val="2600"/>
        </a:lnSpc>
        <a:spcBef>
          <a:spcPct val="0"/>
        </a:spcBef>
        <a:spcAft>
          <a:spcPct val="0"/>
        </a:spcAft>
        <a:defRPr sz="2800" kern="1200">
          <a:solidFill>
            <a:schemeClr val="tx2"/>
          </a:solidFill>
          <a:latin typeface="Arial" pitchFamily="34" charset="0"/>
          <a:ea typeface="+mj-ea"/>
          <a:cs typeface="+mj-cs"/>
        </a:defRPr>
      </a:lvl1pPr>
      <a:lvl2pPr algn="l" rtl="0" eaLnBrk="0" fontAlgn="base" hangingPunct="0">
        <a:lnSpc>
          <a:spcPts val="2600"/>
        </a:lnSpc>
        <a:spcBef>
          <a:spcPct val="0"/>
        </a:spcBef>
        <a:spcAft>
          <a:spcPct val="0"/>
        </a:spcAft>
        <a:defRPr sz="2800">
          <a:solidFill>
            <a:schemeClr val="tx2"/>
          </a:solidFill>
          <a:latin typeface="Arial" pitchFamily="34" charset="0"/>
          <a:cs typeface="Arial" pitchFamily="34" charset="0"/>
        </a:defRPr>
      </a:lvl2pPr>
      <a:lvl3pPr algn="l" rtl="0" eaLnBrk="0" fontAlgn="base" hangingPunct="0">
        <a:lnSpc>
          <a:spcPts val="2600"/>
        </a:lnSpc>
        <a:spcBef>
          <a:spcPct val="0"/>
        </a:spcBef>
        <a:spcAft>
          <a:spcPct val="0"/>
        </a:spcAft>
        <a:defRPr sz="2800">
          <a:solidFill>
            <a:schemeClr val="tx2"/>
          </a:solidFill>
          <a:latin typeface="Arial" pitchFamily="34" charset="0"/>
          <a:cs typeface="Arial" pitchFamily="34" charset="0"/>
        </a:defRPr>
      </a:lvl3pPr>
      <a:lvl4pPr algn="l" rtl="0" eaLnBrk="0" fontAlgn="base" hangingPunct="0">
        <a:lnSpc>
          <a:spcPts val="2600"/>
        </a:lnSpc>
        <a:spcBef>
          <a:spcPct val="0"/>
        </a:spcBef>
        <a:spcAft>
          <a:spcPct val="0"/>
        </a:spcAft>
        <a:defRPr sz="2800">
          <a:solidFill>
            <a:schemeClr val="tx2"/>
          </a:solidFill>
          <a:latin typeface="Arial" pitchFamily="34" charset="0"/>
          <a:cs typeface="Arial" pitchFamily="34" charset="0"/>
        </a:defRPr>
      </a:lvl4pPr>
      <a:lvl5pPr algn="l" rtl="0" eaLnBrk="0" fontAlgn="base" hangingPunct="0">
        <a:lnSpc>
          <a:spcPts val="2600"/>
        </a:lnSpc>
        <a:spcBef>
          <a:spcPct val="0"/>
        </a:spcBef>
        <a:spcAft>
          <a:spcPct val="0"/>
        </a:spcAft>
        <a:defRPr sz="2800">
          <a:solidFill>
            <a:schemeClr val="tx2"/>
          </a:solidFill>
          <a:latin typeface="Arial" pitchFamily="34" charset="0"/>
          <a:cs typeface="Arial" pitchFamily="34" charset="0"/>
        </a:defRPr>
      </a:lvl5pPr>
      <a:lvl6pPr marL="4572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6pPr>
      <a:lvl7pPr marL="9144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7pPr>
      <a:lvl8pPr marL="13716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8pPr>
      <a:lvl9pPr marL="18288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9pPr>
    </p:titleStyle>
    <p:bodyStyle>
      <a:lvl1pPr marL="342900" indent="-342900" algn="l" rtl="0" eaLnBrk="0" fontAlgn="base" hangingPunct="0">
        <a:lnSpc>
          <a:spcPct val="150000"/>
        </a:lnSpc>
        <a:spcBef>
          <a:spcPct val="20000"/>
        </a:spcBef>
        <a:spcAft>
          <a:spcPct val="0"/>
        </a:spcAft>
        <a:buFont typeface="Arial" charset="0"/>
        <a:buChar char="•"/>
        <a:defRPr kern="1200">
          <a:solidFill>
            <a:schemeClr val="tx1"/>
          </a:solidFill>
          <a:latin typeface="Arial" pitchFamily="34" charset="0"/>
          <a:ea typeface="+mn-ea"/>
          <a:cs typeface="+mn-cs"/>
        </a:defRPr>
      </a:lvl1pPr>
      <a:lvl2pPr marL="742950" indent="-285750" algn="l" rtl="0" eaLnBrk="0" fontAlgn="base" hangingPunct="0">
        <a:lnSpc>
          <a:spcPct val="150000"/>
        </a:lnSpc>
        <a:spcBef>
          <a:spcPct val="20000"/>
        </a:spcBef>
        <a:spcAft>
          <a:spcPct val="0"/>
        </a:spcAft>
        <a:buFont typeface="Arial" charset="0"/>
        <a:buChar char="–"/>
        <a:defRPr kern="1200">
          <a:solidFill>
            <a:schemeClr val="tx1"/>
          </a:solidFill>
          <a:latin typeface="Arial" pitchFamily="34" charset="0"/>
          <a:ea typeface="+mn-ea"/>
          <a:cs typeface="+mn-cs"/>
        </a:defRPr>
      </a:lvl2pPr>
      <a:lvl3pPr marL="1143000" indent="-228600" algn="l" rtl="0" eaLnBrk="0" fontAlgn="base" hangingPunct="0">
        <a:lnSpc>
          <a:spcPct val="150000"/>
        </a:lnSpc>
        <a:spcBef>
          <a:spcPct val="20000"/>
        </a:spcBef>
        <a:spcAft>
          <a:spcPct val="0"/>
        </a:spcAft>
        <a:buFont typeface="Arial" charset="0"/>
        <a:buChar char="•"/>
        <a:defRPr sz="1600" kern="1200">
          <a:solidFill>
            <a:schemeClr val="tx1"/>
          </a:solidFill>
          <a:latin typeface="Arial" pitchFamily="34" charset="0"/>
          <a:ea typeface="+mn-ea"/>
          <a:cs typeface="+mn-cs"/>
        </a:defRPr>
      </a:lvl3pPr>
      <a:lvl4pPr marL="1600200" indent="-228600" algn="l" rtl="0" eaLnBrk="0" fontAlgn="base" hangingPunct="0">
        <a:lnSpc>
          <a:spcPct val="150000"/>
        </a:lnSpc>
        <a:spcBef>
          <a:spcPct val="20000"/>
        </a:spcBef>
        <a:spcAft>
          <a:spcPct val="0"/>
        </a:spcAft>
        <a:buFont typeface="Arial" charset="0"/>
        <a:buChar char="–"/>
        <a:defRPr sz="1400" kern="1200">
          <a:solidFill>
            <a:schemeClr val="tx1"/>
          </a:solidFill>
          <a:latin typeface="Arial" pitchFamily="34" charset="0"/>
          <a:ea typeface="+mn-ea"/>
          <a:cs typeface="+mn-cs"/>
        </a:defRPr>
      </a:lvl4pPr>
      <a:lvl5pPr marL="2057400" indent="-228600" algn="l" rtl="0" eaLnBrk="0" fontAlgn="base" hangingPunct="0">
        <a:lnSpc>
          <a:spcPct val="150000"/>
        </a:lnSpc>
        <a:spcBef>
          <a:spcPct val="20000"/>
        </a:spcBef>
        <a:spcAft>
          <a:spcPct val="0"/>
        </a:spcAft>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1" name="Rectangle 6"/>
          <p:cNvSpPr>
            <a:spLocks noGrp="1" noChangeArrowheads="1"/>
          </p:cNvSpPr>
          <p:nvPr>
            <p:ph type="sldNum" sz="quarter" idx="4"/>
          </p:nvPr>
        </p:nvSpPr>
        <p:spPr bwMode="auto">
          <a:xfrm>
            <a:off x="7239000"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1200" b="1">
                <a:solidFill>
                  <a:schemeClr val="bg1">
                    <a:lumMod val="50000"/>
                  </a:schemeClr>
                </a:solidFill>
              </a:defRPr>
            </a:lvl1pPr>
          </a:lstStyle>
          <a:p>
            <a:fld id="{689318A1-174D-4DEE-8106-03A37B9BCF15}" type="slidenum">
              <a:rPr lang="en-US" smtClean="0">
                <a:solidFill>
                  <a:srgbClr val="000000"/>
                </a:solidFill>
              </a:rPr>
              <a:pPr/>
              <a:t>‹#›</a:t>
            </a:fld>
            <a:endParaRPr lang="en-US" sz="1000" dirty="0">
              <a:solidFill>
                <a:srgbClr val="000000"/>
              </a:solidFill>
            </a:endParaRPr>
          </a:p>
        </p:txBody>
      </p:sp>
      <p:sp>
        <p:nvSpPr>
          <p:cNvPr id="26" name="TextBox 25"/>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Commercial Aviation Services IT Security</a:t>
            </a:r>
            <a:endParaRPr lang="en-US" sz="1000" dirty="0">
              <a:solidFill>
                <a:srgbClr val="FFFFFF"/>
              </a:solidFill>
            </a:endParaRPr>
          </a:p>
        </p:txBody>
      </p:sp>
      <p:pic>
        <p:nvPicPr>
          <p:cNvPr id="27" name="Picture 26" descr="I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
        <p:nvSpPr>
          <p:cNvPr id="2" name="TextBox 1"/>
          <p:cNvSpPr txBox="1"/>
          <p:nvPr userDrawn="1"/>
        </p:nvSpPr>
        <p:spPr>
          <a:xfrm>
            <a:off x="4038600" y="6642556"/>
            <a:ext cx="2362200" cy="215444"/>
          </a:xfrm>
          <a:prstGeom prst="rect">
            <a:avLst/>
          </a:prstGeom>
          <a:noFill/>
        </p:spPr>
        <p:txBody>
          <a:bodyPr wrap="square" rtlCol="0">
            <a:spAutoFit/>
          </a:bodyPr>
          <a:lstStyle/>
          <a:p>
            <a:pPr algn="l"/>
            <a:r>
              <a:rPr lang="en-US" sz="800" dirty="0" smtClean="0">
                <a:solidFill>
                  <a:srgbClr val="000000"/>
                </a:solidFill>
              </a:rPr>
              <a:t>Boeing Proprietary</a:t>
            </a:r>
            <a:endParaRPr lang="en-US" sz="800" dirty="0">
              <a:solidFill>
                <a:srgbClr val="000000"/>
              </a:solidFill>
            </a:endParaRPr>
          </a:p>
        </p:txBody>
      </p:sp>
    </p:spTree>
    <p:extLst>
      <p:ext uri="{BB962C8B-B14F-4D97-AF65-F5344CB8AC3E}">
        <p14:creationId xmlns:p14="http://schemas.microsoft.com/office/powerpoint/2010/main" val="180459521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457200" y="1428765"/>
            <a:ext cx="8229600" cy="444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Title Placeholder 1"/>
          <p:cNvSpPr>
            <a:spLocks noGrp="1"/>
          </p:cNvSpPr>
          <p:nvPr>
            <p:ph type="title"/>
          </p:nvPr>
        </p:nvSpPr>
        <p:spPr bwMode="auto">
          <a:xfrm>
            <a:off x="457200" y="192092"/>
            <a:ext cx="8229600" cy="6397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7" name="Rectangle 76"/>
          <p:cNvSpPr>
            <a:spLocks noGrp="1" noChangeArrowheads="1"/>
          </p:cNvSpPr>
          <p:nvPr>
            <p:ph type="sldNum" sz="quarter" idx="4"/>
          </p:nvPr>
        </p:nvSpPr>
        <p:spPr>
          <a:xfrm>
            <a:off x="6391276" y="6670675"/>
            <a:ext cx="2501900" cy="217488"/>
          </a:xfrm>
          <a:prstGeom prst="rect">
            <a:avLst/>
          </a:prstGeom>
        </p:spPr>
        <p:txBody>
          <a:bodyPr/>
          <a:lstStyle>
            <a:lvl1pPr fontAlgn="auto">
              <a:spcBef>
                <a:spcPts val="0"/>
              </a:spcBef>
              <a:spcAft>
                <a:spcPts val="0"/>
              </a:spcAft>
              <a:defRPr>
                <a:latin typeface="+mn-lt"/>
                <a:cs typeface="+mn-cs"/>
              </a:defRPr>
            </a:lvl1pPr>
          </a:lstStyle>
          <a:p>
            <a:pPr algn="l" eaLnBrk="0" hangingPunct="0">
              <a:defRPr/>
            </a:pPr>
            <a:fld id="{9CA4A1E6-FCA5-4016-8E88-A6B0084C57D0}" type="slidenum">
              <a:rPr lang="en-US" sz="2200">
                <a:solidFill>
                  <a:prstClr val="black"/>
                </a:solidFill>
              </a:rPr>
              <a:pPr algn="l" eaLnBrk="0" hangingPunct="0">
                <a:defRPr/>
              </a:pPr>
              <a:t>‹#›</a:t>
            </a:fld>
            <a:endParaRPr lang="en-US" sz="2200">
              <a:solidFill>
                <a:prstClr val="black"/>
              </a:solidFill>
            </a:endParaRPr>
          </a:p>
        </p:txBody>
      </p:sp>
    </p:spTree>
    <p:extLst>
      <p:ext uri="{BB962C8B-B14F-4D97-AF65-F5344CB8AC3E}">
        <p14:creationId xmlns:p14="http://schemas.microsoft.com/office/powerpoint/2010/main" val="1102355694"/>
      </p:ext>
    </p:extLst>
  </p:cSld>
  <p:clrMap bg1="lt1" tx1="dk1" bg2="lt2" tx2="dk2" accent1="accent1" accent2="accent2" accent3="accent3" accent4="accent4" accent5="accent5" accent6="accent6" hlink="hlink" folHlink="folHlink"/>
  <p:txStyles>
    <p:titleStyle>
      <a:lvl1pPr algn="l" rtl="0" eaLnBrk="0" fontAlgn="base" hangingPunct="0">
        <a:lnSpc>
          <a:spcPts val="2600"/>
        </a:lnSpc>
        <a:spcBef>
          <a:spcPct val="0"/>
        </a:spcBef>
        <a:spcAft>
          <a:spcPct val="0"/>
        </a:spcAft>
        <a:defRPr sz="2800" kern="1200">
          <a:solidFill>
            <a:schemeClr val="tx2"/>
          </a:solidFill>
          <a:latin typeface="Arial" pitchFamily="34" charset="0"/>
          <a:ea typeface="+mj-ea"/>
          <a:cs typeface="+mj-cs"/>
        </a:defRPr>
      </a:lvl1pPr>
      <a:lvl2pPr algn="l" rtl="0" eaLnBrk="0" fontAlgn="base" hangingPunct="0">
        <a:lnSpc>
          <a:spcPts val="2600"/>
        </a:lnSpc>
        <a:spcBef>
          <a:spcPct val="0"/>
        </a:spcBef>
        <a:spcAft>
          <a:spcPct val="0"/>
        </a:spcAft>
        <a:defRPr sz="2800">
          <a:solidFill>
            <a:schemeClr val="tx2"/>
          </a:solidFill>
          <a:latin typeface="Arial" pitchFamily="34" charset="0"/>
          <a:cs typeface="Arial" pitchFamily="34" charset="0"/>
        </a:defRPr>
      </a:lvl2pPr>
      <a:lvl3pPr algn="l" rtl="0" eaLnBrk="0" fontAlgn="base" hangingPunct="0">
        <a:lnSpc>
          <a:spcPts val="2600"/>
        </a:lnSpc>
        <a:spcBef>
          <a:spcPct val="0"/>
        </a:spcBef>
        <a:spcAft>
          <a:spcPct val="0"/>
        </a:spcAft>
        <a:defRPr sz="2800">
          <a:solidFill>
            <a:schemeClr val="tx2"/>
          </a:solidFill>
          <a:latin typeface="Arial" pitchFamily="34" charset="0"/>
          <a:cs typeface="Arial" pitchFamily="34" charset="0"/>
        </a:defRPr>
      </a:lvl3pPr>
      <a:lvl4pPr algn="l" rtl="0" eaLnBrk="0" fontAlgn="base" hangingPunct="0">
        <a:lnSpc>
          <a:spcPts val="2600"/>
        </a:lnSpc>
        <a:spcBef>
          <a:spcPct val="0"/>
        </a:spcBef>
        <a:spcAft>
          <a:spcPct val="0"/>
        </a:spcAft>
        <a:defRPr sz="2800">
          <a:solidFill>
            <a:schemeClr val="tx2"/>
          </a:solidFill>
          <a:latin typeface="Arial" pitchFamily="34" charset="0"/>
          <a:cs typeface="Arial" pitchFamily="34" charset="0"/>
        </a:defRPr>
      </a:lvl4pPr>
      <a:lvl5pPr algn="l" rtl="0" eaLnBrk="0" fontAlgn="base" hangingPunct="0">
        <a:lnSpc>
          <a:spcPts val="2600"/>
        </a:lnSpc>
        <a:spcBef>
          <a:spcPct val="0"/>
        </a:spcBef>
        <a:spcAft>
          <a:spcPct val="0"/>
        </a:spcAft>
        <a:defRPr sz="2800">
          <a:solidFill>
            <a:schemeClr val="tx2"/>
          </a:solidFill>
          <a:latin typeface="Arial" pitchFamily="34" charset="0"/>
          <a:cs typeface="Arial" pitchFamily="34" charset="0"/>
        </a:defRPr>
      </a:lvl5pPr>
      <a:lvl6pPr marL="4572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6pPr>
      <a:lvl7pPr marL="9144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7pPr>
      <a:lvl8pPr marL="13716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8pPr>
      <a:lvl9pPr marL="18288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9pPr>
    </p:titleStyle>
    <p:bodyStyle>
      <a:lvl1pPr marL="342900" indent="-342900" algn="l" rtl="0" eaLnBrk="0" fontAlgn="base" hangingPunct="0">
        <a:lnSpc>
          <a:spcPct val="150000"/>
        </a:lnSpc>
        <a:spcBef>
          <a:spcPct val="20000"/>
        </a:spcBef>
        <a:spcAft>
          <a:spcPct val="0"/>
        </a:spcAft>
        <a:buFont typeface="Arial" charset="0"/>
        <a:buChar char="•"/>
        <a:defRPr kern="1200">
          <a:solidFill>
            <a:schemeClr val="tx1"/>
          </a:solidFill>
          <a:latin typeface="Arial" pitchFamily="34" charset="0"/>
          <a:ea typeface="+mn-ea"/>
          <a:cs typeface="+mn-cs"/>
        </a:defRPr>
      </a:lvl1pPr>
      <a:lvl2pPr marL="742950" indent="-285750" algn="l" rtl="0" eaLnBrk="0" fontAlgn="base" hangingPunct="0">
        <a:lnSpc>
          <a:spcPct val="150000"/>
        </a:lnSpc>
        <a:spcBef>
          <a:spcPct val="20000"/>
        </a:spcBef>
        <a:spcAft>
          <a:spcPct val="0"/>
        </a:spcAft>
        <a:buFont typeface="Arial" charset="0"/>
        <a:buChar char="–"/>
        <a:defRPr kern="1200">
          <a:solidFill>
            <a:schemeClr val="tx1"/>
          </a:solidFill>
          <a:latin typeface="Arial" pitchFamily="34" charset="0"/>
          <a:ea typeface="+mn-ea"/>
          <a:cs typeface="+mn-cs"/>
        </a:defRPr>
      </a:lvl2pPr>
      <a:lvl3pPr marL="1143000" indent="-228600" algn="l" rtl="0" eaLnBrk="0" fontAlgn="base" hangingPunct="0">
        <a:lnSpc>
          <a:spcPct val="150000"/>
        </a:lnSpc>
        <a:spcBef>
          <a:spcPct val="20000"/>
        </a:spcBef>
        <a:spcAft>
          <a:spcPct val="0"/>
        </a:spcAft>
        <a:buFont typeface="Arial" charset="0"/>
        <a:buChar char="•"/>
        <a:defRPr sz="1600" kern="1200">
          <a:solidFill>
            <a:schemeClr val="tx1"/>
          </a:solidFill>
          <a:latin typeface="Arial" pitchFamily="34" charset="0"/>
          <a:ea typeface="+mn-ea"/>
          <a:cs typeface="+mn-cs"/>
        </a:defRPr>
      </a:lvl3pPr>
      <a:lvl4pPr marL="1600200" indent="-228600" algn="l" rtl="0" eaLnBrk="0" fontAlgn="base" hangingPunct="0">
        <a:lnSpc>
          <a:spcPct val="150000"/>
        </a:lnSpc>
        <a:spcBef>
          <a:spcPct val="20000"/>
        </a:spcBef>
        <a:spcAft>
          <a:spcPct val="0"/>
        </a:spcAft>
        <a:buFont typeface="Arial" charset="0"/>
        <a:buChar char="–"/>
        <a:defRPr sz="1400" kern="1200">
          <a:solidFill>
            <a:schemeClr val="tx1"/>
          </a:solidFill>
          <a:latin typeface="Arial" pitchFamily="34" charset="0"/>
          <a:ea typeface="+mn-ea"/>
          <a:cs typeface="+mn-cs"/>
        </a:defRPr>
      </a:lvl4pPr>
      <a:lvl5pPr marL="2057400" indent="-228600" algn="l" rtl="0" eaLnBrk="0" fontAlgn="base" hangingPunct="0">
        <a:lnSpc>
          <a:spcPct val="150000"/>
        </a:lnSpc>
        <a:spcBef>
          <a:spcPct val="20000"/>
        </a:spcBef>
        <a:spcAft>
          <a:spcPct val="0"/>
        </a:spcAft>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1" name="Rectangle 6"/>
          <p:cNvSpPr>
            <a:spLocks noGrp="1" noChangeArrowheads="1"/>
          </p:cNvSpPr>
          <p:nvPr>
            <p:ph type="sldNum" sz="quarter" idx="4"/>
          </p:nvPr>
        </p:nvSpPr>
        <p:spPr bwMode="auto">
          <a:xfrm>
            <a:off x="7239000"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1200" b="1">
                <a:solidFill>
                  <a:schemeClr val="bg1">
                    <a:lumMod val="50000"/>
                  </a:schemeClr>
                </a:solidFill>
              </a:defRPr>
            </a:lvl1pPr>
          </a:lstStyle>
          <a:p>
            <a:fld id="{689318A1-174D-4DEE-8106-03A37B9BCF15}" type="slidenum">
              <a:rPr lang="en-US" smtClean="0">
                <a:solidFill>
                  <a:srgbClr val="000000"/>
                </a:solidFill>
              </a:rPr>
              <a:pPr/>
              <a:t>‹#›</a:t>
            </a:fld>
            <a:endParaRPr lang="en-US" sz="1000" dirty="0">
              <a:solidFill>
                <a:srgbClr val="000000"/>
              </a:solidFill>
            </a:endParaRPr>
          </a:p>
        </p:txBody>
      </p:sp>
      <p:sp>
        <p:nvSpPr>
          <p:cNvPr id="26" name="TextBox 25"/>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Commercial Aviation Services IT Security</a:t>
            </a:r>
            <a:endParaRPr lang="en-US" sz="1000" dirty="0">
              <a:solidFill>
                <a:srgbClr val="FFFFFF"/>
              </a:solidFill>
            </a:endParaRPr>
          </a:p>
        </p:txBody>
      </p:sp>
      <p:pic>
        <p:nvPicPr>
          <p:cNvPr id="27" name="Picture 26" descr="I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
        <p:nvSpPr>
          <p:cNvPr id="2" name="TextBox 1"/>
          <p:cNvSpPr txBox="1"/>
          <p:nvPr userDrawn="1"/>
        </p:nvSpPr>
        <p:spPr>
          <a:xfrm>
            <a:off x="4038600" y="6642556"/>
            <a:ext cx="2362200" cy="215444"/>
          </a:xfrm>
          <a:prstGeom prst="rect">
            <a:avLst/>
          </a:prstGeom>
          <a:noFill/>
        </p:spPr>
        <p:txBody>
          <a:bodyPr wrap="square" rtlCol="0">
            <a:spAutoFit/>
          </a:bodyPr>
          <a:lstStyle/>
          <a:p>
            <a:pPr algn="l"/>
            <a:r>
              <a:rPr lang="en-US" sz="800" dirty="0" smtClean="0">
                <a:solidFill>
                  <a:srgbClr val="000000"/>
                </a:solidFill>
              </a:rPr>
              <a:t>Boeing Proprietary</a:t>
            </a:r>
            <a:endParaRPr lang="en-US" sz="800" dirty="0">
              <a:solidFill>
                <a:srgbClr val="000000"/>
              </a:solidFill>
            </a:endParaRPr>
          </a:p>
        </p:txBody>
      </p:sp>
    </p:spTree>
    <p:extLst>
      <p:ext uri="{BB962C8B-B14F-4D97-AF65-F5344CB8AC3E}">
        <p14:creationId xmlns:p14="http://schemas.microsoft.com/office/powerpoint/2010/main" val="250197275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1" name="Rectangle 6"/>
          <p:cNvSpPr>
            <a:spLocks noGrp="1" noChangeArrowheads="1"/>
          </p:cNvSpPr>
          <p:nvPr>
            <p:ph type="sldNum" sz="quarter" idx="4"/>
          </p:nvPr>
        </p:nvSpPr>
        <p:spPr bwMode="auto">
          <a:xfrm>
            <a:off x="7239000"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1200" b="1">
                <a:solidFill>
                  <a:schemeClr val="bg1">
                    <a:lumMod val="50000"/>
                  </a:schemeClr>
                </a:solidFill>
              </a:defRPr>
            </a:lvl1pPr>
          </a:lstStyle>
          <a:p>
            <a:fld id="{689318A1-174D-4DEE-8106-03A37B9BCF15}" type="slidenum">
              <a:rPr lang="en-US" smtClean="0">
                <a:solidFill>
                  <a:srgbClr val="000000"/>
                </a:solidFill>
              </a:rPr>
              <a:pPr/>
              <a:t>‹#›</a:t>
            </a:fld>
            <a:endParaRPr lang="en-US" sz="1000" dirty="0">
              <a:solidFill>
                <a:srgbClr val="000000"/>
              </a:solidFill>
            </a:endParaRPr>
          </a:p>
        </p:txBody>
      </p:sp>
      <p:sp>
        <p:nvSpPr>
          <p:cNvPr id="26" name="TextBox 25"/>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Commercial Aviation Services IT Security</a:t>
            </a:r>
            <a:endParaRPr lang="en-US" sz="1000" dirty="0">
              <a:solidFill>
                <a:srgbClr val="FFFFFF"/>
              </a:solidFill>
            </a:endParaRPr>
          </a:p>
        </p:txBody>
      </p:sp>
      <p:pic>
        <p:nvPicPr>
          <p:cNvPr id="27" name="Picture 26" descr="I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
        <p:nvSpPr>
          <p:cNvPr id="2" name="TextBox 1"/>
          <p:cNvSpPr txBox="1"/>
          <p:nvPr userDrawn="1"/>
        </p:nvSpPr>
        <p:spPr>
          <a:xfrm>
            <a:off x="4038600" y="6642556"/>
            <a:ext cx="2362200" cy="215444"/>
          </a:xfrm>
          <a:prstGeom prst="rect">
            <a:avLst/>
          </a:prstGeom>
          <a:noFill/>
        </p:spPr>
        <p:txBody>
          <a:bodyPr wrap="square" rtlCol="0">
            <a:spAutoFit/>
          </a:bodyPr>
          <a:lstStyle/>
          <a:p>
            <a:pPr algn="l"/>
            <a:r>
              <a:rPr lang="en-US" sz="800" dirty="0" smtClean="0">
                <a:solidFill>
                  <a:srgbClr val="000000"/>
                </a:solidFill>
              </a:rPr>
              <a:t>Boeing Proprietary</a:t>
            </a:r>
            <a:endParaRPr lang="en-US" sz="800" dirty="0">
              <a:solidFill>
                <a:srgbClr val="000000"/>
              </a:solidFill>
            </a:endParaRPr>
          </a:p>
        </p:txBody>
      </p:sp>
    </p:spTree>
    <p:extLst>
      <p:ext uri="{BB962C8B-B14F-4D97-AF65-F5344CB8AC3E}">
        <p14:creationId xmlns:p14="http://schemas.microsoft.com/office/powerpoint/2010/main" val="417701236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1" name="Rectangle 6"/>
          <p:cNvSpPr>
            <a:spLocks noGrp="1" noChangeArrowheads="1"/>
          </p:cNvSpPr>
          <p:nvPr>
            <p:ph type="sldNum" sz="quarter" idx="4"/>
          </p:nvPr>
        </p:nvSpPr>
        <p:spPr bwMode="auto">
          <a:xfrm>
            <a:off x="7239000"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1200" b="1">
                <a:solidFill>
                  <a:schemeClr val="bg1">
                    <a:lumMod val="50000"/>
                  </a:schemeClr>
                </a:solidFill>
              </a:defRPr>
            </a:lvl1pPr>
          </a:lstStyle>
          <a:p>
            <a:fld id="{689318A1-174D-4DEE-8106-03A37B9BCF15}" type="slidenum">
              <a:rPr lang="en-US" smtClean="0">
                <a:solidFill>
                  <a:srgbClr val="000000"/>
                </a:solidFill>
              </a:rPr>
              <a:pPr/>
              <a:t>‹#›</a:t>
            </a:fld>
            <a:endParaRPr lang="en-US" sz="1000" dirty="0">
              <a:solidFill>
                <a:srgbClr val="000000"/>
              </a:solidFill>
            </a:endParaRPr>
          </a:p>
        </p:txBody>
      </p:sp>
      <p:sp>
        <p:nvSpPr>
          <p:cNvPr id="26" name="TextBox 25"/>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Commercial Aviation Services IT Security</a:t>
            </a:r>
            <a:endParaRPr lang="en-US" sz="1000" dirty="0">
              <a:solidFill>
                <a:srgbClr val="FFFFFF"/>
              </a:solidFill>
            </a:endParaRPr>
          </a:p>
        </p:txBody>
      </p:sp>
      <p:pic>
        <p:nvPicPr>
          <p:cNvPr id="27" name="Picture 26" descr="I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
        <p:nvSpPr>
          <p:cNvPr id="2" name="TextBox 1"/>
          <p:cNvSpPr txBox="1"/>
          <p:nvPr userDrawn="1"/>
        </p:nvSpPr>
        <p:spPr>
          <a:xfrm>
            <a:off x="4038600" y="6642556"/>
            <a:ext cx="2362200" cy="215444"/>
          </a:xfrm>
          <a:prstGeom prst="rect">
            <a:avLst/>
          </a:prstGeom>
          <a:noFill/>
        </p:spPr>
        <p:txBody>
          <a:bodyPr wrap="square" rtlCol="0">
            <a:spAutoFit/>
          </a:bodyPr>
          <a:lstStyle/>
          <a:p>
            <a:pPr algn="l"/>
            <a:r>
              <a:rPr lang="en-US" sz="800" dirty="0" smtClean="0">
                <a:solidFill>
                  <a:srgbClr val="000000"/>
                </a:solidFill>
              </a:rPr>
              <a:t>Boeing Proprietary</a:t>
            </a:r>
            <a:endParaRPr lang="en-US" sz="800" dirty="0">
              <a:solidFill>
                <a:srgbClr val="000000"/>
              </a:solidFill>
            </a:endParaRPr>
          </a:p>
        </p:txBody>
      </p:sp>
    </p:spTree>
    <p:extLst>
      <p:ext uri="{BB962C8B-B14F-4D97-AF65-F5344CB8AC3E}">
        <p14:creationId xmlns:p14="http://schemas.microsoft.com/office/powerpoint/2010/main" val="2548930959"/>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smtClean="0"/>
              <a:t>Click to edit Master title style</a:t>
            </a:r>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userDrawn="1"/>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0" name="TextBox 9"/>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Sales Marketing &amp; Aviation Services </a:t>
            </a:r>
            <a:r>
              <a:rPr lang="en-US" sz="1000" dirty="0" smtClean="0">
                <a:solidFill>
                  <a:srgbClr val="FFFFFF"/>
                </a:solidFill>
              </a:rPr>
              <a:t>| Security Architecture</a:t>
            </a:r>
            <a:endParaRPr lang="en-US" sz="1000" dirty="0">
              <a:solidFill>
                <a:srgbClr val="FFFFFF"/>
              </a:solidFill>
            </a:endParaRPr>
          </a:p>
        </p:txBody>
      </p:sp>
      <p:sp>
        <p:nvSpPr>
          <p:cNvPr id="4" name="Footer Placeholder 3"/>
          <p:cNvSpPr>
            <a:spLocks noGrp="1"/>
          </p:cNvSpPr>
          <p:nvPr>
            <p:ph type="ftr" sz="quarter" idx="3"/>
          </p:nvPr>
        </p:nvSpPr>
        <p:spPr>
          <a:xfrm>
            <a:off x="2971800" y="6583680"/>
            <a:ext cx="2895600" cy="173736"/>
          </a:xfrm>
          <a:prstGeom prst="rect">
            <a:avLst/>
          </a:prstGeom>
        </p:spPr>
        <p:txBody>
          <a:bodyPr vert="horz" lIns="91440" tIns="45720" rIns="91440" bIns="45720" rtlCol="0" anchor="ctr"/>
          <a:lstStyle>
            <a:lvl1pPr algn="ctr">
              <a:defRPr sz="1000" b="1">
                <a:solidFill>
                  <a:schemeClr val="tx1">
                    <a:tint val="75000"/>
                  </a:schemeClr>
                </a:solidFill>
              </a:defRPr>
            </a:lvl1pPr>
          </a:lstStyle>
          <a:p>
            <a:r>
              <a:rPr lang="en-US" dirty="0" smtClean="0">
                <a:solidFill>
                  <a:srgbClr val="000000">
                    <a:tint val="75000"/>
                  </a:srgbClr>
                </a:solidFill>
              </a:rPr>
              <a:t>BOEING PROPRIETARY</a:t>
            </a:r>
            <a:endParaRPr lang="en-US" dirty="0">
              <a:solidFill>
                <a:srgbClr val="000000">
                  <a:tint val="75000"/>
                </a:srgbClr>
              </a:solidFill>
            </a:endParaRPr>
          </a:p>
        </p:txBody>
      </p:sp>
      <p:sp>
        <p:nvSpPr>
          <p:cNvPr id="11"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9/22/2016</a:t>
            </a:fld>
            <a:r>
              <a:rPr lang="en-US" smtClean="0">
                <a:solidFill>
                  <a:srgbClr val="FFFFFF">
                    <a:lumMod val="50000"/>
                  </a:srgbClr>
                </a:solidFill>
              </a:rPr>
              <a:t>, Filename.ppt</a:t>
            </a:r>
            <a:r>
              <a:rPr lang="en-US" sz="800" smtClean="0">
                <a:solidFill>
                  <a:srgbClr val="FFFFFF">
                    <a:lumMod val="50000"/>
                  </a:srgbClr>
                </a:solidFill>
              </a:rPr>
              <a:t> </a:t>
            </a:r>
            <a:r>
              <a:rPr lang="en-US" sz="1000" smtClean="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pic>
        <p:nvPicPr>
          <p:cNvPr id="13" name="Picture 12" descr="I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Tree>
    <p:extLst>
      <p:ext uri="{BB962C8B-B14F-4D97-AF65-F5344CB8AC3E}">
        <p14:creationId xmlns:p14="http://schemas.microsoft.com/office/powerpoint/2010/main" val="7309997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smtClean="0"/>
              <a:t>Click to edit Master title style</a:t>
            </a:r>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userDrawn="1"/>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0" name="TextBox 9"/>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Sales Marketing &amp; Aviation Services </a:t>
            </a:r>
            <a:r>
              <a:rPr lang="en-US" sz="1000" dirty="0" smtClean="0">
                <a:solidFill>
                  <a:srgbClr val="FFFFFF"/>
                </a:solidFill>
              </a:rPr>
              <a:t>| Security Architecture</a:t>
            </a:r>
            <a:endParaRPr lang="en-US" sz="1000" dirty="0">
              <a:solidFill>
                <a:srgbClr val="FFFFFF"/>
              </a:solidFill>
            </a:endParaRPr>
          </a:p>
        </p:txBody>
      </p:sp>
      <p:sp>
        <p:nvSpPr>
          <p:cNvPr id="4" name="Footer Placeholder 3"/>
          <p:cNvSpPr>
            <a:spLocks noGrp="1"/>
          </p:cNvSpPr>
          <p:nvPr>
            <p:ph type="ftr" sz="quarter" idx="3"/>
          </p:nvPr>
        </p:nvSpPr>
        <p:spPr>
          <a:xfrm>
            <a:off x="2971800" y="6583680"/>
            <a:ext cx="2895600" cy="173736"/>
          </a:xfrm>
          <a:prstGeom prst="rect">
            <a:avLst/>
          </a:prstGeom>
        </p:spPr>
        <p:txBody>
          <a:bodyPr vert="horz" lIns="91440" tIns="45720" rIns="91440" bIns="45720" rtlCol="0" anchor="ctr"/>
          <a:lstStyle>
            <a:lvl1pPr algn="ctr">
              <a:defRPr sz="1000" b="1">
                <a:solidFill>
                  <a:schemeClr val="tx1">
                    <a:tint val="75000"/>
                  </a:schemeClr>
                </a:solidFill>
              </a:defRPr>
            </a:lvl1pPr>
          </a:lstStyle>
          <a:p>
            <a:r>
              <a:rPr lang="en-US" dirty="0" smtClean="0">
                <a:solidFill>
                  <a:srgbClr val="000000">
                    <a:tint val="75000"/>
                  </a:srgbClr>
                </a:solidFill>
              </a:rPr>
              <a:t>BOEING PROPRIETARY</a:t>
            </a:r>
            <a:endParaRPr lang="en-US" dirty="0">
              <a:solidFill>
                <a:srgbClr val="000000">
                  <a:tint val="75000"/>
                </a:srgbClr>
              </a:solidFill>
            </a:endParaRPr>
          </a:p>
        </p:txBody>
      </p:sp>
      <p:sp>
        <p:nvSpPr>
          <p:cNvPr id="11"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9/22/2016</a:t>
            </a:fld>
            <a:r>
              <a:rPr lang="en-US" smtClean="0">
                <a:solidFill>
                  <a:srgbClr val="FFFFFF">
                    <a:lumMod val="50000"/>
                  </a:srgbClr>
                </a:solidFill>
              </a:rPr>
              <a:t>, Filename.ppt</a:t>
            </a:r>
            <a:r>
              <a:rPr lang="en-US" sz="800" smtClean="0">
                <a:solidFill>
                  <a:srgbClr val="FFFFFF">
                    <a:lumMod val="50000"/>
                  </a:srgbClr>
                </a:solidFill>
              </a:rPr>
              <a:t> </a:t>
            </a:r>
            <a:r>
              <a:rPr lang="en-US" sz="1000" smtClean="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pic>
        <p:nvPicPr>
          <p:cNvPr id="13" name="Picture 12" descr="I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Tree>
    <p:extLst>
      <p:ext uri="{BB962C8B-B14F-4D97-AF65-F5344CB8AC3E}">
        <p14:creationId xmlns:p14="http://schemas.microsoft.com/office/powerpoint/2010/main" val="728633113"/>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smtClean="0"/>
              <a:t>Click to edit Master title style</a:t>
            </a:r>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userDrawn="1"/>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0" name="TextBox 9"/>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Sales Marketing &amp; Aviation Services </a:t>
            </a:r>
            <a:r>
              <a:rPr lang="en-US" sz="1000" dirty="0" smtClean="0">
                <a:solidFill>
                  <a:srgbClr val="FFFFFF"/>
                </a:solidFill>
              </a:rPr>
              <a:t>| Security Architecture</a:t>
            </a:r>
            <a:endParaRPr lang="en-US" sz="1000" dirty="0">
              <a:solidFill>
                <a:srgbClr val="FFFFFF"/>
              </a:solidFill>
            </a:endParaRPr>
          </a:p>
        </p:txBody>
      </p:sp>
      <p:sp>
        <p:nvSpPr>
          <p:cNvPr id="4" name="Footer Placeholder 3"/>
          <p:cNvSpPr>
            <a:spLocks noGrp="1"/>
          </p:cNvSpPr>
          <p:nvPr>
            <p:ph type="ftr" sz="quarter" idx="3"/>
          </p:nvPr>
        </p:nvSpPr>
        <p:spPr>
          <a:xfrm>
            <a:off x="2971800" y="6583680"/>
            <a:ext cx="2895600" cy="173736"/>
          </a:xfrm>
          <a:prstGeom prst="rect">
            <a:avLst/>
          </a:prstGeom>
        </p:spPr>
        <p:txBody>
          <a:bodyPr vert="horz" lIns="91440" tIns="45720" rIns="91440" bIns="45720" rtlCol="0" anchor="ctr"/>
          <a:lstStyle>
            <a:lvl1pPr algn="ctr">
              <a:defRPr sz="1000" b="1">
                <a:solidFill>
                  <a:schemeClr val="tx1">
                    <a:tint val="75000"/>
                  </a:schemeClr>
                </a:solidFill>
              </a:defRPr>
            </a:lvl1pPr>
          </a:lstStyle>
          <a:p>
            <a:r>
              <a:rPr lang="en-US" dirty="0" smtClean="0">
                <a:solidFill>
                  <a:srgbClr val="000000">
                    <a:tint val="75000"/>
                  </a:srgbClr>
                </a:solidFill>
              </a:rPr>
              <a:t>BOEING PROPRIETARY</a:t>
            </a:r>
            <a:endParaRPr lang="en-US" dirty="0">
              <a:solidFill>
                <a:srgbClr val="000000">
                  <a:tint val="75000"/>
                </a:srgbClr>
              </a:solidFill>
            </a:endParaRPr>
          </a:p>
        </p:txBody>
      </p:sp>
      <p:sp>
        <p:nvSpPr>
          <p:cNvPr id="11"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9/22/2016</a:t>
            </a:fld>
            <a:r>
              <a:rPr lang="en-US" smtClean="0">
                <a:solidFill>
                  <a:srgbClr val="FFFFFF">
                    <a:lumMod val="50000"/>
                  </a:srgbClr>
                </a:solidFill>
              </a:rPr>
              <a:t>, Filename.ppt</a:t>
            </a:r>
            <a:r>
              <a:rPr lang="en-US" sz="800" smtClean="0">
                <a:solidFill>
                  <a:srgbClr val="FFFFFF">
                    <a:lumMod val="50000"/>
                  </a:srgbClr>
                </a:solidFill>
              </a:rPr>
              <a:t> </a:t>
            </a:r>
            <a:r>
              <a:rPr lang="en-US" sz="1000" smtClean="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pic>
        <p:nvPicPr>
          <p:cNvPr id="13" name="Picture 12" descr="I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Tree>
    <p:extLst>
      <p:ext uri="{BB962C8B-B14F-4D97-AF65-F5344CB8AC3E}">
        <p14:creationId xmlns:p14="http://schemas.microsoft.com/office/powerpoint/2010/main" val="1379185644"/>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smtClean="0"/>
              <a:t>Click to edit Master title style</a:t>
            </a:r>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userDrawn="1"/>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0" name="TextBox 9"/>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Sales Marketing &amp; Aviation Services </a:t>
            </a:r>
            <a:r>
              <a:rPr lang="en-US" sz="1000" dirty="0" smtClean="0">
                <a:solidFill>
                  <a:srgbClr val="FFFFFF"/>
                </a:solidFill>
              </a:rPr>
              <a:t>| Security Architecture</a:t>
            </a:r>
            <a:endParaRPr lang="en-US" sz="1000" dirty="0">
              <a:solidFill>
                <a:srgbClr val="FFFFFF"/>
              </a:solidFill>
            </a:endParaRPr>
          </a:p>
        </p:txBody>
      </p:sp>
      <p:sp>
        <p:nvSpPr>
          <p:cNvPr id="4" name="Footer Placeholder 3"/>
          <p:cNvSpPr>
            <a:spLocks noGrp="1"/>
          </p:cNvSpPr>
          <p:nvPr>
            <p:ph type="ftr" sz="quarter" idx="3"/>
          </p:nvPr>
        </p:nvSpPr>
        <p:spPr>
          <a:xfrm>
            <a:off x="2971800" y="6583680"/>
            <a:ext cx="2895600" cy="173736"/>
          </a:xfrm>
          <a:prstGeom prst="rect">
            <a:avLst/>
          </a:prstGeom>
        </p:spPr>
        <p:txBody>
          <a:bodyPr vert="horz" lIns="91440" tIns="45720" rIns="91440" bIns="45720" rtlCol="0" anchor="ctr"/>
          <a:lstStyle>
            <a:lvl1pPr algn="ctr">
              <a:defRPr sz="1000" b="1">
                <a:solidFill>
                  <a:schemeClr val="tx1">
                    <a:tint val="75000"/>
                  </a:schemeClr>
                </a:solidFill>
              </a:defRPr>
            </a:lvl1pPr>
          </a:lstStyle>
          <a:p>
            <a:r>
              <a:rPr lang="en-US" dirty="0" smtClean="0">
                <a:solidFill>
                  <a:srgbClr val="000000">
                    <a:tint val="75000"/>
                  </a:srgbClr>
                </a:solidFill>
              </a:rPr>
              <a:t>BOEING PROPRIETARY</a:t>
            </a:r>
            <a:endParaRPr lang="en-US" dirty="0">
              <a:solidFill>
                <a:srgbClr val="000000">
                  <a:tint val="75000"/>
                </a:srgbClr>
              </a:solidFill>
            </a:endParaRPr>
          </a:p>
        </p:txBody>
      </p:sp>
      <p:sp>
        <p:nvSpPr>
          <p:cNvPr id="11"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9/22/2016</a:t>
            </a:fld>
            <a:r>
              <a:rPr lang="en-US" smtClean="0">
                <a:solidFill>
                  <a:srgbClr val="FFFFFF">
                    <a:lumMod val="50000"/>
                  </a:srgbClr>
                </a:solidFill>
              </a:rPr>
              <a:t>, Filename.ppt</a:t>
            </a:r>
            <a:r>
              <a:rPr lang="en-US" sz="800" smtClean="0">
                <a:solidFill>
                  <a:srgbClr val="FFFFFF">
                    <a:lumMod val="50000"/>
                  </a:srgbClr>
                </a:solidFill>
              </a:rPr>
              <a:t> </a:t>
            </a:r>
            <a:r>
              <a:rPr lang="en-US" sz="1000" smtClean="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pic>
        <p:nvPicPr>
          <p:cNvPr id="13" name="Picture 12" descr="I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Tree>
    <p:extLst>
      <p:ext uri="{BB962C8B-B14F-4D97-AF65-F5344CB8AC3E}">
        <p14:creationId xmlns:p14="http://schemas.microsoft.com/office/powerpoint/2010/main" val="644272648"/>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smtClean="0"/>
              <a:t>Click to edit Master title style</a:t>
            </a:r>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userDrawn="1"/>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0" name="TextBox 9"/>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Sales Marketing &amp; Aviation Services </a:t>
            </a:r>
            <a:r>
              <a:rPr lang="en-US" sz="1000" dirty="0" smtClean="0">
                <a:solidFill>
                  <a:srgbClr val="FFFFFF"/>
                </a:solidFill>
              </a:rPr>
              <a:t>| Security Architecture</a:t>
            </a:r>
            <a:endParaRPr lang="en-US" sz="1000" dirty="0">
              <a:solidFill>
                <a:srgbClr val="FFFFFF"/>
              </a:solidFill>
            </a:endParaRPr>
          </a:p>
        </p:txBody>
      </p:sp>
      <p:sp>
        <p:nvSpPr>
          <p:cNvPr id="4" name="Footer Placeholder 3"/>
          <p:cNvSpPr>
            <a:spLocks noGrp="1"/>
          </p:cNvSpPr>
          <p:nvPr>
            <p:ph type="ftr" sz="quarter" idx="3"/>
          </p:nvPr>
        </p:nvSpPr>
        <p:spPr>
          <a:xfrm>
            <a:off x="2971800" y="6583680"/>
            <a:ext cx="2895600" cy="173736"/>
          </a:xfrm>
          <a:prstGeom prst="rect">
            <a:avLst/>
          </a:prstGeom>
        </p:spPr>
        <p:txBody>
          <a:bodyPr vert="horz" lIns="91440" tIns="45720" rIns="91440" bIns="45720" rtlCol="0" anchor="ctr"/>
          <a:lstStyle>
            <a:lvl1pPr algn="ctr">
              <a:defRPr sz="1000" b="1">
                <a:solidFill>
                  <a:schemeClr val="tx1">
                    <a:tint val="75000"/>
                  </a:schemeClr>
                </a:solidFill>
              </a:defRPr>
            </a:lvl1pPr>
          </a:lstStyle>
          <a:p>
            <a:r>
              <a:rPr lang="en-US" dirty="0" smtClean="0">
                <a:solidFill>
                  <a:srgbClr val="000000">
                    <a:tint val="75000"/>
                  </a:srgbClr>
                </a:solidFill>
              </a:rPr>
              <a:t>BOEING PROPRIETARY</a:t>
            </a:r>
            <a:endParaRPr lang="en-US" dirty="0">
              <a:solidFill>
                <a:srgbClr val="000000">
                  <a:tint val="75000"/>
                </a:srgbClr>
              </a:solidFill>
            </a:endParaRPr>
          </a:p>
        </p:txBody>
      </p:sp>
      <p:sp>
        <p:nvSpPr>
          <p:cNvPr id="11"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9/22/2016</a:t>
            </a:fld>
            <a:r>
              <a:rPr lang="en-US" smtClean="0">
                <a:solidFill>
                  <a:srgbClr val="FFFFFF">
                    <a:lumMod val="50000"/>
                  </a:srgbClr>
                </a:solidFill>
              </a:rPr>
              <a:t>, Filename.ppt</a:t>
            </a:r>
            <a:r>
              <a:rPr lang="en-US" sz="800" smtClean="0">
                <a:solidFill>
                  <a:srgbClr val="FFFFFF">
                    <a:lumMod val="50000"/>
                  </a:srgbClr>
                </a:solidFill>
              </a:rPr>
              <a:t> </a:t>
            </a:r>
            <a:r>
              <a:rPr lang="en-US" sz="1000" smtClean="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pic>
        <p:nvPicPr>
          <p:cNvPr id="13" name="Picture 12" descr="I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Tree>
    <p:extLst>
      <p:ext uri="{BB962C8B-B14F-4D97-AF65-F5344CB8AC3E}">
        <p14:creationId xmlns:p14="http://schemas.microsoft.com/office/powerpoint/2010/main" val="269110691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20624" y="1426464"/>
            <a:ext cx="8297926" cy="444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420624" y="192024"/>
            <a:ext cx="8297926" cy="64008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Titles are in 28pt Arial non bolded font</a:t>
            </a:r>
          </a:p>
        </p:txBody>
      </p:sp>
      <p:sp>
        <p:nvSpPr>
          <p:cNvPr id="9" name="Rectangle 8"/>
          <p:cNvSpPr/>
          <p:nvPr/>
        </p:nvSpPr>
        <p:spPr>
          <a:xfrm>
            <a:off x="361950" y="6416675"/>
            <a:ext cx="2628900" cy="276999"/>
          </a:xfrm>
          <a:prstGeom prst="rect">
            <a:avLst/>
          </a:prstGeom>
        </p:spPr>
        <p:txBody>
          <a:bodyPr>
            <a:spAutoFit/>
          </a:bodyPr>
          <a:lstStyle/>
          <a:p>
            <a:pPr defTabSz="820738" eaLnBrk="0" fontAlgn="auto" hangingPunct="0">
              <a:spcBef>
                <a:spcPts val="0"/>
              </a:spcBef>
              <a:spcAft>
                <a:spcPts val="0"/>
              </a:spcAft>
              <a:defRPr/>
            </a:pPr>
            <a:endParaRPr lang="en-US" sz="600" dirty="0">
              <a:solidFill>
                <a:prstClr val="black"/>
              </a:solidFill>
              <a:latin typeface="Arial"/>
            </a:endParaRPr>
          </a:p>
          <a:p>
            <a:pPr algn="l" defTabSz="820738" eaLnBrk="0" fontAlgn="auto" hangingPunct="0">
              <a:spcBef>
                <a:spcPts val="0"/>
              </a:spcBef>
              <a:spcAft>
                <a:spcPts val="0"/>
              </a:spcAft>
              <a:defRPr/>
            </a:pPr>
            <a:r>
              <a:rPr lang="en-US" sz="600" dirty="0">
                <a:solidFill>
                  <a:prstClr val="black"/>
                </a:solidFill>
                <a:latin typeface="Arial"/>
              </a:rPr>
              <a:t>Copyright © </a:t>
            </a:r>
            <a:r>
              <a:rPr lang="en-US" sz="600" dirty="0" smtClean="0">
                <a:solidFill>
                  <a:prstClr val="black"/>
                </a:solidFill>
                <a:latin typeface="Arial"/>
              </a:rPr>
              <a:t>2016 </a:t>
            </a:r>
            <a:r>
              <a:rPr lang="en-US" sz="600" dirty="0">
                <a:solidFill>
                  <a:prstClr val="black"/>
                </a:solidFill>
                <a:latin typeface="Arial"/>
              </a:rPr>
              <a:t>Boeing. All rights reserved.</a:t>
            </a:r>
          </a:p>
        </p:txBody>
      </p:sp>
      <p:sp>
        <p:nvSpPr>
          <p:cNvPr id="7" name="TextBox 6"/>
          <p:cNvSpPr txBox="1"/>
          <p:nvPr/>
        </p:nvSpPr>
        <p:spPr>
          <a:xfrm>
            <a:off x="3843891" y="6478230"/>
            <a:ext cx="4535174" cy="153888"/>
          </a:xfrm>
          <a:prstGeom prst="rect">
            <a:avLst/>
          </a:prstGeom>
          <a:noFill/>
        </p:spPr>
        <p:txBody>
          <a:bodyPr wrap="square" lIns="0" tIns="0" rIns="0" bIns="0" rtlCol="0">
            <a:spAutoFit/>
          </a:bodyPr>
          <a:lstStyle/>
          <a:p>
            <a:pPr fontAlgn="auto">
              <a:spcBef>
                <a:spcPts val="0"/>
              </a:spcBef>
              <a:spcAft>
                <a:spcPts val="0"/>
              </a:spcAft>
              <a:defRPr/>
            </a:pPr>
            <a:r>
              <a:rPr lang="en-US" sz="1000" b="1" dirty="0">
                <a:solidFill>
                  <a:prstClr val="black"/>
                </a:solidFill>
                <a:latin typeface="Arial"/>
              </a:rPr>
              <a:t>BOEING </a:t>
            </a:r>
            <a:r>
              <a:rPr lang="en-US" sz="1000" b="1" dirty="0" smtClean="0">
                <a:solidFill>
                  <a:prstClr val="black"/>
                </a:solidFill>
                <a:latin typeface="Arial"/>
              </a:rPr>
              <a:t>PROPRIETARY                                                                                  </a:t>
            </a:r>
            <a:fld id="{1F32C95D-F4C2-412F-A4DE-F0A3B7CD1AD9}" type="slidenum">
              <a:rPr lang="en-US" sz="1000" b="1">
                <a:solidFill>
                  <a:prstClr val="black"/>
                </a:solidFill>
                <a:latin typeface="Arial"/>
              </a:rPr>
              <a:pPr fontAlgn="auto">
                <a:spcBef>
                  <a:spcPts val="0"/>
                </a:spcBef>
                <a:spcAft>
                  <a:spcPts val="0"/>
                </a:spcAft>
                <a:defRPr/>
              </a:pPr>
              <a:t>‹#›</a:t>
            </a:fld>
            <a:endParaRPr lang="en-US" sz="1000" dirty="0">
              <a:solidFill>
                <a:prstClr val="black"/>
              </a:solidFill>
              <a:latin typeface="Aria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rtl="0" eaLnBrk="1" fontAlgn="base" hangingPunct="1">
        <a:lnSpc>
          <a:spcPts val="2600"/>
        </a:lnSpc>
        <a:spcBef>
          <a:spcPct val="0"/>
        </a:spcBef>
        <a:spcAft>
          <a:spcPct val="0"/>
        </a:spcAft>
        <a:defRPr sz="2800" b="0" kern="1200">
          <a:solidFill>
            <a:schemeClr val="accent4"/>
          </a:solidFill>
          <a:latin typeface="+mj-lt"/>
          <a:ea typeface="+mj-ea"/>
          <a:cs typeface="Arial" pitchFamily="34" charset="0"/>
        </a:defRPr>
      </a:lvl1pPr>
      <a:lvl2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2pPr>
      <a:lvl3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3pPr>
      <a:lvl4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4pPr>
      <a:lvl5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5pPr>
      <a:lvl6pPr marL="4572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6pPr>
      <a:lvl7pPr marL="9144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7pPr>
      <a:lvl8pPr marL="13716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8pPr>
      <a:lvl9pPr marL="18288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9pPr>
    </p:titleStyle>
    <p:bodyStyle>
      <a:lvl1pPr marL="342900" indent="-342900" algn="l" rtl="0" eaLnBrk="1" fontAlgn="base" hangingPunct="1">
        <a:lnSpc>
          <a:spcPct val="150000"/>
        </a:lnSpc>
        <a:spcBef>
          <a:spcPct val="20000"/>
        </a:spcBef>
        <a:spcAft>
          <a:spcPct val="0"/>
        </a:spcAft>
        <a:buFont typeface="Arial" pitchFamily="34" charset="0"/>
        <a:buChar char="•"/>
        <a:defRPr kern="1200">
          <a:solidFill>
            <a:schemeClr val="tx1"/>
          </a:solidFill>
          <a:latin typeface="+mn-lt"/>
          <a:ea typeface="+mn-ea"/>
          <a:cs typeface="Arial" pitchFamily="34" charset="0"/>
        </a:defRPr>
      </a:lvl1pPr>
      <a:lvl2pPr marL="742950" indent="-285750" algn="l" rtl="0" eaLnBrk="1" fontAlgn="base" hangingPunct="1">
        <a:lnSpc>
          <a:spcPct val="150000"/>
        </a:lnSpc>
        <a:spcBef>
          <a:spcPct val="20000"/>
        </a:spcBef>
        <a:spcAft>
          <a:spcPct val="0"/>
        </a:spcAft>
        <a:buFont typeface="Arial" pitchFamily="34" charset="0"/>
        <a:buChar char="–"/>
        <a:defRPr kern="1200">
          <a:solidFill>
            <a:schemeClr val="tx1"/>
          </a:solidFill>
          <a:latin typeface="+mn-lt"/>
          <a:ea typeface="+mn-ea"/>
          <a:cs typeface="Arial" pitchFamily="34" charset="0"/>
        </a:defRPr>
      </a:lvl2pPr>
      <a:lvl3pPr marL="1143000" indent="-228600" algn="l" rtl="0" eaLnBrk="1" fontAlgn="base" hangingPunct="1">
        <a:lnSpc>
          <a:spcPct val="150000"/>
        </a:lnSpc>
        <a:spcBef>
          <a:spcPct val="20000"/>
        </a:spcBef>
        <a:spcAft>
          <a:spcPct val="0"/>
        </a:spcAft>
        <a:buFont typeface="Arial" pitchFamily="34" charset="0"/>
        <a:buChar char="•"/>
        <a:defRPr sz="1600" kern="1200">
          <a:solidFill>
            <a:schemeClr val="tx1"/>
          </a:solidFill>
          <a:latin typeface="+mn-lt"/>
          <a:ea typeface="+mn-ea"/>
          <a:cs typeface="Arial" pitchFamily="34" charset="0"/>
        </a:defRPr>
      </a:lvl3pPr>
      <a:lvl4pPr marL="1600200" indent="-228600" algn="l" rtl="0" eaLnBrk="1" fontAlgn="base" hangingPunct="1">
        <a:lnSpc>
          <a:spcPct val="150000"/>
        </a:lnSpc>
        <a:spcBef>
          <a:spcPct val="20000"/>
        </a:spcBef>
        <a:spcAft>
          <a:spcPct val="0"/>
        </a:spcAft>
        <a:buFont typeface="Arial" pitchFamily="34" charset="0"/>
        <a:buChar char="–"/>
        <a:defRPr sz="1400" kern="1200">
          <a:solidFill>
            <a:schemeClr val="tx1"/>
          </a:solidFill>
          <a:latin typeface="+mn-lt"/>
          <a:ea typeface="+mn-ea"/>
          <a:cs typeface="Arial" pitchFamily="34" charset="0"/>
        </a:defRPr>
      </a:lvl4pPr>
      <a:lvl5pPr marL="2057400" indent="-228600" algn="l" rtl="0" eaLnBrk="1" fontAlgn="base" hangingPunct="1">
        <a:lnSpc>
          <a:spcPct val="150000"/>
        </a:lnSpc>
        <a:spcBef>
          <a:spcPct val="20000"/>
        </a:spcBef>
        <a:spcAft>
          <a:spcPct val="0"/>
        </a:spcAft>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smtClean="0"/>
              <a:t>Click to edit Master title style</a:t>
            </a:r>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userDrawn="1"/>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0" name="TextBox 9"/>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Sales Marketing &amp; Aviation Services </a:t>
            </a:r>
            <a:r>
              <a:rPr lang="en-US" sz="1000" dirty="0" smtClean="0">
                <a:solidFill>
                  <a:srgbClr val="FFFFFF"/>
                </a:solidFill>
              </a:rPr>
              <a:t>| Security Architecture</a:t>
            </a:r>
            <a:endParaRPr lang="en-US" sz="1000" dirty="0">
              <a:solidFill>
                <a:srgbClr val="FFFFFF"/>
              </a:solidFill>
            </a:endParaRPr>
          </a:p>
        </p:txBody>
      </p:sp>
      <p:sp>
        <p:nvSpPr>
          <p:cNvPr id="4" name="Footer Placeholder 3"/>
          <p:cNvSpPr>
            <a:spLocks noGrp="1"/>
          </p:cNvSpPr>
          <p:nvPr>
            <p:ph type="ftr" sz="quarter" idx="3"/>
          </p:nvPr>
        </p:nvSpPr>
        <p:spPr>
          <a:xfrm>
            <a:off x="2971800" y="6583680"/>
            <a:ext cx="2895600" cy="173736"/>
          </a:xfrm>
          <a:prstGeom prst="rect">
            <a:avLst/>
          </a:prstGeom>
        </p:spPr>
        <p:txBody>
          <a:bodyPr vert="horz" lIns="91440" tIns="45720" rIns="91440" bIns="45720" rtlCol="0" anchor="ctr"/>
          <a:lstStyle>
            <a:lvl1pPr algn="ctr">
              <a:defRPr sz="1000" b="1">
                <a:solidFill>
                  <a:schemeClr val="tx1">
                    <a:tint val="75000"/>
                  </a:schemeClr>
                </a:solidFill>
              </a:defRPr>
            </a:lvl1pPr>
          </a:lstStyle>
          <a:p>
            <a:r>
              <a:rPr lang="en-US" dirty="0" smtClean="0">
                <a:solidFill>
                  <a:srgbClr val="000000">
                    <a:tint val="75000"/>
                  </a:srgbClr>
                </a:solidFill>
              </a:rPr>
              <a:t>BOEING PROPRIETARY</a:t>
            </a:r>
            <a:endParaRPr lang="en-US" dirty="0">
              <a:solidFill>
                <a:srgbClr val="000000">
                  <a:tint val="75000"/>
                </a:srgbClr>
              </a:solidFill>
            </a:endParaRPr>
          </a:p>
        </p:txBody>
      </p:sp>
      <p:sp>
        <p:nvSpPr>
          <p:cNvPr id="11"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9/22/2016</a:t>
            </a:fld>
            <a:r>
              <a:rPr lang="en-US" smtClean="0">
                <a:solidFill>
                  <a:srgbClr val="FFFFFF">
                    <a:lumMod val="50000"/>
                  </a:srgbClr>
                </a:solidFill>
              </a:rPr>
              <a:t>, Filename.ppt</a:t>
            </a:r>
            <a:r>
              <a:rPr lang="en-US" sz="800" smtClean="0">
                <a:solidFill>
                  <a:srgbClr val="FFFFFF">
                    <a:lumMod val="50000"/>
                  </a:srgbClr>
                </a:solidFill>
              </a:rPr>
              <a:t> </a:t>
            </a:r>
            <a:r>
              <a:rPr lang="en-US" sz="1000" smtClean="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pic>
        <p:nvPicPr>
          <p:cNvPr id="13" name="Picture 12" descr="I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Tree>
    <p:extLst>
      <p:ext uri="{BB962C8B-B14F-4D97-AF65-F5344CB8AC3E}">
        <p14:creationId xmlns:p14="http://schemas.microsoft.com/office/powerpoint/2010/main" val="153859613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167302197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16502070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2238614988"/>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89968975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2640396198"/>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974721038"/>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210159077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144302217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278890885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265114" y="1109663"/>
            <a:ext cx="8613775" cy="0"/>
          </a:xfrm>
          <a:prstGeom prst="line">
            <a:avLst/>
          </a:prstGeom>
          <a:noFill/>
          <a:ln w="25400">
            <a:solidFill>
              <a:schemeClr val="accent1"/>
            </a:solidFill>
            <a:round/>
            <a:headEnd type="none" w="sm" len="sm"/>
            <a:tailEnd type="none" w="sm" len="sm"/>
          </a:ln>
        </p:spPr>
        <p:txBody>
          <a:bodyPr/>
          <a:lstStyle/>
          <a:p>
            <a:pPr>
              <a:defRPr/>
            </a:pPr>
            <a:endParaRPr lang="en-US">
              <a:solidFill>
                <a:srgbClr val="000000"/>
              </a:solidFill>
              <a:latin typeface="Arial"/>
            </a:endParaRPr>
          </a:p>
        </p:txBody>
      </p:sp>
      <p:sp>
        <p:nvSpPr>
          <p:cNvPr id="1027" name="Rectangle 6"/>
          <p:cNvSpPr>
            <a:spLocks noChangeArrowheads="1"/>
          </p:cNvSpPr>
          <p:nvPr/>
        </p:nvSpPr>
        <p:spPr bwMode="auto">
          <a:xfrm>
            <a:off x="390525" y="6692902"/>
            <a:ext cx="2674938" cy="111125"/>
          </a:xfrm>
          <a:prstGeom prst="rect">
            <a:avLst/>
          </a:prstGeom>
          <a:noFill/>
          <a:ln w="12700">
            <a:noFill/>
            <a:miter lim="800000"/>
            <a:headEnd type="none" w="sm" len="sm"/>
            <a:tailEnd type="none" w="sm" len="sm"/>
          </a:ln>
        </p:spPr>
        <p:txBody>
          <a:bodyPr lIns="9143" tIns="9143" rIns="9143" bIns="9143">
            <a:spAutoFit/>
          </a:bodyPr>
          <a:lstStyle/>
          <a:p>
            <a:pPr algn="l" defTabSz="820738" eaLnBrk="0" hangingPunct="0">
              <a:defRPr/>
            </a:pPr>
            <a:r>
              <a:rPr lang="en-US" sz="600" dirty="0">
                <a:solidFill>
                  <a:srgbClr val="000000"/>
                </a:solidFill>
                <a:latin typeface="Arial"/>
              </a:rPr>
              <a:t>Copyright © </a:t>
            </a:r>
            <a:r>
              <a:rPr lang="en-US" sz="600" dirty="0" smtClean="0">
                <a:solidFill>
                  <a:srgbClr val="000000"/>
                </a:solidFill>
                <a:latin typeface="Arial"/>
              </a:rPr>
              <a:t>2016 </a:t>
            </a:r>
            <a:r>
              <a:rPr lang="en-US" sz="600" dirty="0">
                <a:solidFill>
                  <a:srgbClr val="000000"/>
                </a:solidFill>
                <a:latin typeface="Arial"/>
              </a:rPr>
              <a:t>Boeing. All rights reserved.</a:t>
            </a:r>
          </a:p>
        </p:txBody>
      </p:sp>
      <p:sp>
        <p:nvSpPr>
          <p:cNvPr id="1028" name="Rectangle 2"/>
          <p:cNvSpPr>
            <a:spLocks noGrp="1" noChangeArrowheads="1"/>
          </p:cNvSpPr>
          <p:nvPr>
            <p:ph type="title"/>
          </p:nvPr>
        </p:nvSpPr>
        <p:spPr bwMode="auto">
          <a:xfrm>
            <a:off x="285750" y="236540"/>
            <a:ext cx="8656638" cy="820737"/>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smtClean="0"/>
              <a:t>Title: 28 Arial Bold</a:t>
            </a:r>
            <a:br>
              <a:rPr lang="en-US" smtClean="0"/>
            </a:br>
            <a:r>
              <a:rPr lang="en-US" smtClean="0"/>
              <a:t>Subtitle: 24 Arial Bold</a:t>
            </a:r>
          </a:p>
        </p:txBody>
      </p:sp>
      <p:sp>
        <p:nvSpPr>
          <p:cNvPr id="1029" name="Rectangle 4"/>
          <p:cNvSpPr>
            <a:spLocks noGrp="1" noChangeArrowheads="1"/>
          </p:cNvSpPr>
          <p:nvPr>
            <p:ph type="body" idx="1"/>
          </p:nvPr>
        </p:nvSpPr>
        <p:spPr bwMode="auto">
          <a:xfrm>
            <a:off x="404813" y="1335090"/>
            <a:ext cx="5676900" cy="16541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6"/>
          <p:cNvSpPr>
            <a:spLocks noGrp="1" noChangeArrowheads="1"/>
          </p:cNvSpPr>
          <p:nvPr>
            <p:ph type="sldNum" sz="quarter" idx="4"/>
          </p:nvPr>
        </p:nvSpPr>
        <p:spPr bwMode="auto">
          <a:xfrm>
            <a:off x="6391276" y="6670675"/>
            <a:ext cx="2501900" cy="217488"/>
          </a:xfrm>
          <a:prstGeom prst="rect">
            <a:avLst/>
          </a:prstGeom>
          <a:ln>
            <a:miter lim="800000"/>
            <a:headEnd/>
            <a:tailEnd/>
          </a:ln>
        </p:spPr>
        <p:txBody>
          <a:bodyPr vert="horz" wrap="square" lIns="8206" tIns="8206" rIns="8206" bIns="8206" numCol="1" anchor="t" anchorCtr="0" compatLnSpc="1">
            <a:prstTxWarp prst="textNoShape">
              <a:avLst/>
            </a:prstTxWarp>
          </a:bodyPr>
          <a:lstStyle>
            <a:lvl1pPr algn="r" eaLnBrk="0" hangingPunct="0">
              <a:spcBef>
                <a:spcPct val="25000"/>
              </a:spcBef>
              <a:buClr>
                <a:srgbClr val="0038A8"/>
              </a:buClr>
              <a:defRPr sz="700">
                <a:solidFill>
                  <a:srgbClr val="000000"/>
                </a:solidFill>
              </a:defRPr>
            </a:lvl1pPr>
          </a:lstStyle>
          <a:p>
            <a:pPr>
              <a:defRPr/>
            </a:pPr>
            <a:fld id="{82E296F2-B250-410C-90D7-27294197E675}" type="slidenum">
              <a:rPr lang="en-US">
                <a:latin typeface="Arial"/>
              </a:rPr>
              <a:pPr>
                <a:defRPr/>
              </a:pPr>
              <a:t>‹#›</a:t>
            </a:fld>
            <a:endParaRPr lang="en-US">
              <a:latin typeface="Arial"/>
            </a:endParaRPr>
          </a:p>
        </p:txBody>
      </p:sp>
      <p:sp>
        <p:nvSpPr>
          <p:cNvPr id="8" name="Rectangle 72"/>
          <p:cNvSpPr>
            <a:spLocks noGrp="1" noChangeArrowheads="1"/>
          </p:cNvSpPr>
          <p:nvPr>
            <p:ph type="ftr" sz="quarter" idx="3"/>
          </p:nvPr>
        </p:nvSpPr>
        <p:spPr>
          <a:xfrm>
            <a:off x="2917825" y="6499225"/>
            <a:ext cx="3200400" cy="374650"/>
          </a:xfrm>
          <a:prstGeom prst="rect">
            <a:avLst/>
          </a:prstGeom>
        </p:spPr>
        <p:txBody>
          <a:bodyPr vert="horz" wrap="square" lIns="91440" tIns="45720" rIns="91440" bIns="45720" numCol="1" anchor="t" anchorCtr="0" compatLnSpc="1">
            <a:prstTxWarp prst="textNoShape">
              <a:avLst/>
            </a:prstTxWarp>
          </a:bodyPr>
          <a:lstStyle>
            <a:lvl1pPr algn="ctr">
              <a:defRPr sz="800">
                <a:solidFill>
                  <a:srgbClr val="000000"/>
                </a:solidFill>
              </a:defRPr>
            </a:lvl1pPr>
          </a:lstStyle>
          <a:p>
            <a:endParaRPr lang="en-US">
              <a:latin typeface="Arial"/>
            </a:endParaRPr>
          </a:p>
        </p:txBody>
      </p:sp>
    </p:spTree>
    <p:extLst>
      <p:ext uri="{BB962C8B-B14F-4D97-AF65-F5344CB8AC3E}">
        <p14:creationId xmlns:p14="http://schemas.microsoft.com/office/powerpoint/2010/main" val="3667258416"/>
      </p:ext>
    </p:extLst>
  </p:cSld>
  <p:clrMap bg1="lt1" tx1="dk1" bg2="lt2" tx2="dk2" accent1="accent1" accent2="accent2" accent3="accent3" accent4="accent4" accent5="accent5" accent6="accent6" hlink="hlink" folHlink="folHlink"/>
  <p:hf hdr="0" dt="0"/>
  <p:txStyles>
    <p:titleStyle>
      <a:lvl1pPr algn="l" defTabSz="1020763" rtl="0" eaLnBrk="1" fontAlgn="base" hangingPunct="1">
        <a:lnSpc>
          <a:spcPct val="90000"/>
        </a:lnSpc>
        <a:spcBef>
          <a:spcPct val="0"/>
        </a:spcBef>
        <a:spcAft>
          <a:spcPct val="0"/>
        </a:spcAft>
        <a:defRPr sz="2800" b="1">
          <a:solidFill>
            <a:schemeClr val="hlink"/>
          </a:solidFill>
          <a:latin typeface="+mj-lt"/>
          <a:ea typeface="+mj-ea"/>
          <a:cs typeface="+mj-cs"/>
        </a:defRPr>
      </a:lvl1pPr>
      <a:lvl2pPr algn="l" defTabSz="1020763" rtl="0" eaLnBrk="1" fontAlgn="base" hangingPunct="1">
        <a:lnSpc>
          <a:spcPct val="90000"/>
        </a:lnSpc>
        <a:spcBef>
          <a:spcPct val="0"/>
        </a:spcBef>
        <a:spcAft>
          <a:spcPct val="0"/>
        </a:spcAft>
        <a:defRPr sz="2800" b="1">
          <a:solidFill>
            <a:schemeClr val="hlink"/>
          </a:solidFill>
          <a:latin typeface="Arial" charset="0"/>
        </a:defRPr>
      </a:lvl2pPr>
      <a:lvl3pPr algn="l" defTabSz="1020763" rtl="0" eaLnBrk="1" fontAlgn="base" hangingPunct="1">
        <a:lnSpc>
          <a:spcPct val="90000"/>
        </a:lnSpc>
        <a:spcBef>
          <a:spcPct val="0"/>
        </a:spcBef>
        <a:spcAft>
          <a:spcPct val="0"/>
        </a:spcAft>
        <a:defRPr sz="2800" b="1">
          <a:solidFill>
            <a:schemeClr val="hlink"/>
          </a:solidFill>
          <a:latin typeface="Arial" charset="0"/>
        </a:defRPr>
      </a:lvl3pPr>
      <a:lvl4pPr algn="l" defTabSz="1020763" rtl="0" eaLnBrk="1" fontAlgn="base" hangingPunct="1">
        <a:lnSpc>
          <a:spcPct val="90000"/>
        </a:lnSpc>
        <a:spcBef>
          <a:spcPct val="0"/>
        </a:spcBef>
        <a:spcAft>
          <a:spcPct val="0"/>
        </a:spcAft>
        <a:defRPr sz="2800" b="1">
          <a:solidFill>
            <a:schemeClr val="hlink"/>
          </a:solidFill>
          <a:latin typeface="Arial" charset="0"/>
        </a:defRPr>
      </a:lvl4pPr>
      <a:lvl5pPr algn="l" defTabSz="1020763" rtl="0" eaLnBrk="1" fontAlgn="base" hangingPunct="1">
        <a:lnSpc>
          <a:spcPct val="90000"/>
        </a:lnSpc>
        <a:spcBef>
          <a:spcPct val="0"/>
        </a:spcBef>
        <a:spcAft>
          <a:spcPct val="0"/>
        </a:spcAft>
        <a:defRPr sz="2800" b="1">
          <a:solidFill>
            <a:schemeClr val="hlink"/>
          </a:solidFill>
          <a:latin typeface="Arial" charset="0"/>
        </a:defRPr>
      </a:lvl5pPr>
      <a:lvl6pPr marL="457200" algn="l" defTabSz="1020763" rtl="0" eaLnBrk="1" fontAlgn="base" hangingPunct="1">
        <a:lnSpc>
          <a:spcPct val="90000"/>
        </a:lnSpc>
        <a:spcBef>
          <a:spcPct val="0"/>
        </a:spcBef>
        <a:spcAft>
          <a:spcPct val="0"/>
        </a:spcAft>
        <a:defRPr sz="2800" b="1">
          <a:solidFill>
            <a:schemeClr val="hlink"/>
          </a:solidFill>
          <a:latin typeface="Arial" charset="0"/>
        </a:defRPr>
      </a:lvl6pPr>
      <a:lvl7pPr marL="914400" algn="l" defTabSz="1020763" rtl="0" eaLnBrk="1" fontAlgn="base" hangingPunct="1">
        <a:lnSpc>
          <a:spcPct val="90000"/>
        </a:lnSpc>
        <a:spcBef>
          <a:spcPct val="0"/>
        </a:spcBef>
        <a:spcAft>
          <a:spcPct val="0"/>
        </a:spcAft>
        <a:defRPr sz="2800" b="1">
          <a:solidFill>
            <a:schemeClr val="hlink"/>
          </a:solidFill>
          <a:latin typeface="Arial" charset="0"/>
        </a:defRPr>
      </a:lvl7pPr>
      <a:lvl8pPr marL="1371600" algn="l" defTabSz="1020763" rtl="0" eaLnBrk="1" fontAlgn="base" hangingPunct="1">
        <a:lnSpc>
          <a:spcPct val="90000"/>
        </a:lnSpc>
        <a:spcBef>
          <a:spcPct val="0"/>
        </a:spcBef>
        <a:spcAft>
          <a:spcPct val="0"/>
        </a:spcAft>
        <a:defRPr sz="2800" b="1">
          <a:solidFill>
            <a:schemeClr val="hlink"/>
          </a:solidFill>
          <a:latin typeface="Arial" charset="0"/>
        </a:defRPr>
      </a:lvl8pPr>
      <a:lvl9pPr marL="1828800" algn="l" defTabSz="1020763" rtl="0" eaLnBrk="1" fontAlgn="base" hangingPunct="1">
        <a:lnSpc>
          <a:spcPct val="90000"/>
        </a:lnSpc>
        <a:spcBef>
          <a:spcPct val="0"/>
        </a:spcBef>
        <a:spcAft>
          <a:spcPct val="0"/>
        </a:spcAft>
        <a:defRPr sz="2800" b="1">
          <a:solidFill>
            <a:schemeClr val="hlink"/>
          </a:solidFill>
          <a:latin typeface="Arial" charset="0"/>
        </a:defRPr>
      </a:lvl9pPr>
    </p:titleStyle>
    <p:bodyStyle>
      <a:lvl1pPr marL="225425" indent="-225425" algn="l" defTabSz="820738" rtl="0" eaLnBrk="1" fontAlgn="base" hangingPunct="1">
        <a:spcBef>
          <a:spcPct val="20000"/>
        </a:spcBef>
        <a:spcAft>
          <a:spcPct val="0"/>
        </a:spcAft>
        <a:buClr>
          <a:schemeClr val="hlink"/>
        </a:buClr>
        <a:buFont typeface="Wingdings" pitchFamily="2" charset="2"/>
        <a:buChar char="§"/>
        <a:defRPr sz="2200" b="1">
          <a:solidFill>
            <a:schemeClr val="tx1"/>
          </a:solidFill>
          <a:latin typeface="+mn-lt"/>
          <a:ea typeface="+mn-ea"/>
          <a:cs typeface="+mn-cs"/>
        </a:defRPr>
      </a:lvl1pPr>
      <a:lvl2pPr marL="622300" indent="-282575" algn="l" defTabSz="820738" rtl="0" eaLnBrk="1" fontAlgn="base" hangingPunct="1">
        <a:spcBef>
          <a:spcPct val="20000"/>
        </a:spcBef>
        <a:spcAft>
          <a:spcPct val="0"/>
        </a:spcAft>
        <a:buClr>
          <a:schemeClr val="hlink"/>
        </a:buClr>
        <a:buFont typeface="Arial" charset="0"/>
        <a:buChar char="–"/>
        <a:defRPr sz="2000">
          <a:solidFill>
            <a:schemeClr val="tx1"/>
          </a:solidFill>
          <a:latin typeface="+mn-lt"/>
        </a:defRPr>
      </a:lvl2pPr>
      <a:lvl3pPr marL="966788" indent="-230188" algn="l" defTabSz="820738" rtl="0" eaLnBrk="1" fontAlgn="base" hangingPunct="1">
        <a:spcBef>
          <a:spcPct val="20000"/>
        </a:spcBef>
        <a:spcAft>
          <a:spcPct val="0"/>
        </a:spcAft>
        <a:buClr>
          <a:schemeClr val="hlink"/>
        </a:buClr>
        <a:buFont typeface="Wingdings" pitchFamily="2" charset="2"/>
        <a:buChar char="§"/>
        <a:defRPr>
          <a:solidFill>
            <a:schemeClr val="tx1"/>
          </a:solidFill>
          <a:latin typeface="+mn-lt"/>
        </a:defRPr>
      </a:lvl3pPr>
      <a:lvl4pPr marL="1244600" indent="-163513" algn="l" defTabSz="820738" rtl="0" eaLnBrk="1" fontAlgn="base" hangingPunct="1">
        <a:spcBef>
          <a:spcPct val="20000"/>
        </a:spcBef>
        <a:spcAft>
          <a:spcPct val="0"/>
        </a:spcAft>
        <a:buClr>
          <a:schemeClr val="hlink"/>
        </a:buClr>
        <a:buFont typeface="Wingdings" pitchFamily="2" charset="2"/>
        <a:buChar char="§"/>
        <a:defRPr>
          <a:solidFill>
            <a:schemeClr val="tx1"/>
          </a:solidFill>
          <a:latin typeface="+mn-lt"/>
        </a:defRPr>
      </a:lvl4pPr>
      <a:lvl5pPr marL="15224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5pPr>
      <a:lvl6pPr marL="19796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6pPr>
      <a:lvl7pPr marL="24368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7pPr>
      <a:lvl8pPr marL="28940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8pPr>
      <a:lvl9pPr marL="33512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2565302574"/>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2977984143"/>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15805314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700183348"/>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8356465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113736494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292470341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3630417145"/>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bwMode="auto">
          <a:xfrm>
            <a:off x="460375" y="356619"/>
            <a:ext cx="8229600" cy="295466"/>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smtClean="0"/>
              <a:t>Click to edit Master title style</a:t>
            </a:r>
          </a:p>
        </p:txBody>
      </p:sp>
      <p:sp>
        <p:nvSpPr>
          <p:cNvPr id="3076" name="Rectangle 4"/>
          <p:cNvSpPr>
            <a:spLocks noGrp="1" noChangeArrowheads="1"/>
          </p:cNvSpPr>
          <p:nvPr>
            <p:ph type="body" idx="1"/>
          </p:nvPr>
        </p:nvSpPr>
        <p:spPr bwMode="auto">
          <a:xfrm>
            <a:off x="475489" y="1572768"/>
            <a:ext cx="8229600" cy="103874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userDrawn="1"/>
        </p:nvSpPr>
        <p:spPr bwMode="auto">
          <a:xfrm>
            <a:off x="439739" y="6686002"/>
            <a:ext cx="2065337" cy="83100"/>
          </a:xfrm>
          <a:prstGeom prst="rect">
            <a:avLst/>
          </a:prstGeom>
          <a:noFill/>
          <a:ln w="12700">
            <a:noFill/>
            <a:miter lim="800000"/>
            <a:headEnd type="none" w="sm" len="sm"/>
            <a:tailEnd type="none" w="sm" len="sm"/>
          </a:ln>
          <a:effectLst/>
        </p:spPr>
        <p:txBody>
          <a:bodyPr lIns="6858" tIns="6858" rIns="6858" bIns="6858" anchor="b">
            <a:spAutoFit/>
          </a:bodyPr>
          <a:lstStyle/>
          <a:p>
            <a:pPr algn="l" defTabSz="615533" eaLnBrk="0" hangingPunct="0"/>
            <a:r>
              <a:rPr lang="en-US" sz="450" dirty="0" smtClean="0">
                <a:solidFill>
                  <a:srgbClr val="FFFFFF">
                    <a:lumMod val="50000"/>
                  </a:srgbClr>
                </a:solidFill>
              </a:rPr>
              <a:t>Copyright © 2015 Boeing. All rights reserved.</a:t>
            </a:r>
            <a:endParaRPr lang="en-US" sz="450" dirty="0">
              <a:solidFill>
                <a:srgbClr val="FFFFFF">
                  <a:lumMod val="50000"/>
                </a:srgbClr>
              </a:solidFill>
            </a:endParaRPr>
          </a:p>
        </p:txBody>
      </p:sp>
      <p:sp>
        <p:nvSpPr>
          <p:cNvPr id="11"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9/22/2016</a:t>
            </a:fld>
            <a:r>
              <a:rPr lang="en-US" smtClean="0">
                <a:solidFill>
                  <a:srgbClr val="FFFFFF">
                    <a:lumMod val="50000"/>
                  </a:srgbClr>
                </a:solidFill>
              </a:rPr>
              <a:t>, Filename.ppt</a:t>
            </a:r>
            <a:r>
              <a:rPr lang="en-US" sz="600" smtClean="0">
                <a:solidFill>
                  <a:srgbClr val="FFFFFF">
                    <a:lumMod val="50000"/>
                  </a:srgbClr>
                </a:solidFill>
              </a:rPr>
              <a:t> </a:t>
            </a:r>
            <a:r>
              <a:rPr lang="en-US" sz="750" smtClean="0">
                <a:solidFill>
                  <a:srgbClr val="FFFFFF">
                    <a:lumMod val="50000"/>
                  </a:srgbClr>
                </a:solidFill>
              </a:rPr>
              <a:t>| </a:t>
            </a:r>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34" name="Rectangle 2"/>
          <p:cNvSpPr>
            <a:spLocks noChangeArrowheads="1"/>
          </p:cNvSpPr>
          <p:nvPr userDrawn="1"/>
        </p:nvSpPr>
        <p:spPr bwMode="auto">
          <a:xfrm>
            <a:off x="0" y="-21019"/>
            <a:ext cx="9159501" cy="288874"/>
          </a:xfrm>
          <a:prstGeom prst="rect">
            <a:avLst/>
          </a:prstGeom>
          <a:solidFill>
            <a:schemeClr val="tx2"/>
          </a:solidFill>
          <a:ln w="9525">
            <a:noFill/>
            <a:miter lim="800000"/>
            <a:headEnd type="none" w="sm" len="sm"/>
            <a:tailEnd type="none" w="sm" len="sm"/>
          </a:ln>
          <a:effectLst/>
        </p:spPr>
        <p:txBody>
          <a:bodyPr wrap="none" anchor="ctr"/>
          <a:lstStyle/>
          <a:p>
            <a:pPr algn="l"/>
            <a:endParaRPr lang="en-US" dirty="0">
              <a:solidFill>
                <a:srgbClr val="000000"/>
              </a:solidFill>
            </a:endParaRPr>
          </a:p>
        </p:txBody>
      </p:sp>
      <p:sp>
        <p:nvSpPr>
          <p:cNvPr id="2" name="TextBox 1"/>
          <p:cNvSpPr txBox="1"/>
          <p:nvPr userDrawn="1"/>
        </p:nvSpPr>
        <p:spPr>
          <a:xfrm>
            <a:off x="439739" y="-9143"/>
            <a:ext cx="3193987" cy="230832"/>
          </a:xfrm>
          <a:prstGeom prst="rect">
            <a:avLst/>
          </a:prstGeom>
          <a:noFill/>
        </p:spPr>
        <p:txBody>
          <a:bodyPr wrap="square" rtlCol="0">
            <a:spAutoFit/>
          </a:bodyPr>
          <a:lstStyle/>
          <a:p>
            <a:pPr algn="l"/>
            <a:r>
              <a:rPr lang="en-US" sz="900" b="1" dirty="0" smtClean="0">
                <a:solidFill>
                  <a:srgbClr val="FFFFFF"/>
                </a:solidFill>
              </a:rPr>
              <a:t>Information Technology</a:t>
            </a:r>
            <a:endParaRPr lang="en-US" sz="900" b="1" dirty="0">
              <a:solidFill>
                <a:srgbClr val="FFFFFF"/>
              </a:solidFill>
            </a:endParaRPr>
          </a:p>
        </p:txBody>
      </p:sp>
    </p:spTree>
    <p:extLst>
      <p:ext uri="{BB962C8B-B14F-4D97-AF65-F5344CB8AC3E}">
        <p14:creationId xmlns:p14="http://schemas.microsoft.com/office/powerpoint/2010/main" val="137387428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765547" rtl="0" eaLnBrk="1" fontAlgn="base" hangingPunct="1">
        <a:lnSpc>
          <a:spcPct val="90000"/>
        </a:lnSpc>
        <a:spcBef>
          <a:spcPct val="0"/>
        </a:spcBef>
        <a:spcAft>
          <a:spcPct val="0"/>
        </a:spcAft>
        <a:defRPr sz="1800" b="0">
          <a:solidFill>
            <a:schemeClr val="tx1"/>
          </a:solidFill>
          <a:latin typeface="+mj-lt"/>
          <a:ea typeface="+mj-ea"/>
          <a:cs typeface="+mj-cs"/>
        </a:defRPr>
      </a:lvl1pPr>
      <a:lvl2pPr algn="l" defTabSz="765547" rtl="0" eaLnBrk="1" fontAlgn="base" hangingPunct="1">
        <a:lnSpc>
          <a:spcPct val="90000"/>
        </a:lnSpc>
        <a:spcBef>
          <a:spcPct val="0"/>
        </a:spcBef>
        <a:spcAft>
          <a:spcPct val="0"/>
        </a:spcAft>
        <a:defRPr sz="2400" b="1">
          <a:solidFill>
            <a:schemeClr val="bg1"/>
          </a:solidFill>
          <a:latin typeface="Arial" charset="0"/>
        </a:defRPr>
      </a:lvl2pPr>
      <a:lvl3pPr algn="l" defTabSz="765547" rtl="0" eaLnBrk="1" fontAlgn="base" hangingPunct="1">
        <a:lnSpc>
          <a:spcPct val="90000"/>
        </a:lnSpc>
        <a:spcBef>
          <a:spcPct val="0"/>
        </a:spcBef>
        <a:spcAft>
          <a:spcPct val="0"/>
        </a:spcAft>
        <a:defRPr sz="2400" b="1">
          <a:solidFill>
            <a:schemeClr val="bg1"/>
          </a:solidFill>
          <a:latin typeface="Arial" charset="0"/>
        </a:defRPr>
      </a:lvl3pPr>
      <a:lvl4pPr algn="l" defTabSz="765547" rtl="0" eaLnBrk="1" fontAlgn="base" hangingPunct="1">
        <a:lnSpc>
          <a:spcPct val="90000"/>
        </a:lnSpc>
        <a:spcBef>
          <a:spcPct val="0"/>
        </a:spcBef>
        <a:spcAft>
          <a:spcPct val="0"/>
        </a:spcAft>
        <a:defRPr sz="2400" b="1">
          <a:solidFill>
            <a:schemeClr val="bg1"/>
          </a:solidFill>
          <a:latin typeface="Arial" charset="0"/>
        </a:defRPr>
      </a:lvl4pPr>
      <a:lvl5pPr algn="l" defTabSz="765547" rtl="0" eaLnBrk="1" fontAlgn="base" hangingPunct="1">
        <a:lnSpc>
          <a:spcPct val="90000"/>
        </a:lnSpc>
        <a:spcBef>
          <a:spcPct val="0"/>
        </a:spcBef>
        <a:spcAft>
          <a:spcPct val="0"/>
        </a:spcAft>
        <a:defRPr sz="2400" b="1">
          <a:solidFill>
            <a:schemeClr val="bg1"/>
          </a:solidFill>
          <a:latin typeface="Arial" charset="0"/>
        </a:defRPr>
      </a:lvl5pPr>
      <a:lvl6pPr marL="342889" algn="l" defTabSz="765547" rtl="0" eaLnBrk="1" fontAlgn="base" hangingPunct="1">
        <a:lnSpc>
          <a:spcPct val="90000"/>
        </a:lnSpc>
        <a:spcBef>
          <a:spcPct val="0"/>
        </a:spcBef>
        <a:spcAft>
          <a:spcPct val="0"/>
        </a:spcAft>
        <a:defRPr sz="2400" b="1">
          <a:solidFill>
            <a:schemeClr val="bg1"/>
          </a:solidFill>
          <a:latin typeface="Arial" charset="0"/>
        </a:defRPr>
      </a:lvl6pPr>
      <a:lvl7pPr marL="685777" algn="l" defTabSz="765547" rtl="0" eaLnBrk="1" fontAlgn="base" hangingPunct="1">
        <a:lnSpc>
          <a:spcPct val="90000"/>
        </a:lnSpc>
        <a:spcBef>
          <a:spcPct val="0"/>
        </a:spcBef>
        <a:spcAft>
          <a:spcPct val="0"/>
        </a:spcAft>
        <a:defRPr sz="2400" b="1">
          <a:solidFill>
            <a:schemeClr val="bg1"/>
          </a:solidFill>
          <a:latin typeface="Arial" charset="0"/>
        </a:defRPr>
      </a:lvl7pPr>
      <a:lvl8pPr marL="1028666" algn="l" defTabSz="765547" rtl="0" eaLnBrk="1" fontAlgn="base" hangingPunct="1">
        <a:lnSpc>
          <a:spcPct val="90000"/>
        </a:lnSpc>
        <a:spcBef>
          <a:spcPct val="0"/>
        </a:spcBef>
        <a:spcAft>
          <a:spcPct val="0"/>
        </a:spcAft>
        <a:defRPr sz="2400" b="1">
          <a:solidFill>
            <a:schemeClr val="bg1"/>
          </a:solidFill>
          <a:latin typeface="Arial" charset="0"/>
        </a:defRPr>
      </a:lvl8pPr>
      <a:lvl9pPr marL="1371554" algn="l" defTabSz="765547" rtl="0" eaLnBrk="1" fontAlgn="base" hangingPunct="1">
        <a:lnSpc>
          <a:spcPct val="90000"/>
        </a:lnSpc>
        <a:spcBef>
          <a:spcPct val="0"/>
        </a:spcBef>
        <a:spcAft>
          <a:spcPct val="0"/>
        </a:spcAft>
        <a:defRPr sz="2400" b="1">
          <a:solidFill>
            <a:schemeClr val="bg1"/>
          </a:solidFill>
          <a:latin typeface="Arial" charset="0"/>
        </a:defRPr>
      </a:lvl9pPr>
    </p:titleStyle>
    <p:bodyStyle>
      <a:lvl1pPr marL="0" indent="0" algn="l" defTabSz="615533" rtl="0" eaLnBrk="1" fontAlgn="base" hangingPunct="1">
        <a:lnSpc>
          <a:spcPct val="90000"/>
        </a:lnSpc>
        <a:spcBef>
          <a:spcPct val="30000"/>
        </a:spcBef>
        <a:spcAft>
          <a:spcPct val="0"/>
        </a:spcAft>
        <a:buClr>
          <a:schemeClr val="tx2"/>
        </a:buClr>
        <a:buFont typeface="Symbol" panose="05050102010706020507" pitchFamily="18" charset="2"/>
        <a:buChar char=""/>
        <a:defRPr sz="1500" b="1">
          <a:solidFill>
            <a:schemeClr val="tx1">
              <a:lumMod val="75000"/>
              <a:lumOff val="25000"/>
            </a:schemeClr>
          </a:solidFill>
          <a:latin typeface="+mn-lt"/>
          <a:ea typeface="+mn-ea"/>
          <a:cs typeface="+mn-cs"/>
        </a:defRPr>
      </a:lvl1pPr>
      <a:lvl2pPr marL="216686" indent="-129774" algn="l" defTabSz="615533" rtl="0" eaLnBrk="1" fontAlgn="base" hangingPunct="1">
        <a:lnSpc>
          <a:spcPct val="90000"/>
        </a:lnSpc>
        <a:spcBef>
          <a:spcPct val="30000"/>
        </a:spcBef>
        <a:spcAft>
          <a:spcPct val="0"/>
        </a:spcAft>
        <a:buClr>
          <a:schemeClr val="tx2"/>
        </a:buClr>
        <a:buFont typeface="Arial" panose="020B0604020202020204" pitchFamily="34" charset="0"/>
        <a:buChar char="▪"/>
        <a:defRPr sz="1500">
          <a:solidFill>
            <a:schemeClr val="tx1">
              <a:lumMod val="75000"/>
              <a:lumOff val="25000"/>
            </a:schemeClr>
          </a:solidFill>
          <a:latin typeface="+mn-lt"/>
        </a:defRPr>
      </a:lvl2pPr>
      <a:lvl3pPr marL="380988" indent="-138108" algn="l" defTabSz="615533"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602436" indent="-169063" algn="l" defTabSz="615533" rtl="0" eaLnBrk="1" fontAlgn="base" hangingPunct="1">
        <a:lnSpc>
          <a:spcPct val="90000"/>
        </a:lnSpc>
        <a:spcBef>
          <a:spcPct val="30000"/>
        </a:spcBef>
        <a:spcAft>
          <a:spcPct val="0"/>
        </a:spcAft>
        <a:buClr>
          <a:schemeClr val="tx2"/>
        </a:buClr>
        <a:buFont typeface="Arial" charset="0"/>
        <a:buChar char="–"/>
        <a:defRPr sz="1200">
          <a:solidFill>
            <a:schemeClr val="tx1">
              <a:lumMod val="75000"/>
              <a:lumOff val="25000"/>
            </a:schemeClr>
          </a:solidFill>
          <a:latin typeface="+mn-lt"/>
        </a:defRPr>
      </a:lvl4pPr>
      <a:lvl5pPr marL="717923" indent="-122631" algn="l" defTabSz="615533" rtl="0" eaLnBrk="1" fontAlgn="base" hangingPunct="1">
        <a:lnSpc>
          <a:spcPct val="90000"/>
        </a:lnSpc>
        <a:spcBef>
          <a:spcPct val="30000"/>
        </a:spcBef>
        <a:spcAft>
          <a:spcPct val="0"/>
        </a:spcAft>
        <a:buClr>
          <a:schemeClr val="tx2"/>
        </a:buClr>
        <a:buFont typeface="Arial" charset="0"/>
        <a:buChar char="–"/>
        <a:defRPr sz="1200">
          <a:solidFill>
            <a:schemeClr val="tx1">
              <a:lumMod val="75000"/>
              <a:lumOff val="25000"/>
            </a:schemeClr>
          </a:solidFill>
          <a:latin typeface="+mn-lt"/>
        </a:defRPr>
      </a:lvl5pPr>
      <a:lvl6pPr marL="1060812" indent="-122631" algn="l" defTabSz="615533"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3701" indent="-122631" algn="l" defTabSz="615533"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6589" indent="-122631" algn="l" defTabSz="615533"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89477" indent="-122631" algn="l" defTabSz="615533"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777" rtl="0" eaLnBrk="1" latinLnBrk="0" hangingPunct="1">
        <a:defRPr sz="1350" kern="1200">
          <a:solidFill>
            <a:schemeClr val="tx1"/>
          </a:solidFill>
          <a:latin typeface="+mn-lt"/>
          <a:ea typeface="+mn-ea"/>
          <a:cs typeface="+mn-cs"/>
        </a:defRPr>
      </a:lvl1pPr>
      <a:lvl2pPr marL="342889" algn="l" defTabSz="685777" rtl="0" eaLnBrk="1" latinLnBrk="0" hangingPunct="1">
        <a:defRPr sz="1350" kern="1200">
          <a:solidFill>
            <a:schemeClr val="tx1"/>
          </a:solidFill>
          <a:latin typeface="+mn-lt"/>
          <a:ea typeface="+mn-ea"/>
          <a:cs typeface="+mn-cs"/>
        </a:defRPr>
      </a:lvl2pPr>
      <a:lvl3pPr marL="685777" algn="l" defTabSz="685777" rtl="0" eaLnBrk="1" latinLnBrk="0" hangingPunct="1">
        <a:defRPr sz="1350" kern="1200">
          <a:solidFill>
            <a:schemeClr val="tx1"/>
          </a:solidFill>
          <a:latin typeface="+mn-lt"/>
          <a:ea typeface="+mn-ea"/>
          <a:cs typeface="+mn-cs"/>
        </a:defRPr>
      </a:lvl3pPr>
      <a:lvl4pPr marL="1028666" algn="l" defTabSz="685777" rtl="0" eaLnBrk="1" latinLnBrk="0" hangingPunct="1">
        <a:defRPr sz="1350" kern="1200">
          <a:solidFill>
            <a:schemeClr val="tx1"/>
          </a:solidFill>
          <a:latin typeface="+mn-lt"/>
          <a:ea typeface="+mn-ea"/>
          <a:cs typeface="+mn-cs"/>
        </a:defRPr>
      </a:lvl4pPr>
      <a:lvl5pPr marL="1371554" algn="l" defTabSz="685777" rtl="0" eaLnBrk="1" latinLnBrk="0" hangingPunct="1">
        <a:defRPr sz="1350" kern="1200">
          <a:solidFill>
            <a:schemeClr val="tx1"/>
          </a:solidFill>
          <a:latin typeface="+mn-lt"/>
          <a:ea typeface="+mn-ea"/>
          <a:cs typeface="+mn-cs"/>
        </a:defRPr>
      </a:lvl5pPr>
      <a:lvl6pPr marL="1714443" algn="l" defTabSz="685777" rtl="0" eaLnBrk="1" latinLnBrk="0" hangingPunct="1">
        <a:defRPr sz="1350" kern="1200">
          <a:solidFill>
            <a:schemeClr val="tx1"/>
          </a:solidFill>
          <a:latin typeface="+mn-lt"/>
          <a:ea typeface="+mn-ea"/>
          <a:cs typeface="+mn-cs"/>
        </a:defRPr>
      </a:lvl6pPr>
      <a:lvl7pPr marL="2057331" algn="l" defTabSz="685777" rtl="0" eaLnBrk="1" latinLnBrk="0" hangingPunct="1">
        <a:defRPr sz="1350" kern="1200">
          <a:solidFill>
            <a:schemeClr val="tx1"/>
          </a:solidFill>
          <a:latin typeface="+mn-lt"/>
          <a:ea typeface="+mn-ea"/>
          <a:cs typeface="+mn-cs"/>
        </a:defRPr>
      </a:lvl7pPr>
      <a:lvl8pPr marL="2400220" algn="l" defTabSz="685777" rtl="0" eaLnBrk="1" latinLnBrk="0" hangingPunct="1">
        <a:defRPr sz="1350" kern="1200">
          <a:solidFill>
            <a:schemeClr val="tx1"/>
          </a:solidFill>
          <a:latin typeface="+mn-lt"/>
          <a:ea typeface="+mn-ea"/>
          <a:cs typeface="+mn-cs"/>
        </a:defRPr>
      </a:lvl8pPr>
      <a:lvl9pPr marL="2743109" algn="l" defTabSz="685777" rtl="0" eaLnBrk="1" latinLnBrk="0" hangingPunct="1">
        <a:defRPr sz="135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42990" y="338206"/>
            <a:ext cx="8461970" cy="914335"/>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342990" y="1692279"/>
            <a:ext cx="8508034" cy="139192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310972" y="6685999"/>
            <a:ext cx="2065337" cy="83104"/>
          </a:xfrm>
          <a:prstGeom prst="rect">
            <a:avLst/>
          </a:prstGeom>
          <a:noFill/>
          <a:ln w="12700">
            <a:noFill/>
            <a:miter lim="800000"/>
            <a:headEnd type="none" w="sm" len="sm"/>
            <a:tailEnd type="none" w="sm" len="sm"/>
          </a:ln>
          <a:effectLst/>
        </p:spPr>
        <p:txBody>
          <a:bodyPr lIns="6860" tIns="6860" rIns="6860" bIns="6860" anchor="b">
            <a:spAutoFit/>
          </a:bodyPr>
          <a:lstStyle/>
          <a:p>
            <a:pPr algn="l" defTabSz="615718" eaLnBrk="0" hangingPunct="0"/>
            <a:r>
              <a:rPr lang="en-US" sz="450" dirty="0" smtClean="0">
                <a:solidFill>
                  <a:srgbClr val="FFFFFF">
                    <a:lumMod val="50000"/>
                  </a:srgbClr>
                </a:solidFill>
              </a:rPr>
              <a:t>Copyright © 2016 Boeing. All rights reserved.</a:t>
            </a:r>
            <a:endParaRPr lang="en-US" sz="450" dirty="0">
              <a:solidFill>
                <a:srgbClr val="FFFFFF">
                  <a:lumMod val="50000"/>
                </a:srgbClr>
              </a:solidFill>
            </a:endParaRPr>
          </a:p>
        </p:txBody>
      </p:sp>
      <p:sp>
        <p:nvSpPr>
          <p:cNvPr id="11271" name="Rectangle 7"/>
          <p:cNvSpPr>
            <a:spLocks noGrp="1" noChangeArrowheads="1"/>
          </p:cNvSpPr>
          <p:nvPr>
            <p:ph type="ftr" sz="quarter" idx="3"/>
          </p:nvPr>
        </p:nvSpPr>
        <p:spPr bwMode="auto">
          <a:xfrm>
            <a:off x="2971801"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50" b="1">
                <a:solidFill>
                  <a:schemeClr val="bg1">
                    <a:lumMod val="50000"/>
                  </a:schemeClr>
                </a:solidFill>
              </a:defRPr>
            </a:lvl1pPr>
          </a:lstStyle>
          <a:p>
            <a:r>
              <a:rPr lang="en-US" smtClean="0">
                <a:solidFill>
                  <a:srgbClr val="FFFFFF">
                    <a:lumMod val="50000"/>
                  </a:srgbClr>
                </a:solidFill>
              </a:rPr>
              <a:t>BOEING PROPRIETARY</a:t>
            </a:r>
            <a:endParaRPr lang="en-US">
              <a:solidFill>
                <a:srgbClr val="FFFFFF">
                  <a:lumMod val="50000"/>
                </a:srgbClr>
              </a:solidFill>
            </a:endParaRPr>
          </a:p>
        </p:txBody>
      </p:sp>
      <p:sp>
        <p:nvSpPr>
          <p:cNvPr id="7" name="Rectangle 7"/>
          <p:cNvSpPr>
            <a:spLocks noGrp="1" noChangeArrowheads="1"/>
          </p:cNvSpPr>
          <p:nvPr>
            <p:ph type="sldNum" sz="quarter" idx="4"/>
          </p:nvPr>
        </p:nvSpPr>
        <p:spPr bwMode="auto">
          <a:xfrm>
            <a:off x="7048681"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450">
                <a:solidFill>
                  <a:schemeClr val="bg1">
                    <a:lumMod val="50000"/>
                  </a:schemeClr>
                </a:solidFill>
              </a:defRPr>
            </a:lvl1pPr>
          </a:lstStyle>
          <a:p>
            <a:fld id="{689318A1-174D-4DEE-8106-03A37B9BCF15}" type="slidenum">
              <a:rPr lang="en-US" sz="750" smtClean="0">
                <a:solidFill>
                  <a:srgbClr val="FFFFFF">
                    <a:lumMod val="50000"/>
                  </a:srgbClr>
                </a:solidFill>
              </a:rPr>
              <a:pPr/>
              <a:t>‹#›</a:t>
            </a:fld>
            <a:endParaRPr lang="en-US" sz="750" dirty="0">
              <a:solidFill>
                <a:srgbClr val="FFFFFF">
                  <a:lumMod val="50000"/>
                </a:srgbClr>
              </a:solidFill>
            </a:endParaRPr>
          </a:p>
        </p:txBody>
      </p:sp>
      <p:sp>
        <p:nvSpPr>
          <p:cNvPr id="49" name="Rectangle 2"/>
          <p:cNvSpPr>
            <a:spLocks noChangeArrowheads="1"/>
          </p:cNvSpPr>
          <p:nvPr/>
        </p:nvSpPr>
        <p:spPr bwMode="auto">
          <a:xfrm>
            <a:off x="0" y="3"/>
            <a:ext cx="9144095" cy="284163"/>
          </a:xfrm>
          <a:prstGeom prst="rect">
            <a:avLst/>
          </a:prstGeom>
          <a:gradFill rotWithShape="1">
            <a:gsLst>
              <a:gs pos="0">
                <a:srgbClr val="0039A6"/>
              </a:gs>
              <a:gs pos="100000">
                <a:srgbClr val="3A75C4"/>
              </a:gs>
            </a:gsLst>
            <a:lin ang="0" scaled="1"/>
          </a:gradFill>
          <a:ln w="9525">
            <a:noFill/>
            <a:miter lim="800000"/>
            <a:headEnd type="none" w="sm" len="sm"/>
            <a:tailEnd type="none" w="sm" len="sm"/>
          </a:ln>
          <a:effectLst/>
        </p:spPr>
        <p:txBody>
          <a:bodyPr wrap="none" lIns="324084" tIns="0" rIns="0" bIns="0" anchor="ctr"/>
          <a:lstStyle/>
          <a:p>
            <a:pPr algn="l" defTabSz="615718" eaLnBrk="0" hangingPunct="0"/>
            <a:r>
              <a:rPr lang="en-US" sz="900" dirty="0" smtClean="0">
                <a:solidFill>
                  <a:srgbClr val="FFFFFF"/>
                </a:solidFill>
              </a:rPr>
              <a:t>CAS </a:t>
            </a:r>
            <a:r>
              <a:rPr lang="en-US" sz="900" dirty="0">
                <a:solidFill>
                  <a:srgbClr val="FFFFFF"/>
                </a:solidFill>
              </a:rPr>
              <a:t>| </a:t>
            </a:r>
            <a:r>
              <a:rPr lang="en-US" sz="900" b="1" dirty="0" smtClean="0">
                <a:solidFill>
                  <a:srgbClr val="FFFFFF"/>
                </a:solidFill>
              </a:rPr>
              <a:t>Digital Aviation</a:t>
            </a:r>
            <a:endParaRPr lang="en-US" sz="900" b="1" dirty="0">
              <a:solidFill>
                <a:srgbClr val="FFFFFF"/>
              </a:solidFill>
            </a:endParaRPr>
          </a:p>
        </p:txBody>
      </p:sp>
    </p:spTree>
    <p:extLst>
      <p:ext uri="{BB962C8B-B14F-4D97-AF65-F5344CB8AC3E}">
        <p14:creationId xmlns:p14="http://schemas.microsoft.com/office/powerpoint/2010/main" val="1399109789"/>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765776" rtl="0" eaLnBrk="1" fontAlgn="base" hangingPunct="1">
        <a:lnSpc>
          <a:spcPct val="90000"/>
        </a:lnSpc>
        <a:spcBef>
          <a:spcPct val="0"/>
        </a:spcBef>
        <a:spcAft>
          <a:spcPct val="0"/>
        </a:spcAft>
        <a:defRPr sz="2401" b="0">
          <a:solidFill>
            <a:schemeClr val="tx2"/>
          </a:solidFill>
          <a:latin typeface="+mj-lt"/>
          <a:ea typeface="+mj-ea"/>
          <a:cs typeface="+mj-cs"/>
        </a:defRPr>
      </a:lvl1pPr>
      <a:lvl2pPr algn="l" defTabSz="765776" rtl="0" eaLnBrk="1" fontAlgn="base" hangingPunct="1">
        <a:lnSpc>
          <a:spcPct val="90000"/>
        </a:lnSpc>
        <a:spcBef>
          <a:spcPct val="0"/>
        </a:spcBef>
        <a:spcAft>
          <a:spcPct val="0"/>
        </a:spcAft>
        <a:defRPr sz="2401" b="1">
          <a:solidFill>
            <a:schemeClr val="tx2"/>
          </a:solidFill>
          <a:latin typeface="Arial" charset="0"/>
        </a:defRPr>
      </a:lvl2pPr>
      <a:lvl3pPr algn="l" defTabSz="765776" rtl="0" eaLnBrk="1" fontAlgn="base" hangingPunct="1">
        <a:lnSpc>
          <a:spcPct val="90000"/>
        </a:lnSpc>
        <a:spcBef>
          <a:spcPct val="0"/>
        </a:spcBef>
        <a:spcAft>
          <a:spcPct val="0"/>
        </a:spcAft>
        <a:defRPr sz="2401" b="1">
          <a:solidFill>
            <a:schemeClr val="tx2"/>
          </a:solidFill>
          <a:latin typeface="Arial" charset="0"/>
        </a:defRPr>
      </a:lvl3pPr>
      <a:lvl4pPr algn="l" defTabSz="765776" rtl="0" eaLnBrk="1" fontAlgn="base" hangingPunct="1">
        <a:lnSpc>
          <a:spcPct val="90000"/>
        </a:lnSpc>
        <a:spcBef>
          <a:spcPct val="0"/>
        </a:spcBef>
        <a:spcAft>
          <a:spcPct val="0"/>
        </a:spcAft>
        <a:defRPr sz="2401" b="1">
          <a:solidFill>
            <a:schemeClr val="tx2"/>
          </a:solidFill>
          <a:latin typeface="Arial" charset="0"/>
        </a:defRPr>
      </a:lvl4pPr>
      <a:lvl5pPr algn="l" defTabSz="765776" rtl="0" eaLnBrk="1" fontAlgn="base" hangingPunct="1">
        <a:lnSpc>
          <a:spcPct val="90000"/>
        </a:lnSpc>
        <a:spcBef>
          <a:spcPct val="0"/>
        </a:spcBef>
        <a:spcAft>
          <a:spcPct val="0"/>
        </a:spcAft>
        <a:defRPr sz="2401" b="1">
          <a:solidFill>
            <a:schemeClr val="tx2"/>
          </a:solidFill>
          <a:latin typeface="Arial" charset="0"/>
        </a:defRPr>
      </a:lvl5pPr>
      <a:lvl6pPr marL="342991" algn="l" defTabSz="765776" rtl="0" eaLnBrk="1" fontAlgn="base" hangingPunct="1">
        <a:lnSpc>
          <a:spcPct val="90000"/>
        </a:lnSpc>
        <a:spcBef>
          <a:spcPct val="0"/>
        </a:spcBef>
        <a:spcAft>
          <a:spcPct val="0"/>
        </a:spcAft>
        <a:defRPr sz="2401" b="1">
          <a:solidFill>
            <a:schemeClr val="tx2"/>
          </a:solidFill>
          <a:latin typeface="Arial" charset="0"/>
        </a:defRPr>
      </a:lvl6pPr>
      <a:lvl7pPr marL="685983" algn="l" defTabSz="765776" rtl="0" eaLnBrk="1" fontAlgn="base" hangingPunct="1">
        <a:lnSpc>
          <a:spcPct val="90000"/>
        </a:lnSpc>
        <a:spcBef>
          <a:spcPct val="0"/>
        </a:spcBef>
        <a:spcAft>
          <a:spcPct val="0"/>
        </a:spcAft>
        <a:defRPr sz="2401" b="1">
          <a:solidFill>
            <a:schemeClr val="tx2"/>
          </a:solidFill>
          <a:latin typeface="Arial" charset="0"/>
        </a:defRPr>
      </a:lvl7pPr>
      <a:lvl8pPr marL="1028974" algn="l" defTabSz="765776" rtl="0" eaLnBrk="1" fontAlgn="base" hangingPunct="1">
        <a:lnSpc>
          <a:spcPct val="90000"/>
        </a:lnSpc>
        <a:spcBef>
          <a:spcPct val="0"/>
        </a:spcBef>
        <a:spcAft>
          <a:spcPct val="0"/>
        </a:spcAft>
        <a:defRPr sz="2401" b="1">
          <a:solidFill>
            <a:schemeClr val="tx2"/>
          </a:solidFill>
          <a:latin typeface="Arial" charset="0"/>
        </a:defRPr>
      </a:lvl8pPr>
      <a:lvl9pPr marL="1371966" algn="l" defTabSz="765776" rtl="0" eaLnBrk="1" fontAlgn="base" hangingPunct="1">
        <a:lnSpc>
          <a:spcPct val="90000"/>
        </a:lnSpc>
        <a:spcBef>
          <a:spcPct val="0"/>
        </a:spcBef>
        <a:spcAft>
          <a:spcPct val="0"/>
        </a:spcAft>
        <a:defRPr sz="2401" b="1">
          <a:solidFill>
            <a:schemeClr val="tx2"/>
          </a:solidFill>
          <a:latin typeface="Arial" charset="0"/>
        </a:defRPr>
      </a:lvl9pPr>
    </p:titleStyle>
    <p:bodyStyle>
      <a:lvl1pPr marL="127431" indent="-127431" algn="l" defTabSz="615718" rtl="0" eaLnBrk="1" fontAlgn="base" hangingPunct="1">
        <a:lnSpc>
          <a:spcPct val="90000"/>
        </a:lnSpc>
        <a:spcBef>
          <a:spcPct val="30000"/>
        </a:spcBef>
        <a:spcAft>
          <a:spcPct val="0"/>
        </a:spcAft>
        <a:buClr>
          <a:schemeClr val="tx2"/>
        </a:buClr>
        <a:buFont typeface="Wingdings" pitchFamily="2" charset="2"/>
        <a:buChar char="§"/>
        <a:defRPr sz="1650" b="0">
          <a:solidFill>
            <a:schemeClr val="tx1">
              <a:lumMod val="75000"/>
              <a:lumOff val="25000"/>
            </a:schemeClr>
          </a:solidFill>
          <a:latin typeface="+mn-lt"/>
          <a:ea typeface="+mn-ea"/>
          <a:cs typeface="+mn-cs"/>
        </a:defRPr>
      </a:lvl1pPr>
      <a:lvl2pPr marL="282254" indent="-153632" algn="l" defTabSz="615718" rtl="0" eaLnBrk="1" fontAlgn="base" hangingPunct="1">
        <a:lnSpc>
          <a:spcPct val="90000"/>
        </a:lnSpc>
        <a:spcBef>
          <a:spcPct val="30000"/>
        </a:spcBef>
        <a:spcAft>
          <a:spcPct val="0"/>
        </a:spcAft>
        <a:buClr>
          <a:schemeClr val="tx2"/>
        </a:buClr>
        <a:buFont typeface="Wingdings" pitchFamily="2" charset="2"/>
        <a:buChar char="§"/>
        <a:defRPr sz="1500" b="0">
          <a:solidFill>
            <a:schemeClr val="tx1">
              <a:lumMod val="75000"/>
              <a:lumOff val="25000"/>
            </a:schemeClr>
          </a:solidFill>
          <a:latin typeface="+mn-lt"/>
        </a:defRPr>
      </a:lvl2pPr>
      <a:lvl3pPr marL="470423" indent="-139341"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3pPr>
      <a:lvl4pPr marL="594281" indent="-122667" algn="l" defTabSz="615718" rtl="0" eaLnBrk="1" fontAlgn="base" hangingPunct="1">
        <a:lnSpc>
          <a:spcPct val="90000"/>
        </a:lnSpc>
        <a:spcBef>
          <a:spcPct val="30000"/>
        </a:spcBef>
        <a:spcAft>
          <a:spcPct val="0"/>
        </a:spcAft>
        <a:buClr>
          <a:schemeClr val="tx2"/>
        </a:buClr>
        <a:buFont typeface="Arial" charset="0"/>
        <a:buChar char="–"/>
        <a:defRPr b="0">
          <a:solidFill>
            <a:schemeClr val="tx1">
              <a:lumMod val="75000"/>
              <a:lumOff val="25000"/>
            </a:schemeClr>
          </a:solidFill>
          <a:latin typeface="+mn-lt"/>
        </a:defRPr>
      </a:lvl4pPr>
      <a:lvl5pPr marL="718139" indent="-122667" algn="l" defTabSz="615718" rtl="0" eaLnBrk="1" fontAlgn="base" hangingPunct="1">
        <a:lnSpc>
          <a:spcPct val="90000"/>
        </a:lnSpc>
        <a:spcBef>
          <a:spcPct val="30000"/>
        </a:spcBef>
        <a:spcAft>
          <a:spcPct val="0"/>
        </a:spcAft>
        <a:buClr>
          <a:schemeClr val="tx2"/>
        </a:buClr>
        <a:buFont typeface="Arial" charset="0"/>
        <a:buChar char="–"/>
        <a:defRPr sz="1200" b="0">
          <a:solidFill>
            <a:schemeClr val="tx1">
              <a:lumMod val="75000"/>
              <a:lumOff val="25000"/>
            </a:schemeClr>
          </a:solidFill>
          <a:latin typeface="+mn-lt"/>
        </a:defRPr>
      </a:lvl5pPr>
      <a:lvl6pPr marL="1061130"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4122"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7113"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90104" indent="-122667" algn="l" defTabSz="615718"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265114" y="1109663"/>
            <a:ext cx="8613775" cy="0"/>
          </a:xfrm>
          <a:prstGeom prst="line">
            <a:avLst/>
          </a:prstGeom>
          <a:noFill/>
          <a:ln w="25400">
            <a:solidFill>
              <a:schemeClr val="accent1"/>
            </a:solidFill>
            <a:round/>
            <a:headEnd type="none" w="sm" len="sm"/>
            <a:tailEnd type="none" w="sm" len="sm"/>
          </a:ln>
        </p:spPr>
        <p:txBody>
          <a:bodyPr/>
          <a:lstStyle/>
          <a:p>
            <a:pPr>
              <a:defRPr/>
            </a:pPr>
            <a:endParaRPr lang="en-US">
              <a:solidFill>
                <a:srgbClr val="000000"/>
              </a:solidFill>
              <a:latin typeface="Arial"/>
            </a:endParaRPr>
          </a:p>
        </p:txBody>
      </p:sp>
      <p:sp>
        <p:nvSpPr>
          <p:cNvPr id="1027" name="Rectangle 6"/>
          <p:cNvSpPr>
            <a:spLocks noChangeArrowheads="1"/>
          </p:cNvSpPr>
          <p:nvPr/>
        </p:nvSpPr>
        <p:spPr bwMode="auto">
          <a:xfrm>
            <a:off x="390525" y="6692902"/>
            <a:ext cx="2674938" cy="111125"/>
          </a:xfrm>
          <a:prstGeom prst="rect">
            <a:avLst/>
          </a:prstGeom>
          <a:noFill/>
          <a:ln w="12700">
            <a:noFill/>
            <a:miter lim="800000"/>
            <a:headEnd type="none" w="sm" len="sm"/>
            <a:tailEnd type="none" w="sm" len="sm"/>
          </a:ln>
        </p:spPr>
        <p:txBody>
          <a:bodyPr lIns="9143" tIns="9143" rIns="9143" bIns="9143">
            <a:spAutoFit/>
          </a:bodyPr>
          <a:lstStyle/>
          <a:p>
            <a:pPr algn="l" defTabSz="820738" eaLnBrk="0" hangingPunct="0">
              <a:defRPr/>
            </a:pPr>
            <a:r>
              <a:rPr lang="en-US" sz="600" dirty="0">
                <a:solidFill>
                  <a:srgbClr val="000000"/>
                </a:solidFill>
                <a:latin typeface="Arial"/>
              </a:rPr>
              <a:t>Copyright © </a:t>
            </a:r>
            <a:r>
              <a:rPr lang="en-US" sz="600" dirty="0" smtClean="0">
                <a:solidFill>
                  <a:srgbClr val="000000"/>
                </a:solidFill>
                <a:latin typeface="Arial"/>
              </a:rPr>
              <a:t>2016 </a:t>
            </a:r>
            <a:r>
              <a:rPr lang="en-US" sz="600" dirty="0">
                <a:solidFill>
                  <a:srgbClr val="000000"/>
                </a:solidFill>
                <a:latin typeface="Arial"/>
              </a:rPr>
              <a:t>Boeing. All rights reserved.</a:t>
            </a:r>
          </a:p>
        </p:txBody>
      </p:sp>
      <p:sp>
        <p:nvSpPr>
          <p:cNvPr id="1028" name="Rectangle 2"/>
          <p:cNvSpPr>
            <a:spLocks noGrp="1" noChangeArrowheads="1"/>
          </p:cNvSpPr>
          <p:nvPr>
            <p:ph type="title"/>
          </p:nvPr>
        </p:nvSpPr>
        <p:spPr bwMode="auto">
          <a:xfrm>
            <a:off x="285750" y="236540"/>
            <a:ext cx="8656638" cy="820737"/>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smtClean="0"/>
              <a:t>Title: 28 Arial Bold</a:t>
            </a:r>
            <a:br>
              <a:rPr lang="en-US" smtClean="0"/>
            </a:br>
            <a:r>
              <a:rPr lang="en-US" smtClean="0"/>
              <a:t>Subtitle: 24 Arial Bold</a:t>
            </a:r>
          </a:p>
        </p:txBody>
      </p:sp>
      <p:sp>
        <p:nvSpPr>
          <p:cNvPr id="1029" name="Rectangle 4"/>
          <p:cNvSpPr>
            <a:spLocks noGrp="1" noChangeArrowheads="1"/>
          </p:cNvSpPr>
          <p:nvPr>
            <p:ph type="body" idx="1"/>
          </p:nvPr>
        </p:nvSpPr>
        <p:spPr bwMode="auto">
          <a:xfrm>
            <a:off x="404813" y="1335090"/>
            <a:ext cx="5676900" cy="16541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6"/>
          <p:cNvSpPr>
            <a:spLocks noGrp="1" noChangeArrowheads="1"/>
          </p:cNvSpPr>
          <p:nvPr>
            <p:ph type="sldNum" sz="quarter" idx="4"/>
          </p:nvPr>
        </p:nvSpPr>
        <p:spPr bwMode="auto">
          <a:xfrm>
            <a:off x="6391276" y="6670675"/>
            <a:ext cx="2501900" cy="217488"/>
          </a:xfrm>
          <a:prstGeom prst="rect">
            <a:avLst/>
          </a:prstGeom>
          <a:ln>
            <a:miter lim="800000"/>
            <a:headEnd/>
            <a:tailEnd/>
          </a:ln>
        </p:spPr>
        <p:txBody>
          <a:bodyPr vert="horz" wrap="square" lIns="8206" tIns="8206" rIns="8206" bIns="8206" numCol="1" anchor="t" anchorCtr="0" compatLnSpc="1">
            <a:prstTxWarp prst="textNoShape">
              <a:avLst/>
            </a:prstTxWarp>
          </a:bodyPr>
          <a:lstStyle>
            <a:lvl1pPr algn="r" eaLnBrk="0" hangingPunct="0">
              <a:spcBef>
                <a:spcPct val="25000"/>
              </a:spcBef>
              <a:buClr>
                <a:srgbClr val="0038A8"/>
              </a:buClr>
              <a:defRPr sz="700">
                <a:solidFill>
                  <a:srgbClr val="000000"/>
                </a:solidFill>
              </a:defRPr>
            </a:lvl1pPr>
          </a:lstStyle>
          <a:p>
            <a:pPr>
              <a:defRPr/>
            </a:pPr>
            <a:fld id="{82E296F2-B250-410C-90D7-27294197E675}" type="slidenum">
              <a:rPr lang="en-US">
                <a:latin typeface="Arial"/>
              </a:rPr>
              <a:pPr>
                <a:defRPr/>
              </a:pPr>
              <a:t>‹#›</a:t>
            </a:fld>
            <a:endParaRPr lang="en-US">
              <a:latin typeface="Arial"/>
            </a:endParaRPr>
          </a:p>
        </p:txBody>
      </p:sp>
      <p:sp>
        <p:nvSpPr>
          <p:cNvPr id="8" name="Rectangle 72"/>
          <p:cNvSpPr>
            <a:spLocks noGrp="1" noChangeArrowheads="1"/>
          </p:cNvSpPr>
          <p:nvPr>
            <p:ph type="ftr" sz="quarter" idx="3"/>
          </p:nvPr>
        </p:nvSpPr>
        <p:spPr>
          <a:xfrm>
            <a:off x="2917825" y="6499225"/>
            <a:ext cx="3200400" cy="374650"/>
          </a:xfrm>
          <a:prstGeom prst="rect">
            <a:avLst/>
          </a:prstGeom>
        </p:spPr>
        <p:txBody>
          <a:bodyPr vert="horz" wrap="square" lIns="91440" tIns="45720" rIns="91440" bIns="45720" numCol="1" anchor="t" anchorCtr="0" compatLnSpc="1">
            <a:prstTxWarp prst="textNoShape">
              <a:avLst/>
            </a:prstTxWarp>
          </a:bodyPr>
          <a:lstStyle>
            <a:lvl1pPr algn="ctr">
              <a:defRPr sz="800">
                <a:solidFill>
                  <a:srgbClr val="000000"/>
                </a:solidFill>
              </a:defRPr>
            </a:lvl1pPr>
          </a:lstStyle>
          <a:p>
            <a:endParaRPr lang="en-US">
              <a:latin typeface="Arial"/>
            </a:endParaRPr>
          </a:p>
        </p:txBody>
      </p:sp>
    </p:spTree>
    <p:extLst>
      <p:ext uri="{BB962C8B-B14F-4D97-AF65-F5344CB8AC3E}">
        <p14:creationId xmlns:p14="http://schemas.microsoft.com/office/powerpoint/2010/main" val="685257089"/>
      </p:ext>
    </p:extLst>
  </p:cSld>
  <p:clrMap bg1="lt1" tx1="dk1" bg2="lt2" tx2="dk2" accent1="accent1" accent2="accent2" accent3="accent3" accent4="accent4" accent5="accent5" accent6="accent6" hlink="hlink" folHlink="folHlink"/>
  <p:hf hdr="0" dt="0"/>
  <p:txStyles>
    <p:titleStyle>
      <a:lvl1pPr algn="l" defTabSz="1020763" rtl="0" eaLnBrk="1" fontAlgn="base" hangingPunct="1">
        <a:lnSpc>
          <a:spcPct val="90000"/>
        </a:lnSpc>
        <a:spcBef>
          <a:spcPct val="0"/>
        </a:spcBef>
        <a:spcAft>
          <a:spcPct val="0"/>
        </a:spcAft>
        <a:defRPr sz="2800" b="1">
          <a:solidFill>
            <a:schemeClr val="hlink"/>
          </a:solidFill>
          <a:latin typeface="+mj-lt"/>
          <a:ea typeface="+mj-ea"/>
          <a:cs typeface="+mj-cs"/>
        </a:defRPr>
      </a:lvl1pPr>
      <a:lvl2pPr algn="l" defTabSz="1020763" rtl="0" eaLnBrk="1" fontAlgn="base" hangingPunct="1">
        <a:lnSpc>
          <a:spcPct val="90000"/>
        </a:lnSpc>
        <a:spcBef>
          <a:spcPct val="0"/>
        </a:spcBef>
        <a:spcAft>
          <a:spcPct val="0"/>
        </a:spcAft>
        <a:defRPr sz="2800" b="1">
          <a:solidFill>
            <a:schemeClr val="hlink"/>
          </a:solidFill>
          <a:latin typeface="Arial" charset="0"/>
        </a:defRPr>
      </a:lvl2pPr>
      <a:lvl3pPr algn="l" defTabSz="1020763" rtl="0" eaLnBrk="1" fontAlgn="base" hangingPunct="1">
        <a:lnSpc>
          <a:spcPct val="90000"/>
        </a:lnSpc>
        <a:spcBef>
          <a:spcPct val="0"/>
        </a:spcBef>
        <a:spcAft>
          <a:spcPct val="0"/>
        </a:spcAft>
        <a:defRPr sz="2800" b="1">
          <a:solidFill>
            <a:schemeClr val="hlink"/>
          </a:solidFill>
          <a:latin typeface="Arial" charset="0"/>
        </a:defRPr>
      </a:lvl3pPr>
      <a:lvl4pPr algn="l" defTabSz="1020763" rtl="0" eaLnBrk="1" fontAlgn="base" hangingPunct="1">
        <a:lnSpc>
          <a:spcPct val="90000"/>
        </a:lnSpc>
        <a:spcBef>
          <a:spcPct val="0"/>
        </a:spcBef>
        <a:spcAft>
          <a:spcPct val="0"/>
        </a:spcAft>
        <a:defRPr sz="2800" b="1">
          <a:solidFill>
            <a:schemeClr val="hlink"/>
          </a:solidFill>
          <a:latin typeface="Arial" charset="0"/>
        </a:defRPr>
      </a:lvl4pPr>
      <a:lvl5pPr algn="l" defTabSz="1020763" rtl="0" eaLnBrk="1" fontAlgn="base" hangingPunct="1">
        <a:lnSpc>
          <a:spcPct val="90000"/>
        </a:lnSpc>
        <a:spcBef>
          <a:spcPct val="0"/>
        </a:spcBef>
        <a:spcAft>
          <a:spcPct val="0"/>
        </a:spcAft>
        <a:defRPr sz="2800" b="1">
          <a:solidFill>
            <a:schemeClr val="hlink"/>
          </a:solidFill>
          <a:latin typeface="Arial" charset="0"/>
        </a:defRPr>
      </a:lvl5pPr>
      <a:lvl6pPr marL="457200" algn="l" defTabSz="1020763" rtl="0" eaLnBrk="1" fontAlgn="base" hangingPunct="1">
        <a:lnSpc>
          <a:spcPct val="90000"/>
        </a:lnSpc>
        <a:spcBef>
          <a:spcPct val="0"/>
        </a:spcBef>
        <a:spcAft>
          <a:spcPct val="0"/>
        </a:spcAft>
        <a:defRPr sz="2800" b="1">
          <a:solidFill>
            <a:schemeClr val="hlink"/>
          </a:solidFill>
          <a:latin typeface="Arial" charset="0"/>
        </a:defRPr>
      </a:lvl6pPr>
      <a:lvl7pPr marL="914400" algn="l" defTabSz="1020763" rtl="0" eaLnBrk="1" fontAlgn="base" hangingPunct="1">
        <a:lnSpc>
          <a:spcPct val="90000"/>
        </a:lnSpc>
        <a:spcBef>
          <a:spcPct val="0"/>
        </a:spcBef>
        <a:spcAft>
          <a:spcPct val="0"/>
        </a:spcAft>
        <a:defRPr sz="2800" b="1">
          <a:solidFill>
            <a:schemeClr val="hlink"/>
          </a:solidFill>
          <a:latin typeface="Arial" charset="0"/>
        </a:defRPr>
      </a:lvl7pPr>
      <a:lvl8pPr marL="1371600" algn="l" defTabSz="1020763" rtl="0" eaLnBrk="1" fontAlgn="base" hangingPunct="1">
        <a:lnSpc>
          <a:spcPct val="90000"/>
        </a:lnSpc>
        <a:spcBef>
          <a:spcPct val="0"/>
        </a:spcBef>
        <a:spcAft>
          <a:spcPct val="0"/>
        </a:spcAft>
        <a:defRPr sz="2800" b="1">
          <a:solidFill>
            <a:schemeClr val="hlink"/>
          </a:solidFill>
          <a:latin typeface="Arial" charset="0"/>
        </a:defRPr>
      </a:lvl8pPr>
      <a:lvl9pPr marL="1828800" algn="l" defTabSz="1020763" rtl="0" eaLnBrk="1" fontAlgn="base" hangingPunct="1">
        <a:lnSpc>
          <a:spcPct val="90000"/>
        </a:lnSpc>
        <a:spcBef>
          <a:spcPct val="0"/>
        </a:spcBef>
        <a:spcAft>
          <a:spcPct val="0"/>
        </a:spcAft>
        <a:defRPr sz="2800" b="1">
          <a:solidFill>
            <a:schemeClr val="hlink"/>
          </a:solidFill>
          <a:latin typeface="Arial" charset="0"/>
        </a:defRPr>
      </a:lvl9pPr>
    </p:titleStyle>
    <p:bodyStyle>
      <a:lvl1pPr marL="225425" indent="-225425" algn="l" defTabSz="820738" rtl="0" eaLnBrk="1" fontAlgn="base" hangingPunct="1">
        <a:spcBef>
          <a:spcPct val="20000"/>
        </a:spcBef>
        <a:spcAft>
          <a:spcPct val="0"/>
        </a:spcAft>
        <a:buClr>
          <a:schemeClr val="hlink"/>
        </a:buClr>
        <a:buFont typeface="Wingdings" pitchFamily="2" charset="2"/>
        <a:buChar char="§"/>
        <a:defRPr sz="2200" b="1">
          <a:solidFill>
            <a:schemeClr val="tx1"/>
          </a:solidFill>
          <a:latin typeface="+mn-lt"/>
          <a:ea typeface="+mn-ea"/>
          <a:cs typeface="+mn-cs"/>
        </a:defRPr>
      </a:lvl1pPr>
      <a:lvl2pPr marL="622300" indent="-282575" algn="l" defTabSz="820738" rtl="0" eaLnBrk="1" fontAlgn="base" hangingPunct="1">
        <a:spcBef>
          <a:spcPct val="20000"/>
        </a:spcBef>
        <a:spcAft>
          <a:spcPct val="0"/>
        </a:spcAft>
        <a:buClr>
          <a:schemeClr val="hlink"/>
        </a:buClr>
        <a:buFont typeface="Arial" charset="0"/>
        <a:buChar char="–"/>
        <a:defRPr sz="2000">
          <a:solidFill>
            <a:schemeClr val="tx1"/>
          </a:solidFill>
          <a:latin typeface="+mn-lt"/>
        </a:defRPr>
      </a:lvl2pPr>
      <a:lvl3pPr marL="966788" indent="-230188" algn="l" defTabSz="820738" rtl="0" eaLnBrk="1" fontAlgn="base" hangingPunct="1">
        <a:spcBef>
          <a:spcPct val="20000"/>
        </a:spcBef>
        <a:spcAft>
          <a:spcPct val="0"/>
        </a:spcAft>
        <a:buClr>
          <a:schemeClr val="hlink"/>
        </a:buClr>
        <a:buFont typeface="Wingdings" pitchFamily="2" charset="2"/>
        <a:buChar char="§"/>
        <a:defRPr>
          <a:solidFill>
            <a:schemeClr val="tx1"/>
          </a:solidFill>
          <a:latin typeface="+mn-lt"/>
        </a:defRPr>
      </a:lvl3pPr>
      <a:lvl4pPr marL="1244600" indent="-163513" algn="l" defTabSz="820738" rtl="0" eaLnBrk="1" fontAlgn="base" hangingPunct="1">
        <a:spcBef>
          <a:spcPct val="20000"/>
        </a:spcBef>
        <a:spcAft>
          <a:spcPct val="0"/>
        </a:spcAft>
        <a:buClr>
          <a:schemeClr val="hlink"/>
        </a:buClr>
        <a:buFont typeface="Wingdings" pitchFamily="2" charset="2"/>
        <a:buChar char="§"/>
        <a:defRPr>
          <a:solidFill>
            <a:schemeClr val="tx1"/>
          </a:solidFill>
          <a:latin typeface="+mn-lt"/>
        </a:defRPr>
      </a:lvl4pPr>
      <a:lvl5pPr marL="15224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5pPr>
      <a:lvl6pPr marL="19796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6pPr>
      <a:lvl7pPr marL="24368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7pPr>
      <a:lvl8pPr marL="28940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8pPr>
      <a:lvl9pPr marL="33512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20624" y="1426464"/>
            <a:ext cx="8297926" cy="444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6" name="Title Placeholder 1"/>
          <p:cNvSpPr>
            <a:spLocks noGrp="1"/>
          </p:cNvSpPr>
          <p:nvPr>
            <p:ph type="title"/>
          </p:nvPr>
        </p:nvSpPr>
        <p:spPr bwMode="auto">
          <a:xfrm>
            <a:off x="420624" y="192024"/>
            <a:ext cx="8297926" cy="64008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Titles are in 28pt Arial non bolded font</a:t>
            </a:r>
          </a:p>
        </p:txBody>
      </p:sp>
      <p:sp>
        <p:nvSpPr>
          <p:cNvPr id="9" name="Rectangle 8"/>
          <p:cNvSpPr/>
          <p:nvPr/>
        </p:nvSpPr>
        <p:spPr>
          <a:xfrm>
            <a:off x="361950" y="6416675"/>
            <a:ext cx="2628900" cy="276999"/>
          </a:xfrm>
          <a:prstGeom prst="rect">
            <a:avLst/>
          </a:prstGeom>
        </p:spPr>
        <p:txBody>
          <a:bodyPr>
            <a:spAutoFit/>
          </a:bodyPr>
          <a:lstStyle/>
          <a:p>
            <a:pPr defTabSz="820738" eaLnBrk="0" fontAlgn="auto" hangingPunct="0">
              <a:spcBef>
                <a:spcPts val="0"/>
              </a:spcBef>
              <a:spcAft>
                <a:spcPts val="0"/>
              </a:spcAft>
              <a:defRPr/>
            </a:pPr>
            <a:endParaRPr lang="en-US" sz="600" dirty="0">
              <a:solidFill>
                <a:prstClr val="black"/>
              </a:solidFill>
              <a:latin typeface="Arial"/>
            </a:endParaRPr>
          </a:p>
          <a:p>
            <a:pPr algn="l" defTabSz="820738" eaLnBrk="0" fontAlgn="auto" hangingPunct="0">
              <a:spcBef>
                <a:spcPts val="0"/>
              </a:spcBef>
              <a:spcAft>
                <a:spcPts val="0"/>
              </a:spcAft>
              <a:defRPr/>
            </a:pPr>
            <a:r>
              <a:rPr lang="en-US" sz="600" dirty="0">
                <a:solidFill>
                  <a:prstClr val="black"/>
                </a:solidFill>
                <a:latin typeface="Arial"/>
              </a:rPr>
              <a:t>Copyright © 2012 Boeing. All rights reserved.</a:t>
            </a:r>
          </a:p>
        </p:txBody>
      </p:sp>
      <p:sp>
        <p:nvSpPr>
          <p:cNvPr id="7" name="TextBox 6"/>
          <p:cNvSpPr txBox="1"/>
          <p:nvPr/>
        </p:nvSpPr>
        <p:spPr>
          <a:xfrm>
            <a:off x="4159577" y="6535709"/>
            <a:ext cx="4535174" cy="153888"/>
          </a:xfrm>
          <a:prstGeom prst="rect">
            <a:avLst/>
          </a:prstGeom>
          <a:noFill/>
        </p:spPr>
        <p:txBody>
          <a:bodyPr wrap="square" lIns="0" tIns="0" rIns="0" bIns="0" rtlCol="0">
            <a:spAutoFit/>
          </a:bodyPr>
          <a:lstStyle/>
          <a:p>
            <a:pPr fontAlgn="auto">
              <a:spcBef>
                <a:spcPts val="0"/>
              </a:spcBef>
              <a:spcAft>
                <a:spcPts val="0"/>
              </a:spcAft>
              <a:defRPr/>
            </a:pPr>
            <a:r>
              <a:rPr lang="en-US" sz="1000" b="1" dirty="0">
                <a:solidFill>
                  <a:prstClr val="black"/>
                </a:solidFill>
                <a:latin typeface="Arial"/>
              </a:rPr>
              <a:t>BOEING PROPRIETARY </a:t>
            </a:r>
            <a:fld id="{1F32C95D-F4C2-412F-A4DE-F0A3B7CD1AD9}" type="slidenum">
              <a:rPr lang="en-US" sz="1000" b="1">
                <a:solidFill>
                  <a:prstClr val="black"/>
                </a:solidFill>
                <a:latin typeface="Arial"/>
              </a:rPr>
              <a:pPr fontAlgn="auto">
                <a:spcBef>
                  <a:spcPts val="0"/>
                </a:spcBef>
                <a:spcAft>
                  <a:spcPts val="0"/>
                </a:spcAft>
                <a:defRPr/>
              </a:pPr>
              <a:t>‹#›</a:t>
            </a:fld>
            <a:endParaRPr lang="en-US" sz="1000" dirty="0">
              <a:solidFill>
                <a:prstClr val="black"/>
              </a:solidFill>
              <a:latin typeface="Arial"/>
            </a:endParaRPr>
          </a:p>
        </p:txBody>
      </p:sp>
    </p:spTree>
    <p:extLst>
      <p:ext uri="{BB962C8B-B14F-4D97-AF65-F5344CB8AC3E}">
        <p14:creationId xmlns:p14="http://schemas.microsoft.com/office/powerpoint/2010/main" val="3677508043"/>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rtl="0" eaLnBrk="1" fontAlgn="base" hangingPunct="1">
        <a:lnSpc>
          <a:spcPts val="2600"/>
        </a:lnSpc>
        <a:spcBef>
          <a:spcPct val="0"/>
        </a:spcBef>
        <a:spcAft>
          <a:spcPct val="0"/>
        </a:spcAft>
        <a:defRPr sz="2800" b="0" kern="1200">
          <a:solidFill>
            <a:schemeClr val="accent4"/>
          </a:solidFill>
          <a:latin typeface="+mj-lt"/>
          <a:ea typeface="+mj-ea"/>
          <a:cs typeface="Arial" pitchFamily="34" charset="0"/>
        </a:defRPr>
      </a:lvl1pPr>
      <a:lvl2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2pPr>
      <a:lvl3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3pPr>
      <a:lvl4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4pPr>
      <a:lvl5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5pPr>
      <a:lvl6pPr marL="4572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6pPr>
      <a:lvl7pPr marL="9144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7pPr>
      <a:lvl8pPr marL="13716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8pPr>
      <a:lvl9pPr marL="18288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9pPr>
    </p:titleStyle>
    <p:bodyStyle>
      <a:lvl1pPr marL="342900" indent="-342900" algn="l" rtl="0" eaLnBrk="1" fontAlgn="base" hangingPunct="1">
        <a:lnSpc>
          <a:spcPct val="150000"/>
        </a:lnSpc>
        <a:spcBef>
          <a:spcPct val="20000"/>
        </a:spcBef>
        <a:spcAft>
          <a:spcPct val="0"/>
        </a:spcAft>
        <a:buFont typeface="Arial" pitchFamily="34" charset="0"/>
        <a:buChar char="•"/>
        <a:defRPr kern="1200">
          <a:solidFill>
            <a:schemeClr val="tx1"/>
          </a:solidFill>
          <a:latin typeface="+mn-lt"/>
          <a:ea typeface="+mn-ea"/>
          <a:cs typeface="Arial" pitchFamily="34" charset="0"/>
        </a:defRPr>
      </a:lvl1pPr>
      <a:lvl2pPr marL="742950" indent="-285750" algn="l" rtl="0" eaLnBrk="1" fontAlgn="base" hangingPunct="1">
        <a:lnSpc>
          <a:spcPct val="150000"/>
        </a:lnSpc>
        <a:spcBef>
          <a:spcPct val="20000"/>
        </a:spcBef>
        <a:spcAft>
          <a:spcPct val="0"/>
        </a:spcAft>
        <a:buFont typeface="Arial" pitchFamily="34" charset="0"/>
        <a:buChar char="–"/>
        <a:defRPr kern="1200">
          <a:solidFill>
            <a:schemeClr val="tx1"/>
          </a:solidFill>
          <a:latin typeface="+mn-lt"/>
          <a:ea typeface="+mn-ea"/>
          <a:cs typeface="Arial" pitchFamily="34" charset="0"/>
        </a:defRPr>
      </a:lvl2pPr>
      <a:lvl3pPr marL="1143000" indent="-228600" algn="l" rtl="0" eaLnBrk="1" fontAlgn="base" hangingPunct="1">
        <a:lnSpc>
          <a:spcPct val="150000"/>
        </a:lnSpc>
        <a:spcBef>
          <a:spcPct val="20000"/>
        </a:spcBef>
        <a:spcAft>
          <a:spcPct val="0"/>
        </a:spcAft>
        <a:buFont typeface="Arial" pitchFamily="34" charset="0"/>
        <a:buChar char="•"/>
        <a:defRPr sz="1600" kern="1200">
          <a:solidFill>
            <a:schemeClr val="tx1"/>
          </a:solidFill>
          <a:latin typeface="+mn-lt"/>
          <a:ea typeface="+mn-ea"/>
          <a:cs typeface="Arial" pitchFamily="34" charset="0"/>
        </a:defRPr>
      </a:lvl3pPr>
      <a:lvl4pPr marL="1600200" indent="-228600" algn="l" rtl="0" eaLnBrk="1" fontAlgn="base" hangingPunct="1">
        <a:lnSpc>
          <a:spcPct val="150000"/>
        </a:lnSpc>
        <a:spcBef>
          <a:spcPct val="20000"/>
        </a:spcBef>
        <a:spcAft>
          <a:spcPct val="0"/>
        </a:spcAft>
        <a:buFont typeface="Arial" pitchFamily="34" charset="0"/>
        <a:buChar char="–"/>
        <a:defRPr sz="1400" kern="1200">
          <a:solidFill>
            <a:schemeClr val="tx1"/>
          </a:solidFill>
          <a:latin typeface="+mn-lt"/>
          <a:ea typeface="+mn-ea"/>
          <a:cs typeface="Arial" pitchFamily="34" charset="0"/>
        </a:defRPr>
      </a:lvl4pPr>
      <a:lvl5pPr marL="2057400" indent="-228600" algn="l" rtl="0" eaLnBrk="1" fontAlgn="base" hangingPunct="1">
        <a:lnSpc>
          <a:spcPct val="150000"/>
        </a:lnSpc>
        <a:spcBef>
          <a:spcPct val="20000"/>
        </a:spcBef>
        <a:spcAft>
          <a:spcPct val="0"/>
        </a:spcAft>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265113" y="1109663"/>
            <a:ext cx="8613775" cy="0"/>
          </a:xfrm>
          <a:prstGeom prst="line">
            <a:avLst/>
          </a:prstGeom>
          <a:noFill/>
          <a:ln w="25400">
            <a:solidFill>
              <a:schemeClr val="accent1"/>
            </a:solidFill>
            <a:round/>
            <a:headEnd type="none" w="sm" len="sm"/>
            <a:tailEnd type="none" w="sm" len="sm"/>
          </a:ln>
        </p:spPr>
        <p:txBody>
          <a:bodyPr/>
          <a:lstStyle/>
          <a:p>
            <a:pPr>
              <a:defRPr/>
            </a:pPr>
            <a:endParaRPr lang="en-US">
              <a:solidFill>
                <a:srgbClr val="000000"/>
              </a:solidFill>
              <a:latin typeface="Arial"/>
              <a:cs typeface="Arial" charset="0"/>
            </a:endParaRPr>
          </a:p>
        </p:txBody>
      </p:sp>
      <p:sp>
        <p:nvSpPr>
          <p:cNvPr id="1027" name="Rectangle 6"/>
          <p:cNvSpPr>
            <a:spLocks noChangeArrowheads="1"/>
          </p:cNvSpPr>
          <p:nvPr/>
        </p:nvSpPr>
        <p:spPr bwMode="auto">
          <a:xfrm>
            <a:off x="390525" y="6692900"/>
            <a:ext cx="2674938" cy="111125"/>
          </a:xfrm>
          <a:prstGeom prst="rect">
            <a:avLst/>
          </a:prstGeom>
          <a:noFill/>
          <a:ln w="12700">
            <a:noFill/>
            <a:miter lim="800000"/>
            <a:headEnd type="none" w="sm" len="sm"/>
            <a:tailEnd type="none" w="sm" len="sm"/>
          </a:ln>
        </p:spPr>
        <p:txBody>
          <a:bodyPr lIns="9143" tIns="9143" rIns="9143" bIns="9143">
            <a:spAutoFit/>
          </a:bodyPr>
          <a:lstStyle/>
          <a:p>
            <a:pPr algn="l" defTabSz="820738" eaLnBrk="0" hangingPunct="0">
              <a:defRPr/>
            </a:pPr>
            <a:r>
              <a:rPr lang="en-US" sz="600" dirty="0">
                <a:solidFill>
                  <a:srgbClr val="000000"/>
                </a:solidFill>
                <a:latin typeface="Arial"/>
                <a:cs typeface="Arial" charset="0"/>
              </a:rPr>
              <a:t>Copyright © 2013 Boeing. All rights reserved.</a:t>
            </a:r>
          </a:p>
        </p:txBody>
      </p:sp>
      <p:sp>
        <p:nvSpPr>
          <p:cNvPr id="4100" name="Rectangle 2"/>
          <p:cNvSpPr>
            <a:spLocks noGrp="1" noChangeArrowheads="1"/>
          </p:cNvSpPr>
          <p:nvPr>
            <p:ph type="title"/>
          </p:nvPr>
        </p:nvSpPr>
        <p:spPr bwMode="auto">
          <a:xfrm>
            <a:off x="285750" y="236538"/>
            <a:ext cx="8656638" cy="820737"/>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smtClean="0"/>
              <a:t>Title: 28 Arial Bold</a:t>
            </a:r>
            <a:br>
              <a:rPr lang="en-US" smtClean="0"/>
            </a:br>
            <a:r>
              <a:rPr lang="en-US" smtClean="0"/>
              <a:t>Subtitle: 24 Arial Bold</a:t>
            </a:r>
          </a:p>
        </p:txBody>
      </p:sp>
      <p:sp>
        <p:nvSpPr>
          <p:cNvPr id="4101" name="Rectangle 4"/>
          <p:cNvSpPr>
            <a:spLocks noGrp="1" noChangeArrowheads="1"/>
          </p:cNvSpPr>
          <p:nvPr>
            <p:ph type="body" idx="1"/>
          </p:nvPr>
        </p:nvSpPr>
        <p:spPr bwMode="auto">
          <a:xfrm>
            <a:off x="404813" y="1335088"/>
            <a:ext cx="5676900" cy="16541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6"/>
          <p:cNvSpPr>
            <a:spLocks noGrp="1" noChangeArrowheads="1"/>
          </p:cNvSpPr>
          <p:nvPr>
            <p:ph type="sldNum" sz="quarter" idx="4"/>
          </p:nvPr>
        </p:nvSpPr>
        <p:spPr bwMode="auto">
          <a:xfrm>
            <a:off x="6391275" y="6670675"/>
            <a:ext cx="2501900" cy="217488"/>
          </a:xfrm>
          <a:prstGeom prst="rect">
            <a:avLst/>
          </a:prstGeom>
          <a:ln>
            <a:miter lim="800000"/>
            <a:headEnd/>
            <a:tailEnd/>
          </a:ln>
        </p:spPr>
        <p:txBody>
          <a:bodyPr vert="horz" wrap="square" lIns="8206" tIns="8206" rIns="8206" bIns="8206" numCol="1" anchor="t" anchorCtr="0" compatLnSpc="1">
            <a:prstTxWarp prst="textNoShape">
              <a:avLst/>
            </a:prstTxWarp>
          </a:bodyPr>
          <a:lstStyle>
            <a:lvl1pPr algn="r" eaLnBrk="0" hangingPunct="0">
              <a:spcBef>
                <a:spcPct val="25000"/>
              </a:spcBef>
              <a:buClr>
                <a:srgbClr val="0038A8"/>
              </a:buClr>
              <a:defRPr sz="700">
                <a:solidFill>
                  <a:srgbClr val="000000"/>
                </a:solidFill>
                <a:cs typeface="+mn-cs"/>
              </a:defRPr>
            </a:lvl1pPr>
          </a:lstStyle>
          <a:p>
            <a:pPr>
              <a:defRPr/>
            </a:pPr>
            <a:fld id="{A824C84D-EC87-4799-A7E4-4F7BCCAA1899}" type="slidenum">
              <a:rPr lang="en-US">
                <a:latin typeface="Arial"/>
              </a:rPr>
              <a:pPr>
                <a:defRPr/>
              </a:pPr>
              <a:t>‹#›</a:t>
            </a:fld>
            <a:endParaRPr lang="en-US">
              <a:latin typeface="Arial"/>
            </a:endParaRPr>
          </a:p>
        </p:txBody>
      </p:sp>
      <p:sp>
        <p:nvSpPr>
          <p:cNvPr id="8" name="Rectangle 72"/>
          <p:cNvSpPr>
            <a:spLocks noGrp="1" noChangeArrowheads="1"/>
          </p:cNvSpPr>
          <p:nvPr>
            <p:ph type="ftr" sz="quarter" idx="3"/>
          </p:nvPr>
        </p:nvSpPr>
        <p:spPr>
          <a:xfrm>
            <a:off x="2917825" y="6499225"/>
            <a:ext cx="3200400" cy="374650"/>
          </a:xfrm>
          <a:prstGeom prst="rect">
            <a:avLst/>
          </a:prstGeom>
        </p:spPr>
        <p:txBody>
          <a:bodyPr/>
          <a:lstStyle>
            <a:lvl1pPr algn="ctr">
              <a:defRPr sz="800">
                <a:solidFill>
                  <a:srgbClr val="000000"/>
                </a:solidFill>
                <a:cs typeface="+mn-cs"/>
              </a:defRPr>
            </a:lvl1pPr>
          </a:lstStyle>
          <a:p>
            <a:pPr>
              <a:defRPr/>
            </a:pPr>
            <a:endParaRPr lang="en-US">
              <a:latin typeface="Arial"/>
            </a:endParaRPr>
          </a:p>
          <a:p>
            <a:pPr>
              <a:defRPr/>
            </a:pPr>
            <a:r>
              <a:rPr lang="en-US">
                <a:latin typeface="Arial"/>
              </a:rPr>
              <a:t>BOEING PROPRIETARY</a:t>
            </a:r>
          </a:p>
        </p:txBody>
      </p:sp>
    </p:spTree>
    <p:extLst>
      <p:ext uri="{BB962C8B-B14F-4D97-AF65-F5344CB8AC3E}">
        <p14:creationId xmlns:p14="http://schemas.microsoft.com/office/powerpoint/2010/main" val="2109958038"/>
      </p:ext>
    </p:extLst>
  </p:cSld>
  <p:clrMap bg1="lt1" tx1="dk1" bg2="lt2" tx2="dk2" accent1="accent1" accent2="accent2" accent3="accent3" accent4="accent4" accent5="accent5" accent6="accent6" hlink="hlink" folHlink="folHlink"/>
  <p:hf hdr="0" dt="0"/>
  <p:txStyles>
    <p:titleStyle>
      <a:lvl1pPr algn="l" defTabSz="1020763" rtl="0" fontAlgn="base">
        <a:lnSpc>
          <a:spcPct val="90000"/>
        </a:lnSpc>
        <a:spcBef>
          <a:spcPct val="0"/>
        </a:spcBef>
        <a:spcAft>
          <a:spcPct val="0"/>
        </a:spcAft>
        <a:defRPr sz="2800" b="1">
          <a:solidFill>
            <a:schemeClr val="hlink"/>
          </a:solidFill>
          <a:latin typeface="+mj-lt"/>
          <a:ea typeface="+mj-ea"/>
          <a:cs typeface="+mj-cs"/>
        </a:defRPr>
      </a:lvl1pPr>
      <a:lvl2pPr algn="l" defTabSz="1020763" rtl="0" fontAlgn="base">
        <a:lnSpc>
          <a:spcPct val="90000"/>
        </a:lnSpc>
        <a:spcBef>
          <a:spcPct val="0"/>
        </a:spcBef>
        <a:spcAft>
          <a:spcPct val="0"/>
        </a:spcAft>
        <a:defRPr sz="2800" b="1">
          <a:solidFill>
            <a:schemeClr val="hlink"/>
          </a:solidFill>
          <a:latin typeface="Arial" charset="0"/>
        </a:defRPr>
      </a:lvl2pPr>
      <a:lvl3pPr algn="l" defTabSz="1020763" rtl="0" fontAlgn="base">
        <a:lnSpc>
          <a:spcPct val="90000"/>
        </a:lnSpc>
        <a:spcBef>
          <a:spcPct val="0"/>
        </a:spcBef>
        <a:spcAft>
          <a:spcPct val="0"/>
        </a:spcAft>
        <a:defRPr sz="2800" b="1">
          <a:solidFill>
            <a:schemeClr val="hlink"/>
          </a:solidFill>
          <a:latin typeface="Arial" charset="0"/>
        </a:defRPr>
      </a:lvl3pPr>
      <a:lvl4pPr algn="l" defTabSz="1020763" rtl="0" fontAlgn="base">
        <a:lnSpc>
          <a:spcPct val="90000"/>
        </a:lnSpc>
        <a:spcBef>
          <a:spcPct val="0"/>
        </a:spcBef>
        <a:spcAft>
          <a:spcPct val="0"/>
        </a:spcAft>
        <a:defRPr sz="2800" b="1">
          <a:solidFill>
            <a:schemeClr val="hlink"/>
          </a:solidFill>
          <a:latin typeface="Arial" charset="0"/>
        </a:defRPr>
      </a:lvl4pPr>
      <a:lvl5pPr algn="l" defTabSz="1020763" rtl="0" fontAlgn="base">
        <a:lnSpc>
          <a:spcPct val="90000"/>
        </a:lnSpc>
        <a:spcBef>
          <a:spcPct val="0"/>
        </a:spcBef>
        <a:spcAft>
          <a:spcPct val="0"/>
        </a:spcAft>
        <a:defRPr sz="2800" b="1">
          <a:solidFill>
            <a:schemeClr val="hlink"/>
          </a:solidFill>
          <a:latin typeface="Arial" charset="0"/>
        </a:defRPr>
      </a:lvl5pPr>
      <a:lvl6pPr marL="457200" algn="l" defTabSz="1020763" rtl="0" eaLnBrk="1" fontAlgn="base" hangingPunct="1">
        <a:lnSpc>
          <a:spcPct val="90000"/>
        </a:lnSpc>
        <a:spcBef>
          <a:spcPct val="0"/>
        </a:spcBef>
        <a:spcAft>
          <a:spcPct val="0"/>
        </a:spcAft>
        <a:defRPr sz="2800" b="1">
          <a:solidFill>
            <a:schemeClr val="hlink"/>
          </a:solidFill>
          <a:latin typeface="Arial" charset="0"/>
        </a:defRPr>
      </a:lvl6pPr>
      <a:lvl7pPr marL="914400" algn="l" defTabSz="1020763" rtl="0" eaLnBrk="1" fontAlgn="base" hangingPunct="1">
        <a:lnSpc>
          <a:spcPct val="90000"/>
        </a:lnSpc>
        <a:spcBef>
          <a:spcPct val="0"/>
        </a:spcBef>
        <a:spcAft>
          <a:spcPct val="0"/>
        </a:spcAft>
        <a:defRPr sz="2800" b="1">
          <a:solidFill>
            <a:schemeClr val="hlink"/>
          </a:solidFill>
          <a:latin typeface="Arial" charset="0"/>
        </a:defRPr>
      </a:lvl7pPr>
      <a:lvl8pPr marL="1371600" algn="l" defTabSz="1020763" rtl="0" eaLnBrk="1" fontAlgn="base" hangingPunct="1">
        <a:lnSpc>
          <a:spcPct val="90000"/>
        </a:lnSpc>
        <a:spcBef>
          <a:spcPct val="0"/>
        </a:spcBef>
        <a:spcAft>
          <a:spcPct val="0"/>
        </a:spcAft>
        <a:defRPr sz="2800" b="1">
          <a:solidFill>
            <a:schemeClr val="hlink"/>
          </a:solidFill>
          <a:latin typeface="Arial" charset="0"/>
        </a:defRPr>
      </a:lvl8pPr>
      <a:lvl9pPr marL="1828800" algn="l" defTabSz="1020763" rtl="0" eaLnBrk="1" fontAlgn="base" hangingPunct="1">
        <a:lnSpc>
          <a:spcPct val="90000"/>
        </a:lnSpc>
        <a:spcBef>
          <a:spcPct val="0"/>
        </a:spcBef>
        <a:spcAft>
          <a:spcPct val="0"/>
        </a:spcAft>
        <a:defRPr sz="2800" b="1">
          <a:solidFill>
            <a:schemeClr val="hlink"/>
          </a:solidFill>
          <a:latin typeface="Arial" charset="0"/>
        </a:defRPr>
      </a:lvl9pPr>
    </p:titleStyle>
    <p:bodyStyle>
      <a:lvl1pPr marL="225425" indent="-225425" algn="l" defTabSz="820738" rtl="0" fontAlgn="base">
        <a:spcBef>
          <a:spcPct val="20000"/>
        </a:spcBef>
        <a:spcAft>
          <a:spcPct val="0"/>
        </a:spcAft>
        <a:buClr>
          <a:schemeClr val="hlink"/>
        </a:buClr>
        <a:buFont typeface="Wingdings" pitchFamily="2" charset="2"/>
        <a:buChar char="§"/>
        <a:defRPr sz="2200" b="1">
          <a:solidFill>
            <a:schemeClr val="tx1"/>
          </a:solidFill>
          <a:latin typeface="+mn-lt"/>
          <a:ea typeface="+mn-ea"/>
          <a:cs typeface="+mn-cs"/>
        </a:defRPr>
      </a:lvl1pPr>
      <a:lvl2pPr marL="622300" indent="-282575" algn="l" defTabSz="820738" rtl="0" fontAlgn="base">
        <a:spcBef>
          <a:spcPct val="20000"/>
        </a:spcBef>
        <a:spcAft>
          <a:spcPct val="0"/>
        </a:spcAft>
        <a:buClr>
          <a:schemeClr val="hlink"/>
        </a:buClr>
        <a:buFont typeface="Arial" charset="0"/>
        <a:buChar char="–"/>
        <a:defRPr sz="2000">
          <a:solidFill>
            <a:schemeClr val="tx1"/>
          </a:solidFill>
          <a:latin typeface="+mn-lt"/>
        </a:defRPr>
      </a:lvl2pPr>
      <a:lvl3pPr marL="966788" indent="-230188" algn="l" defTabSz="820738" rtl="0" fontAlgn="base">
        <a:spcBef>
          <a:spcPct val="20000"/>
        </a:spcBef>
        <a:spcAft>
          <a:spcPct val="0"/>
        </a:spcAft>
        <a:buClr>
          <a:schemeClr val="hlink"/>
        </a:buClr>
        <a:buFont typeface="Wingdings" pitchFamily="2" charset="2"/>
        <a:buChar char="§"/>
        <a:defRPr>
          <a:solidFill>
            <a:schemeClr val="tx1"/>
          </a:solidFill>
          <a:latin typeface="+mn-lt"/>
        </a:defRPr>
      </a:lvl3pPr>
      <a:lvl4pPr marL="1244600" indent="-163513" algn="l" defTabSz="820738" rtl="0" fontAlgn="base">
        <a:spcBef>
          <a:spcPct val="20000"/>
        </a:spcBef>
        <a:spcAft>
          <a:spcPct val="0"/>
        </a:spcAft>
        <a:buClr>
          <a:schemeClr val="hlink"/>
        </a:buClr>
        <a:buFont typeface="Wingdings" pitchFamily="2" charset="2"/>
        <a:buChar char="§"/>
        <a:defRPr>
          <a:solidFill>
            <a:schemeClr val="tx1"/>
          </a:solidFill>
          <a:latin typeface="+mn-lt"/>
        </a:defRPr>
      </a:lvl4pPr>
      <a:lvl5pPr marL="1522413" indent="-163513" algn="l" defTabSz="820738" rtl="0" fontAlgn="base">
        <a:spcBef>
          <a:spcPct val="20000"/>
        </a:spcBef>
        <a:spcAft>
          <a:spcPct val="0"/>
        </a:spcAft>
        <a:buClr>
          <a:schemeClr val="hlink"/>
        </a:buClr>
        <a:buFont typeface="Wingdings" pitchFamily="2" charset="2"/>
        <a:buChar char="§"/>
        <a:defRPr sz="1600">
          <a:solidFill>
            <a:schemeClr val="tx1"/>
          </a:solidFill>
          <a:latin typeface="+mn-lt"/>
        </a:defRPr>
      </a:lvl5pPr>
      <a:lvl6pPr marL="19796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6pPr>
      <a:lvl7pPr marL="24368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7pPr>
      <a:lvl8pPr marL="28940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8pPr>
      <a:lvl9pPr marL="33512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265113" y="1109663"/>
            <a:ext cx="8613775" cy="0"/>
          </a:xfrm>
          <a:prstGeom prst="line">
            <a:avLst/>
          </a:prstGeom>
          <a:noFill/>
          <a:ln w="25400">
            <a:solidFill>
              <a:schemeClr val="accent1"/>
            </a:solidFill>
            <a:round/>
            <a:headEnd type="none" w="sm" len="sm"/>
            <a:tailEnd type="none" w="sm" len="sm"/>
          </a:ln>
        </p:spPr>
        <p:txBody>
          <a:bodyPr/>
          <a:lstStyle/>
          <a:p>
            <a:pPr>
              <a:defRPr/>
            </a:pPr>
            <a:endParaRPr lang="en-US">
              <a:solidFill>
                <a:srgbClr val="000000"/>
              </a:solidFill>
              <a:latin typeface="Arial"/>
              <a:cs typeface="Arial" charset="0"/>
            </a:endParaRPr>
          </a:p>
        </p:txBody>
      </p:sp>
      <p:sp>
        <p:nvSpPr>
          <p:cNvPr id="1027" name="Rectangle 6"/>
          <p:cNvSpPr>
            <a:spLocks noChangeArrowheads="1"/>
          </p:cNvSpPr>
          <p:nvPr/>
        </p:nvSpPr>
        <p:spPr bwMode="auto">
          <a:xfrm>
            <a:off x="390525" y="6692900"/>
            <a:ext cx="2674938" cy="111125"/>
          </a:xfrm>
          <a:prstGeom prst="rect">
            <a:avLst/>
          </a:prstGeom>
          <a:noFill/>
          <a:ln w="12700">
            <a:noFill/>
            <a:miter lim="800000"/>
            <a:headEnd type="none" w="sm" len="sm"/>
            <a:tailEnd type="none" w="sm" len="sm"/>
          </a:ln>
        </p:spPr>
        <p:txBody>
          <a:bodyPr lIns="9143" tIns="9143" rIns="9143" bIns="9143">
            <a:spAutoFit/>
          </a:bodyPr>
          <a:lstStyle/>
          <a:p>
            <a:pPr algn="l" defTabSz="820738" eaLnBrk="0" hangingPunct="0">
              <a:defRPr/>
            </a:pPr>
            <a:r>
              <a:rPr lang="en-US" sz="600" dirty="0">
                <a:solidFill>
                  <a:srgbClr val="000000"/>
                </a:solidFill>
                <a:latin typeface="Arial"/>
                <a:cs typeface="Arial" charset="0"/>
              </a:rPr>
              <a:t>Copyright © 2013 Boeing. All rights reserved.</a:t>
            </a:r>
          </a:p>
        </p:txBody>
      </p:sp>
      <p:sp>
        <p:nvSpPr>
          <p:cNvPr id="4100" name="Rectangle 2"/>
          <p:cNvSpPr>
            <a:spLocks noGrp="1" noChangeArrowheads="1"/>
          </p:cNvSpPr>
          <p:nvPr>
            <p:ph type="title"/>
          </p:nvPr>
        </p:nvSpPr>
        <p:spPr bwMode="auto">
          <a:xfrm>
            <a:off x="285750" y="236538"/>
            <a:ext cx="8656638" cy="820737"/>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smtClean="0"/>
              <a:t>Title: 28 Arial Bold</a:t>
            </a:r>
            <a:br>
              <a:rPr lang="en-US" smtClean="0"/>
            </a:br>
            <a:r>
              <a:rPr lang="en-US" smtClean="0"/>
              <a:t>Subtitle: 24 Arial Bold</a:t>
            </a:r>
          </a:p>
        </p:txBody>
      </p:sp>
      <p:sp>
        <p:nvSpPr>
          <p:cNvPr id="4101" name="Rectangle 4"/>
          <p:cNvSpPr>
            <a:spLocks noGrp="1" noChangeArrowheads="1"/>
          </p:cNvSpPr>
          <p:nvPr>
            <p:ph type="body" idx="1"/>
          </p:nvPr>
        </p:nvSpPr>
        <p:spPr bwMode="auto">
          <a:xfrm>
            <a:off x="404813" y="1335088"/>
            <a:ext cx="5676900" cy="16541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6"/>
          <p:cNvSpPr>
            <a:spLocks noGrp="1" noChangeArrowheads="1"/>
          </p:cNvSpPr>
          <p:nvPr>
            <p:ph type="sldNum" sz="quarter" idx="4"/>
          </p:nvPr>
        </p:nvSpPr>
        <p:spPr bwMode="auto">
          <a:xfrm>
            <a:off x="6391275" y="6670675"/>
            <a:ext cx="2501900" cy="217488"/>
          </a:xfrm>
          <a:prstGeom prst="rect">
            <a:avLst/>
          </a:prstGeom>
          <a:ln>
            <a:miter lim="800000"/>
            <a:headEnd/>
            <a:tailEnd/>
          </a:ln>
        </p:spPr>
        <p:txBody>
          <a:bodyPr vert="horz" wrap="square" lIns="8206" tIns="8206" rIns="8206" bIns="8206" numCol="1" anchor="t" anchorCtr="0" compatLnSpc="1">
            <a:prstTxWarp prst="textNoShape">
              <a:avLst/>
            </a:prstTxWarp>
          </a:bodyPr>
          <a:lstStyle>
            <a:lvl1pPr algn="r" eaLnBrk="0" hangingPunct="0">
              <a:spcBef>
                <a:spcPct val="25000"/>
              </a:spcBef>
              <a:buClr>
                <a:srgbClr val="0038A8"/>
              </a:buClr>
              <a:defRPr sz="700">
                <a:solidFill>
                  <a:srgbClr val="000000"/>
                </a:solidFill>
                <a:cs typeface="+mn-cs"/>
              </a:defRPr>
            </a:lvl1pPr>
          </a:lstStyle>
          <a:p>
            <a:pPr>
              <a:defRPr/>
            </a:pPr>
            <a:fld id="{A824C84D-EC87-4799-A7E4-4F7BCCAA1899}" type="slidenum">
              <a:rPr lang="en-US">
                <a:latin typeface="Arial"/>
              </a:rPr>
              <a:pPr>
                <a:defRPr/>
              </a:pPr>
              <a:t>‹#›</a:t>
            </a:fld>
            <a:endParaRPr lang="en-US">
              <a:latin typeface="Arial"/>
            </a:endParaRPr>
          </a:p>
        </p:txBody>
      </p:sp>
      <p:sp>
        <p:nvSpPr>
          <p:cNvPr id="8" name="Rectangle 72"/>
          <p:cNvSpPr>
            <a:spLocks noGrp="1" noChangeArrowheads="1"/>
          </p:cNvSpPr>
          <p:nvPr>
            <p:ph type="ftr" sz="quarter" idx="3"/>
          </p:nvPr>
        </p:nvSpPr>
        <p:spPr>
          <a:xfrm>
            <a:off x="2917825" y="6499225"/>
            <a:ext cx="3200400" cy="374650"/>
          </a:xfrm>
          <a:prstGeom prst="rect">
            <a:avLst/>
          </a:prstGeom>
        </p:spPr>
        <p:txBody>
          <a:bodyPr/>
          <a:lstStyle>
            <a:lvl1pPr algn="ctr">
              <a:defRPr sz="800">
                <a:solidFill>
                  <a:srgbClr val="000000"/>
                </a:solidFill>
                <a:cs typeface="+mn-cs"/>
              </a:defRPr>
            </a:lvl1pPr>
          </a:lstStyle>
          <a:p>
            <a:pPr>
              <a:defRPr/>
            </a:pPr>
            <a:endParaRPr lang="en-US">
              <a:latin typeface="Arial"/>
            </a:endParaRPr>
          </a:p>
          <a:p>
            <a:pPr>
              <a:defRPr/>
            </a:pPr>
            <a:r>
              <a:rPr lang="en-US">
                <a:latin typeface="Arial"/>
              </a:rPr>
              <a:t>BOEING PROPRIETARY</a:t>
            </a:r>
          </a:p>
        </p:txBody>
      </p:sp>
    </p:spTree>
    <p:extLst>
      <p:ext uri="{BB962C8B-B14F-4D97-AF65-F5344CB8AC3E}">
        <p14:creationId xmlns:p14="http://schemas.microsoft.com/office/powerpoint/2010/main" val="2796762563"/>
      </p:ext>
    </p:extLst>
  </p:cSld>
  <p:clrMap bg1="lt1" tx1="dk1" bg2="lt2" tx2="dk2" accent1="accent1" accent2="accent2" accent3="accent3" accent4="accent4" accent5="accent5" accent6="accent6" hlink="hlink" folHlink="folHlink"/>
  <p:hf hdr="0" dt="0"/>
  <p:txStyles>
    <p:titleStyle>
      <a:lvl1pPr algn="l" defTabSz="1020763" rtl="0" fontAlgn="base">
        <a:lnSpc>
          <a:spcPct val="90000"/>
        </a:lnSpc>
        <a:spcBef>
          <a:spcPct val="0"/>
        </a:spcBef>
        <a:spcAft>
          <a:spcPct val="0"/>
        </a:spcAft>
        <a:defRPr sz="2800" b="1">
          <a:solidFill>
            <a:schemeClr val="hlink"/>
          </a:solidFill>
          <a:latin typeface="+mj-lt"/>
          <a:ea typeface="+mj-ea"/>
          <a:cs typeface="+mj-cs"/>
        </a:defRPr>
      </a:lvl1pPr>
      <a:lvl2pPr algn="l" defTabSz="1020763" rtl="0" fontAlgn="base">
        <a:lnSpc>
          <a:spcPct val="90000"/>
        </a:lnSpc>
        <a:spcBef>
          <a:spcPct val="0"/>
        </a:spcBef>
        <a:spcAft>
          <a:spcPct val="0"/>
        </a:spcAft>
        <a:defRPr sz="2800" b="1">
          <a:solidFill>
            <a:schemeClr val="hlink"/>
          </a:solidFill>
          <a:latin typeface="Arial" charset="0"/>
        </a:defRPr>
      </a:lvl2pPr>
      <a:lvl3pPr algn="l" defTabSz="1020763" rtl="0" fontAlgn="base">
        <a:lnSpc>
          <a:spcPct val="90000"/>
        </a:lnSpc>
        <a:spcBef>
          <a:spcPct val="0"/>
        </a:spcBef>
        <a:spcAft>
          <a:spcPct val="0"/>
        </a:spcAft>
        <a:defRPr sz="2800" b="1">
          <a:solidFill>
            <a:schemeClr val="hlink"/>
          </a:solidFill>
          <a:latin typeface="Arial" charset="0"/>
        </a:defRPr>
      </a:lvl3pPr>
      <a:lvl4pPr algn="l" defTabSz="1020763" rtl="0" fontAlgn="base">
        <a:lnSpc>
          <a:spcPct val="90000"/>
        </a:lnSpc>
        <a:spcBef>
          <a:spcPct val="0"/>
        </a:spcBef>
        <a:spcAft>
          <a:spcPct val="0"/>
        </a:spcAft>
        <a:defRPr sz="2800" b="1">
          <a:solidFill>
            <a:schemeClr val="hlink"/>
          </a:solidFill>
          <a:latin typeface="Arial" charset="0"/>
        </a:defRPr>
      </a:lvl4pPr>
      <a:lvl5pPr algn="l" defTabSz="1020763" rtl="0" fontAlgn="base">
        <a:lnSpc>
          <a:spcPct val="90000"/>
        </a:lnSpc>
        <a:spcBef>
          <a:spcPct val="0"/>
        </a:spcBef>
        <a:spcAft>
          <a:spcPct val="0"/>
        </a:spcAft>
        <a:defRPr sz="2800" b="1">
          <a:solidFill>
            <a:schemeClr val="hlink"/>
          </a:solidFill>
          <a:latin typeface="Arial" charset="0"/>
        </a:defRPr>
      </a:lvl5pPr>
      <a:lvl6pPr marL="457200" algn="l" defTabSz="1020763" rtl="0" eaLnBrk="1" fontAlgn="base" hangingPunct="1">
        <a:lnSpc>
          <a:spcPct val="90000"/>
        </a:lnSpc>
        <a:spcBef>
          <a:spcPct val="0"/>
        </a:spcBef>
        <a:spcAft>
          <a:spcPct val="0"/>
        </a:spcAft>
        <a:defRPr sz="2800" b="1">
          <a:solidFill>
            <a:schemeClr val="hlink"/>
          </a:solidFill>
          <a:latin typeface="Arial" charset="0"/>
        </a:defRPr>
      </a:lvl6pPr>
      <a:lvl7pPr marL="914400" algn="l" defTabSz="1020763" rtl="0" eaLnBrk="1" fontAlgn="base" hangingPunct="1">
        <a:lnSpc>
          <a:spcPct val="90000"/>
        </a:lnSpc>
        <a:spcBef>
          <a:spcPct val="0"/>
        </a:spcBef>
        <a:spcAft>
          <a:spcPct val="0"/>
        </a:spcAft>
        <a:defRPr sz="2800" b="1">
          <a:solidFill>
            <a:schemeClr val="hlink"/>
          </a:solidFill>
          <a:latin typeface="Arial" charset="0"/>
        </a:defRPr>
      </a:lvl7pPr>
      <a:lvl8pPr marL="1371600" algn="l" defTabSz="1020763" rtl="0" eaLnBrk="1" fontAlgn="base" hangingPunct="1">
        <a:lnSpc>
          <a:spcPct val="90000"/>
        </a:lnSpc>
        <a:spcBef>
          <a:spcPct val="0"/>
        </a:spcBef>
        <a:spcAft>
          <a:spcPct val="0"/>
        </a:spcAft>
        <a:defRPr sz="2800" b="1">
          <a:solidFill>
            <a:schemeClr val="hlink"/>
          </a:solidFill>
          <a:latin typeface="Arial" charset="0"/>
        </a:defRPr>
      </a:lvl8pPr>
      <a:lvl9pPr marL="1828800" algn="l" defTabSz="1020763" rtl="0" eaLnBrk="1" fontAlgn="base" hangingPunct="1">
        <a:lnSpc>
          <a:spcPct val="90000"/>
        </a:lnSpc>
        <a:spcBef>
          <a:spcPct val="0"/>
        </a:spcBef>
        <a:spcAft>
          <a:spcPct val="0"/>
        </a:spcAft>
        <a:defRPr sz="2800" b="1">
          <a:solidFill>
            <a:schemeClr val="hlink"/>
          </a:solidFill>
          <a:latin typeface="Arial" charset="0"/>
        </a:defRPr>
      </a:lvl9pPr>
    </p:titleStyle>
    <p:bodyStyle>
      <a:lvl1pPr marL="225425" indent="-225425" algn="l" defTabSz="820738" rtl="0" fontAlgn="base">
        <a:spcBef>
          <a:spcPct val="20000"/>
        </a:spcBef>
        <a:spcAft>
          <a:spcPct val="0"/>
        </a:spcAft>
        <a:buClr>
          <a:schemeClr val="hlink"/>
        </a:buClr>
        <a:buFont typeface="Wingdings" pitchFamily="2" charset="2"/>
        <a:buChar char="§"/>
        <a:defRPr sz="2200" b="1">
          <a:solidFill>
            <a:schemeClr val="tx1"/>
          </a:solidFill>
          <a:latin typeface="+mn-lt"/>
          <a:ea typeface="+mn-ea"/>
          <a:cs typeface="+mn-cs"/>
        </a:defRPr>
      </a:lvl1pPr>
      <a:lvl2pPr marL="622300" indent="-282575" algn="l" defTabSz="820738" rtl="0" fontAlgn="base">
        <a:spcBef>
          <a:spcPct val="20000"/>
        </a:spcBef>
        <a:spcAft>
          <a:spcPct val="0"/>
        </a:spcAft>
        <a:buClr>
          <a:schemeClr val="hlink"/>
        </a:buClr>
        <a:buFont typeface="Arial" charset="0"/>
        <a:buChar char="–"/>
        <a:defRPr sz="2000">
          <a:solidFill>
            <a:schemeClr val="tx1"/>
          </a:solidFill>
          <a:latin typeface="+mn-lt"/>
        </a:defRPr>
      </a:lvl2pPr>
      <a:lvl3pPr marL="966788" indent="-230188" algn="l" defTabSz="820738" rtl="0" fontAlgn="base">
        <a:spcBef>
          <a:spcPct val="20000"/>
        </a:spcBef>
        <a:spcAft>
          <a:spcPct val="0"/>
        </a:spcAft>
        <a:buClr>
          <a:schemeClr val="hlink"/>
        </a:buClr>
        <a:buFont typeface="Wingdings" pitchFamily="2" charset="2"/>
        <a:buChar char="§"/>
        <a:defRPr>
          <a:solidFill>
            <a:schemeClr val="tx1"/>
          </a:solidFill>
          <a:latin typeface="+mn-lt"/>
        </a:defRPr>
      </a:lvl3pPr>
      <a:lvl4pPr marL="1244600" indent="-163513" algn="l" defTabSz="820738" rtl="0" fontAlgn="base">
        <a:spcBef>
          <a:spcPct val="20000"/>
        </a:spcBef>
        <a:spcAft>
          <a:spcPct val="0"/>
        </a:spcAft>
        <a:buClr>
          <a:schemeClr val="hlink"/>
        </a:buClr>
        <a:buFont typeface="Wingdings" pitchFamily="2" charset="2"/>
        <a:buChar char="§"/>
        <a:defRPr>
          <a:solidFill>
            <a:schemeClr val="tx1"/>
          </a:solidFill>
          <a:latin typeface="+mn-lt"/>
        </a:defRPr>
      </a:lvl4pPr>
      <a:lvl5pPr marL="1522413" indent="-163513" algn="l" defTabSz="820738" rtl="0" fontAlgn="base">
        <a:spcBef>
          <a:spcPct val="20000"/>
        </a:spcBef>
        <a:spcAft>
          <a:spcPct val="0"/>
        </a:spcAft>
        <a:buClr>
          <a:schemeClr val="hlink"/>
        </a:buClr>
        <a:buFont typeface="Wingdings" pitchFamily="2" charset="2"/>
        <a:buChar char="§"/>
        <a:defRPr sz="1600">
          <a:solidFill>
            <a:schemeClr val="tx1"/>
          </a:solidFill>
          <a:latin typeface="+mn-lt"/>
        </a:defRPr>
      </a:lvl5pPr>
      <a:lvl6pPr marL="19796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6pPr>
      <a:lvl7pPr marL="24368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7pPr>
      <a:lvl8pPr marL="28940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8pPr>
      <a:lvl9pPr marL="33512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265113" y="1109663"/>
            <a:ext cx="8613775" cy="0"/>
          </a:xfrm>
          <a:prstGeom prst="line">
            <a:avLst/>
          </a:prstGeom>
          <a:noFill/>
          <a:ln w="25400">
            <a:solidFill>
              <a:schemeClr val="accent1"/>
            </a:solidFill>
            <a:round/>
            <a:headEnd type="none" w="sm" len="sm"/>
            <a:tailEnd type="none" w="sm" len="sm"/>
          </a:ln>
        </p:spPr>
        <p:txBody>
          <a:bodyPr/>
          <a:lstStyle/>
          <a:p>
            <a:pPr>
              <a:defRPr/>
            </a:pPr>
            <a:endParaRPr lang="en-US">
              <a:solidFill>
                <a:srgbClr val="000000"/>
              </a:solidFill>
              <a:latin typeface="Arial"/>
              <a:cs typeface="Arial" charset="0"/>
            </a:endParaRPr>
          </a:p>
        </p:txBody>
      </p:sp>
      <p:sp>
        <p:nvSpPr>
          <p:cNvPr id="1027" name="Rectangle 6"/>
          <p:cNvSpPr>
            <a:spLocks noChangeArrowheads="1"/>
          </p:cNvSpPr>
          <p:nvPr/>
        </p:nvSpPr>
        <p:spPr bwMode="auto">
          <a:xfrm>
            <a:off x="390525" y="6692900"/>
            <a:ext cx="2674938" cy="111125"/>
          </a:xfrm>
          <a:prstGeom prst="rect">
            <a:avLst/>
          </a:prstGeom>
          <a:noFill/>
          <a:ln w="12700">
            <a:noFill/>
            <a:miter lim="800000"/>
            <a:headEnd type="none" w="sm" len="sm"/>
            <a:tailEnd type="none" w="sm" len="sm"/>
          </a:ln>
        </p:spPr>
        <p:txBody>
          <a:bodyPr lIns="9143" tIns="9143" rIns="9143" bIns="9143">
            <a:spAutoFit/>
          </a:bodyPr>
          <a:lstStyle/>
          <a:p>
            <a:pPr algn="l" defTabSz="820738" eaLnBrk="0" hangingPunct="0">
              <a:defRPr/>
            </a:pPr>
            <a:r>
              <a:rPr lang="en-US" sz="600" dirty="0">
                <a:solidFill>
                  <a:srgbClr val="000000"/>
                </a:solidFill>
                <a:latin typeface="Arial"/>
                <a:cs typeface="Arial" charset="0"/>
              </a:rPr>
              <a:t>Copyright © 2013 Boeing. All rights reserved.</a:t>
            </a:r>
          </a:p>
        </p:txBody>
      </p:sp>
      <p:sp>
        <p:nvSpPr>
          <p:cNvPr id="4100" name="Rectangle 2"/>
          <p:cNvSpPr>
            <a:spLocks noGrp="1" noChangeArrowheads="1"/>
          </p:cNvSpPr>
          <p:nvPr>
            <p:ph type="title"/>
          </p:nvPr>
        </p:nvSpPr>
        <p:spPr bwMode="auto">
          <a:xfrm>
            <a:off x="285750" y="236538"/>
            <a:ext cx="8656638" cy="820737"/>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smtClean="0"/>
              <a:t>Title: 28 Arial Bold</a:t>
            </a:r>
            <a:br>
              <a:rPr lang="en-US" smtClean="0"/>
            </a:br>
            <a:r>
              <a:rPr lang="en-US" smtClean="0"/>
              <a:t>Subtitle: 24 Arial Bold</a:t>
            </a:r>
          </a:p>
        </p:txBody>
      </p:sp>
      <p:sp>
        <p:nvSpPr>
          <p:cNvPr id="4101" name="Rectangle 4"/>
          <p:cNvSpPr>
            <a:spLocks noGrp="1" noChangeArrowheads="1"/>
          </p:cNvSpPr>
          <p:nvPr>
            <p:ph type="body" idx="1"/>
          </p:nvPr>
        </p:nvSpPr>
        <p:spPr bwMode="auto">
          <a:xfrm>
            <a:off x="404813" y="1335088"/>
            <a:ext cx="5676900" cy="16541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6"/>
          <p:cNvSpPr>
            <a:spLocks noGrp="1" noChangeArrowheads="1"/>
          </p:cNvSpPr>
          <p:nvPr>
            <p:ph type="sldNum" sz="quarter" idx="4"/>
          </p:nvPr>
        </p:nvSpPr>
        <p:spPr bwMode="auto">
          <a:xfrm>
            <a:off x="6391275" y="6670675"/>
            <a:ext cx="2501900" cy="217488"/>
          </a:xfrm>
          <a:prstGeom prst="rect">
            <a:avLst/>
          </a:prstGeom>
          <a:ln>
            <a:miter lim="800000"/>
            <a:headEnd/>
            <a:tailEnd/>
          </a:ln>
        </p:spPr>
        <p:txBody>
          <a:bodyPr vert="horz" wrap="square" lIns="8206" tIns="8206" rIns="8206" bIns="8206" numCol="1" anchor="t" anchorCtr="0" compatLnSpc="1">
            <a:prstTxWarp prst="textNoShape">
              <a:avLst/>
            </a:prstTxWarp>
          </a:bodyPr>
          <a:lstStyle>
            <a:lvl1pPr algn="r" eaLnBrk="0" hangingPunct="0">
              <a:spcBef>
                <a:spcPct val="25000"/>
              </a:spcBef>
              <a:buClr>
                <a:srgbClr val="0038A8"/>
              </a:buClr>
              <a:defRPr sz="700">
                <a:solidFill>
                  <a:srgbClr val="000000"/>
                </a:solidFill>
                <a:cs typeface="+mn-cs"/>
              </a:defRPr>
            </a:lvl1pPr>
          </a:lstStyle>
          <a:p>
            <a:pPr>
              <a:defRPr/>
            </a:pPr>
            <a:fld id="{A824C84D-EC87-4799-A7E4-4F7BCCAA1899}" type="slidenum">
              <a:rPr lang="en-US">
                <a:latin typeface="Arial"/>
              </a:rPr>
              <a:pPr>
                <a:defRPr/>
              </a:pPr>
              <a:t>‹#›</a:t>
            </a:fld>
            <a:endParaRPr lang="en-US">
              <a:latin typeface="Arial"/>
            </a:endParaRPr>
          </a:p>
        </p:txBody>
      </p:sp>
      <p:sp>
        <p:nvSpPr>
          <p:cNvPr id="8" name="Rectangle 72"/>
          <p:cNvSpPr>
            <a:spLocks noGrp="1" noChangeArrowheads="1"/>
          </p:cNvSpPr>
          <p:nvPr>
            <p:ph type="ftr" sz="quarter" idx="3"/>
          </p:nvPr>
        </p:nvSpPr>
        <p:spPr>
          <a:xfrm>
            <a:off x="2917825" y="6499225"/>
            <a:ext cx="3200400" cy="374650"/>
          </a:xfrm>
          <a:prstGeom prst="rect">
            <a:avLst/>
          </a:prstGeom>
        </p:spPr>
        <p:txBody>
          <a:bodyPr/>
          <a:lstStyle>
            <a:lvl1pPr algn="ctr">
              <a:defRPr sz="800">
                <a:solidFill>
                  <a:srgbClr val="000000"/>
                </a:solidFill>
                <a:cs typeface="+mn-cs"/>
              </a:defRPr>
            </a:lvl1pPr>
          </a:lstStyle>
          <a:p>
            <a:pPr>
              <a:defRPr/>
            </a:pPr>
            <a:endParaRPr lang="en-US">
              <a:latin typeface="Arial"/>
            </a:endParaRPr>
          </a:p>
          <a:p>
            <a:pPr>
              <a:defRPr/>
            </a:pPr>
            <a:r>
              <a:rPr lang="en-US">
                <a:latin typeface="Arial"/>
              </a:rPr>
              <a:t>BOEING PROPRIETARY</a:t>
            </a:r>
          </a:p>
        </p:txBody>
      </p:sp>
    </p:spTree>
    <p:extLst>
      <p:ext uri="{BB962C8B-B14F-4D97-AF65-F5344CB8AC3E}">
        <p14:creationId xmlns:p14="http://schemas.microsoft.com/office/powerpoint/2010/main" val="1488677204"/>
      </p:ext>
    </p:extLst>
  </p:cSld>
  <p:clrMap bg1="lt1" tx1="dk1" bg2="lt2" tx2="dk2" accent1="accent1" accent2="accent2" accent3="accent3" accent4="accent4" accent5="accent5" accent6="accent6" hlink="hlink" folHlink="folHlink"/>
  <p:hf hdr="0" dt="0"/>
  <p:txStyles>
    <p:titleStyle>
      <a:lvl1pPr algn="l" defTabSz="1020763" rtl="0" fontAlgn="base">
        <a:lnSpc>
          <a:spcPct val="90000"/>
        </a:lnSpc>
        <a:spcBef>
          <a:spcPct val="0"/>
        </a:spcBef>
        <a:spcAft>
          <a:spcPct val="0"/>
        </a:spcAft>
        <a:defRPr sz="2800" b="1">
          <a:solidFill>
            <a:schemeClr val="hlink"/>
          </a:solidFill>
          <a:latin typeface="+mj-lt"/>
          <a:ea typeface="+mj-ea"/>
          <a:cs typeface="+mj-cs"/>
        </a:defRPr>
      </a:lvl1pPr>
      <a:lvl2pPr algn="l" defTabSz="1020763" rtl="0" fontAlgn="base">
        <a:lnSpc>
          <a:spcPct val="90000"/>
        </a:lnSpc>
        <a:spcBef>
          <a:spcPct val="0"/>
        </a:spcBef>
        <a:spcAft>
          <a:spcPct val="0"/>
        </a:spcAft>
        <a:defRPr sz="2800" b="1">
          <a:solidFill>
            <a:schemeClr val="hlink"/>
          </a:solidFill>
          <a:latin typeface="Arial" charset="0"/>
        </a:defRPr>
      </a:lvl2pPr>
      <a:lvl3pPr algn="l" defTabSz="1020763" rtl="0" fontAlgn="base">
        <a:lnSpc>
          <a:spcPct val="90000"/>
        </a:lnSpc>
        <a:spcBef>
          <a:spcPct val="0"/>
        </a:spcBef>
        <a:spcAft>
          <a:spcPct val="0"/>
        </a:spcAft>
        <a:defRPr sz="2800" b="1">
          <a:solidFill>
            <a:schemeClr val="hlink"/>
          </a:solidFill>
          <a:latin typeface="Arial" charset="0"/>
        </a:defRPr>
      </a:lvl3pPr>
      <a:lvl4pPr algn="l" defTabSz="1020763" rtl="0" fontAlgn="base">
        <a:lnSpc>
          <a:spcPct val="90000"/>
        </a:lnSpc>
        <a:spcBef>
          <a:spcPct val="0"/>
        </a:spcBef>
        <a:spcAft>
          <a:spcPct val="0"/>
        </a:spcAft>
        <a:defRPr sz="2800" b="1">
          <a:solidFill>
            <a:schemeClr val="hlink"/>
          </a:solidFill>
          <a:latin typeface="Arial" charset="0"/>
        </a:defRPr>
      </a:lvl4pPr>
      <a:lvl5pPr algn="l" defTabSz="1020763" rtl="0" fontAlgn="base">
        <a:lnSpc>
          <a:spcPct val="90000"/>
        </a:lnSpc>
        <a:spcBef>
          <a:spcPct val="0"/>
        </a:spcBef>
        <a:spcAft>
          <a:spcPct val="0"/>
        </a:spcAft>
        <a:defRPr sz="2800" b="1">
          <a:solidFill>
            <a:schemeClr val="hlink"/>
          </a:solidFill>
          <a:latin typeface="Arial" charset="0"/>
        </a:defRPr>
      </a:lvl5pPr>
      <a:lvl6pPr marL="457200" algn="l" defTabSz="1020763" rtl="0" eaLnBrk="1" fontAlgn="base" hangingPunct="1">
        <a:lnSpc>
          <a:spcPct val="90000"/>
        </a:lnSpc>
        <a:spcBef>
          <a:spcPct val="0"/>
        </a:spcBef>
        <a:spcAft>
          <a:spcPct val="0"/>
        </a:spcAft>
        <a:defRPr sz="2800" b="1">
          <a:solidFill>
            <a:schemeClr val="hlink"/>
          </a:solidFill>
          <a:latin typeface="Arial" charset="0"/>
        </a:defRPr>
      </a:lvl6pPr>
      <a:lvl7pPr marL="914400" algn="l" defTabSz="1020763" rtl="0" eaLnBrk="1" fontAlgn="base" hangingPunct="1">
        <a:lnSpc>
          <a:spcPct val="90000"/>
        </a:lnSpc>
        <a:spcBef>
          <a:spcPct val="0"/>
        </a:spcBef>
        <a:spcAft>
          <a:spcPct val="0"/>
        </a:spcAft>
        <a:defRPr sz="2800" b="1">
          <a:solidFill>
            <a:schemeClr val="hlink"/>
          </a:solidFill>
          <a:latin typeface="Arial" charset="0"/>
        </a:defRPr>
      </a:lvl7pPr>
      <a:lvl8pPr marL="1371600" algn="l" defTabSz="1020763" rtl="0" eaLnBrk="1" fontAlgn="base" hangingPunct="1">
        <a:lnSpc>
          <a:spcPct val="90000"/>
        </a:lnSpc>
        <a:spcBef>
          <a:spcPct val="0"/>
        </a:spcBef>
        <a:spcAft>
          <a:spcPct val="0"/>
        </a:spcAft>
        <a:defRPr sz="2800" b="1">
          <a:solidFill>
            <a:schemeClr val="hlink"/>
          </a:solidFill>
          <a:latin typeface="Arial" charset="0"/>
        </a:defRPr>
      </a:lvl8pPr>
      <a:lvl9pPr marL="1828800" algn="l" defTabSz="1020763" rtl="0" eaLnBrk="1" fontAlgn="base" hangingPunct="1">
        <a:lnSpc>
          <a:spcPct val="90000"/>
        </a:lnSpc>
        <a:spcBef>
          <a:spcPct val="0"/>
        </a:spcBef>
        <a:spcAft>
          <a:spcPct val="0"/>
        </a:spcAft>
        <a:defRPr sz="2800" b="1">
          <a:solidFill>
            <a:schemeClr val="hlink"/>
          </a:solidFill>
          <a:latin typeface="Arial" charset="0"/>
        </a:defRPr>
      </a:lvl9pPr>
    </p:titleStyle>
    <p:bodyStyle>
      <a:lvl1pPr marL="225425" indent="-225425" algn="l" defTabSz="820738" rtl="0" fontAlgn="base">
        <a:spcBef>
          <a:spcPct val="20000"/>
        </a:spcBef>
        <a:spcAft>
          <a:spcPct val="0"/>
        </a:spcAft>
        <a:buClr>
          <a:schemeClr val="hlink"/>
        </a:buClr>
        <a:buFont typeface="Wingdings" pitchFamily="2" charset="2"/>
        <a:buChar char="§"/>
        <a:defRPr sz="2200" b="1">
          <a:solidFill>
            <a:schemeClr val="tx1"/>
          </a:solidFill>
          <a:latin typeface="+mn-lt"/>
          <a:ea typeface="+mn-ea"/>
          <a:cs typeface="+mn-cs"/>
        </a:defRPr>
      </a:lvl1pPr>
      <a:lvl2pPr marL="622300" indent="-282575" algn="l" defTabSz="820738" rtl="0" fontAlgn="base">
        <a:spcBef>
          <a:spcPct val="20000"/>
        </a:spcBef>
        <a:spcAft>
          <a:spcPct val="0"/>
        </a:spcAft>
        <a:buClr>
          <a:schemeClr val="hlink"/>
        </a:buClr>
        <a:buFont typeface="Arial" charset="0"/>
        <a:buChar char="–"/>
        <a:defRPr sz="2000">
          <a:solidFill>
            <a:schemeClr val="tx1"/>
          </a:solidFill>
          <a:latin typeface="+mn-lt"/>
        </a:defRPr>
      </a:lvl2pPr>
      <a:lvl3pPr marL="966788" indent="-230188" algn="l" defTabSz="820738" rtl="0" fontAlgn="base">
        <a:spcBef>
          <a:spcPct val="20000"/>
        </a:spcBef>
        <a:spcAft>
          <a:spcPct val="0"/>
        </a:spcAft>
        <a:buClr>
          <a:schemeClr val="hlink"/>
        </a:buClr>
        <a:buFont typeface="Wingdings" pitchFamily="2" charset="2"/>
        <a:buChar char="§"/>
        <a:defRPr>
          <a:solidFill>
            <a:schemeClr val="tx1"/>
          </a:solidFill>
          <a:latin typeface="+mn-lt"/>
        </a:defRPr>
      </a:lvl3pPr>
      <a:lvl4pPr marL="1244600" indent="-163513" algn="l" defTabSz="820738" rtl="0" fontAlgn="base">
        <a:spcBef>
          <a:spcPct val="20000"/>
        </a:spcBef>
        <a:spcAft>
          <a:spcPct val="0"/>
        </a:spcAft>
        <a:buClr>
          <a:schemeClr val="hlink"/>
        </a:buClr>
        <a:buFont typeface="Wingdings" pitchFamily="2" charset="2"/>
        <a:buChar char="§"/>
        <a:defRPr>
          <a:solidFill>
            <a:schemeClr val="tx1"/>
          </a:solidFill>
          <a:latin typeface="+mn-lt"/>
        </a:defRPr>
      </a:lvl4pPr>
      <a:lvl5pPr marL="1522413" indent="-163513" algn="l" defTabSz="820738" rtl="0" fontAlgn="base">
        <a:spcBef>
          <a:spcPct val="20000"/>
        </a:spcBef>
        <a:spcAft>
          <a:spcPct val="0"/>
        </a:spcAft>
        <a:buClr>
          <a:schemeClr val="hlink"/>
        </a:buClr>
        <a:buFont typeface="Wingdings" pitchFamily="2" charset="2"/>
        <a:buChar char="§"/>
        <a:defRPr sz="1600">
          <a:solidFill>
            <a:schemeClr val="tx1"/>
          </a:solidFill>
          <a:latin typeface="+mn-lt"/>
        </a:defRPr>
      </a:lvl5pPr>
      <a:lvl6pPr marL="19796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6pPr>
      <a:lvl7pPr marL="24368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7pPr>
      <a:lvl8pPr marL="28940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8pPr>
      <a:lvl9pPr marL="33512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
          <p:cNvSpPr>
            <a:spLocks noChangeShapeType="1"/>
          </p:cNvSpPr>
          <p:nvPr/>
        </p:nvSpPr>
        <p:spPr bwMode="auto">
          <a:xfrm>
            <a:off x="265113" y="1109663"/>
            <a:ext cx="8613775" cy="0"/>
          </a:xfrm>
          <a:prstGeom prst="line">
            <a:avLst/>
          </a:prstGeom>
          <a:noFill/>
          <a:ln w="25400">
            <a:solidFill>
              <a:schemeClr val="accent1"/>
            </a:solidFill>
            <a:round/>
            <a:headEnd type="none" w="sm" len="sm"/>
            <a:tailEnd type="none" w="sm" len="sm"/>
          </a:ln>
        </p:spPr>
        <p:txBody>
          <a:bodyPr/>
          <a:lstStyle/>
          <a:p>
            <a:pPr>
              <a:defRPr/>
            </a:pPr>
            <a:endParaRPr lang="en-US">
              <a:solidFill>
                <a:srgbClr val="000000"/>
              </a:solidFill>
              <a:latin typeface="Arial"/>
              <a:cs typeface="Arial" charset="0"/>
            </a:endParaRPr>
          </a:p>
        </p:txBody>
      </p:sp>
      <p:sp>
        <p:nvSpPr>
          <p:cNvPr id="1027" name="Rectangle 6"/>
          <p:cNvSpPr>
            <a:spLocks noChangeArrowheads="1"/>
          </p:cNvSpPr>
          <p:nvPr/>
        </p:nvSpPr>
        <p:spPr bwMode="auto">
          <a:xfrm>
            <a:off x="390525" y="6692900"/>
            <a:ext cx="2674938" cy="111125"/>
          </a:xfrm>
          <a:prstGeom prst="rect">
            <a:avLst/>
          </a:prstGeom>
          <a:noFill/>
          <a:ln w="12700">
            <a:noFill/>
            <a:miter lim="800000"/>
            <a:headEnd type="none" w="sm" len="sm"/>
            <a:tailEnd type="none" w="sm" len="sm"/>
          </a:ln>
        </p:spPr>
        <p:txBody>
          <a:bodyPr lIns="9143" tIns="9143" rIns="9143" bIns="9143">
            <a:spAutoFit/>
          </a:bodyPr>
          <a:lstStyle/>
          <a:p>
            <a:pPr algn="l" defTabSz="820738" eaLnBrk="0" hangingPunct="0">
              <a:defRPr/>
            </a:pPr>
            <a:r>
              <a:rPr lang="en-US" sz="600" dirty="0">
                <a:solidFill>
                  <a:srgbClr val="000000"/>
                </a:solidFill>
                <a:latin typeface="Arial"/>
                <a:cs typeface="Arial" charset="0"/>
              </a:rPr>
              <a:t>Copyright © 2013 Boeing. All rights reserved.</a:t>
            </a:r>
          </a:p>
        </p:txBody>
      </p:sp>
      <p:sp>
        <p:nvSpPr>
          <p:cNvPr id="4100" name="Rectangle 2"/>
          <p:cNvSpPr>
            <a:spLocks noGrp="1" noChangeArrowheads="1"/>
          </p:cNvSpPr>
          <p:nvPr>
            <p:ph type="title"/>
          </p:nvPr>
        </p:nvSpPr>
        <p:spPr bwMode="auto">
          <a:xfrm>
            <a:off x="285750" y="236538"/>
            <a:ext cx="8656638" cy="820737"/>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smtClean="0"/>
              <a:t>Title: 28 Arial Bold</a:t>
            </a:r>
            <a:br>
              <a:rPr lang="en-US" smtClean="0"/>
            </a:br>
            <a:r>
              <a:rPr lang="en-US" smtClean="0"/>
              <a:t>Subtitle: 24 Arial Bold</a:t>
            </a:r>
          </a:p>
        </p:txBody>
      </p:sp>
      <p:sp>
        <p:nvSpPr>
          <p:cNvPr id="4101" name="Rectangle 4"/>
          <p:cNvSpPr>
            <a:spLocks noGrp="1" noChangeArrowheads="1"/>
          </p:cNvSpPr>
          <p:nvPr>
            <p:ph type="body" idx="1"/>
          </p:nvPr>
        </p:nvSpPr>
        <p:spPr bwMode="auto">
          <a:xfrm>
            <a:off x="404813" y="1335088"/>
            <a:ext cx="5676900" cy="16541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6"/>
          <p:cNvSpPr>
            <a:spLocks noGrp="1" noChangeArrowheads="1"/>
          </p:cNvSpPr>
          <p:nvPr>
            <p:ph type="sldNum" sz="quarter" idx="4"/>
          </p:nvPr>
        </p:nvSpPr>
        <p:spPr bwMode="auto">
          <a:xfrm>
            <a:off x="6391275" y="6670675"/>
            <a:ext cx="2501900" cy="217488"/>
          </a:xfrm>
          <a:prstGeom prst="rect">
            <a:avLst/>
          </a:prstGeom>
          <a:ln>
            <a:miter lim="800000"/>
            <a:headEnd/>
            <a:tailEnd/>
          </a:ln>
        </p:spPr>
        <p:txBody>
          <a:bodyPr vert="horz" wrap="square" lIns="8206" tIns="8206" rIns="8206" bIns="8206" numCol="1" anchor="t" anchorCtr="0" compatLnSpc="1">
            <a:prstTxWarp prst="textNoShape">
              <a:avLst/>
            </a:prstTxWarp>
          </a:bodyPr>
          <a:lstStyle>
            <a:lvl1pPr algn="r" eaLnBrk="0" hangingPunct="0">
              <a:spcBef>
                <a:spcPct val="25000"/>
              </a:spcBef>
              <a:buClr>
                <a:srgbClr val="0038A8"/>
              </a:buClr>
              <a:defRPr sz="700">
                <a:solidFill>
                  <a:srgbClr val="000000"/>
                </a:solidFill>
                <a:cs typeface="+mn-cs"/>
              </a:defRPr>
            </a:lvl1pPr>
          </a:lstStyle>
          <a:p>
            <a:pPr>
              <a:defRPr/>
            </a:pPr>
            <a:fld id="{A824C84D-EC87-4799-A7E4-4F7BCCAA1899}" type="slidenum">
              <a:rPr lang="en-US">
                <a:latin typeface="Arial"/>
              </a:rPr>
              <a:pPr>
                <a:defRPr/>
              </a:pPr>
              <a:t>‹#›</a:t>
            </a:fld>
            <a:endParaRPr lang="en-US">
              <a:latin typeface="Arial"/>
            </a:endParaRPr>
          </a:p>
        </p:txBody>
      </p:sp>
      <p:sp>
        <p:nvSpPr>
          <p:cNvPr id="8" name="Rectangle 72"/>
          <p:cNvSpPr>
            <a:spLocks noGrp="1" noChangeArrowheads="1"/>
          </p:cNvSpPr>
          <p:nvPr>
            <p:ph type="ftr" sz="quarter" idx="3"/>
          </p:nvPr>
        </p:nvSpPr>
        <p:spPr>
          <a:xfrm>
            <a:off x="2917825" y="6499225"/>
            <a:ext cx="3200400" cy="374650"/>
          </a:xfrm>
          <a:prstGeom prst="rect">
            <a:avLst/>
          </a:prstGeom>
        </p:spPr>
        <p:txBody>
          <a:bodyPr/>
          <a:lstStyle>
            <a:lvl1pPr algn="ctr">
              <a:defRPr sz="800">
                <a:solidFill>
                  <a:srgbClr val="000000"/>
                </a:solidFill>
                <a:cs typeface="+mn-cs"/>
              </a:defRPr>
            </a:lvl1pPr>
          </a:lstStyle>
          <a:p>
            <a:pPr>
              <a:defRPr/>
            </a:pPr>
            <a:endParaRPr lang="en-US">
              <a:latin typeface="Arial"/>
            </a:endParaRPr>
          </a:p>
          <a:p>
            <a:pPr>
              <a:defRPr/>
            </a:pPr>
            <a:r>
              <a:rPr lang="en-US">
                <a:latin typeface="Arial"/>
              </a:rPr>
              <a:t>BOEING PROPRIETARY</a:t>
            </a:r>
          </a:p>
        </p:txBody>
      </p:sp>
    </p:spTree>
    <p:extLst>
      <p:ext uri="{BB962C8B-B14F-4D97-AF65-F5344CB8AC3E}">
        <p14:creationId xmlns:p14="http://schemas.microsoft.com/office/powerpoint/2010/main" val="1533865316"/>
      </p:ext>
    </p:extLst>
  </p:cSld>
  <p:clrMap bg1="lt1" tx1="dk1" bg2="lt2" tx2="dk2" accent1="accent1" accent2="accent2" accent3="accent3" accent4="accent4" accent5="accent5" accent6="accent6" hlink="hlink" folHlink="folHlink"/>
  <p:hf hdr="0" dt="0"/>
  <p:txStyles>
    <p:titleStyle>
      <a:lvl1pPr algn="l" defTabSz="1020763" rtl="0" fontAlgn="base">
        <a:lnSpc>
          <a:spcPct val="90000"/>
        </a:lnSpc>
        <a:spcBef>
          <a:spcPct val="0"/>
        </a:spcBef>
        <a:spcAft>
          <a:spcPct val="0"/>
        </a:spcAft>
        <a:defRPr sz="2800" b="1">
          <a:solidFill>
            <a:schemeClr val="hlink"/>
          </a:solidFill>
          <a:latin typeface="+mj-lt"/>
          <a:ea typeface="+mj-ea"/>
          <a:cs typeface="+mj-cs"/>
        </a:defRPr>
      </a:lvl1pPr>
      <a:lvl2pPr algn="l" defTabSz="1020763" rtl="0" fontAlgn="base">
        <a:lnSpc>
          <a:spcPct val="90000"/>
        </a:lnSpc>
        <a:spcBef>
          <a:spcPct val="0"/>
        </a:spcBef>
        <a:spcAft>
          <a:spcPct val="0"/>
        </a:spcAft>
        <a:defRPr sz="2800" b="1">
          <a:solidFill>
            <a:schemeClr val="hlink"/>
          </a:solidFill>
          <a:latin typeface="Arial" charset="0"/>
        </a:defRPr>
      </a:lvl2pPr>
      <a:lvl3pPr algn="l" defTabSz="1020763" rtl="0" fontAlgn="base">
        <a:lnSpc>
          <a:spcPct val="90000"/>
        </a:lnSpc>
        <a:spcBef>
          <a:spcPct val="0"/>
        </a:spcBef>
        <a:spcAft>
          <a:spcPct val="0"/>
        </a:spcAft>
        <a:defRPr sz="2800" b="1">
          <a:solidFill>
            <a:schemeClr val="hlink"/>
          </a:solidFill>
          <a:latin typeface="Arial" charset="0"/>
        </a:defRPr>
      </a:lvl3pPr>
      <a:lvl4pPr algn="l" defTabSz="1020763" rtl="0" fontAlgn="base">
        <a:lnSpc>
          <a:spcPct val="90000"/>
        </a:lnSpc>
        <a:spcBef>
          <a:spcPct val="0"/>
        </a:spcBef>
        <a:spcAft>
          <a:spcPct val="0"/>
        </a:spcAft>
        <a:defRPr sz="2800" b="1">
          <a:solidFill>
            <a:schemeClr val="hlink"/>
          </a:solidFill>
          <a:latin typeface="Arial" charset="0"/>
        </a:defRPr>
      </a:lvl4pPr>
      <a:lvl5pPr algn="l" defTabSz="1020763" rtl="0" fontAlgn="base">
        <a:lnSpc>
          <a:spcPct val="90000"/>
        </a:lnSpc>
        <a:spcBef>
          <a:spcPct val="0"/>
        </a:spcBef>
        <a:spcAft>
          <a:spcPct val="0"/>
        </a:spcAft>
        <a:defRPr sz="2800" b="1">
          <a:solidFill>
            <a:schemeClr val="hlink"/>
          </a:solidFill>
          <a:latin typeface="Arial" charset="0"/>
        </a:defRPr>
      </a:lvl5pPr>
      <a:lvl6pPr marL="457200" algn="l" defTabSz="1020763" rtl="0" eaLnBrk="1" fontAlgn="base" hangingPunct="1">
        <a:lnSpc>
          <a:spcPct val="90000"/>
        </a:lnSpc>
        <a:spcBef>
          <a:spcPct val="0"/>
        </a:spcBef>
        <a:spcAft>
          <a:spcPct val="0"/>
        </a:spcAft>
        <a:defRPr sz="2800" b="1">
          <a:solidFill>
            <a:schemeClr val="hlink"/>
          </a:solidFill>
          <a:latin typeface="Arial" charset="0"/>
        </a:defRPr>
      </a:lvl6pPr>
      <a:lvl7pPr marL="914400" algn="l" defTabSz="1020763" rtl="0" eaLnBrk="1" fontAlgn="base" hangingPunct="1">
        <a:lnSpc>
          <a:spcPct val="90000"/>
        </a:lnSpc>
        <a:spcBef>
          <a:spcPct val="0"/>
        </a:spcBef>
        <a:spcAft>
          <a:spcPct val="0"/>
        </a:spcAft>
        <a:defRPr sz="2800" b="1">
          <a:solidFill>
            <a:schemeClr val="hlink"/>
          </a:solidFill>
          <a:latin typeface="Arial" charset="0"/>
        </a:defRPr>
      </a:lvl7pPr>
      <a:lvl8pPr marL="1371600" algn="l" defTabSz="1020763" rtl="0" eaLnBrk="1" fontAlgn="base" hangingPunct="1">
        <a:lnSpc>
          <a:spcPct val="90000"/>
        </a:lnSpc>
        <a:spcBef>
          <a:spcPct val="0"/>
        </a:spcBef>
        <a:spcAft>
          <a:spcPct val="0"/>
        </a:spcAft>
        <a:defRPr sz="2800" b="1">
          <a:solidFill>
            <a:schemeClr val="hlink"/>
          </a:solidFill>
          <a:latin typeface="Arial" charset="0"/>
        </a:defRPr>
      </a:lvl8pPr>
      <a:lvl9pPr marL="1828800" algn="l" defTabSz="1020763" rtl="0" eaLnBrk="1" fontAlgn="base" hangingPunct="1">
        <a:lnSpc>
          <a:spcPct val="90000"/>
        </a:lnSpc>
        <a:spcBef>
          <a:spcPct val="0"/>
        </a:spcBef>
        <a:spcAft>
          <a:spcPct val="0"/>
        </a:spcAft>
        <a:defRPr sz="2800" b="1">
          <a:solidFill>
            <a:schemeClr val="hlink"/>
          </a:solidFill>
          <a:latin typeface="Arial" charset="0"/>
        </a:defRPr>
      </a:lvl9pPr>
    </p:titleStyle>
    <p:bodyStyle>
      <a:lvl1pPr marL="225425" indent="-225425" algn="l" defTabSz="820738" rtl="0" fontAlgn="base">
        <a:spcBef>
          <a:spcPct val="20000"/>
        </a:spcBef>
        <a:spcAft>
          <a:spcPct val="0"/>
        </a:spcAft>
        <a:buClr>
          <a:schemeClr val="hlink"/>
        </a:buClr>
        <a:buFont typeface="Wingdings" pitchFamily="2" charset="2"/>
        <a:buChar char="§"/>
        <a:defRPr sz="2200" b="1">
          <a:solidFill>
            <a:schemeClr val="tx1"/>
          </a:solidFill>
          <a:latin typeface="+mn-lt"/>
          <a:ea typeface="+mn-ea"/>
          <a:cs typeface="+mn-cs"/>
        </a:defRPr>
      </a:lvl1pPr>
      <a:lvl2pPr marL="622300" indent="-282575" algn="l" defTabSz="820738" rtl="0" fontAlgn="base">
        <a:spcBef>
          <a:spcPct val="20000"/>
        </a:spcBef>
        <a:spcAft>
          <a:spcPct val="0"/>
        </a:spcAft>
        <a:buClr>
          <a:schemeClr val="hlink"/>
        </a:buClr>
        <a:buFont typeface="Arial" charset="0"/>
        <a:buChar char="–"/>
        <a:defRPr sz="2000">
          <a:solidFill>
            <a:schemeClr val="tx1"/>
          </a:solidFill>
          <a:latin typeface="+mn-lt"/>
        </a:defRPr>
      </a:lvl2pPr>
      <a:lvl3pPr marL="966788" indent="-230188" algn="l" defTabSz="820738" rtl="0" fontAlgn="base">
        <a:spcBef>
          <a:spcPct val="20000"/>
        </a:spcBef>
        <a:spcAft>
          <a:spcPct val="0"/>
        </a:spcAft>
        <a:buClr>
          <a:schemeClr val="hlink"/>
        </a:buClr>
        <a:buFont typeface="Wingdings" pitchFamily="2" charset="2"/>
        <a:buChar char="§"/>
        <a:defRPr>
          <a:solidFill>
            <a:schemeClr val="tx1"/>
          </a:solidFill>
          <a:latin typeface="+mn-lt"/>
        </a:defRPr>
      </a:lvl3pPr>
      <a:lvl4pPr marL="1244600" indent="-163513" algn="l" defTabSz="820738" rtl="0" fontAlgn="base">
        <a:spcBef>
          <a:spcPct val="20000"/>
        </a:spcBef>
        <a:spcAft>
          <a:spcPct val="0"/>
        </a:spcAft>
        <a:buClr>
          <a:schemeClr val="hlink"/>
        </a:buClr>
        <a:buFont typeface="Wingdings" pitchFamily="2" charset="2"/>
        <a:buChar char="§"/>
        <a:defRPr>
          <a:solidFill>
            <a:schemeClr val="tx1"/>
          </a:solidFill>
          <a:latin typeface="+mn-lt"/>
        </a:defRPr>
      </a:lvl4pPr>
      <a:lvl5pPr marL="1522413" indent="-163513" algn="l" defTabSz="820738" rtl="0" fontAlgn="base">
        <a:spcBef>
          <a:spcPct val="20000"/>
        </a:spcBef>
        <a:spcAft>
          <a:spcPct val="0"/>
        </a:spcAft>
        <a:buClr>
          <a:schemeClr val="hlink"/>
        </a:buClr>
        <a:buFont typeface="Wingdings" pitchFamily="2" charset="2"/>
        <a:buChar char="§"/>
        <a:defRPr sz="1600">
          <a:solidFill>
            <a:schemeClr val="tx1"/>
          </a:solidFill>
          <a:latin typeface="+mn-lt"/>
        </a:defRPr>
      </a:lvl5pPr>
      <a:lvl6pPr marL="19796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6pPr>
      <a:lvl7pPr marL="24368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7pPr>
      <a:lvl8pPr marL="28940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8pPr>
      <a:lvl9pPr marL="3351213" indent="-163513" algn="l" defTabSz="820738" rtl="0" eaLnBrk="1" fontAlgn="base" hangingPunct="1">
        <a:spcBef>
          <a:spcPct val="20000"/>
        </a:spcBef>
        <a:spcAft>
          <a:spcPct val="0"/>
        </a:spcAft>
        <a:buClr>
          <a:schemeClr val="hlink"/>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20624" y="1426464"/>
            <a:ext cx="8297926" cy="444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6" name="Title Placeholder 1"/>
          <p:cNvSpPr>
            <a:spLocks noGrp="1"/>
          </p:cNvSpPr>
          <p:nvPr>
            <p:ph type="title"/>
          </p:nvPr>
        </p:nvSpPr>
        <p:spPr bwMode="auto">
          <a:xfrm>
            <a:off x="420624" y="192024"/>
            <a:ext cx="8297926" cy="64008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Titles are in 28pt Arial non bolded font</a:t>
            </a:r>
          </a:p>
        </p:txBody>
      </p:sp>
      <p:sp>
        <p:nvSpPr>
          <p:cNvPr id="9" name="Rectangle 8"/>
          <p:cNvSpPr/>
          <p:nvPr/>
        </p:nvSpPr>
        <p:spPr>
          <a:xfrm>
            <a:off x="361950" y="6416675"/>
            <a:ext cx="2628900" cy="276999"/>
          </a:xfrm>
          <a:prstGeom prst="rect">
            <a:avLst/>
          </a:prstGeom>
        </p:spPr>
        <p:txBody>
          <a:bodyPr>
            <a:spAutoFit/>
          </a:bodyPr>
          <a:lstStyle/>
          <a:p>
            <a:pPr defTabSz="820738" eaLnBrk="0" fontAlgn="auto" hangingPunct="0">
              <a:spcBef>
                <a:spcPts val="0"/>
              </a:spcBef>
              <a:spcAft>
                <a:spcPts val="0"/>
              </a:spcAft>
              <a:defRPr/>
            </a:pPr>
            <a:endParaRPr lang="en-US" sz="600" dirty="0">
              <a:solidFill>
                <a:prstClr val="black"/>
              </a:solidFill>
              <a:latin typeface="Arial"/>
            </a:endParaRPr>
          </a:p>
          <a:p>
            <a:pPr algn="l" defTabSz="820738" eaLnBrk="0" fontAlgn="auto" hangingPunct="0">
              <a:spcBef>
                <a:spcPts val="0"/>
              </a:spcBef>
              <a:spcAft>
                <a:spcPts val="0"/>
              </a:spcAft>
              <a:defRPr/>
            </a:pPr>
            <a:r>
              <a:rPr lang="en-US" sz="600" dirty="0">
                <a:solidFill>
                  <a:prstClr val="black"/>
                </a:solidFill>
                <a:latin typeface="Arial"/>
              </a:rPr>
              <a:t>Copyright © 2012 Boeing. All rights reserved.</a:t>
            </a:r>
          </a:p>
        </p:txBody>
      </p:sp>
      <p:sp>
        <p:nvSpPr>
          <p:cNvPr id="7" name="TextBox 6"/>
          <p:cNvSpPr txBox="1"/>
          <p:nvPr/>
        </p:nvSpPr>
        <p:spPr>
          <a:xfrm>
            <a:off x="4159577" y="6535709"/>
            <a:ext cx="4535174" cy="153888"/>
          </a:xfrm>
          <a:prstGeom prst="rect">
            <a:avLst/>
          </a:prstGeom>
          <a:noFill/>
        </p:spPr>
        <p:txBody>
          <a:bodyPr wrap="square" lIns="0" tIns="0" rIns="0" bIns="0" rtlCol="0">
            <a:spAutoFit/>
          </a:bodyPr>
          <a:lstStyle/>
          <a:p>
            <a:pPr fontAlgn="auto">
              <a:spcBef>
                <a:spcPts val="0"/>
              </a:spcBef>
              <a:spcAft>
                <a:spcPts val="0"/>
              </a:spcAft>
              <a:defRPr/>
            </a:pPr>
            <a:r>
              <a:rPr lang="en-US" sz="1000" b="1" dirty="0">
                <a:solidFill>
                  <a:prstClr val="black"/>
                </a:solidFill>
                <a:latin typeface="Arial"/>
              </a:rPr>
              <a:t>BOEING PROPRIETARY </a:t>
            </a:r>
            <a:fld id="{1F32C95D-F4C2-412F-A4DE-F0A3B7CD1AD9}" type="slidenum">
              <a:rPr lang="en-US" sz="1000" b="1">
                <a:solidFill>
                  <a:prstClr val="black"/>
                </a:solidFill>
                <a:latin typeface="Arial"/>
              </a:rPr>
              <a:pPr fontAlgn="auto">
                <a:spcBef>
                  <a:spcPts val="0"/>
                </a:spcBef>
                <a:spcAft>
                  <a:spcPts val="0"/>
                </a:spcAft>
                <a:defRPr/>
              </a:pPr>
              <a:t>‹#›</a:t>
            </a:fld>
            <a:endParaRPr lang="en-US" sz="1000" dirty="0">
              <a:solidFill>
                <a:prstClr val="black"/>
              </a:solidFill>
              <a:latin typeface="Arial"/>
            </a:endParaRPr>
          </a:p>
        </p:txBody>
      </p:sp>
    </p:spTree>
    <p:extLst>
      <p:ext uri="{BB962C8B-B14F-4D97-AF65-F5344CB8AC3E}">
        <p14:creationId xmlns:p14="http://schemas.microsoft.com/office/powerpoint/2010/main" val="262020407"/>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rtl="0" eaLnBrk="1" fontAlgn="base" hangingPunct="1">
        <a:lnSpc>
          <a:spcPts val="2600"/>
        </a:lnSpc>
        <a:spcBef>
          <a:spcPct val="0"/>
        </a:spcBef>
        <a:spcAft>
          <a:spcPct val="0"/>
        </a:spcAft>
        <a:defRPr sz="2800" b="0" kern="1200">
          <a:solidFill>
            <a:schemeClr val="accent4"/>
          </a:solidFill>
          <a:latin typeface="+mj-lt"/>
          <a:ea typeface="+mj-ea"/>
          <a:cs typeface="Arial" pitchFamily="34" charset="0"/>
        </a:defRPr>
      </a:lvl1pPr>
      <a:lvl2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2pPr>
      <a:lvl3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3pPr>
      <a:lvl4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4pPr>
      <a:lvl5pPr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5pPr>
      <a:lvl6pPr marL="4572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6pPr>
      <a:lvl7pPr marL="9144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7pPr>
      <a:lvl8pPr marL="13716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8pPr>
      <a:lvl9pPr marL="1828800" algn="l" rtl="0" eaLnBrk="1" fontAlgn="base" hangingPunct="1">
        <a:lnSpc>
          <a:spcPts val="2200"/>
        </a:lnSpc>
        <a:spcBef>
          <a:spcPct val="0"/>
        </a:spcBef>
        <a:spcAft>
          <a:spcPct val="0"/>
        </a:spcAft>
        <a:defRPr sz="2400" b="1">
          <a:solidFill>
            <a:schemeClr val="tx2"/>
          </a:solidFill>
          <a:latin typeface="Arial" pitchFamily="34" charset="0"/>
          <a:cs typeface="Arial" pitchFamily="34" charset="0"/>
        </a:defRPr>
      </a:lvl9pPr>
    </p:titleStyle>
    <p:bodyStyle>
      <a:lvl1pPr marL="342900" indent="-342900" algn="l" rtl="0" eaLnBrk="1" fontAlgn="base" hangingPunct="1">
        <a:lnSpc>
          <a:spcPct val="150000"/>
        </a:lnSpc>
        <a:spcBef>
          <a:spcPct val="20000"/>
        </a:spcBef>
        <a:spcAft>
          <a:spcPct val="0"/>
        </a:spcAft>
        <a:buFont typeface="Arial" pitchFamily="34" charset="0"/>
        <a:buChar char="•"/>
        <a:defRPr kern="1200">
          <a:solidFill>
            <a:schemeClr val="tx1"/>
          </a:solidFill>
          <a:latin typeface="+mn-lt"/>
          <a:ea typeface="+mn-ea"/>
          <a:cs typeface="Arial" pitchFamily="34" charset="0"/>
        </a:defRPr>
      </a:lvl1pPr>
      <a:lvl2pPr marL="742950" indent="-285750" algn="l" rtl="0" eaLnBrk="1" fontAlgn="base" hangingPunct="1">
        <a:lnSpc>
          <a:spcPct val="150000"/>
        </a:lnSpc>
        <a:spcBef>
          <a:spcPct val="20000"/>
        </a:spcBef>
        <a:spcAft>
          <a:spcPct val="0"/>
        </a:spcAft>
        <a:buFont typeface="Arial" pitchFamily="34" charset="0"/>
        <a:buChar char="–"/>
        <a:defRPr kern="1200">
          <a:solidFill>
            <a:schemeClr val="tx1"/>
          </a:solidFill>
          <a:latin typeface="+mn-lt"/>
          <a:ea typeface="+mn-ea"/>
          <a:cs typeface="Arial" pitchFamily="34" charset="0"/>
        </a:defRPr>
      </a:lvl2pPr>
      <a:lvl3pPr marL="1143000" indent="-228600" algn="l" rtl="0" eaLnBrk="1" fontAlgn="base" hangingPunct="1">
        <a:lnSpc>
          <a:spcPct val="150000"/>
        </a:lnSpc>
        <a:spcBef>
          <a:spcPct val="20000"/>
        </a:spcBef>
        <a:spcAft>
          <a:spcPct val="0"/>
        </a:spcAft>
        <a:buFont typeface="Arial" pitchFamily="34" charset="0"/>
        <a:buChar char="•"/>
        <a:defRPr sz="1600" kern="1200">
          <a:solidFill>
            <a:schemeClr val="tx1"/>
          </a:solidFill>
          <a:latin typeface="+mn-lt"/>
          <a:ea typeface="+mn-ea"/>
          <a:cs typeface="Arial" pitchFamily="34" charset="0"/>
        </a:defRPr>
      </a:lvl3pPr>
      <a:lvl4pPr marL="1600200" indent="-228600" algn="l" rtl="0" eaLnBrk="1" fontAlgn="base" hangingPunct="1">
        <a:lnSpc>
          <a:spcPct val="150000"/>
        </a:lnSpc>
        <a:spcBef>
          <a:spcPct val="20000"/>
        </a:spcBef>
        <a:spcAft>
          <a:spcPct val="0"/>
        </a:spcAft>
        <a:buFont typeface="Arial" pitchFamily="34" charset="0"/>
        <a:buChar char="–"/>
        <a:defRPr sz="1400" kern="1200">
          <a:solidFill>
            <a:schemeClr val="tx1"/>
          </a:solidFill>
          <a:latin typeface="+mn-lt"/>
          <a:ea typeface="+mn-ea"/>
          <a:cs typeface="Arial" pitchFamily="34" charset="0"/>
        </a:defRPr>
      </a:lvl4pPr>
      <a:lvl5pPr marL="2057400" indent="-228600" algn="l" rtl="0" eaLnBrk="1" fontAlgn="base" hangingPunct="1">
        <a:lnSpc>
          <a:spcPct val="150000"/>
        </a:lnSpc>
        <a:spcBef>
          <a:spcPct val="20000"/>
        </a:spcBef>
        <a:spcAft>
          <a:spcPct val="0"/>
        </a:spcAft>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97F39E77-6BC4-1843-AA7A-37B37A158C99}" type="datetimeFigureOut">
              <a:rPr lang="en-US" smtClean="0">
                <a:solidFill>
                  <a:prstClr val="black">
                    <a:tint val="75000"/>
                  </a:prstClr>
                </a:solidFill>
                <a:latin typeface="Calibri" panose="020F0502020204030204"/>
              </a:rPr>
              <a:pPr fontAlgn="auto">
                <a:spcBef>
                  <a:spcPts val="0"/>
                </a:spcBef>
                <a:spcAft>
                  <a:spcPts val="0"/>
                </a:spcAft>
              </a:pPr>
              <a:t>9/22/2016</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402B3A47-2E07-3D49-A43F-24848D2387C2}" type="slidenum">
              <a:rPr lang="en-US" smtClean="0">
                <a:solidFill>
                  <a:prstClr val="black">
                    <a:tint val="75000"/>
                  </a:prstClr>
                </a:solidFill>
                <a:latin typeface="Calibri" panose="020F0502020204030204"/>
              </a:rPr>
              <a:pPr fontAlgn="auto">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40972247"/>
      </p:ext>
    </p:extLst>
  </p:cSld>
  <p:clrMap bg1="lt1" tx1="dk1" bg2="lt2" tx2="dk2" accent1="accent1" accent2="accent2" accent3="accent3" accent4="accent4" accent5="accent5" accent6="accent6" hlink="hlink" folHlink="folHlink"/>
  <p:sldLayoutIdLst>
    <p:sldLayoutId id="2147484553"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1" name="Rectangle 6"/>
          <p:cNvSpPr>
            <a:spLocks noGrp="1" noChangeArrowheads="1"/>
          </p:cNvSpPr>
          <p:nvPr>
            <p:ph type="sldNum" sz="quarter" idx="4"/>
          </p:nvPr>
        </p:nvSpPr>
        <p:spPr bwMode="auto">
          <a:xfrm>
            <a:off x="7239000"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1200" b="1">
                <a:solidFill>
                  <a:schemeClr val="bg1">
                    <a:lumMod val="50000"/>
                  </a:schemeClr>
                </a:solidFill>
              </a:defRPr>
            </a:lvl1pPr>
          </a:lstStyle>
          <a:p>
            <a:fld id="{689318A1-174D-4DEE-8106-03A37B9BCF15}" type="slidenum">
              <a:rPr lang="en-US" smtClean="0">
                <a:solidFill>
                  <a:srgbClr val="000000"/>
                </a:solidFill>
              </a:rPr>
              <a:pPr/>
              <a:t>‹#›</a:t>
            </a:fld>
            <a:endParaRPr lang="en-US" sz="1000" dirty="0">
              <a:solidFill>
                <a:srgbClr val="000000"/>
              </a:solidFill>
            </a:endParaRPr>
          </a:p>
        </p:txBody>
      </p:sp>
      <p:sp>
        <p:nvSpPr>
          <p:cNvPr id="26" name="TextBox 25"/>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Commercial Aviation Services IT Security</a:t>
            </a:r>
            <a:endParaRPr lang="en-US" sz="1000" dirty="0">
              <a:solidFill>
                <a:srgbClr val="FFFFFF"/>
              </a:solidFill>
            </a:endParaRPr>
          </a:p>
        </p:txBody>
      </p:sp>
      <p:pic>
        <p:nvPicPr>
          <p:cNvPr id="27" name="Picture 26" descr="I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Tree>
    <p:extLst>
      <p:ext uri="{BB962C8B-B14F-4D97-AF65-F5344CB8AC3E}">
        <p14:creationId xmlns:p14="http://schemas.microsoft.com/office/powerpoint/2010/main" val="73112307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20624" y="1426464"/>
            <a:ext cx="8297926" cy="444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6" name="Title Placeholder 1"/>
          <p:cNvSpPr>
            <a:spLocks noGrp="1"/>
          </p:cNvSpPr>
          <p:nvPr>
            <p:ph type="title"/>
          </p:nvPr>
        </p:nvSpPr>
        <p:spPr bwMode="auto">
          <a:xfrm>
            <a:off x="420624" y="192024"/>
            <a:ext cx="8297926" cy="64008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Titles are in 28pt Arial non bolded font</a:t>
            </a:r>
          </a:p>
        </p:txBody>
      </p:sp>
      <p:sp>
        <p:nvSpPr>
          <p:cNvPr id="9" name="Rectangle 8"/>
          <p:cNvSpPr/>
          <p:nvPr userDrawn="1"/>
        </p:nvSpPr>
        <p:spPr>
          <a:xfrm>
            <a:off x="361950" y="6416676"/>
            <a:ext cx="2628900" cy="230832"/>
          </a:xfrm>
          <a:prstGeom prst="rect">
            <a:avLst/>
          </a:prstGeom>
        </p:spPr>
        <p:txBody>
          <a:bodyPr>
            <a:spAutoFit/>
          </a:bodyPr>
          <a:lstStyle/>
          <a:p>
            <a:pPr defTabSz="615554" eaLnBrk="0" fontAlgn="auto" hangingPunct="0">
              <a:spcBef>
                <a:spcPts val="0"/>
              </a:spcBef>
              <a:spcAft>
                <a:spcPts val="0"/>
              </a:spcAft>
              <a:defRPr/>
            </a:pPr>
            <a:endParaRPr lang="en-US" sz="450" dirty="0">
              <a:solidFill>
                <a:prstClr val="black"/>
              </a:solidFill>
              <a:latin typeface="Arial"/>
            </a:endParaRPr>
          </a:p>
          <a:p>
            <a:pPr algn="l" defTabSz="615554" eaLnBrk="0" fontAlgn="auto" hangingPunct="0">
              <a:spcBef>
                <a:spcPts val="0"/>
              </a:spcBef>
              <a:spcAft>
                <a:spcPts val="0"/>
              </a:spcAft>
              <a:defRPr/>
            </a:pPr>
            <a:r>
              <a:rPr lang="en-US" sz="450" dirty="0">
                <a:solidFill>
                  <a:prstClr val="black"/>
                </a:solidFill>
                <a:latin typeface="Arial"/>
              </a:rPr>
              <a:t>Copyright © </a:t>
            </a:r>
            <a:r>
              <a:rPr lang="en-US" sz="450" dirty="0" smtClean="0">
                <a:solidFill>
                  <a:prstClr val="black"/>
                </a:solidFill>
                <a:latin typeface="Arial"/>
              </a:rPr>
              <a:t>2014 </a:t>
            </a:r>
            <a:r>
              <a:rPr lang="en-US" sz="450" dirty="0">
                <a:solidFill>
                  <a:prstClr val="black"/>
                </a:solidFill>
                <a:latin typeface="Arial"/>
              </a:rPr>
              <a:t>Boeing. All rights reserved.</a:t>
            </a:r>
          </a:p>
        </p:txBody>
      </p:sp>
      <p:sp>
        <p:nvSpPr>
          <p:cNvPr id="7" name="TextBox 6"/>
          <p:cNvSpPr txBox="1"/>
          <p:nvPr userDrawn="1"/>
        </p:nvSpPr>
        <p:spPr>
          <a:xfrm>
            <a:off x="4159578" y="6535709"/>
            <a:ext cx="4535174" cy="115416"/>
          </a:xfrm>
          <a:prstGeom prst="rect">
            <a:avLst/>
          </a:prstGeom>
          <a:noFill/>
        </p:spPr>
        <p:txBody>
          <a:bodyPr wrap="square" lIns="0" tIns="0" rIns="0" bIns="0" rtlCol="0">
            <a:spAutoFit/>
          </a:bodyPr>
          <a:lstStyle/>
          <a:p>
            <a:pPr fontAlgn="auto">
              <a:spcBef>
                <a:spcPts val="0"/>
              </a:spcBef>
              <a:spcAft>
                <a:spcPts val="0"/>
              </a:spcAft>
              <a:defRPr/>
            </a:pPr>
            <a:r>
              <a:rPr lang="en-US" sz="750" b="1" dirty="0" smtClean="0">
                <a:solidFill>
                  <a:prstClr val="black"/>
                </a:solidFill>
                <a:latin typeface="Arial"/>
              </a:rPr>
              <a:t>BOEING PROPRIETARY </a:t>
            </a:r>
            <a:fld id="{1F32C95D-F4C2-412F-A4DE-F0A3B7CD1AD9}" type="slidenum">
              <a:rPr lang="en-US" sz="750" b="1" smtClean="0">
                <a:solidFill>
                  <a:prstClr val="black"/>
                </a:solidFill>
                <a:latin typeface="Arial"/>
              </a:rPr>
              <a:pPr fontAlgn="auto">
                <a:spcBef>
                  <a:spcPts val="0"/>
                </a:spcBef>
                <a:spcAft>
                  <a:spcPts val="0"/>
                </a:spcAft>
                <a:defRPr/>
              </a:pPr>
              <a:t>‹#›</a:t>
            </a:fld>
            <a:endParaRPr lang="en-US" sz="750" dirty="0">
              <a:solidFill>
                <a:prstClr val="black"/>
              </a:solidFill>
              <a:latin typeface="Arial"/>
            </a:endParaRPr>
          </a:p>
        </p:txBody>
      </p:sp>
    </p:spTree>
    <p:extLst>
      <p:ext uri="{BB962C8B-B14F-4D97-AF65-F5344CB8AC3E}">
        <p14:creationId xmlns:p14="http://schemas.microsoft.com/office/powerpoint/2010/main" val="1216247585"/>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rtl="0" eaLnBrk="1" fontAlgn="base" hangingPunct="1">
        <a:lnSpc>
          <a:spcPts val="1950"/>
        </a:lnSpc>
        <a:spcBef>
          <a:spcPct val="0"/>
        </a:spcBef>
        <a:spcAft>
          <a:spcPct val="0"/>
        </a:spcAft>
        <a:defRPr sz="2100" b="0" kern="1200">
          <a:solidFill>
            <a:schemeClr val="accent4"/>
          </a:solidFill>
          <a:latin typeface="+mj-lt"/>
          <a:ea typeface="+mj-ea"/>
          <a:cs typeface="Arial" pitchFamily="34" charset="0"/>
        </a:defRPr>
      </a:lvl1pPr>
      <a:lvl2pPr algn="l" rtl="0" eaLnBrk="1" fontAlgn="base" hangingPunct="1">
        <a:lnSpc>
          <a:spcPts val="1650"/>
        </a:lnSpc>
        <a:spcBef>
          <a:spcPct val="0"/>
        </a:spcBef>
        <a:spcAft>
          <a:spcPct val="0"/>
        </a:spcAft>
        <a:defRPr sz="1800" b="1">
          <a:solidFill>
            <a:schemeClr val="tx2"/>
          </a:solidFill>
          <a:latin typeface="Arial" pitchFamily="34" charset="0"/>
          <a:cs typeface="Arial" pitchFamily="34" charset="0"/>
        </a:defRPr>
      </a:lvl2pPr>
      <a:lvl3pPr algn="l" rtl="0" eaLnBrk="1" fontAlgn="base" hangingPunct="1">
        <a:lnSpc>
          <a:spcPts val="1650"/>
        </a:lnSpc>
        <a:spcBef>
          <a:spcPct val="0"/>
        </a:spcBef>
        <a:spcAft>
          <a:spcPct val="0"/>
        </a:spcAft>
        <a:defRPr sz="1800" b="1">
          <a:solidFill>
            <a:schemeClr val="tx2"/>
          </a:solidFill>
          <a:latin typeface="Arial" pitchFamily="34" charset="0"/>
          <a:cs typeface="Arial" pitchFamily="34" charset="0"/>
        </a:defRPr>
      </a:lvl3pPr>
      <a:lvl4pPr algn="l" rtl="0" eaLnBrk="1" fontAlgn="base" hangingPunct="1">
        <a:lnSpc>
          <a:spcPts val="1650"/>
        </a:lnSpc>
        <a:spcBef>
          <a:spcPct val="0"/>
        </a:spcBef>
        <a:spcAft>
          <a:spcPct val="0"/>
        </a:spcAft>
        <a:defRPr sz="1800" b="1">
          <a:solidFill>
            <a:schemeClr val="tx2"/>
          </a:solidFill>
          <a:latin typeface="Arial" pitchFamily="34" charset="0"/>
          <a:cs typeface="Arial" pitchFamily="34" charset="0"/>
        </a:defRPr>
      </a:lvl4pPr>
      <a:lvl5pPr algn="l" rtl="0" eaLnBrk="1" fontAlgn="base" hangingPunct="1">
        <a:lnSpc>
          <a:spcPts val="1650"/>
        </a:lnSpc>
        <a:spcBef>
          <a:spcPct val="0"/>
        </a:spcBef>
        <a:spcAft>
          <a:spcPct val="0"/>
        </a:spcAft>
        <a:defRPr sz="1800" b="1">
          <a:solidFill>
            <a:schemeClr val="tx2"/>
          </a:solidFill>
          <a:latin typeface="Arial" pitchFamily="34" charset="0"/>
          <a:cs typeface="Arial" pitchFamily="34" charset="0"/>
        </a:defRPr>
      </a:lvl5pPr>
      <a:lvl6pPr marL="342900" algn="l" rtl="0" eaLnBrk="1" fontAlgn="base" hangingPunct="1">
        <a:lnSpc>
          <a:spcPts val="1650"/>
        </a:lnSpc>
        <a:spcBef>
          <a:spcPct val="0"/>
        </a:spcBef>
        <a:spcAft>
          <a:spcPct val="0"/>
        </a:spcAft>
        <a:defRPr sz="1800" b="1">
          <a:solidFill>
            <a:schemeClr val="tx2"/>
          </a:solidFill>
          <a:latin typeface="Arial" pitchFamily="34" charset="0"/>
          <a:cs typeface="Arial" pitchFamily="34" charset="0"/>
        </a:defRPr>
      </a:lvl6pPr>
      <a:lvl7pPr marL="685800" algn="l" rtl="0" eaLnBrk="1" fontAlgn="base" hangingPunct="1">
        <a:lnSpc>
          <a:spcPts val="1650"/>
        </a:lnSpc>
        <a:spcBef>
          <a:spcPct val="0"/>
        </a:spcBef>
        <a:spcAft>
          <a:spcPct val="0"/>
        </a:spcAft>
        <a:defRPr sz="1800" b="1">
          <a:solidFill>
            <a:schemeClr val="tx2"/>
          </a:solidFill>
          <a:latin typeface="Arial" pitchFamily="34" charset="0"/>
          <a:cs typeface="Arial" pitchFamily="34" charset="0"/>
        </a:defRPr>
      </a:lvl7pPr>
      <a:lvl8pPr marL="1028700" algn="l" rtl="0" eaLnBrk="1" fontAlgn="base" hangingPunct="1">
        <a:lnSpc>
          <a:spcPts val="1650"/>
        </a:lnSpc>
        <a:spcBef>
          <a:spcPct val="0"/>
        </a:spcBef>
        <a:spcAft>
          <a:spcPct val="0"/>
        </a:spcAft>
        <a:defRPr sz="1800" b="1">
          <a:solidFill>
            <a:schemeClr val="tx2"/>
          </a:solidFill>
          <a:latin typeface="Arial" pitchFamily="34" charset="0"/>
          <a:cs typeface="Arial" pitchFamily="34" charset="0"/>
        </a:defRPr>
      </a:lvl8pPr>
      <a:lvl9pPr marL="1371600" algn="l" rtl="0" eaLnBrk="1" fontAlgn="base" hangingPunct="1">
        <a:lnSpc>
          <a:spcPts val="1650"/>
        </a:lnSpc>
        <a:spcBef>
          <a:spcPct val="0"/>
        </a:spcBef>
        <a:spcAft>
          <a:spcPct val="0"/>
        </a:spcAft>
        <a:defRPr sz="1800" b="1">
          <a:solidFill>
            <a:schemeClr val="tx2"/>
          </a:solidFill>
          <a:latin typeface="Arial" pitchFamily="34" charset="0"/>
          <a:cs typeface="Arial" pitchFamily="34" charset="0"/>
        </a:defRPr>
      </a:lvl9pPr>
    </p:titleStyle>
    <p:bodyStyle>
      <a:lvl1pPr marL="257175" indent="-257175" algn="l" rtl="0" eaLnBrk="1" fontAlgn="base" hangingPunct="1">
        <a:lnSpc>
          <a:spcPct val="150000"/>
        </a:lnSpc>
        <a:spcBef>
          <a:spcPct val="20000"/>
        </a:spcBef>
        <a:spcAft>
          <a:spcPct val="0"/>
        </a:spcAft>
        <a:buFont typeface="Arial" pitchFamily="34" charset="0"/>
        <a:buChar char="•"/>
        <a:defRPr kern="1200">
          <a:solidFill>
            <a:schemeClr val="tx1"/>
          </a:solidFill>
          <a:latin typeface="+mn-lt"/>
          <a:ea typeface="+mn-ea"/>
          <a:cs typeface="Arial" pitchFamily="34" charset="0"/>
        </a:defRPr>
      </a:lvl1pPr>
      <a:lvl2pPr marL="557213" indent="-214313" algn="l" rtl="0" eaLnBrk="1" fontAlgn="base" hangingPunct="1">
        <a:lnSpc>
          <a:spcPct val="150000"/>
        </a:lnSpc>
        <a:spcBef>
          <a:spcPct val="20000"/>
        </a:spcBef>
        <a:spcAft>
          <a:spcPct val="0"/>
        </a:spcAft>
        <a:buFont typeface="Arial" pitchFamily="34" charset="0"/>
        <a:buChar char="–"/>
        <a:defRPr kern="1200">
          <a:solidFill>
            <a:schemeClr val="tx1"/>
          </a:solidFill>
          <a:latin typeface="+mn-lt"/>
          <a:ea typeface="+mn-ea"/>
          <a:cs typeface="Arial" pitchFamily="34" charset="0"/>
        </a:defRPr>
      </a:lvl2pPr>
      <a:lvl3pPr marL="857250" indent="-171450" algn="l" rtl="0" eaLnBrk="1" fontAlgn="base" hangingPunct="1">
        <a:lnSpc>
          <a:spcPct val="150000"/>
        </a:lnSpc>
        <a:spcBef>
          <a:spcPct val="20000"/>
        </a:spcBef>
        <a:spcAft>
          <a:spcPct val="0"/>
        </a:spcAft>
        <a:buFont typeface="Arial" pitchFamily="34" charset="0"/>
        <a:buChar char="•"/>
        <a:defRPr sz="1200" kern="1200">
          <a:solidFill>
            <a:schemeClr val="tx1"/>
          </a:solidFill>
          <a:latin typeface="+mn-lt"/>
          <a:ea typeface="+mn-ea"/>
          <a:cs typeface="Arial" pitchFamily="34" charset="0"/>
        </a:defRPr>
      </a:lvl3pPr>
      <a:lvl4pPr marL="1200150" indent="-171450" algn="l" rtl="0" eaLnBrk="1" fontAlgn="base" hangingPunct="1">
        <a:lnSpc>
          <a:spcPct val="150000"/>
        </a:lnSpc>
        <a:spcBef>
          <a:spcPct val="20000"/>
        </a:spcBef>
        <a:spcAft>
          <a:spcPct val="0"/>
        </a:spcAft>
        <a:buFont typeface="Arial" pitchFamily="34" charset="0"/>
        <a:buChar char="–"/>
        <a:defRPr sz="1050" kern="1200">
          <a:solidFill>
            <a:schemeClr val="tx1"/>
          </a:solidFill>
          <a:latin typeface="+mn-lt"/>
          <a:ea typeface="+mn-ea"/>
          <a:cs typeface="Arial" pitchFamily="34" charset="0"/>
        </a:defRPr>
      </a:lvl4pPr>
      <a:lvl5pPr marL="1543050" indent="-171450" algn="l" rtl="0" eaLnBrk="1" fontAlgn="base" hangingPunct="1">
        <a:lnSpc>
          <a:spcPct val="150000"/>
        </a:lnSpc>
        <a:spcBef>
          <a:spcPct val="20000"/>
        </a:spcBef>
        <a:spcAft>
          <a:spcPct val="0"/>
        </a:spcAft>
        <a:buFont typeface="Arial" pitchFamily="34" charset="0"/>
        <a:buChar char="»"/>
        <a:defRPr sz="1050" kern="1200">
          <a:solidFill>
            <a:schemeClr val="tx1"/>
          </a:solidFill>
          <a:latin typeface="+mn-lt"/>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1" name="Rectangle 6"/>
          <p:cNvSpPr>
            <a:spLocks noGrp="1" noChangeArrowheads="1"/>
          </p:cNvSpPr>
          <p:nvPr>
            <p:ph type="sldNum" sz="quarter" idx="4"/>
          </p:nvPr>
        </p:nvSpPr>
        <p:spPr bwMode="auto">
          <a:xfrm>
            <a:off x="7239000"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1200" b="1">
                <a:solidFill>
                  <a:schemeClr val="bg1">
                    <a:lumMod val="50000"/>
                  </a:schemeClr>
                </a:solidFill>
              </a:defRPr>
            </a:lvl1pPr>
          </a:lstStyle>
          <a:p>
            <a:fld id="{689318A1-174D-4DEE-8106-03A37B9BCF15}" type="slidenum">
              <a:rPr lang="en-US" smtClean="0">
                <a:solidFill>
                  <a:srgbClr val="000000"/>
                </a:solidFill>
              </a:rPr>
              <a:pPr/>
              <a:t>‹#›</a:t>
            </a:fld>
            <a:endParaRPr lang="en-US" sz="1000" dirty="0">
              <a:solidFill>
                <a:srgbClr val="000000"/>
              </a:solidFill>
            </a:endParaRPr>
          </a:p>
        </p:txBody>
      </p:sp>
      <p:sp>
        <p:nvSpPr>
          <p:cNvPr id="26" name="TextBox 25"/>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Commercial Aviation Services IT Security</a:t>
            </a:r>
            <a:endParaRPr lang="en-US" sz="1000" dirty="0">
              <a:solidFill>
                <a:srgbClr val="FFFFFF"/>
              </a:solidFill>
            </a:endParaRPr>
          </a:p>
        </p:txBody>
      </p:sp>
      <p:pic>
        <p:nvPicPr>
          <p:cNvPr id="27" name="Picture 26" descr="I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
        <p:nvSpPr>
          <p:cNvPr id="2" name="TextBox 1"/>
          <p:cNvSpPr txBox="1"/>
          <p:nvPr userDrawn="1"/>
        </p:nvSpPr>
        <p:spPr>
          <a:xfrm>
            <a:off x="4038600" y="6642556"/>
            <a:ext cx="2362200" cy="215444"/>
          </a:xfrm>
          <a:prstGeom prst="rect">
            <a:avLst/>
          </a:prstGeom>
          <a:noFill/>
        </p:spPr>
        <p:txBody>
          <a:bodyPr wrap="square" rtlCol="0">
            <a:spAutoFit/>
          </a:bodyPr>
          <a:lstStyle/>
          <a:p>
            <a:pPr algn="l"/>
            <a:r>
              <a:rPr lang="en-US" sz="800" dirty="0" smtClean="0">
                <a:solidFill>
                  <a:srgbClr val="000000"/>
                </a:solidFill>
              </a:rPr>
              <a:t>Boeing Proprietary</a:t>
            </a:r>
            <a:endParaRPr lang="en-US" sz="800" dirty="0">
              <a:solidFill>
                <a:srgbClr val="000000"/>
              </a:solidFill>
            </a:endParaRPr>
          </a:p>
        </p:txBody>
      </p:sp>
    </p:spTree>
    <p:extLst>
      <p:ext uri="{BB962C8B-B14F-4D97-AF65-F5344CB8AC3E}">
        <p14:creationId xmlns:p14="http://schemas.microsoft.com/office/powerpoint/2010/main" val="55587042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pPr algn="l"/>
            <a:endParaRPr lang="en-US">
              <a:solidFill>
                <a:srgbClr val="000000"/>
              </a:solidFill>
            </a:endParaRPr>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078" name="Rectangle 6"/>
          <p:cNvSpPr>
            <a:spLocks noChangeArrowheads="1"/>
          </p:cNvSpPr>
          <p:nvPr/>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algn="l" defTabSz="820738" eaLnBrk="0" hangingPunct="0"/>
            <a:r>
              <a:rPr lang="en-US" sz="600" dirty="0" smtClean="0">
                <a:solidFill>
                  <a:srgbClr val="FFFFFF">
                    <a:lumMod val="50000"/>
                  </a:srgbClr>
                </a:solidFill>
              </a:rPr>
              <a:t>Copyright © 2016 Boeing. All rights reserved.</a:t>
            </a:r>
            <a:endParaRPr lang="en-US" sz="600" dirty="0">
              <a:solidFill>
                <a:srgbClr val="FFFFFF">
                  <a:lumMod val="50000"/>
                </a:srgbClr>
              </a:solidFill>
            </a:endParaRPr>
          </a:p>
        </p:txBody>
      </p:sp>
      <p:sp>
        <p:nvSpPr>
          <p:cNvPr id="11" name="Rectangle 6"/>
          <p:cNvSpPr>
            <a:spLocks noGrp="1" noChangeArrowheads="1"/>
          </p:cNvSpPr>
          <p:nvPr>
            <p:ph type="sldNum" sz="quarter" idx="4"/>
          </p:nvPr>
        </p:nvSpPr>
        <p:spPr bwMode="auto">
          <a:xfrm>
            <a:off x="7239000"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1200" b="1">
                <a:solidFill>
                  <a:schemeClr val="bg1">
                    <a:lumMod val="50000"/>
                  </a:schemeClr>
                </a:solidFill>
              </a:defRPr>
            </a:lvl1pPr>
          </a:lstStyle>
          <a:p>
            <a:fld id="{689318A1-174D-4DEE-8106-03A37B9BCF15}" type="slidenum">
              <a:rPr lang="en-US" smtClean="0">
                <a:solidFill>
                  <a:srgbClr val="000000"/>
                </a:solidFill>
              </a:rPr>
              <a:pPr/>
              <a:t>‹#›</a:t>
            </a:fld>
            <a:endParaRPr lang="en-US" sz="1000" dirty="0">
              <a:solidFill>
                <a:srgbClr val="000000"/>
              </a:solidFill>
            </a:endParaRPr>
          </a:p>
        </p:txBody>
      </p:sp>
      <p:sp>
        <p:nvSpPr>
          <p:cNvPr id="26" name="TextBox 25"/>
          <p:cNvSpPr txBox="1"/>
          <p:nvPr/>
        </p:nvSpPr>
        <p:spPr>
          <a:xfrm>
            <a:off x="3666744" y="77434"/>
            <a:ext cx="5020056" cy="153888"/>
          </a:xfrm>
          <a:prstGeom prst="rect">
            <a:avLst/>
          </a:prstGeom>
          <a:noFill/>
        </p:spPr>
        <p:txBody>
          <a:bodyPr wrap="square" lIns="0" tIns="0" rIns="0" bIns="0" rtlCol="0" anchor="t" anchorCtr="0">
            <a:spAutoFit/>
          </a:bodyPr>
          <a:lstStyle/>
          <a:p>
            <a:r>
              <a:rPr lang="en-US" sz="1000" b="1" dirty="0" smtClean="0">
                <a:solidFill>
                  <a:srgbClr val="FFFFFF"/>
                </a:solidFill>
              </a:rPr>
              <a:t>Commercial Aviation Services IT Security</a:t>
            </a:r>
            <a:endParaRPr lang="en-US" sz="1000" dirty="0">
              <a:solidFill>
                <a:srgbClr val="FFFFFF"/>
              </a:solidFill>
            </a:endParaRPr>
          </a:p>
        </p:txBody>
      </p:sp>
      <p:pic>
        <p:nvPicPr>
          <p:cNvPr id="27" name="Picture 26" descr="I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06" y="37039"/>
            <a:ext cx="2045790" cy="231437"/>
          </a:xfrm>
          <a:prstGeom prst="rect">
            <a:avLst/>
          </a:prstGeom>
        </p:spPr>
      </p:pic>
      <p:sp>
        <p:nvSpPr>
          <p:cNvPr id="2" name="TextBox 1"/>
          <p:cNvSpPr txBox="1"/>
          <p:nvPr userDrawn="1"/>
        </p:nvSpPr>
        <p:spPr>
          <a:xfrm>
            <a:off x="4038600" y="6642556"/>
            <a:ext cx="2362200" cy="215444"/>
          </a:xfrm>
          <a:prstGeom prst="rect">
            <a:avLst/>
          </a:prstGeom>
          <a:noFill/>
        </p:spPr>
        <p:txBody>
          <a:bodyPr wrap="square" rtlCol="0">
            <a:spAutoFit/>
          </a:bodyPr>
          <a:lstStyle/>
          <a:p>
            <a:pPr algn="l"/>
            <a:r>
              <a:rPr lang="en-US" sz="800" dirty="0" smtClean="0">
                <a:solidFill>
                  <a:srgbClr val="000000"/>
                </a:solidFill>
              </a:rPr>
              <a:t>Boeing Proprietary</a:t>
            </a:r>
            <a:endParaRPr lang="en-US" sz="800" dirty="0">
              <a:solidFill>
                <a:srgbClr val="000000"/>
              </a:solidFill>
            </a:endParaRPr>
          </a:p>
        </p:txBody>
      </p:sp>
    </p:spTree>
    <p:extLst>
      <p:ext uri="{BB962C8B-B14F-4D97-AF65-F5344CB8AC3E}">
        <p14:creationId xmlns:p14="http://schemas.microsoft.com/office/powerpoint/2010/main" val="292383515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362" y="-1085480"/>
            <a:ext cx="9266723" cy="9028959"/>
          </a:xfrm>
          <a:prstGeom prst="rect">
            <a:avLst/>
          </a:prstGeom>
        </p:spPr>
      </p:pic>
      <p:sp>
        <p:nvSpPr>
          <p:cNvPr id="6" name="Title 3"/>
          <p:cNvSpPr>
            <a:spLocks noGrp="1"/>
          </p:cNvSpPr>
          <p:nvPr>
            <p:ph type="title"/>
          </p:nvPr>
        </p:nvSpPr>
        <p:spPr>
          <a:xfrm>
            <a:off x="457200" y="5061871"/>
            <a:ext cx="8229600" cy="640080"/>
          </a:xfrm>
        </p:spPr>
        <p:txBody>
          <a:bodyPr/>
          <a:lstStyle/>
          <a:p>
            <a:r>
              <a:rPr lang="en-US" dirty="0" smtClean="0"/>
              <a:t>Quality Attributes</a:t>
            </a:r>
            <a:endParaRPr lang="en-US" dirty="0"/>
          </a:p>
        </p:txBody>
      </p:sp>
      <p:sp>
        <p:nvSpPr>
          <p:cNvPr id="4" name="Rounded Rectangle 3"/>
          <p:cNvSpPr/>
          <p:nvPr/>
        </p:nvSpPr>
        <p:spPr>
          <a:xfrm>
            <a:off x="8077200" y="6531428"/>
            <a:ext cx="96882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3" action="ppaction://hlinksldjump"/>
              </a:rPr>
              <a:t>Return</a:t>
            </a:r>
            <a:endParaRPr lang="en-US" dirty="0"/>
          </a:p>
        </p:txBody>
      </p:sp>
    </p:spTree>
    <p:extLst>
      <p:ext uri="{BB962C8B-B14F-4D97-AF65-F5344CB8AC3E}">
        <p14:creationId xmlns:p14="http://schemas.microsoft.com/office/powerpoint/2010/main" val="2216186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Cybersecurity</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04415807"/>
              </p:ext>
            </p:extLst>
          </p:nvPr>
        </p:nvGraphicFramePr>
        <p:xfrm>
          <a:off x="263060" y="1145176"/>
          <a:ext cx="8621366" cy="3916679"/>
        </p:xfrm>
        <a:graphic>
          <a:graphicData uri="http://schemas.openxmlformats.org/drawingml/2006/table">
            <a:tbl>
              <a:tblPr>
                <a:tableStyleId>{5C22544A-7EE6-4342-B048-85BDC9FD1C3A}</a:tableStyleId>
              </a:tblPr>
              <a:tblGrid>
                <a:gridCol w="1859654"/>
                <a:gridCol w="1718711"/>
                <a:gridCol w="5043001"/>
              </a:tblGrid>
              <a:tr h="1649128">
                <a:tc>
                  <a:txBody>
                    <a:bodyPr/>
                    <a:lstStyle/>
                    <a:p>
                      <a:pPr algn="l" fontAlgn="ctr"/>
                      <a:r>
                        <a:rPr lang="en-US" sz="1200" b="1" u="none" strike="noStrike" dirty="0">
                          <a:effectLst/>
                        </a:rPr>
                        <a:t>•   Network Security</a:t>
                      </a:r>
                      <a:endParaRPr lang="en-US" sz="1200" b="1" i="0" u="none" strike="noStrike" dirty="0">
                        <a:solidFill>
                          <a:srgbClr val="000000"/>
                        </a:solidFill>
                        <a:effectLst/>
                        <a:latin typeface="Calibri" panose="020F0502020204030204" pitchFamily="34" charset="0"/>
                      </a:endParaRPr>
                    </a:p>
                  </a:txBody>
                  <a:tcPr marL="40850" marR="0" marT="0" marB="0"/>
                </a:tc>
                <a:tc>
                  <a:txBody>
                    <a:bodyPr/>
                    <a:lstStyle/>
                    <a:p>
                      <a:pPr algn="l" fontAlgn="t"/>
                      <a:r>
                        <a:rPr lang="en-US" sz="1200" u="none" strike="noStrike" dirty="0">
                          <a:effectLst/>
                        </a:rPr>
                        <a:t>Request and data transit is secure i.e. https</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security of the overall network design to prevent unauthorized access to any node on that network. The object of this measure are  the security design and implementation that prevents a </a:t>
                      </a:r>
                      <a:r>
                        <a:rPr lang="en-US" sz="1200" u="none" strike="noStrike" dirty="0" smtClean="0">
                          <a:effectLst/>
                        </a:rPr>
                        <a:t>malicious </a:t>
                      </a:r>
                      <a:r>
                        <a:rPr lang="en-US" sz="1200" u="none" strike="noStrike" dirty="0">
                          <a:effectLst/>
                        </a:rPr>
                        <a:t>user from being able to exploit weakness in the design for unauthorized access to a node on the network. The method of measurement will be number of and resolution of findings in an assessment of the design. In addition measuring the effectiveness of the software to implement the design through White/Black Hat or Penetration testing.</a:t>
                      </a:r>
                      <a:endParaRPr lang="en-US" sz="1200" b="0" i="0" u="none" strike="noStrike" dirty="0">
                        <a:solidFill>
                          <a:srgbClr val="2F75B5"/>
                        </a:solidFill>
                        <a:effectLst/>
                        <a:latin typeface="Calibri" panose="020F0502020204030204" pitchFamily="34" charset="0"/>
                      </a:endParaRPr>
                    </a:p>
                  </a:txBody>
                  <a:tcPr marL="0" marR="0" marT="0" marB="0"/>
                </a:tc>
              </a:tr>
              <a:tr h="2267551">
                <a:tc>
                  <a:txBody>
                    <a:bodyPr/>
                    <a:lstStyle/>
                    <a:p>
                      <a:pPr algn="l" fontAlgn="ctr"/>
                      <a:r>
                        <a:rPr lang="en-US" sz="1200" b="1" u="none" strike="noStrike" dirty="0">
                          <a:effectLst/>
                        </a:rPr>
                        <a:t>•   Information Assurance</a:t>
                      </a:r>
                      <a:endParaRPr lang="en-US" sz="1200" b="1" i="0" u="none" strike="noStrike" dirty="0">
                        <a:solidFill>
                          <a:srgbClr val="000000"/>
                        </a:solidFill>
                        <a:effectLst/>
                        <a:latin typeface="Calibri" panose="020F0502020204030204" pitchFamily="34" charset="0"/>
                      </a:endParaRPr>
                    </a:p>
                  </a:txBody>
                  <a:tcPr marL="40850" marR="0" marT="0" marB="0"/>
                </a:tc>
                <a:tc>
                  <a:txBody>
                    <a:bodyPr/>
                    <a:lstStyle/>
                    <a:p>
                      <a:pPr algn="l" fontAlgn="t"/>
                      <a:r>
                        <a:rPr lang="en-US" sz="1200" u="none" strike="noStrike" dirty="0" smtClean="0">
                          <a:effectLst/>
                        </a:rPr>
                        <a:t>Information </a:t>
                      </a:r>
                      <a:r>
                        <a:rPr lang="en-US" sz="1200" u="none" strike="noStrike" dirty="0">
                          <a:effectLst/>
                        </a:rPr>
                        <a:t>assurance is the process of adding business benefit through the use of Information Risk Management which increases the utility of information to authorized users, and reduces the utility of information to those unauthorized.</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includes the enumeration and classification of information assets and their sensitivity. Through risk analysis the appropriate tactics (need to brainstorm) are applied in the system design, threat modeling and test plan. The object of this measure starts with the enumerated and classified list of information assets. Tactics are then defined to address any vulnerabilities weighing the risk of either loss, corruption or deleting of the assets against the cost of implementing and maintaining designs to protect them. The methods of measurement are the results of the risk assessment and cost of the software design along with the test results that verify their implementation. An additional measure is formal certification by a third party auditor should it be </a:t>
                      </a:r>
                      <a:r>
                        <a:rPr lang="en-US" sz="1200" u="none" strike="noStrike" dirty="0" smtClean="0">
                          <a:effectLst/>
                        </a:rPr>
                        <a:t>warranted</a:t>
                      </a:r>
                      <a:r>
                        <a:rPr lang="en-US" sz="1200" u="none" strike="noStrike" dirty="0">
                          <a:effectLst/>
                        </a:rPr>
                        <a:t>.</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964025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Interoperability</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92428530"/>
              </p:ext>
            </p:extLst>
          </p:nvPr>
        </p:nvGraphicFramePr>
        <p:xfrm>
          <a:off x="258696" y="1208317"/>
          <a:ext cx="8630093" cy="3749034"/>
        </p:xfrm>
        <a:graphic>
          <a:graphicData uri="http://schemas.openxmlformats.org/drawingml/2006/table">
            <a:tbl>
              <a:tblPr>
                <a:tableStyleId>{5C22544A-7EE6-4342-B048-85BDC9FD1C3A}</a:tableStyleId>
              </a:tblPr>
              <a:tblGrid>
                <a:gridCol w="1432796"/>
                <a:gridCol w="2149193"/>
                <a:gridCol w="5048104"/>
              </a:tblGrid>
              <a:tr h="1110341">
                <a:tc>
                  <a:txBody>
                    <a:bodyPr/>
                    <a:lstStyle/>
                    <a:p>
                      <a:pPr algn="l" fontAlgn="ctr"/>
                      <a:r>
                        <a:rPr lang="en-US" sz="1200" b="1" u="none" strike="noStrike" dirty="0">
                          <a:effectLst/>
                        </a:rPr>
                        <a:t>•   Open Standards </a:t>
                      </a:r>
                      <a:endParaRPr lang="en-US" sz="1200" b="1" i="0" u="none" strike="noStrike" dirty="0">
                        <a:solidFill>
                          <a:srgbClr val="000000"/>
                        </a:solidFill>
                        <a:effectLst/>
                        <a:latin typeface="Calibri" panose="020F0502020204030204" pitchFamily="34" charset="0"/>
                      </a:endParaRPr>
                    </a:p>
                  </a:txBody>
                  <a:tcPr marL="51381" marR="0" marT="0" marB="0"/>
                </a:tc>
                <a:tc>
                  <a:txBody>
                    <a:bodyPr/>
                    <a:lstStyle/>
                    <a:p>
                      <a:pPr algn="l" fontAlgn="t"/>
                      <a:r>
                        <a:rPr lang="en-US" sz="1200" u="none" strike="noStrike" dirty="0">
                          <a:effectLst/>
                        </a:rPr>
                        <a:t>Syntactic, Semantic, Cross-Domain Interoperability for information exchange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Uses open or industry standards where applicable</a:t>
                      </a:r>
                      <a:endParaRPr lang="en-US" sz="1200" b="0" i="0" u="none" strike="noStrike" dirty="0">
                        <a:solidFill>
                          <a:srgbClr val="2F75B5"/>
                        </a:solidFill>
                        <a:effectLst/>
                        <a:latin typeface="Calibri" panose="020F0502020204030204" pitchFamily="34" charset="0"/>
                      </a:endParaRPr>
                    </a:p>
                  </a:txBody>
                  <a:tcPr marL="0" marR="0" marT="0" marB="0"/>
                </a:tc>
              </a:tr>
              <a:tr h="1541413">
                <a:tc>
                  <a:txBody>
                    <a:bodyPr/>
                    <a:lstStyle/>
                    <a:p>
                      <a:pPr algn="l" fontAlgn="ctr"/>
                      <a:r>
                        <a:rPr lang="en-US" sz="1200" b="1" u="none" strike="noStrike" dirty="0">
                          <a:effectLst/>
                        </a:rPr>
                        <a:t>•   Network Topology </a:t>
                      </a:r>
                      <a:endParaRPr lang="en-US" sz="1200" b="1" i="0" u="none" strike="noStrike" dirty="0">
                        <a:solidFill>
                          <a:srgbClr val="000000"/>
                        </a:solidFill>
                        <a:effectLst/>
                        <a:latin typeface="Calibri" panose="020F0502020204030204" pitchFamily="34" charset="0"/>
                      </a:endParaRPr>
                    </a:p>
                  </a:txBody>
                  <a:tcPr marL="51381" marR="0" marT="0" marB="0"/>
                </a:tc>
                <a:tc>
                  <a:txBody>
                    <a:bodyPr/>
                    <a:lstStyle/>
                    <a:p>
                      <a:pPr algn="l" fontAlgn="t"/>
                      <a:r>
                        <a:rPr lang="en-US" sz="1200" u="none" strike="noStrike" dirty="0">
                          <a:effectLst/>
                        </a:rPr>
                        <a:t>T</a:t>
                      </a:r>
                      <a:r>
                        <a:rPr lang="en-US" sz="1200" u="none" strike="noStrike" dirty="0" smtClean="0">
                          <a:effectLst/>
                        </a:rPr>
                        <a:t>he </a:t>
                      </a:r>
                      <a:r>
                        <a:rPr lang="en-US" sz="1200" u="none" strike="noStrike" dirty="0">
                          <a:effectLst/>
                        </a:rPr>
                        <a:t>arrangement of various deployment elements (e.g., links, nodes)</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measurement is the effectiveness of the logical design to meet the system's requirements and the efficiency of the physical design and the overall design's ability to meet the performance and scalability requirements of the system. The object of the measures are the outcome of performance and scalability testing that demonstrate those concepts. The measures will be latency and survivability results. </a:t>
                      </a:r>
                      <a:endParaRPr lang="en-US" sz="1200" b="0" i="0" u="none" strike="noStrike" dirty="0">
                        <a:solidFill>
                          <a:srgbClr val="2F75B5"/>
                        </a:solidFill>
                        <a:effectLst/>
                        <a:latin typeface="Calibri" panose="020F0502020204030204" pitchFamily="34" charset="0"/>
                      </a:endParaRPr>
                    </a:p>
                  </a:txBody>
                  <a:tcPr marL="0" marR="0" marT="0" marB="0"/>
                </a:tc>
              </a:tr>
              <a:tr h="784563">
                <a:tc>
                  <a:txBody>
                    <a:bodyPr/>
                    <a:lstStyle/>
                    <a:p>
                      <a:pPr algn="l" fontAlgn="ctr"/>
                      <a:r>
                        <a:rPr lang="en-US" sz="1200" b="1" u="none" strike="noStrike" dirty="0">
                          <a:effectLst/>
                        </a:rPr>
                        <a:t>•   Operability </a:t>
                      </a:r>
                      <a:endParaRPr lang="en-US" sz="1200" b="1" i="0" u="none" strike="noStrike" dirty="0">
                        <a:solidFill>
                          <a:srgbClr val="000000"/>
                        </a:solidFill>
                        <a:effectLst/>
                        <a:latin typeface="Calibri" panose="020F0502020204030204" pitchFamily="34" charset="0"/>
                      </a:endParaRPr>
                    </a:p>
                  </a:txBody>
                  <a:tcPr marL="51381" marR="0" marT="0" marB="0"/>
                </a:tc>
                <a:tc>
                  <a:txBody>
                    <a:bodyPr/>
                    <a:lstStyle/>
                    <a:p>
                      <a:pPr algn="l" fontAlgn="t"/>
                      <a:r>
                        <a:rPr lang="en-US" sz="1200" u="none" strike="noStrike" dirty="0">
                          <a:effectLst/>
                        </a:rPr>
                        <a:t>T</a:t>
                      </a:r>
                      <a:r>
                        <a:rPr lang="en-US" sz="1200" u="none" strike="noStrike" dirty="0" smtClean="0">
                          <a:effectLst/>
                        </a:rPr>
                        <a:t>o </a:t>
                      </a:r>
                      <a:r>
                        <a:rPr lang="en-US" sz="1200" u="none" strike="noStrike" dirty="0">
                          <a:effectLst/>
                        </a:rPr>
                        <a:t>keep </a:t>
                      </a:r>
                      <a:r>
                        <a:rPr lang="en-US" sz="1200" u="none" strike="noStrike" dirty="0" smtClean="0">
                          <a:effectLst/>
                        </a:rPr>
                        <a:t>a</a:t>
                      </a:r>
                      <a:r>
                        <a:rPr lang="en-US" sz="1200" u="none" strike="noStrike" baseline="0" dirty="0" smtClean="0">
                          <a:effectLst/>
                        </a:rPr>
                        <a:t> piece of</a:t>
                      </a:r>
                      <a:r>
                        <a:rPr lang="en-US" sz="1200" u="none" strike="noStrike" dirty="0" smtClean="0">
                          <a:effectLst/>
                        </a:rPr>
                        <a:t> </a:t>
                      </a:r>
                      <a:r>
                        <a:rPr lang="en-US" sz="1200" u="none" strike="noStrike" dirty="0">
                          <a:effectLst/>
                        </a:rPr>
                        <a:t>equipment, a system or a whole industrial installation in a safe and reliable functioning condition, according to pre-defined operational requirements</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measurement is the discoverability and health monitoring for all of the nodes of the topology. The objects are the accuracy of the topology and the duration at which the nodes health is evident and modifications to the topology or nodes are discovered.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3276498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Interoperability</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03334508"/>
              </p:ext>
            </p:extLst>
          </p:nvPr>
        </p:nvGraphicFramePr>
        <p:xfrm>
          <a:off x="245310" y="1185703"/>
          <a:ext cx="8656865" cy="3560468"/>
        </p:xfrm>
        <a:graphic>
          <a:graphicData uri="http://schemas.openxmlformats.org/drawingml/2006/table">
            <a:tbl>
              <a:tblPr>
                <a:tableStyleId>{5C22544A-7EE6-4342-B048-85BDC9FD1C3A}</a:tableStyleId>
              </a:tblPr>
              <a:tblGrid>
                <a:gridCol w="2049183"/>
                <a:gridCol w="1543917"/>
                <a:gridCol w="5063765"/>
              </a:tblGrid>
              <a:tr h="1427586">
                <a:tc>
                  <a:txBody>
                    <a:bodyPr/>
                    <a:lstStyle/>
                    <a:p>
                      <a:pPr algn="l" fontAlgn="ctr"/>
                      <a:r>
                        <a:rPr lang="en-US" sz="1200" b="1" u="none" strike="noStrike" dirty="0">
                          <a:effectLst/>
                        </a:rPr>
                        <a:t>•   Backward Compatibility </a:t>
                      </a:r>
                      <a:endParaRPr lang="en-US" sz="1200" b="1" i="0" u="none" strike="noStrike" dirty="0">
                        <a:solidFill>
                          <a:srgbClr val="000000"/>
                        </a:solidFill>
                        <a:effectLst/>
                        <a:latin typeface="Calibri" panose="020F0502020204030204" pitchFamily="34" charset="0"/>
                      </a:endParaRPr>
                    </a:p>
                  </a:txBody>
                  <a:tcPr marR="0" marT="0" marB="0"/>
                </a:tc>
                <a:tc>
                  <a:txBody>
                    <a:bodyPr/>
                    <a:lstStyle/>
                    <a:p>
                      <a:pPr algn="l" fontAlgn="t"/>
                      <a:r>
                        <a:rPr lang="en-US" sz="1200" u="none" strike="noStrike" dirty="0">
                          <a:effectLst/>
                        </a:rPr>
                        <a:t>P</a:t>
                      </a:r>
                      <a:r>
                        <a:rPr lang="en-US" sz="1200" u="none" strike="noStrike" dirty="0" smtClean="0">
                          <a:effectLst/>
                        </a:rPr>
                        <a:t>roducts </a:t>
                      </a:r>
                      <a:r>
                        <a:rPr lang="en-US" sz="1200" u="none" strike="noStrike" dirty="0">
                          <a:effectLst/>
                        </a:rPr>
                        <a:t>designed for the new standard can receive, read, view or play older standards or formats, then the product is said to be backward-compatible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degree in which change impacts the system or its users. The object of this measure is the ration of changes that have </a:t>
                      </a:r>
                      <a:r>
                        <a:rPr lang="en-US" sz="1200" u="none" strike="noStrike" dirty="0" smtClean="0">
                          <a:effectLst/>
                        </a:rPr>
                        <a:t>collateral </a:t>
                      </a:r>
                      <a:r>
                        <a:rPr lang="en-US" sz="1200" u="none" strike="noStrike" dirty="0">
                          <a:effectLst/>
                        </a:rPr>
                        <a:t>impacts versus those that do not. The method will be based upon the number of correlated changes required because of changes to other components. It is important to </a:t>
                      </a:r>
                      <a:r>
                        <a:rPr lang="en-US" sz="1200" u="none" strike="noStrike" dirty="0" smtClean="0">
                          <a:effectLst/>
                        </a:rPr>
                        <a:t>categorize </a:t>
                      </a:r>
                      <a:r>
                        <a:rPr lang="en-US" sz="1200" u="none" strike="noStrike" dirty="0">
                          <a:effectLst/>
                        </a:rPr>
                        <a:t>changes that are being made to take advantage of new functionality as these should not count against this measure. </a:t>
                      </a:r>
                      <a:endParaRPr lang="en-US" sz="1200" b="0" i="0" u="none" strike="noStrike" dirty="0">
                        <a:solidFill>
                          <a:srgbClr val="2F75B5"/>
                        </a:solidFill>
                        <a:effectLst/>
                        <a:latin typeface="Calibri" panose="020F0502020204030204" pitchFamily="34" charset="0"/>
                      </a:endParaRPr>
                    </a:p>
                  </a:txBody>
                  <a:tcPr marL="0" marR="0" marT="0" marB="0"/>
                </a:tc>
              </a:tr>
              <a:tr h="2132882">
                <a:tc>
                  <a:txBody>
                    <a:bodyPr/>
                    <a:lstStyle/>
                    <a:p>
                      <a:pPr algn="l" fontAlgn="ctr"/>
                      <a:r>
                        <a:rPr lang="en-US" sz="1200" b="1" u="none" strike="noStrike" dirty="0">
                          <a:effectLst/>
                        </a:rPr>
                        <a:t>•   Platform Compatibility </a:t>
                      </a:r>
                      <a:endParaRPr lang="en-US" sz="1200" b="1" i="0" u="none" strike="noStrike" dirty="0">
                        <a:solidFill>
                          <a:srgbClr val="000000"/>
                        </a:solidFill>
                        <a:effectLst/>
                        <a:latin typeface="Calibri" panose="020F0502020204030204" pitchFamily="34" charset="0"/>
                      </a:endParaRPr>
                    </a:p>
                  </a:txBody>
                  <a:tcPr marR="0" marT="0" marB="0"/>
                </a:tc>
                <a:tc>
                  <a:txBody>
                    <a:bodyPr/>
                    <a:lstStyle/>
                    <a:p>
                      <a:pPr algn="l" fontAlgn="t"/>
                      <a:r>
                        <a:rPr lang="en-US" sz="1200" u="none" strike="noStrike" dirty="0">
                          <a:effectLst/>
                        </a:rPr>
                        <a:t>R</a:t>
                      </a:r>
                      <a:r>
                        <a:rPr lang="en-US" sz="1200" u="none" strike="noStrike" dirty="0" smtClean="0">
                          <a:effectLst/>
                        </a:rPr>
                        <a:t>untime </a:t>
                      </a:r>
                      <a:r>
                        <a:rPr lang="en-US" sz="1200" u="none" strike="noStrike" dirty="0">
                          <a:effectLst/>
                        </a:rPr>
                        <a:t>libraries allow re-use of code and provide abstraction layers which allow the same high-level source code to run on differently configured hardware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degree in which change impacts the platform or its users. The object of this measure is the ration of changes that have </a:t>
                      </a:r>
                      <a:r>
                        <a:rPr lang="en-US" sz="1200" u="none" strike="noStrike" dirty="0" smtClean="0">
                          <a:effectLst/>
                        </a:rPr>
                        <a:t>collateral </a:t>
                      </a:r>
                      <a:r>
                        <a:rPr lang="en-US" sz="1200" u="none" strike="noStrike" dirty="0">
                          <a:effectLst/>
                        </a:rPr>
                        <a:t>impacts versus those that do not. The method will be based upon the number of correlated changes required because of changes to the platform </a:t>
                      </a:r>
                      <a:r>
                        <a:rPr lang="en-US" sz="1200" u="none" strike="noStrike" dirty="0" smtClean="0">
                          <a:effectLst/>
                        </a:rPr>
                        <a:t>services </a:t>
                      </a:r>
                      <a:r>
                        <a:rPr lang="en-US" sz="1200" u="none" strike="noStrike" dirty="0">
                          <a:effectLst/>
                        </a:rPr>
                        <a:t>as well as the changes to the platform that are necessary due to its deployment on other hardware. It is important to </a:t>
                      </a:r>
                      <a:r>
                        <a:rPr lang="en-US" sz="1200" u="none" strike="noStrike" dirty="0" smtClean="0">
                          <a:effectLst/>
                        </a:rPr>
                        <a:t>categorize </a:t>
                      </a:r>
                      <a:r>
                        <a:rPr lang="en-US" sz="1200" u="none" strike="noStrike" dirty="0">
                          <a:effectLst/>
                        </a:rPr>
                        <a:t>changes that are being made to take advantage of new functionality as these should not count against this measure.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3488351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Extensibility </a:t>
            </a:r>
            <a:endParaRPr lang="en-US" sz="2800" dirty="0">
              <a:solidFill>
                <a:srgbClr val="0070C0"/>
              </a:solidFill>
              <a:latin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3760886"/>
              </p:ext>
            </p:extLst>
          </p:nvPr>
        </p:nvGraphicFramePr>
        <p:xfrm>
          <a:off x="195943" y="1066801"/>
          <a:ext cx="8795657" cy="5464926"/>
        </p:xfrm>
        <a:graphic>
          <a:graphicData uri="http://schemas.openxmlformats.org/drawingml/2006/table">
            <a:tbl>
              <a:tblPr>
                <a:tableStyleId>{5C22544A-7EE6-4342-B048-85BDC9FD1C3A}</a:tableStyleId>
              </a:tblPr>
              <a:tblGrid>
                <a:gridCol w="1219200"/>
                <a:gridCol w="2431507"/>
                <a:gridCol w="5144950"/>
              </a:tblGrid>
              <a:tr h="2859003">
                <a:tc>
                  <a:txBody>
                    <a:bodyPr/>
                    <a:lstStyle/>
                    <a:p>
                      <a:pPr algn="l" fontAlgn="ctr"/>
                      <a:r>
                        <a:rPr lang="en-US" sz="1200" b="1" u="none" strike="noStrike" dirty="0">
                          <a:effectLst/>
                        </a:rPr>
                        <a:t>•   Extensibility </a:t>
                      </a:r>
                      <a:endParaRPr lang="en-US" sz="1200" b="1" i="0" u="none" strike="noStrike" dirty="0">
                        <a:solidFill>
                          <a:srgbClr val="000000"/>
                        </a:solidFill>
                        <a:effectLst/>
                        <a:latin typeface="Calibri" panose="020F0502020204030204" pitchFamily="34" charset="0"/>
                      </a:endParaRPr>
                    </a:p>
                  </a:txBody>
                  <a:tcPr marL="58868" marR="0" marT="0" marB="0"/>
                </a:tc>
                <a:tc>
                  <a:txBody>
                    <a:bodyPr/>
                    <a:lstStyle/>
                    <a:p>
                      <a:pPr algn="l" fontAlgn="t"/>
                      <a:r>
                        <a:rPr lang="en-US" sz="1200" u="none" strike="noStrike" dirty="0">
                          <a:effectLst/>
                        </a:rPr>
                        <a:t>Adding features, and carry-forward of customizations at next version/upgrade. There are three classes of Extensibility; White, Black and Grey box. White box has two sub-classes, Open and Glass. Open being the direct modification of the source code and Glass being modification of the system purely by extending the existing source code without modification of the original. Black box typically found in data driven systems extends systems only through the use of their open API's and Grey box is a hybrid of the two that allows programmers to modify the </a:t>
                      </a:r>
                      <a:r>
                        <a:rPr lang="en-US" sz="1200" u="none" strike="noStrike" dirty="0" smtClean="0">
                          <a:effectLst/>
                        </a:rPr>
                        <a:t>extensions/API's</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first the definition of the style the system software is adopting and then measuring its success through inspection of the design. The object of the measure is </a:t>
                      </a:r>
                      <a:r>
                        <a:rPr lang="en-US" sz="1200" u="none" strike="noStrike" dirty="0" smtClean="0">
                          <a:effectLst/>
                        </a:rPr>
                        <a:t>dependent </a:t>
                      </a:r>
                      <a:r>
                        <a:rPr lang="en-US" sz="1200" u="none" strike="noStrike" dirty="0">
                          <a:effectLst/>
                        </a:rPr>
                        <a:t>upon the style but in all cases it is focused upon the amount of change to the core source code necessary to support change due to functional and non-functional grown and the deployment requirements of the customer. The method will be a the change metrics from the project/program over time. </a:t>
                      </a:r>
                      <a:endParaRPr lang="en-US" sz="1200" b="0" i="0" u="none" strike="noStrike" dirty="0">
                        <a:solidFill>
                          <a:srgbClr val="2F75B5"/>
                        </a:solidFill>
                        <a:effectLst/>
                        <a:latin typeface="Calibri" panose="020F0502020204030204" pitchFamily="34" charset="0"/>
                      </a:endParaRPr>
                    </a:p>
                  </a:txBody>
                  <a:tcPr marL="0" marR="0" marT="0" marB="0"/>
                </a:tc>
              </a:tr>
              <a:tr h="1149530">
                <a:tc>
                  <a:txBody>
                    <a:bodyPr/>
                    <a:lstStyle/>
                    <a:p>
                      <a:pPr algn="l" fontAlgn="ctr"/>
                      <a:r>
                        <a:rPr lang="en-US" sz="1200" b="1" u="none" strike="noStrike" dirty="0">
                          <a:effectLst/>
                        </a:rPr>
                        <a:t>•   Adaptability </a:t>
                      </a:r>
                      <a:endParaRPr lang="en-US" sz="1200" b="1" i="0" u="none" strike="noStrike" dirty="0">
                        <a:solidFill>
                          <a:srgbClr val="000000"/>
                        </a:solidFill>
                        <a:effectLst/>
                        <a:latin typeface="Calibri" panose="020F0502020204030204" pitchFamily="34" charset="0"/>
                      </a:endParaRPr>
                    </a:p>
                  </a:txBody>
                  <a:tcPr marL="58868" marR="0" marT="0" marB="0"/>
                </a:tc>
                <a:tc>
                  <a:txBody>
                    <a:bodyPr/>
                    <a:lstStyle/>
                    <a:p>
                      <a:pPr algn="l" fontAlgn="t"/>
                      <a:r>
                        <a:rPr lang="en-US" sz="1200" u="none" strike="noStrike" dirty="0">
                          <a:effectLst/>
                        </a:rPr>
                        <a:t>This quality includes the attributes of software expandability, flexibility and upgradeability</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similar to Extensibility but deals with the amount of change needed in the software </a:t>
                      </a:r>
                      <a:r>
                        <a:rPr lang="en-US" sz="1200" u="sng" strike="noStrike" dirty="0">
                          <a:effectLst/>
                        </a:rPr>
                        <a:t>as built</a:t>
                      </a:r>
                      <a:r>
                        <a:rPr lang="en-US" sz="1200" u="none" strike="noStrike" dirty="0">
                          <a:effectLst/>
                        </a:rPr>
                        <a:t> to support its deployment to the customer. The object is any the number and magnitude of software changes to the system required to meet the customer's needs and thus the degree and magnitude that the implementation changes from its baseline. The methods will be the metrics from the change and configuration management processes.</a:t>
                      </a:r>
                      <a:endParaRPr lang="en-US" sz="1200" b="0" i="0" u="none" strike="noStrike" dirty="0">
                        <a:solidFill>
                          <a:srgbClr val="2F75B5"/>
                        </a:solidFill>
                        <a:effectLst/>
                        <a:latin typeface="Calibri" panose="020F0502020204030204" pitchFamily="34" charset="0"/>
                      </a:endParaRPr>
                    </a:p>
                  </a:txBody>
                  <a:tcPr marL="0" marR="0" marT="0" marB="0"/>
                </a:tc>
              </a:tr>
              <a:tr h="1206436">
                <a:tc>
                  <a:txBody>
                    <a:bodyPr/>
                    <a:lstStyle/>
                    <a:p>
                      <a:pPr algn="l" fontAlgn="ctr"/>
                      <a:r>
                        <a:rPr lang="en-US" sz="1200" b="1" u="none" strike="noStrike" dirty="0">
                          <a:effectLst/>
                        </a:rPr>
                        <a:t>•   Maintainability</a:t>
                      </a:r>
                      <a:endParaRPr lang="en-US" sz="1200" b="1" i="0" u="none" strike="noStrike" dirty="0">
                        <a:solidFill>
                          <a:srgbClr val="000000"/>
                        </a:solidFill>
                        <a:effectLst/>
                        <a:latin typeface="Calibri" panose="020F0502020204030204" pitchFamily="34" charset="0"/>
                      </a:endParaRPr>
                    </a:p>
                  </a:txBody>
                  <a:tcPr marL="58868" marR="0" marT="0" marB="0"/>
                </a:tc>
                <a:tc>
                  <a:txBody>
                    <a:bodyPr/>
                    <a:lstStyle/>
                    <a:p>
                      <a:pPr algn="l" fontAlgn="t"/>
                      <a:r>
                        <a:rPr lang="en-US" sz="1200" u="none" strike="noStrike" dirty="0">
                          <a:effectLst/>
                        </a:rPr>
                        <a:t>Characteristic of design and installation, expressed as the probability that an item will be retained in or restored to a specified condition within a given period of time.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reflective of how well the system was designed for maintenance over its lifetime. The object of the measure is both the effort to effect change and the degree the design </a:t>
                      </a:r>
                      <a:r>
                        <a:rPr lang="en-US" sz="1200" u="none" strike="noStrike" dirty="0" smtClean="0">
                          <a:effectLst/>
                        </a:rPr>
                        <a:t>isolates </a:t>
                      </a:r>
                      <a:r>
                        <a:rPr lang="en-US" sz="1200" u="none" strike="noStrike" dirty="0">
                          <a:effectLst/>
                        </a:rPr>
                        <a:t>the change only to the target system feature or capability. The methods of this effort is the percentage of sustaining or development effort that is apportioned to the core system versus to the development of new features and capabilities.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1011217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Extensibility</a:t>
            </a:r>
            <a:endParaRPr lang="en-US" sz="2800" dirty="0">
              <a:solidFill>
                <a:srgbClr val="0070C0"/>
              </a:solidFill>
              <a:latin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45027139"/>
              </p:ext>
            </p:extLst>
          </p:nvPr>
        </p:nvGraphicFramePr>
        <p:xfrm>
          <a:off x="217714" y="1066799"/>
          <a:ext cx="8773886" cy="3949339"/>
        </p:xfrm>
        <a:graphic>
          <a:graphicData uri="http://schemas.openxmlformats.org/drawingml/2006/table">
            <a:tbl>
              <a:tblPr>
                <a:tableStyleId>{5C22544A-7EE6-4342-B048-85BDC9FD1C3A}</a:tableStyleId>
              </a:tblPr>
              <a:tblGrid>
                <a:gridCol w="1456669"/>
                <a:gridCol w="2185003"/>
                <a:gridCol w="5132214"/>
              </a:tblGrid>
              <a:tr h="1404258">
                <a:tc>
                  <a:txBody>
                    <a:bodyPr/>
                    <a:lstStyle/>
                    <a:p>
                      <a:pPr algn="l" fontAlgn="ctr"/>
                      <a:r>
                        <a:rPr lang="en-US" sz="1200" b="1" u="none" strike="noStrike" dirty="0">
                          <a:effectLst/>
                        </a:rPr>
                        <a:t>•   Portability </a:t>
                      </a:r>
                      <a:endParaRPr lang="en-US" sz="1200" b="1" i="0" u="none" strike="noStrike" dirty="0">
                        <a:solidFill>
                          <a:srgbClr val="000000"/>
                        </a:solidFill>
                        <a:effectLst/>
                        <a:latin typeface="Calibri" panose="020F0502020204030204" pitchFamily="34" charset="0"/>
                      </a:endParaRPr>
                    </a:p>
                  </a:txBody>
                  <a:tcPr marL="39961" marR="0" marT="0" marB="0"/>
                </a:tc>
                <a:tc>
                  <a:txBody>
                    <a:bodyPr/>
                    <a:lstStyle/>
                    <a:p>
                      <a:pPr algn="l" fontAlgn="t"/>
                      <a:r>
                        <a:rPr lang="en-US" sz="1200" u="none" strike="noStrike" dirty="0">
                          <a:effectLst/>
                        </a:rPr>
                        <a:t>T</a:t>
                      </a:r>
                      <a:r>
                        <a:rPr lang="en-US" sz="1200" u="none" strike="noStrike" dirty="0" smtClean="0">
                          <a:effectLst/>
                        </a:rPr>
                        <a:t>he </a:t>
                      </a:r>
                      <a:r>
                        <a:rPr lang="en-US" sz="1200" u="none" strike="noStrike" dirty="0">
                          <a:effectLst/>
                        </a:rPr>
                        <a:t>usability of the same software in different environments</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are either the constraints or amount of change necessary to deploy the software to the target environments. The objects are the constraints the software places on the runtime </a:t>
                      </a:r>
                      <a:r>
                        <a:rPr lang="en-US" sz="1200" u="none" strike="noStrike" dirty="0" smtClean="0">
                          <a:effectLst/>
                        </a:rPr>
                        <a:t>environment </a:t>
                      </a:r>
                      <a:r>
                        <a:rPr lang="en-US" sz="1200" u="none" strike="noStrike" dirty="0">
                          <a:effectLst/>
                        </a:rPr>
                        <a:t>from the OS that it prescribes to the middleware or other commodity software required to operate the system in the environment. The methods of this measure will be inspection of the deployment documentation and any prescription beyond capacity requirements.  </a:t>
                      </a:r>
                      <a:endParaRPr lang="en-US" sz="1200" b="0" i="0" u="none" strike="noStrike" dirty="0">
                        <a:solidFill>
                          <a:srgbClr val="2F75B5"/>
                        </a:solidFill>
                        <a:effectLst/>
                        <a:latin typeface="Calibri" panose="020F0502020204030204" pitchFamily="34" charset="0"/>
                      </a:endParaRPr>
                    </a:p>
                  </a:txBody>
                  <a:tcPr marL="0" marR="0" marT="0" marB="0"/>
                </a:tc>
              </a:tr>
              <a:tr h="1458686">
                <a:tc>
                  <a:txBody>
                    <a:bodyPr/>
                    <a:lstStyle/>
                    <a:p>
                      <a:pPr algn="l" fontAlgn="ctr"/>
                      <a:r>
                        <a:rPr lang="en-US" sz="1200" b="1" u="none" strike="noStrike" dirty="0">
                          <a:effectLst/>
                        </a:rPr>
                        <a:t>•   Scalability (horizontal, vertical)</a:t>
                      </a:r>
                      <a:endParaRPr lang="en-US" sz="1200" b="1" i="0" u="none" strike="noStrike" dirty="0">
                        <a:solidFill>
                          <a:srgbClr val="000000"/>
                        </a:solidFill>
                        <a:effectLst/>
                        <a:latin typeface="Calibri" panose="020F0502020204030204" pitchFamily="34" charset="0"/>
                      </a:endParaRPr>
                    </a:p>
                  </a:txBody>
                  <a:tcPr marL="39961" marR="0" marT="0" marB="0"/>
                </a:tc>
                <a:tc>
                  <a:txBody>
                    <a:bodyPr/>
                    <a:lstStyle/>
                    <a:p>
                      <a:pPr algn="l" fontAlgn="t"/>
                      <a:r>
                        <a:rPr lang="en-US" sz="1200" u="none" strike="noStrike" dirty="0">
                          <a:effectLst/>
                        </a:rPr>
                        <a:t>Capability of a system, network, or process to handle a growing amount of work in a capable manner or its capability to be enlarged to accommodate that growth</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degree in which the software responds to the demands placed on it by its operation (internal) </a:t>
                      </a:r>
                      <a:r>
                        <a:rPr lang="en-US" sz="1200" u="none" strike="noStrike" dirty="0" smtClean="0">
                          <a:effectLst/>
                        </a:rPr>
                        <a:t>influences. </a:t>
                      </a:r>
                      <a:r>
                        <a:rPr lang="en-US" sz="1200" u="none" strike="noStrike" dirty="0">
                          <a:effectLst/>
                        </a:rPr>
                        <a:t>The objects of the measure are the methods used for the software to utilize additional compute capacity through internal or external means such as load balancing or additional allocated infrastructure. The methods of this measure are performance testing results that demonstrates the software utilizing resources to meet load demands within its latency and performance specifications or SLA's</a:t>
                      </a:r>
                      <a:endParaRPr lang="en-US" sz="1200" b="0" i="0" u="none" strike="noStrike" dirty="0">
                        <a:solidFill>
                          <a:srgbClr val="2F75B5"/>
                        </a:solidFill>
                        <a:effectLst/>
                        <a:latin typeface="Calibri" panose="020F0502020204030204" pitchFamily="34" charset="0"/>
                      </a:endParaRPr>
                    </a:p>
                  </a:txBody>
                  <a:tcPr marL="0" marR="0" marT="0" marB="0"/>
                </a:tc>
              </a:tr>
              <a:tr h="1086395">
                <a:tc>
                  <a:txBody>
                    <a:bodyPr/>
                    <a:lstStyle/>
                    <a:p>
                      <a:pPr algn="l" fontAlgn="ctr"/>
                      <a:r>
                        <a:rPr lang="en-US" sz="1200" b="1" u="none" strike="noStrike" dirty="0">
                          <a:effectLst/>
                        </a:rPr>
                        <a:t>•   Reusability</a:t>
                      </a:r>
                      <a:endParaRPr lang="en-US" sz="1200" b="1" i="0" u="none" strike="noStrike" dirty="0">
                        <a:solidFill>
                          <a:srgbClr val="000000"/>
                        </a:solidFill>
                        <a:effectLst/>
                        <a:latin typeface="Calibri" panose="020F0502020204030204" pitchFamily="34" charset="0"/>
                      </a:endParaRPr>
                    </a:p>
                  </a:txBody>
                  <a:tcPr marL="39961" marR="0" marT="0" marB="0"/>
                </a:tc>
                <a:tc>
                  <a:txBody>
                    <a:bodyPr/>
                    <a:lstStyle/>
                    <a:p>
                      <a:pPr algn="l" fontAlgn="t"/>
                      <a:r>
                        <a:rPr lang="en-US" sz="1200" u="none" strike="noStrike" dirty="0">
                          <a:effectLst/>
                        </a:rPr>
                        <a:t>Capability for a segment of source code to be used again to add new functionalities with slight or no modification</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reuse of system features or capabilities in the product development process. The object of this measure is the catalog of assets, their modularity and documentation most importantly purpose description and conditions of use. The method of measurement is the evidence of reuse in metrics generated from the build or runtime environment.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7" name="TextBox 6"/>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3080269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Operations</a:t>
            </a:r>
            <a:endParaRPr lang="en-US" sz="2800" dirty="0">
              <a:solidFill>
                <a:srgbClr val="0070C0"/>
              </a:solidFill>
              <a:latin typeface="Arial" pitchFamily="34" charset="0"/>
            </a:endParaRPr>
          </a:p>
        </p:txBody>
      </p:sp>
      <p:sp>
        <p:nvSpPr>
          <p:cNvPr id="7" name="TextBox 6"/>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graphicFrame>
        <p:nvGraphicFramePr>
          <p:cNvPr id="2" name="Table 1"/>
          <p:cNvGraphicFramePr>
            <a:graphicFrameLocks noGrp="1"/>
          </p:cNvGraphicFramePr>
          <p:nvPr>
            <p:extLst>
              <p:ext uri="{D42A27DB-BD31-4B8C-83A1-F6EECF244321}">
                <p14:modId xmlns:p14="http://schemas.microsoft.com/office/powerpoint/2010/main" val="3278015125"/>
              </p:ext>
            </p:extLst>
          </p:nvPr>
        </p:nvGraphicFramePr>
        <p:xfrm>
          <a:off x="195942" y="1034144"/>
          <a:ext cx="8752115" cy="5595256"/>
        </p:xfrm>
        <a:graphic>
          <a:graphicData uri="http://schemas.openxmlformats.org/drawingml/2006/table">
            <a:tbl>
              <a:tblPr>
                <a:tableStyleId>{5C22544A-7EE6-4342-B048-85BDC9FD1C3A}</a:tableStyleId>
              </a:tblPr>
              <a:tblGrid>
                <a:gridCol w="1453055"/>
                <a:gridCol w="2192139"/>
                <a:gridCol w="5106921"/>
              </a:tblGrid>
              <a:tr h="1297475">
                <a:tc>
                  <a:txBody>
                    <a:bodyPr/>
                    <a:lstStyle/>
                    <a:p>
                      <a:pPr algn="l" fontAlgn="ctr"/>
                      <a:r>
                        <a:rPr lang="en-US" sz="1200" b="1" u="none" strike="noStrike" dirty="0">
                          <a:effectLst/>
                        </a:rPr>
                        <a:t>•   Accessibility</a:t>
                      </a:r>
                      <a:endParaRPr lang="en-US" sz="1200" b="1" i="0" u="none" strike="noStrike" dirty="0">
                        <a:solidFill>
                          <a:srgbClr val="000000"/>
                        </a:solidFill>
                        <a:effectLst/>
                        <a:latin typeface="Calibri" panose="020F0502020204030204" pitchFamily="34" charset="0"/>
                      </a:endParaRPr>
                    </a:p>
                  </a:txBody>
                  <a:tcPr marL="53794" marR="0" marT="0" marB="0"/>
                </a:tc>
                <a:tc>
                  <a:txBody>
                    <a:bodyPr/>
                    <a:lstStyle/>
                    <a:p>
                      <a:pPr algn="l" fontAlgn="t"/>
                      <a:r>
                        <a:rPr lang="en-US" sz="1200" u="none" strike="noStrike" dirty="0">
                          <a:effectLst/>
                        </a:rPr>
                        <a:t>The degree to which a product, device, service, or environment is available to as many people as possible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availability of the software to end users. There are two considerations of availability, the measures for concurrent users and the human-computer interaction that support users with special needs. The objects are then the design of the client server and network, the approaches and methods used to </a:t>
                      </a:r>
                      <a:r>
                        <a:rPr lang="en-US" sz="1200" u="none" strike="noStrike" dirty="0" smtClean="0">
                          <a:effectLst/>
                        </a:rPr>
                        <a:t>accommodate </a:t>
                      </a:r>
                      <a:r>
                        <a:rPr lang="en-US" sz="1200" u="none" strike="noStrike" dirty="0">
                          <a:effectLst/>
                        </a:rPr>
                        <a:t>special </a:t>
                      </a:r>
                      <a:r>
                        <a:rPr lang="en-US" sz="1200" u="none" strike="noStrike" dirty="0" smtClean="0">
                          <a:effectLst/>
                        </a:rPr>
                        <a:t>needs </a:t>
                      </a:r>
                      <a:r>
                        <a:rPr lang="en-US" sz="1200" u="none" strike="noStrike" dirty="0">
                          <a:effectLst/>
                        </a:rPr>
                        <a:t>such as Java Access Bridge. The method of the measure is the test results of the design for scalability and principles, </a:t>
                      </a:r>
                      <a:r>
                        <a:rPr lang="en-US" sz="1200" u="none" strike="noStrike" dirty="0" smtClean="0">
                          <a:effectLst/>
                        </a:rPr>
                        <a:t>design </a:t>
                      </a:r>
                      <a:r>
                        <a:rPr lang="en-US" sz="1200" u="none" strike="noStrike" dirty="0">
                          <a:effectLst/>
                        </a:rPr>
                        <a:t>software.</a:t>
                      </a:r>
                      <a:endParaRPr lang="en-US" sz="1200" b="0" i="0" u="none" strike="noStrike" dirty="0">
                        <a:solidFill>
                          <a:srgbClr val="2F75B5"/>
                        </a:solidFill>
                        <a:effectLst/>
                        <a:latin typeface="Calibri" panose="020F0502020204030204" pitchFamily="34" charset="0"/>
                      </a:endParaRPr>
                    </a:p>
                  </a:txBody>
                  <a:tcPr marL="0" marR="0" marT="0" marB="0"/>
                </a:tc>
              </a:tr>
              <a:tr h="626939">
                <a:tc>
                  <a:txBody>
                    <a:bodyPr/>
                    <a:lstStyle/>
                    <a:p>
                      <a:pPr algn="l" fontAlgn="ctr"/>
                      <a:r>
                        <a:rPr lang="en-US" sz="1200" b="1" u="none" strike="noStrike" dirty="0">
                          <a:effectLst/>
                        </a:rPr>
                        <a:t>•   Recovery / recoverability </a:t>
                      </a:r>
                      <a:endParaRPr lang="en-US" sz="1200" b="1" i="0" u="none" strike="noStrike" dirty="0">
                        <a:solidFill>
                          <a:srgbClr val="375623"/>
                        </a:solidFill>
                        <a:effectLst/>
                        <a:latin typeface="Calibri" panose="020F0502020204030204" pitchFamily="34" charset="0"/>
                      </a:endParaRPr>
                    </a:p>
                  </a:txBody>
                  <a:tcPr marL="53794" marR="0" marT="0" marB="0"/>
                </a:tc>
                <a:tc>
                  <a:txBody>
                    <a:bodyPr/>
                    <a:lstStyle/>
                    <a:p>
                      <a:pPr algn="l" fontAlgn="t"/>
                      <a:r>
                        <a:rPr lang="en-US" sz="1200" u="none" strike="noStrike" dirty="0">
                          <a:effectLst/>
                        </a:rPr>
                        <a:t>(e.g., mean time to recovery - MTTR) and recovery time objective - RTO</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system design should be configurable for recovery at the data layer. The system design should be stateless where only uncommitted work is lost while ensuring the correctness and validity of the data</a:t>
                      </a:r>
                      <a:endParaRPr lang="en-US" sz="1200" b="0" i="0" u="none" strike="noStrike" dirty="0">
                        <a:solidFill>
                          <a:srgbClr val="2F75B5"/>
                        </a:solidFill>
                        <a:effectLst/>
                        <a:latin typeface="Calibri" panose="020F0502020204030204" pitchFamily="34" charset="0"/>
                      </a:endParaRPr>
                    </a:p>
                  </a:txBody>
                  <a:tcPr marL="0" marR="0" marT="0" marB="0"/>
                </a:tc>
              </a:tr>
              <a:tr h="2086341">
                <a:tc>
                  <a:txBody>
                    <a:bodyPr/>
                    <a:lstStyle/>
                    <a:p>
                      <a:pPr algn="l" fontAlgn="ctr"/>
                      <a:r>
                        <a:rPr lang="en-US" sz="1200" b="1" i="0" u="none" strike="noStrike" dirty="0">
                          <a:effectLst/>
                        </a:rPr>
                        <a:t>•   Disaster recovery</a:t>
                      </a:r>
                      <a:endParaRPr lang="en-US" sz="1200" b="1" i="0" u="none" strike="noStrike" dirty="0">
                        <a:solidFill>
                          <a:srgbClr val="375623"/>
                        </a:solidFill>
                        <a:effectLst/>
                        <a:latin typeface="Calibri" panose="020F0502020204030204" pitchFamily="34" charset="0"/>
                      </a:endParaRPr>
                    </a:p>
                  </a:txBody>
                  <a:tcPr marL="53794" marR="0" marT="0" marB="0"/>
                </a:tc>
                <a:tc>
                  <a:txBody>
                    <a:bodyPr/>
                    <a:lstStyle/>
                    <a:p>
                      <a:pPr algn="l" fontAlgn="t"/>
                      <a:r>
                        <a:rPr lang="en-US" sz="1200" u="none" strike="noStrike" dirty="0">
                          <a:effectLst/>
                        </a:rPr>
                        <a:t>Process, policies and procedures that are related to preparing for recovery or continuation of technology infrastructure which are vital to an organization after a natural or human-induced disaster. Also known as Business Continuity.</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a:t>
                      </a:r>
                      <a:r>
                        <a:rPr lang="en-US" sz="1200" u="none" strike="noStrike" dirty="0" smtClean="0">
                          <a:effectLst/>
                        </a:rPr>
                        <a:t>measure </a:t>
                      </a:r>
                      <a:r>
                        <a:rPr lang="en-US" sz="1200" u="none" strike="noStrike" dirty="0">
                          <a:effectLst/>
                        </a:rPr>
                        <a:t>is the ability to recover from a man-made or </a:t>
                      </a:r>
                      <a:r>
                        <a:rPr lang="en-US" sz="1200" u="none" strike="noStrike" dirty="0" smtClean="0">
                          <a:effectLst/>
                        </a:rPr>
                        <a:t>natural </a:t>
                      </a:r>
                      <a:r>
                        <a:rPr lang="en-US" sz="1200" u="none" strike="noStrike" dirty="0">
                          <a:effectLst/>
                        </a:rPr>
                        <a:t>disaster whereby the system cannot run on the infrastructure from which it was deployed. The objective is to measure the time and completeness of the recovery from detection to reinstatement of the system. There three types of objectives: 1. Preventive measures - controls and </a:t>
                      </a:r>
                      <a:r>
                        <a:rPr lang="en-US" sz="1200" u="none" strike="noStrike" dirty="0" smtClean="0">
                          <a:effectLst/>
                        </a:rPr>
                        <a:t>designs </a:t>
                      </a:r>
                      <a:r>
                        <a:rPr lang="en-US" sz="1200" u="none" strike="noStrike" dirty="0">
                          <a:effectLst/>
                        </a:rPr>
                        <a:t>aimed at preventing an event from </a:t>
                      </a:r>
                      <a:r>
                        <a:rPr lang="en-US" sz="1200" u="none" strike="noStrike" dirty="0" smtClean="0">
                          <a:effectLst/>
                        </a:rPr>
                        <a:t>occurring</a:t>
                      </a:r>
                      <a:r>
                        <a:rPr lang="en-US" sz="1200" u="none" strike="noStrike" dirty="0">
                          <a:effectLst/>
                        </a:rPr>
                        <a:t>, 2. Detective measures - controls and </a:t>
                      </a:r>
                      <a:r>
                        <a:rPr lang="en-US" sz="1200" u="none" strike="noStrike" dirty="0" smtClean="0">
                          <a:effectLst/>
                        </a:rPr>
                        <a:t>designs </a:t>
                      </a:r>
                      <a:r>
                        <a:rPr lang="en-US" sz="1200" u="none" strike="noStrike" dirty="0">
                          <a:effectLst/>
                        </a:rPr>
                        <a:t>aimed at discovering unwanted events and 3. Corrective measures - controls aimed at correcting and restoring the system after an event occurs. The methods of measurement will be the Recovery Point Objective (RPO) related to data loss and Recovery Time Objective (RTO) related to availability of the system. Both are measured in time from when detection </a:t>
                      </a:r>
                      <a:r>
                        <a:rPr lang="en-US" sz="1200" u="none" strike="noStrike" dirty="0" smtClean="0">
                          <a:effectLst/>
                        </a:rPr>
                        <a:t>occurs </a:t>
                      </a:r>
                      <a:r>
                        <a:rPr lang="en-US" sz="1200" u="none" strike="noStrike" dirty="0">
                          <a:effectLst/>
                        </a:rPr>
                        <a:t>until the system is fully available at established SLA's. </a:t>
                      </a:r>
                      <a:endParaRPr lang="en-US" sz="1200" b="0" i="0" u="none" strike="noStrike" dirty="0">
                        <a:solidFill>
                          <a:srgbClr val="2F75B5"/>
                        </a:solidFill>
                        <a:effectLst/>
                        <a:latin typeface="Calibri" panose="020F0502020204030204" pitchFamily="34" charset="0"/>
                      </a:endParaRPr>
                    </a:p>
                  </a:txBody>
                  <a:tcPr marL="0" marR="0" marT="0" marB="0"/>
                </a:tc>
              </a:tr>
              <a:tr h="1584501">
                <a:tc>
                  <a:txBody>
                    <a:bodyPr/>
                    <a:lstStyle/>
                    <a:p>
                      <a:pPr algn="l" fontAlgn="ctr"/>
                      <a:r>
                        <a:rPr lang="en-US" sz="1200" b="1" i="0" u="none" strike="noStrike" dirty="0">
                          <a:solidFill>
                            <a:schemeClr val="tx1"/>
                          </a:solidFill>
                          <a:effectLst/>
                          <a:latin typeface="Calibri" panose="020F0502020204030204" pitchFamily="34" charset="0"/>
                        </a:rPr>
                        <a:t>•</a:t>
                      </a:r>
                      <a:r>
                        <a:rPr lang="en-US" sz="1200" b="1" i="0" u="none" strike="noStrike" dirty="0">
                          <a:solidFill>
                            <a:schemeClr val="tx1"/>
                          </a:solidFill>
                          <a:effectLst/>
                          <a:latin typeface="Times New Roman" panose="02020603050405020304" pitchFamily="18" charset="0"/>
                        </a:rPr>
                        <a:t>   </a:t>
                      </a:r>
                      <a:r>
                        <a:rPr lang="en-US" sz="1200" b="1" i="0" u="none" strike="noStrike" dirty="0">
                          <a:solidFill>
                            <a:schemeClr val="tx1"/>
                          </a:solidFill>
                          <a:effectLst/>
                          <a:latin typeface="Calibri" panose="020F0502020204030204" pitchFamily="34" charset="0"/>
                        </a:rPr>
                        <a:t>Resilience</a:t>
                      </a:r>
                    </a:p>
                  </a:txBody>
                  <a:tcPr marR="0" marT="0" marB="0"/>
                </a:tc>
                <a:tc>
                  <a:txBody>
                    <a:bodyPr/>
                    <a:lstStyle/>
                    <a:p>
                      <a:pPr algn="l" fontAlgn="t"/>
                      <a:r>
                        <a:rPr lang="en-US" sz="1200" b="0" i="0" u="none" strike="noStrike" dirty="0">
                          <a:solidFill>
                            <a:schemeClr val="tx1"/>
                          </a:solidFill>
                          <a:effectLst/>
                          <a:latin typeface="Calibri" panose="020F0502020204030204" pitchFamily="34" charset="0"/>
                        </a:rPr>
                        <a:t>C</a:t>
                      </a:r>
                      <a:r>
                        <a:rPr lang="en-US" sz="1200" b="0" i="0" u="none" strike="noStrike" dirty="0" smtClean="0">
                          <a:solidFill>
                            <a:schemeClr val="tx1"/>
                          </a:solidFill>
                          <a:effectLst/>
                          <a:latin typeface="Calibri" panose="020F0502020204030204" pitchFamily="34" charset="0"/>
                        </a:rPr>
                        <a:t>apability </a:t>
                      </a:r>
                      <a:r>
                        <a:rPr lang="en-US" sz="1200" b="0" i="0" u="none" strike="noStrike" dirty="0">
                          <a:solidFill>
                            <a:schemeClr val="tx1"/>
                          </a:solidFill>
                          <a:effectLst/>
                          <a:latin typeface="Calibri" panose="020F0502020204030204" pitchFamily="34" charset="0"/>
                        </a:rPr>
                        <a:t>to provide and maintain an acceptable level of service in the face of faults and challenges to normal operation and </a:t>
                      </a:r>
                      <a:r>
                        <a:rPr lang="en-US" sz="1200" b="0" i="0" u="none" strike="noStrike" dirty="0" smtClean="0">
                          <a:solidFill>
                            <a:schemeClr val="tx1"/>
                          </a:solidFill>
                          <a:effectLst/>
                          <a:latin typeface="Calibri" panose="020F0502020204030204" pitchFamily="34" charset="0"/>
                        </a:rPr>
                        <a:t>tolerate </a:t>
                      </a:r>
                      <a:r>
                        <a:rPr lang="en-US" sz="1200" b="0" i="0" u="none" strike="noStrike" dirty="0">
                          <a:solidFill>
                            <a:schemeClr val="tx1"/>
                          </a:solidFill>
                          <a:effectLst/>
                          <a:latin typeface="Calibri" panose="020F0502020204030204" pitchFamily="34" charset="0"/>
                        </a:rPr>
                        <a:t>unpredictable or invalid input. </a:t>
                      </a:r>
                    </a:p>
                  </a:txBody>
                  <a:tcPr marL="0" marR="0" marT="0" marB="0"/>
                </a:tc>
                <a:tc>
                  <a:txBody>
                    <a:bodyPr/>
                    <a:lstStyle/>
                    <a:p>
                      <a:pPr algn="l" fontAlgn="t"/>
                      <a:r>
                        <a:rPr lang="en-US" sz="1200" b="0" i="0" u="none" strike="noStrike" dirty="0">
                          <a:solidFill>
                            <a:schemeClr val="tx1"/>
                          </a:solidFill>
                          <a:effectLst/>
                          <a:latin typeface="Calibri" panose="020F0502020204030204" pitchFamily="34" charset="0"/>
                        </a:rPr>
                        <a:t>The concept of this measure is the software's ability to either protect itself from data that would cause a fault or deal with situations such as low memory without failing. The objects of this measure are the coverage of the design principles for known fault areas and inspection for their application in the code along with the test designs. The methods of this measure are the metrics from the test's execution and the number of findings found and resolved in the source code peer reviews.</a:t>
                      </a:r>
                    </a:p>
                  </a:txBody>
                  <a:tcPr marL="0" marR="0" marT="0" marB="0"/>
                </a:tc>
              </a:tr>
            </a:tbl>
          </a:graphicData>
        </a:graphic>
      </p:graphicFrame>
    </p:spTree>
    <p:extLst>
      <p:ext uri="{BB962C8B-B14F-4D97-AF65-F5344CB8AC3E}">
        <p14:creationId xmlns:p14="http://schemas.microsoft.com/office/powerpoint/2010/main" val="4163916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Sustainment </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7216914"/>
              </p:ext>
            </p:extLst>
          </p:nvPr>
        </p:nvGraphicFramePr>
        <p:xfrm>
          <a:off x="315686" y="1066801"/>
          <a:ext cx="8501743" cy="5114108"/>
        </p:xfrm>
        <a:graphic>
          <a:graphicData uri="http://schemas.openxmlformats.org/drawingml/2006/table">
            <a:tbl>
              <a:tblPr>
                <a:tableStyleId>{5C22544A-7EE6-4342-B048-85BDC9FD1C3A}</a:tableStyleId>
              </a:tblPr>
              <a:tblGrid>
                <a:gridCol w="1411487"/>
                <a:gridCol w="2117229"/>
                <a:gridCol w="4973027"/>
              </a:tblGrid>
              <a:tr h="2188028">
                <a:tc>
                  <a:txBody>
                    <a:bodyPr/>
                    <a:lstStyle/>
                    <a:p>
                      <a:pPr algn="l" fontAlgn="ctr"/>
                      <a:r>
                        <a:rPr lang="en-US" sz="1200" b="1" u="none" strike="noStrike" dirty="0">
                          <a:effectLst/>
                        </a:rPr>
                        <a:t>•   Quality </a:t>
                      </a:r>
                      <a:endParaRPr lang="en-US" sz="1200" b="1" i="0" u="none" strike="noStrike" dirty="0">
                        <a:solidFill>
                          <a:srgbClr val="000000"/>
                        </a:solidFill>
                        <a:effectLst/>
                        <a:latin typeface="Calibri" panose="020F0502020204030204" pitchFamily="34" charset="0"/>
                      </a:endParaRPr>
                    </a:p>
                  </a:txBody>
                  <a:tcPr marL="47194" marR="0" marT="0" marB="0"/>
                </a:tc>
                <a:tc>
                  <a:txBody>
                    <a:bodyPr/>
                    <a:lstStyle/>
                    <a:p>
                      <a:pPr algn="l" fontAlgn="t"/>
                      <a:r>
                        <a:rPr lang="en-US" sz="1200" u="none" strike="noStrike" dirty="0" smtClean="0">
                          <a:effectLst/>
                        </a:rPr>
                        <a:t>Defined</a:t>
                      </a:r>
                      <a:r>
                        <a:rPr lang="en-US" sz="1200" u="none" strike="noStrike" baseline="0" dirty="0" smtClean="0">
                          <a:effectLst/>
                        </a:rPr>
                        <a:t> by </a:t>
                      </a:r>
                      <a:r>
                        <a:rPr lang="en-US" sz="1200" u="none" strike="noStrike" dirty="0" smtClean="0">
                          <a:effectLst/>
                        </a:rPr>
                        <a:t>faults </a:t>
                      </a:r>
                      <a:r>
                        <a:rPr lang="en-US" sz="1200" u="none" strike="noStrike" dirty="0">
                          <a:effectLst/>
                        </a:rPr>
                        <a:t>discovered, faults delivered, fault removal </a:t>
                      </a:r>
                      <a:r>
                        <a:rPr lang="en-US" sz="1200" u="none" strike="noStrike" dirty="0" smtClean="0">
                          <a:effectLst/>
                        </a:rPr>
                        <a:t>efficacy</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are defined in the Block 1 &amp; 2 metrics </a:t>
                      </a:r>
                      <a:r>
                        <a:rPr lang="en-US" sz="1200" u="none" strike="noStrike" dirty="0" smtClean="0">
                          <a:effectLst/>
                        </a:rPr>
                        <a:t>out </a:t>
                      </a:r>
                      <a:r>
                        <a:rPr lang="en-US" sz="1200" u="none" strike="noStrike" dirty="0">
                          <a:effectLst/>
                        </a:rPr>
                        <a:t>of DA's Quality Organization (see notes and SDLC Process Flow). The object of this measure is to ensure that the processes in place are producing the level of quality required in DA's program and project KPI's. (need a reference). The method of these measures should be provided from the DA Standard tools (JIRA for program/project and development management, Contour for requirements management and Quality Center (ALM) for test </a:t>
                      </a:r>
                      <a:r>
                        <a:rPr lang="en-US" sz="1200" u="none" strike="noStrike" dirty="0" smtClean="0">
                          <a:effectLst/>
                        </a:rPr>
                        <a:t>management </a:t>
                      </a:r>
                      <a:r>
                        <a:rPr lang="en-US" sz="1200" u="none" strike="noStrike" dirty="0">
                          <a:effectLst/>
                        </a:rPr>
                        <a:t>and defect reporting)</a:t>
                      </a:r>
                      <a:endParaRPr lang="en-US" sz="1200" b="0" i="0" u="none" strike="noStrike" dirty="0">
                        <a:solidFill>
                          <a:srgbClr val="2F75B5"/>
                        </a:solidFill>
                        <a:effectLst/>
                        <a:latin typeface="Calibri" panose="020F0502020204030204" pitchFamily="34" charset="0"/>
                      </a:endParaRPr>
                    </a:p>
                  </a:txBody>
                  <a:tcPr marL="0" marR="0" marT="0" marB="0"/>
                </a:tc>
              </a:tr>
              <a:tr h="2067899">
                <a:tc>
                  <a:txBody>
                    <a:bodyPr/>
                    <a:lstStyle/>
                    <a:p>
                      <a:pPr algn="l" fontAlgn="ctr"/>
                      <a:r>
                        <a:rPr lang="en-US" sz="1200" b="1" u="none" strike="noStrike" dirty="0">
                          <a:effectLst/>
                        </a:rPr>
                        <a:t>•   Stability</a:t>
                      </a:r>
                      <a:endParaRPr lang="en-US" sz="1200" b="1" i="0" u="none" strike="noStrike" dirty="0">
                        <a:solidFill>
                          <a:srgbClr val="000000"/>
                        </a:solidFill>
                        <a:effectLst/>
                        <a:latin typeface="Calibri" panose="020F0502020204030204" pitchFamily="34" charset="0"/>
                      </a:endParaRPr>
                    </a:p>
                  </a:txBody>
                  <a:tcPr marL="47194" marR="0" marT="0" marB="0"/>
                </a:tc>
                <a:tc>
                  <a:txBody>
                    <a:bodyPr/>
                    <a:lstStyle/>
                    <a:p>
                      <a:pPr algn="l" fontAlgn="t"/>
                      <a:r>
                        <a:rPr lang="en-US" sz="1200" u="none" strike="noStrike" dirty="0">
                          <a:effectLst/>
                        </a:rPr>
                        <a:t>P</a:t>
                      </a:r>
                      <a:r>
                        <a:rPr lang="en-US" sz="1200" u="none" strike="noStrike" dirty="0" smtClean="0">
                          <a:effectLst/>
                        </a:rPr>
                        <a:t>roperty </a:t>
                      </a:r>
                      <a:r>
                        <a:rPr lang="en-US" sz="1200" u="none" strike="noStrike" dirty="0">
                          <a:effectLst/>
                        </a:rPr>
                        <a:t>such that components over time will not need changes</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to determine the fragility of a component by looking at its </a:t>
                      </a:r>
                      <a:r>
                        <a:rPr lang="en-US" sz="1200" u="none" strike="noStrike" dirty="0" smtClean="0">
                          <a:effectLst/>
                        </a:rPr>
                        <a:t>dependencies </a:t>
                      </a:r>
                      <a:r>
                        <a:rPr lang="en-US" sz="1200" u="none" strike="noStrike" dirty="0">
                          <a:effectLst/>
                        </a:rPr>
                        <a:t>and how it has abstracted their interfaces. The object of this measure is to make the </a:t>
                      </a:r>
                      <a:r>
                        <a:rPr lang="en-US" sz="1200" u="none" strike="noStrike" dirty="0" smtClean="0">
                          <a:effectLst/>
                        </a:rPr>
                        <a:t>component </a:t>
                      </a:r>
                      <a:r>
                        <a:rPr lang="en-US" sz="1200" u="none" strike="noStrike" dirty="0">
                          <a:effectLst/>
                        </a:rPr>
                        <a:t>as robust as possible while also providing stability for those components that are dependent upon it. The method of its measure are its design. The criticality of the module to the </a:t>
                      </a:r>
                      <a:r>
                        <a:rPr lang="en-US" sz="1200" u="none" strike="noStrike" dirty="0" smtClean="0">
                          <a:effectLst/>
                        </a:rPr>
                        <a:t>overall </a:t>
                      </a:r>
                      <a:r>
                        <a:rPr lang="en-US" sz="1200" u="none" strike="noStrike" dirty="0">
                          <a:effectLst/>
                        </a:rPr>
                        <a:t>system is its complexity as measured by the number of </a:t>
                      </a:r>
                      <a:r>
                        <a:rPr lang="en-US" sz="1200" u="none" strike="noStrike" dirty="0" smtClean="0">
                          <a:effectLst/>
                        </a:rPr>
                        <a:t>dependencies </a:t>
                      </a:r>
                      <a:r>
                        <a:rPr lang="en-US" sz="1200" u="none" strike="noStrike" dirty="0">
                          <a:effectLst/>
                        </a:rPr>
                        <a:t>it has with the following inputs:</a:t>
                      </a:r>
                      <a:br>
                        <a:rPr lang="en-US" sz="1200" u="none" strike="noStrike" dirty="0">
                          <a:effectLst/>
                        </a:rPr>
                      </a:br>
                      <a:r>
                        <a:rPr lang="en-US" sz="1200" u="none" strike="noStrike" dirty="0" smtClean="0">
                          <a:effectLst/>
                        </a:rPr>
                        <a:t> - Components </a:t>
                      </a:r>
                      <a:r>
                        <a:rPr lang="en-US" sz="1200" u="none" strike="noStrike" dirty="0">
                          <a:effectLst/>
                        </a:rPr>
                        <a:t>which invoke module</a:t>
                      </a:r>
                      <a:br>
                        <a:rPr lang="en-US" sz="1200" u="none" strike="noStrike" dirty="0">
                          <a:effectLst/>
                        </a:rPr>
                      </a:br>
                      <a:r>
                        <a:rPr lang="en-US" sz="1200" u="none" strike="noStrike" dirty="0" smtClean="0">
                          <a:effectLst/>
                        </a:rPr>
                        <a:t> - Components </a:t>
                      </a:r>
                      <a:r>
                        <a:rPr lang="en-US" sz="1200" u="none" strike="noStrike" dirty="0">
                          <a:effectLst/>
                        </a:rPr>
                        <a:t>which module invoke</a:t>
                      </a:r>
                      <a:br>
                        <a:rPr lang="en-US" sz="1200" u="none" strike="noStrike" dirty="0">
                          <a:effectLst/>
                        </a:rPr>
                      </a:br>
                      <a:r>
                        <a:rPr lang="en-US" sz="1200" u="none" strike="noStrike" dirty="0" smtClean="0">
                          <a:effectLst/>
                        </a:rPr>
                        <a:t>- Number </a:t>
                      </a:r>
                      <a:r>
                        <a:rPr lang="en-US" sz="1200" u="none" strike="noStrike" dirty="0">
                          <a:effectLst/>
                        </a:rPr>
                        <a:t>of variables in both of the prior cases</a:t>
                      </a:r>
                      <a:br>
                        <a:rPr lang="en-US" sz="1200" u="none" strike="noStrike" dirty="0">
                          <a:effectLst/>
                        </a:rPr>
                      </a:br>
                      <a:r>
                        <a:rPr lang="en-US" sz="1200" u="none" strike="noStrike" dirty="0" smtClean="0">
                          <a:effectLst/>
                        </a:rPr>
                        <a:t>- The </a:t>
                      </a:r>
                      <a:r>
                        <a:rPr lang="en-US" sz="1200" u="none" strike="noStrike" dirty="0">
                          <a:effectLst/>
                        </a:rPr>
                        <a:t>number of Global Data References</a:t>
                      </a:r>
                      <a:br>
                        <a:rPr lang="en-US" sz="1200" u="none" strike="noStrike" dirty="0">
                          <a:effectLst/>
                        </a:rPr>
                      </a:br>
                      <a:r>
                        <a:rPr lang="en-US" sz="1200" u="none" strike="noStrike" dirty="0">
                          <a:effectLst/>
                        </a:rPr>
                        <a:t>Over time these inputs will change making the component more or less critical to the system. This information can be used in the Product Risk Analysis (See SDLC Process Flow) </a:t>
                      </a:r>
                      <a:br>
                        <a:rPr lang="en-US" sz="1200" u="none" strike="noStrike" dirty="0">
                          <a:effectLst/>
                        </a:rPr>
                      </a:br>
                      <a:r>
                        <a:rPr lang="en-US" sz="1200" u="none" strike="noStrike" dirty="0">
                          <a:effectLst/>
                        </a:rPr>
                        <a:t>The analysis of the design should focus on the implementation of tactics used to make it more stable in the system.</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1457989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Sustainment </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0711633"/>
              </p:ext>
            </p:extLst>
          </p:nvPr>
        </p:nvGraphicFramePr>
        <p:xfrm>
          <a:off x="351452" y="1066800"/>
          <a:ext cx="8498634" cy="3894414"/>
        </p:xfrm>
        <a:graphic>
          <a:graphicData uri="http://schemas.openxmlformats.org/drawingml/2006/table">
            <a:tbl>
              <a:tblPr>
                <a:tableStyleId>{5C22544A-7EE6-4342-B048-85BDC9FD1C3A}</a:tableStyleId>
              </a:tblPr>
              <a:tblGrid>
                <a:gridCol w="1410970"/>
                <a:gridCol w="2116456"/>
                <a:gridCol w="4971208"/>
              </a:tblGrid>
              <a:tr h="2329543">
                <a:tc>
                  <a:txBody>
                    <a:bodyPr/>
                    <a:lstStyle/>
                    <a:p>
                      <a:pPr algn="l" fontAlgn="ctr"/>
                      <a:r>
                        <a:rPr lang="en-US" sz="1200" b="1" u="none" strike="noStrike" dirty="0">
                          <a:effectLst/>
                        </a:rPr>
                        <a:t>•   Supportability a.k.a. Serviceability</a:t>
                      </a:r>
                      <a:endParaRPr lang="en-US" sz="1200" b="1" i="0" u="none" strike="noStrike" dirty="0">
                        <a:solidFill>
                          <a:srgbClr val="000000"/>
                        </a:solidFill>
                        <a:effectLst/>
                        <a:latin typeface="Calibri" panose="020F0502020204030204" pitchFamily="34" charset="0"/>
                      </a:endParaRPr>
                    </a:p>
                  </a:txBody>
                  <a:tcPr marL="82133" marR="0" marT="0" marB="0"/>
                </a:tc>
                <a:tc>
                  <a:txBody>
                    <a:bodyPr/>
                    <a:lstStyle/>
                    <a:p>
                      <a:pPr algn="l" fontAlgn="t"/>
                      <a:r>
                        <a:rPr lang="en-US" sz="1200" u="none" strike="noStrike" dirty="0">
                          <a:effectLst/>
                        </a:rPr>
                        <a:t>Capability to install, configure, and monitor computer products, identify exceptions or faults, debug or isolate faults to root cause analysis, and provide hardware or software maintenance in pursuit of solving a problem and restoring the product into service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ability of the technical support </a:t>
                      </a:r>
                      <a:r>
                        <a:rPr lang="en-US" sz="1200" u="none" strike="noStrike" dirty="0" smtClean="0">
                          <a:effectLst/>
                        </a:rPr>
                        <a:t>personnel </a:t>
                      </a:r>
                      <a:r>
                        <a:rPr lang="en-US" sz="1200" u="none" strike="noStrike" dirty="0">
                          <a:effectLst/>
                        </a:rPr>
                        <a:t>to install, configure and monitor the systems operation resulting in more efficient product maintenance and reduction of operational costs and maintaining business continuity. To that end the object of these measures are the breadth of services supporting these areas, the depth in which they are supported and the ease in which they can be performed. The method of this measure are the coverage of capabilities and the lower operations support costs afforded by the system owner. </a:t>
                      </a:r>
                      <a:endParaRPr lang="en-US" sz="1200" b="0" i="0" u="none" strike="noStrike" dirty="0">
                        <a:solidFill>
                          <a:srgbClr val="2F75B5"/>
                        </a:solidFill>
                        <a:effectLst/>
                        <a:latin typeface="Calibri" panose="020F0502020204030204" pitchFamily="34" charset="0"/>
                      </a:endParaRPr>
                    </a:p>
                  </a:txBody>
                  <a:tcPr marL="0" marR="0" marT="0" marB="0"/>
                </a:tc>
              </a:tr>
              <a:tr h="1564871">
                <a:tc>
                  <a:txBody>
                    <a:bodyPr/>
                    <a:lstStyle/>
                    <a:p>
                      <a:pPr algn="l" fontAlgn="ctr"/>
                      <a:r>
                        <a:rPr lang="en-US" sz="1200" b="1" u="none" strike="noStrike" dirty="0">
                          <a:effectLst/>
                        </a:rPr>
                        <a:t>•   Testability </a:t>
                      </a:r>
                      <a:endParaRPr lang="en-US" sz="1200" b="1" i="0" u="none" strike="noStrike" dirty="0">
                        <a:solidFill>
                          <a:srgbClr val="000000"/>
                        </a:solidFill>
                        <a:effectLst/>
                        <a:latin typeface="Calibri" panose="020F0502020204030204" pitchFamily="34" charset="0"/>
                      </a:endParaRPr>
                    </a:p>
                  </a:txBody>
                  <a:tcPr marL="82133" marR="0" marT="0" marB="0"/>
                </a:tc>
                <a:tc>
                  <a:txBody>
                    <a:bodyPr/>
                    <a:lstStyle/>
                    <a:p>
                      <a:pPr algn="l" fontAlgn="t"/>
                      <a:r>
                        <a:rPr lang="en-US" sz="1200" u="none" strike="noStrike" dirty="0" smtClean="0">
                          <a:effectLst/>
                        </a:rPr>
                        <a:t>The </a:t>
                      </a:r>
                      <a:r>
                        <a:rPr lang="en-US" sz="1200" u="none" strike="noStrike" dirty="0">
                          <a:effectLst/>
                        </a:rPr>
                        <a:t>degree to which a software artifact (i.e., a software system, software module, requirements- or design document) supports testing in a given test context</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to ensure that a. the requirement is written in a testable manner and b. that the developer uses an approach that will meet the requirements with the minimal amount of code. The objective is to measure how well the system meets the functional and non-functional requirements. The methods of measure are the maturity (clarity and completeness) of the requirements and the Block 1 measurements for pre and post release defects</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4201957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Data </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37786108"/>
              </p:ext>
            </p:extLst>
          </p:nvPr>
        </p:nvGraphicFramePr>
        <p:xfrm>
          <a:off x="283029" y="1066801"/>
          <a:ext cx="8708572" cy="5323113"/>
        </p:xfrm>
        <a:graphic>
          <a:graphicData uri="http://schemas.openxmlformats.org/drawingml/2006/table">
            <a:tbl>
              <a:tblPr>
                <a:tableStyleId>{5C22544A-7EE6-4342-B048-85BDC9FD1C3A}</a:tableStyleId>
              </a:tblPr>
              <a:tblGrid>
                <a:gridCol w="1445826"/>
                <a:gridCol w="2168736"/>
                <a:gridCol w="5094010"/>
              </a:tblGrid>
              <a:tr h="868443">
                <a:tc>
                  <a:txBody>
                    <a:bodyPr/>
                    <a:lstStyle/>
                    <a:p>
                      <a:pPr marL="171450" indent="-171450" algn="l" fontAlgn="ctr">
                        <a:buFont typeface="Arial" panose="020B0604020202020204" pitchFamily="34" charset="0"/>
                        <a:buChar char="•"/>
                      </a:pPr>
                      <a:r>
                        <a:rPr lang="en-US" sz="1200" b="1" u="none" strike="noStrike" dirty="0">
                          <a:effectLst/>
                        </a:rPr>
                        <a:t>Confidentiality</a:t>
                      </a:r>
                      <a:endParaRPr lang="en-US" sz="1200" b="1" i="0" u="none" strike="noStrike" dirty="0">
                        <a:solidFill>
                          <a:srgbClr val="2F75B5"/>
                        </a:solidFill>
                        <a:effectLst/>
                        <a:latin typeface="Calibri" panose="020F0502020204030204" pitchFamily="34" charset="0"/>
                      </a:endParaRPr>
                    </a:p>
                  </a:txBody>
                  <a:tcPr marL="45978" marR="0" marT="0" marB="0"/>
                </a:tc>
                <a:tc>
                  <a:txBody>
                    <a:bodyPr/>
                    <a:lstStyle/>
                    <a:p>
                      <a:pPr algn="l" fontAlgn="t"/>
                      <a:r>
                        <a:rPr lang="en-US" sz="1200" u="none" strike="noStrike" dirty="0">
                          <a:effectLst/>
                        </a:rPr>
                        <a:t>Preserving authorized restrictions on information access and disclosure, including means for protecting personal privacy and proprietary information.</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ability of the system to implement the appropriate level of data security as defined on the tactics slide. The objective is to </a:t>
                      </a:r>
                      <a:r>
                        <a:rPr lang="en-US" sz="1200" u="none" strike="noStrike" dirty="0" smtClean="0">
                          <a:effectLst/>
                        </a:rPr>
                        <a:t>prove </a:t>
                      </a:r>
                      <a:r>
                        <a:rPr lang="en-US" sz="1200" u="none" strike="noStrike" dirty="0">
                          <a:effectLst/>
                        </a:rPr>
                        <a:t>that they have been met through </a:t>
                      </a:r>
                      <a:r>
                        <a:rPr lang="en-US" sz="1200" u="none" strike="noStrike" dirty="0" smtClean="0">
                          <a:effectLst/>
                        </a:rPr>
                        <a:t>non-destructive </a:t>
                      </a:r>
                      <a:r>
                        <a:rPr lang="en-US" sz="1200" u="none" strike="noStrike" dirty="0">
                          <a:effectLst/>
                        </a:rPr>
                        <a:t>testing of the system's authorization controls. The methods of this measure are the set of test cases written expressly to test confidentiality and the use of external teams to attempt to access the data using tests that known security vulnerabilities have been blocked.  </a:t>
                      </a:r>
                      <a:endParaRPr lang="en-US" sz="1200" b="0" i="0" u="none" strike="noStrike" dirty="0">
                        <a:solidFill>
                          <a:srgbClr val="2F75B5"/>
                        </a:solidFill>
                        <a:effectLst/>
                        <a:latin typeface="Calibri" panose="020F0502020204030204" pitchFamily="34" charset="0"/>
                      </a:endParaRPr>
                    </a:p>
                  </a:txBody>
                  <a:tcPr marL="0" marR="0" marT="0" marB="0"/>
                </a:tc>
              </a:tr>
              <a:tr h="1550125">
                <a:tc>
                  <a:txBody>
                    <a:bodyPr/>
                    <a:lstStyle/>
                    <a:p>
                      <a:pPr marL="171450" indent="-171450" algn="l" fontAlgn="ctr">
                        <a:buFont typeface="Arial" panose="020B0604020202020204" pitchFamily="34" charset="0"/>
                        <a:buChar char="•"/>
                      </a:pPr>
                      <a:r>
                        <a:rPr lang="en-US" sz="1200" b="1" u="none" strike="noStrike" dirty="0">
                          <a:effectLst/>
                        </a:rPr>
                        <a:t>Integrity</a:t>
                      </a:r>
                      <a:endParaRPr lang="en-US" sz="1200" b="1" i="0" u="none" strike="noStrike" dirty="0">
                        <a:solidFill>
                          <a:srgbClr val="2F75B5"/>
                        </a:solidFill>
                        <a:effectLst/>
                        <a:latin typeface="Calibri" panose="020F0502020204030204" pitchFamily="34" charset="0"/>
                      </a:endParaRPr>
                    </a:p>
                  </a:txBody>
                  <a:tcPr marL="45978" marR="0" marT="0" marB="0"/>
                </a:tc>
                <a:tc>
                  <a:txBody>
                    <a:bodyPr/>
                    <a:lstStyle/>
                    <a:p>
                      <a:pPr algn="l" fontAlgn="t"/>
                      <a:r>
                        <a:rPr lang="en-US" sz="1200" u="none" strike="noStrike" dirty="0">
                          <a:effectLst/>
                        </a:rPr>
                        <a:t>System takes safeguards to ensure both the correctness and validity of data including correctness checks at the point of entry and integrity checks of interface and data at rest</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system's ability to ensure the accuracy and consistency of data over its entire lifecycle. The object is to ensure that the data is stored exactly as intended through the physical and logical software and in some cases hardware designs. The method of measurement is the application of database design principles for referential and entity integrity to implement ACID properties. Tests performed on the application will test for Data Integrity thus both the </a:t>
                      </a:r>
                      <a:r>
                        <a:rPr lang="en-US" sz="1200" u="none" strike="noStrike" dirty="0" smtClean="0">
                          <a:effectLst/>
                        </a:rPr>
                        <a:t>thoroughness </a:t>
                      </a:r>
                      <a:r>
                        <a:rPr lang="en-US" sz="1200" u="none" strike="noStrike" dirty="0">
                          <a:effectLst/>
                        </a:rPr>
                        <a:t>of the tests and tests results will provide evidence.  </a:t>
                      </a:r>
                      <a:endParaRPr lang="en-US" sz="1200" b="0" i="0" u="none" strike="noStrike" dirty="0">
                        <a:solidFill>
                          <a:srgbClr val="2F75B5"/>
                        </a:solidFill>
                        <a:effectLst/>
                        <a:latin typeface="Calibri" panose="020F0502020204030204" pitchFamily="34" charset="0"/>
                      </a:endParaRPr>
                    </a:p>
                  </a:txBody>
                  <a:tcPr marL="0" marR="0" marT="0" marB="0"/>
                </a:tc>
              </a:tr>
              <a:tr h="1578428">
                <a:tc>
                  <a:txBody>
                    <a:bodyPr/>
                    <a:lstStyle/>
                    <a:p>
                      <a:pPr marL="171450" indent="-171450" algn="l" fontAlgn="ctr">
                        <a:buFont typeface="Arial" panose="020B0604020202020204" pitchFamily="34" charset="0"/>
                        <a:buChar char="•"/>
                      </a:pPr>
                      <a:r>
                        <a:rPr lang="en-US" sz="1200" b="1" u="none" strike="noStrike" dirty="0">
                          <a:effectLst/>
                        </a:rPr>
                        <a:t>Availability </a:t>
                      </a:r>
                      <a:endParaRPr lang="en-US" sz="1200" b="1" i="0" u="none" strike="noStrike" dirty="0">
                        <a:solidFill>
                          <a:srgbClr val="2F75B5"/>
                        </a:solidFill>
                        <a:effectLst/>
                        <a:latin typeface="Calibri" panose="020F0502020204030204" pitchFamily="34" charset="0"/>
                      </a:endParaRPr>
                    </a:p>
                  </a:txBody>
                  <a:tcPr marL="45978" marR="0" marT="0" marB="0"/>
                </a:tc>
                <a:tc>
                  <a:txBody>
                    <a:bodyPr/>
                    <a:lstStyle/>
                    <a:p>
                      <a:pPr algn="l" fontAlgn="t"/>
                      <a:r>
                        <a:rPr lang="en-US" sz="1200" u="none" strike="noStrike" dirty="0">
                          <a:effectLst/>
                        </a:rPr>
                        <a:t>I</a:t>
                      </a:r>
                      <a:r>
                        <a:rPr lang="en-US" sz="1200" u="none" strike="noStrike" dirty="0" smtClean="0">
                          <a:effectLst/>
                        </a:rPr>
                        <a:t>s </a:t>
                      </a:r>
                      <a:r>
                        <a:rPr lang="en-US" sz="1200" u="none" strike="noStrike" dirty="0">
                          <a:effectLst/>
                        </a:rPr>
                        <a:t>the requirement that data and processes be protected from denial of service to authorized users.</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smtClean="0">
                          <a:effectLst/>
                        </a:rPr>
                        <a:t>Data and System Availabilities are highly important characteristics</a:t>
                      </a:r>
                      <a:r>
                        <a:rPr lang="en-US" sz="1200" u="none" strike="noStrike" baseline="0" dirty="0" smtClean="0">
                          <a:effectLst/>
                        </a:rPr>
                        <a:t> to consider for all Digital Aviation software development projects.  Each project will specify availability requirements, usually in terms of “9s” – 4 9s = 99.99% availability, for example, equates to less than 53 minutes of downtime in an entire year.  Development teams need to understand the availability requirements for their projects and ensure that end-to-end design decisions and architecture support those requirements.  There are risks of over engineering for too many 9s or failing to meet customer needs with too few 9s.</a:t>
                      </a:r>
                      <a:endParaRPr lang="en-US" sz="1200" b="0" i="0" u="none" strike="noStrike" dirty="0">
                        <a:solidFill>
                          <a:srgbClr val="2F75B5"/>
                        </a:solidFill>
                        <a:effectLst/>
                        <a:latin typeface="Calibri" panose="020F0502020204030204" pitchFamily="34" charset="0"/>
                      </a:endParaRPr>
                    </a:p>
                  </a:txBody>
                  <a:tcPr marL="0" marR="0" marT="0" marB="0"/>
                </a:tc>
              </a:tr>
              <a:tr h="755950">
                <a:tc>
                  <a:txBody>
                    <a:bodyPr/>
                    <a:lstStyle/>
                    <a:p>
                      <a:pPr marL="171450" indent="-171450" algn="l" fontAlgn="ctr">
                        <a:buFont typeface="Arial" panose="020B0604020202020204" pitchFamily="34" charset="0"/>
                        <a:buChar char="•"/>
                      </a:pPr>
                      <a:r>
                        <a:rPr lang="en-US" sz="1200" b="1" u="none" strike="noStrike" dirty="0">
                          <a:effectLst/>
                        </a:rPr>
                        <a:t>Lineage</a:t>
                      </a:r>
                      <a:endParaRPr lang="en-US" sz="1200" b="1" i="0" u="none" strike="noStrike" dirty="0">
                        <a:solidFill>
                          <a:srgbClr val="2F75B5"/>
                        </a:solidFill>
                        <a:effectLst/>
                        <a:latin typeface="Calibri" panose="020F0502020204030204" pitchFamily="34" charset="0"/>
                      </a:endParaRPr>
                    </a:p>
                  </a:txBody>
                  <a:tcPr marL="45978" marR="0" marT="0" marB="0"/>
                </a:tc>
                <a:tc>
                  <a:txBody>
                    <a:bodyPr/>
                    <a:lstStyle/>
                    <a:p>
                      <a:pPr algn="l" fontAlgn="t"/>
                      <a:r>
                        <a:rPr lang="en-US" sz="1200" u="none" strike="noStrike" dirty="0">
                          <a:effectLst/>
                        </a:rPr>
                        <a:t>Is the requirement that the data source be understood and any modification to the authoritative data be disclosed</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completeness of information either documented or embedded about the data's lineage. The objects are then the system design and data architecture documentation and where appropriate the ability of the UI to divulge the data's origin and transformations. The methods of this measure are inspection of the design and audibility of the data's history.</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694822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Acquisition </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27665009"/>
              </p:ext>
            </p:extLst>
          </p:nvPr>
        </p:nvGraphicFramePr>
        <p:xfrm>
          <a:off x="309340" y="1066800"/>
          <a:ext cx="8551632" cy="4909457"/>
        </p:xfrm>
        <a:graphic>
          <a:graphicData uri="http://schemas.openxmlformats.org/drawingml/2006/table">
            <a:tbl>
              <a:tblPr>
                <a:tableStyleId>{5C22544A-7EE6-4342-B048-85BDC9FD1C3A}</a:tableStyleId>
              </a:tblPr>
              <a:tblGrid>
                <a:gridCol w="1432268"/>
                <a:gridCol w="2117154"/>
                <a:gridCol w="5002210"/>
              </a:tblGrid>
              <a:tr h="1374648">
                <a:tc>
                  <a:txBody>
                    <a:bodyPr/>
                    <a:lstStyle/>
                    <a:p>
                      <a:pPr algn="l" fontAlgn="ctr"/>
                      <a:r>
                        <a:rPr lang="en-US" sz="1200" b="1" u="none" strike="noStrike" dirty="0">
                          <a:effectLst/>
                        </a:rPr>
                        <a:t>•   Affordability </a:t>
                      </a:r>
                      <a:endParaRPr lang="en-US" sz="1200" b="1" i="0" u="none" strike="noStrike" dirty="0">
                        <a:solidFill>
                          <a:srgbClr val="000000"/>
                        </a:solidFill>
                        <a:effectLst/>
                        <a:latin typeface="Calibri" panose="020F0502020204030204" pitchFamily="34" charset="0"/>
                      </a:endParaRPr>
                    </a:p>
                  </a:txBody>
                  <a:tcPr marL="87027" marR="0" marT="0" marB="0"/>
                </a:tc>
                <a:tc>
                  <a:txBody>
                    <a:bodyPr/>
                    <a:lstStyle/>
                    <a:p>
                      <a:pPr algn="l" fontAlgn="t"/>
                      <a:r>
                        <a:rPr lang="en-US" sz="1200" u="none" strike="noStrike" dirty="0" smtClean="0">
                          <a:effectLst/>
                        </a:rPr>
                        <a:t>Cost/Price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degree in which the system's design economizes resources. Resources are labor, time, computing, storage and other i.e. Software Licensing costs. The objects are the costs in dollars, estimated and then actuals. These are balanced against the potential and then actual revenue from the software. The measure is the margin between them, or profit, potential or earned.  </a:t>
                      </a:r>
                      <a:endParaRPr lang="en-US" sz="1200" b="0" i="0" u="none" strike="noStrike" dirty="0">
                        <a:solidFill>
                          <a:srgbClr val="2F75B5"/>
                        </a:solidFill>
                        <a:effectLst/>
                        <a:latin typeface="Calibri" panose="020F0502020204030204" pitchFamily="34" charset="0"/>
                      </a:endParaRPr>
                    </a:p>
                  </a:txBody>
                  <a:tcPr marL="0" marR="0" marT="0" marB="0"/>
                </a:tc>
              </a:tr>
              <a:tr h="1571026">
                <a:tc>
                  <a:txBody>
                    <a:bodyPr/>
                    <a:lstStyle/>
                    <a:p>
                      <a:pPr algn="l" fontAlgn="ctr"/>
                      <a:r>
                        <a:rPr lang="en-US" sz="1200" b="1" u="none" strike="noStrike" dirty="0">
                          <a:effectLst/>
                        </a:rPr>
                        <a:t>•   Certification</a:t>
                      </a:r>
                      <a:endParaRPr lang="en-US" sz="1200" b="1" i="0" u="none" strike="noStrike" dirty="0">
                        <a:solidFill>
                          <a:srgbClr val="000000"/>
                        </a:solidFill>
                        <a:effectLst/>
                        <a:latin typeface="Calibri" panose="020F0502020204030204" pitchFamily="34" charset="0"/>
                      </a:endParaRPr>
                    </a:p>
                  </a:txBody>
                  <a:tcPr marL="87027" marR="0" marT="0" marB="0"/>
                </a:tc>
                <a:tc>
                  <a:txBody>
                    <a:bodyPr/>
                    <a:lstStyle/>
                    <a:p>
                      <a:pPr algn="l" fontAlgn="t"/>
                      <a:r>
                        <a:rPr lang="en-US" sz="1200" u="none" strike="noStrike" dirty="0" smtClean="0">
                          <a:effectLst/>
                        </a:rPr>
                        <a:t>The </a:t>
                      </a:r>
                      <a:r>
                        <a:rPr lang="en-US" sz="1200" u="none" strike="noStrike" dirty="0">
                          <a:effectLst/>
                        </a:rPr>
                        <a:t>confirmation of certain characteristics of an object, person, or organization</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degree in which we can reduce our risk by insuring our software partners are who and what they claim to be by assessing various industry sources of certification. The object will be </a:t>
                      </a:r>
                      <a:r>
                        <a:rPr lang="en-US" sz="1200" u="none" strike="noStrike" dirty="0" smtClean="0">
                          <a:effectLst/>
                        </a:rPr>
                        <a:t>dependent </a:t>
                      </a:r>
                      <a:r>
                        <a:rPr lang="en-US" sz="1200" u="none" strike="noStrike" dirty="0">
                          <a:effectLst/>
                        </a:rPr>
                        <a:t>on the partners claims i.e. an Cloud </a:t>
                      </a:r>
                      <a:r>
                        <a:rPr lang="en-US" sz="1200" u="none" strike="noStrike" dirty="0" smtClean="0">
                          <a:effectLst/>
                        </a:rPr>
                        <a:t>Infrastructure </a:t>
                      </a:r>
                      <a:r>
                        <a:rPr lang="en-US" sz="1200" u="none" strike="noStrike" dirty="0">
                          <a:effectLst/>
                        </a:rPr>
                        <a:t>as a Service supplier should be able to produce certification that they have been audited and tested as a secure data center. The method is inspection of the certificate agencies reports on the partner measured against our requirements. </a:t>
                      </a:r>
                      <a:endParaRPr lang="en-US" sz="1200" b="0" i="0" u="none" strike="noStrike" dirty="0">
                        <a:solidFill>
                          <a:srgbClr val="2F75B5"/>
                        </a:solidFill>
                        <a:effectLst/>
                        <a:latin typeface="Calibri" panose="020F0502020204030204" pitchFamily="34" charset="0"/>
                      </a:endParaRPr>
                    </a:p>
                  </a:txBody>
                  <a:tcPr marL="0" marR="0" marT="0" marB="0"/>
                </a:tc>
              </a:tr>
              <a:tr h="1963783">
                <a:tc>
                  <a:txBody>
                    <a:bodyPr/>
                    <a:lstStyle/>
                    <a:p>
                      <a:pPr algn="l" fontAlgn="ctr"/>
                      <a:r>
                        <a:rPr lang="en-US" sz="1200" b="1" u="none" strike="noStrike" dirty="0">
                          <a:effectLst/>
                        </a:rPr>
                        <a:t>•   Configuration </a:t>
                      </a:r>
                      <a:r>
                        <a:rPr lang="en-US" sz="1200" b="1" u="none" strike="noStrike" dirty="0" smtClean="0">
                          <a:effectLst/>
                        </a:rPr>
                        <a:t>Management </a:t>
                      </a:r>
                      <a:endParaRPr lang="en-US" sz="1200" b="1" i="0" u="none" strike="noStrike" dirty="0">
                        <a:solidFill>
                          <a:srgbClr val="000000"/>
                        </a:solidFill>
                        <a:effectLst/>
                        <a:latin typeface="Calibri" panose="020F0502020204030204" pitchFamily="34" charset="0"/>
                      </a:endParaRPr>
                    </a:p>
                  </a:txBody>
                  <a:tcPr marL="87027" marR="0" marT="0" marB="0"/>
                </a:tc>
                <a:tc>
                  <a:txBody>
                    <a:bodyPr/>
                    <a:lstStyle/>
                    <a:p>
                      <a:pPr algn="l" fontAlgn="t"/>
                      <a:r>
                        <a:rPr lang="en-US" sz="1200" u="none" strike="noStrike" dirty="0">
                          <a:effectLst/>
                        </a:rPr>
                        <a:t>P</a:t>
                      </a:r>
                      <a:r>
                        <a:rPr lang="en-US" sz="1200" u="none" strike="noStrike" dirty="0" smtClean="0">
                          <a:effectLst/>
                        </a:rPr>
                        <a:t>rocess </a:t>
                      </a:r>
                      <a:r>
                        <a:rPr lang="en-US" sz="1200" u="none" strike="noStrike" dirty="0">
                          <a:effectLst/>
                        </a:rPr>
                        <a:t>for establishing and maintaining consistency of a product's performance, functional and physical attributes with its requirements, design and operational information throughout its life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a:t>
                      </a:r>
                      <a:r>
                        <a:rPr lang="en-US" sz="1200" u="none" strike="noStrike" dirty="0" smtClean="0">
                          <a:effectLst/>
                        </a:rPr>
                        <a:t>rigor </a:t>
                      </a:r>
                      <a:r>
                        <a:rPr lang="en-US" sz="1200" u="none" strike="noStrike" dirty="0">
                          <a:effectLst/>
                        </a:rPr>
                        <a:t>in function and process of the documentation and software configuration management. The object are the managed objects of the program or project and adherence to a set of controls that ensure that the only what is approved and tested moves to production, ergo minimizes defects that impact the customer. The method is the collection of and root cause analysis of any post-release defects, the certification that the software objects that are moved to production are known by the customer and that the production documentation represents productions current state.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871575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390524" y="333938"/>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Overview </a:t>
            </a:r>
            <a:endParaRPr lang="en-US" sz="2800" dirty="0">
              <a:solidFill>
                <a:srgbClr val="0070C0"/>
              </a:solidFill>
              <a:latin typeface="Arial" pitchFamily="34" charset="0"/>
            </a:endParaRPr>
          </a:p>
        </p:txBody>
      </p:sp>
      <p:sp>
        <p:nvSpPr>
          <p:cNvPr id="2" name="Content Placeholder 1"/>
          <p:cNvSpPr>
            <a:spLocks noGrp="1"/>
          </p:cNvSpPr>
          <p:nvPr>
            <p:ph idx="1"/>
          </p:nvPr>
        </p:nvSpPr>
        <p:spPr>
          <a:xfrm>
            <a:off x="432705" y="1231559"/>
            <a:ext cx="8820151" cy="5060383"/>
          </a:xfrm>
        </p:spPr>
        <p:txBody>
          <a:bodyPr>
            <a:normAutofit lnSpcReduction="10000"/>
          </a:bodyPr>
          <a:lstStyle/>
          <a:p>
            <a:pPr marL="0" indent="0">
              <a:buNone/>
            </a:pPr>
            <a:r>
              <a:rPr lang="en-US" dirty="0" smtClean="0"/>
              <a:t>Guidance on Quality Attributes is provided in the following categories:</a:t>
            </a:r>
          </a:p>
          <a:p>
            <a:endParaRPr lang="en-US" dirty="0" smtClean="0"/>
          </a:p>
          <a:p>
            <a:pPr marL="1828800"/>
            <a:r>
              <a:rPr lang="en-US" sz="2400" dirty="0" smtClean="0"/>
              <a:t>Availability</a:t>
            </a:r>
          </a:p>
          <a:p>
            <a:pPr marL="1828800"/>
            <a:r>
              <a:rPr lang="en-US" sz="2400" dirty="0" smtClean="0"/>
              <a:t>Performance</a:t>
            </a:r>
          </a:p>
          <a:p>
            <a:pPr marL="1828800"/>
            <a:r>
              <a:rPr lang="en-US" sz="2400" dirty="0" smtClean="0"/>
              <a:t>Robustness</a:t>
            </a:r>
          </a:p>
          <a:p>
            <a:pPr marL="1828800"/>
            <a:r>
              <a:rPr lang="en-US" sz="2400" dirty="0" smtClean="0"/>
              <a:t>Cybersecurity</a:t>
            </a:r>
          </a:p>
          <a:p>
            <a:pPr marL="1828800"/>
            <a:r>
              <a:rPr lang="en-US" sz="2400" dirty="0" smtClean="0"/>
              <a:t>Interoperability</a:t>
            </a:r>
          </a:p>
          <a:p>
            <a:pPr marL="1828800"/>
            <a:r>
              <a:rPr lang="en-US" sz="2400" dirty="0" smtClean="0"/>
              <a:t>Extensibility</a:t>
            </a:r>
          </a:p>
          <a:p>
            <a:pPr marL="1828800"/>
            <a:r>
              <a:rPr lang="en-US" sz="2400" dirty="0" smtClean="0"/>
              <a:t>Operations</a:t>
            </a:r>
          </a:p>
          <a:p>
            <a:pPr marL="1828800"/>
            <a:r>
              <a:rPr lang="en-US" sz="2400" dirty="0" smtClean="0"/>
              <a:t>Sustainment</a:t>
            </a:r>
          </a:p>
          <a:p>
            <a:pPr marL="1828800"/>
            <a:r>
              <a:rPr lang="en-US" sz="2400" dirty="0" smtClean="0"/>
              <a:t>Data</a:t>
            </a:r>
          </a:p>
          <a:p>
            <a:pPr marL="1828800"/>
            <a:r>
              <a:rPr lang="en-US" sz="2400" dirty="0" smtClean="0"/>
              <a:t>Acquisition</a:t>
            </a:r>
          </a:p>
          <a:p>
            <a:endParaRPr lang="en-US" dirty="0"/>
          </a:p>
        </p:txBody>
      </p:sp>
      <p:sp>
        <p:nvSpPr>
          <p:cNvPr id="7" name="TextBox 6"/>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377112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Acquisition </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76330415"/>
              </p:ext>
            </p:extLst>
          </p:nvPr>
        </p:nvGraphicFramePr>
        <p:xfrm>
          <a:off x="266935" y="979714"/>
          <a:ext cx="8724665" cy="5673050"/>
        </p:xfrm>
        <a:graphic>
          <a:graphicData uri="http://schemas.openxmlformats.org/drawingml/2006/table">
            <a:tbl>
              <a:tblPr>
                <a:tableStyleId>{5C22544A-7EE6-4342-B048-85BDC9FD1C3A}</a:tableStyleId>
              </a:tblPr>
              <a:tblGrid>
                <a:gridCol w="1448497"/>
                <a:gridCol w="2172744"/>
                <a:gridCol w="5103424"/>
              </a:tblGrid>
              <a:tr h="1258173">
                <a:tc>
                  <a:txBody>
                    <a:bodyPr/>
                    <a:lstStyle/>
                    <a:p>
                      <a:pPr algn="l" fontAlgn="ctr"/>
                      <a:r>
                        <a:rPr lang="en-US" sz="1200" b="1" u="none" strike="noStrike" dirty="0">
                          <a:effectLst/>
                        </a:rPr>
                        <a:t>•   Compliance</a:t>
                      </a:r>
                      <a:endParaRPr lang="en-US" sz="1200" b="1" i="0" u="none" strike="noStrike" dirty="0">
                        <a:solidFill>
                          <a:srgbClr val="000000"/>
                        </a:solidFill>
                        <a:effectLst/>
                        <a:latin typeface="Calibri" panose="020F0502020204030204" pitchFamily="34" charset="0"/>
                      </a:endParaRPr>
                    </a:p>
                  </a:txBody>
                  <a:tcPr marL="61576" marR="0" marT="0" marB="0"/>
                </a:tc>
                <a:tc>
                  <a:txBody>
                    <a:bodyPr/>
                    <a:lstStyle/>
                    <a:p>
                      <a:pPr algn="l" fontAlgn="t"/>
                      <a:r>
                        <a:rPr lang="en-US" sz="1200" u="none" strike="noStrike" dirty="0">
                          <a:effectLst/>
                        </a:rPr>
                        <a:t>C</a:t>
                      </a:r>
                      <a:r>
                        <a:rPr lang="en-US" sz="1200" u="none" strike="noStrike" dirty="0" smtClean="0">
                          <a:effectLst/>
                        </a:rPr>
                        <a:t>onforming </a:t>
                      </a:r>
                      <a:r>
                        <a:rPr lang="en-US" sz="1200" u="none" strike="noStrike" dirty="0">
                          <a:effectLst/>
                        </a:rPr>
                        <a:t>to a rule, such as a specification, policy, standard or law</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to provide certification that we are compliant with the policies, standards and laws for which the software will be used. The objects of the measure are the certifications and their economic value to the project. The method of the measurement is the valuation of the certificate which may be absolute, i.e. the product has no value without it or partial, the portion of the market sector available if certification is received against the efficiency of getting the certificate. </a:t>
                      </a:r>
                      <a:endParaRPr lang="en-US" sz="1200" b="0" i="0" u="none" strike="noStrike" dirty="0">
                        <a:solidFill>
                          <a:srgbClr val="2F75B5"/>
                        </a:solidFill>
                        <a:effectLst/>
                        <a:latin typeface="Calibri" panose="020F0502020204030204" pitchFamily="34" charset="0"/>
                      </a:endParaRPr>
                    </a:p>
                  </a:txBody>
                  <a:tcPr marL="0" marR="0" marT="0" marB="0"/>
                </a:tc>
              </a:tr>
              <a:tr h="1805867">
                <a:tc>
                  <a:txBody>
                    <a:bodyPr/>
                    <a:lstStyle/>
                    <a:p>
                      <a:pPr algn="l" fontAlgn="ctr"/>
                      <a:r>
                        <a:rPr lang="en-US" sz="1200" b="1" u="none" strike="noStrike" dirty="0">
                          <a:effectLst/>
                        </a:rPr>
                        <a:t>•   Escrow</a:t>
                      </a:r>
                      <a:endParaRPr lang="en-US" sz="1200" b="1" i="0" u="none" strike="noStrike" dirty="0">
                        <a:solidFill>
                          <a:srgbClr val="000000"/>
                        </a:solidFill>
                        <a:effectLst/>
                        <a:latin typeface="Calibri" panose="020F0502020204030204" pitchFamily="34" charset="0"/>
                      </a:endParaRPr>
                    </a:p>
                  </a:txBody>
                  <a:tcPr marL="61576" marR="0" marT="0" marB="0"/>
                </a:tc>
                <a:tc>
                  <a:txBody>
                    <a:bodyPr/>
                    <a:lstStyle/>
                    <a:p>
                      <a:pPr algn="l" fontAlgn="t"/>
                      <a:r>
                        <a:rPr lang="en-US" sz="1200" u="none" strike="noStrike" dirty="0">
                          <a:effectLst/>
                        </a:rPr>
                        <a:t>T</a:t>
                      </a:r>
                      <a:r>
                        <a:rPr lang="en-US" sz="1200" u="none" strike="noStrike" dirty="0" smtClean="0">
                          <a:effectLst/>
                        </a:rPr>
                        <a:t>he </a:t>
                      </a:r>
                      <a:r>
                        <a:rPr lang="en-US" sz="1200" u="none" strike="noStrike" dirty="0">
                          <a:effectLst/>
                        </a:rPr>
                        <a:t>deposit of the source code of software with a third-party escrow agent</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meeting the requirement </a:t>
                      </a:r>
                      <a:r>
                        <a:rPr lang="en-US" sz="1200" u="none" strike="noStrike" dirty="0" smtClean="0">
                          <a:effectLst/>
                        </a:rPr>
                        <a:t>whereby </a:t>
                      </a:r>
                      <a:r>
                        <a:rPr lang="en-US" sz="1200" u="none" strike="noStrike" dirty="0">
                          <a:effectLst/>
                        </a:rPr>
                        <a:t>a third part must act as an agent for the software provider so as to ensure that the same does not have access to data that is classified as sensitive by the customer e.g. if Boeing was the software provider but the system was to be used for both Boeing and Airbus sensitive data a third part would be contracted to provide configuration management and operations services for its deployment. The objects of this measure is </a:t>
                      </a:r>
                      <a:r>
                        <a:rPr lang="en-US" sz="1200" u="none" strike="noStrike" dirty="0" smtClean="0">
                          <a:effectLst/>
                        </a:rPr>
                        <a:t>dependent </a:t>
                      </a:r>
                      <a:r>
                        <a:rPr lang="en-US" sz="1200" u="none" strike="noStrike" dirty="0">
                          <a:effectLst/>
                        </a:rPr>
                        <a:t>on the degree in which the third part must ensure that software cannot leak any data to the software provided. The methods will be process inspection of the third party and threat analysis and penetration testing performed by an </a:t>
                      </a:r>
                      <a:r>
                        <a:rPr lang="en-US" sz="1200" u="none" strike="noStrike" dirty="0" smtClean="0">
                          <a:effectLst/>
                        </a:rPr>
                        <a:t>independent </a:t>
                      </a:r>
                      <a:r>
                        <a:rPr lang="en-US" sz="1200" u="none" strike="noStrike" dirty="0">
                          <a:effectLst/>
                        </a:rPr>
                        <a:t>service provider. </a:t>
                      </a:r>
                      <a:endParaRPr lang="en-US" sz="1200" b="0" i="0" u="none" strike="noStrike" dirty="0">
                        <a:solidFill>
                          <a:srgbClr val="2F75B5"/>
                        </a:solidFill>
                        <a:effectLst/>
                        <a:latin typeface="Calibri" panose="020F0502020204030204" pitchFamily="34" charset="0"/>
                      </a:endParaRPr>
                    </a:p>
                  </a:txBody>
                  <a:tcPr marL="0" marR="0" marT="0" marB="0"/>
                </a:tc>
              </a:tr>
              <a:tr h="1258173">
                <a:tc>
                  <a:txBody>
                    <a:bodyPr/>
                    <a:lstStyle/>
                    <a:p>
                      <a:pPr algn="l" fontAlgn="ctr"/>
                      <a:r>
                        <a:rPr lang="en-US" sz="1200" b="1" u="none" strike="noStrike" dirty="0">
                          <a:effectLst/>
                        </a:rPr>
                        <a:t>•   Legal and licensing issues or patent-infringement-avoidability </a:t>
                      </a:r>
                      <a:endParaRPr lang="en-US" sz="1200" b="1" i="0" u="none" strike="noStrike" dirty="0">
                        <a:solidFill>
                          <a:srgbClr val="000000"/>
                        </a:solidFill>
                        <a:effectLst/>
                        <a:latin typeface="Calibri" panose="020F0502020204030204" pitchFamily="34" charset="0"/>
                      </a:endParaRPr>
                    </a:p>
                  </a:txBody>
                  <a:tcPr marL="61576" marR="0" marT="0" marB="0"/>
                </a:tc>
                <a:tc>
                  <a:txBody>
                    <a:bodyPr/>
                    <a:lstStyle/>
                    <a:p>
                      <a:pPr algn="l" fontAlgn="t"/>
                      <a:r>
                        <a:rPr lang="en-US" sz="1200" u="none" strike="noStrike" dirty="0">
                          <a:effectLst/>
                        </a:rPr>
                        <a:t>E</a:t>
                      </a:r>
                      <a:r>
                        <a:rPr lang="en-US" sz="1200" u="none" strike="noStrike" dirty="0" smtClean="0">
                          <a:effectLst/>
                        </a:rPr>
                        <a:t>nd-user </a:t>
                      </a:r>
                      <a:r>
                        <a:rPr lang="en-US" sz="1200" u="none" strike="noStrike" dirty="0">
                          <a:effectLst/>
                        </a:rPr>
                        <a:t>license </a:t>
                      </a:r>
                      <a:r>
                        <a:rPr lang="en-US" sz="1200" u="none" strike="noStrike" dirty="0" smtClean="0">
                          <a:effectLst/>
                        </a:rPr>
                        <a:t>agreement</a:t>
                      </a:r>
                    </a:p>
                    <a:p>
                      <a:pPr algn="l" fontAlgn="t"/>
                      <a:r>
                        <a:rPr lang="en-US" sz="1200" u="none" strike="noStrike" dirty="0" smtClean="0">
                          <a:effectLst/>
                        </a:rPr>
                        <a:t>(</a:t>
                      </a:r>
                      <a:r>
                        <a:rPr lang="en-US" sz="1200" u="none" strike="noStrike" dirty="0">
                          <a:effectLst/>
                        </a:rPr>
                        <a:t>EULA) or software license agreement is the contract between the licensor and purchaser, establishing the purchaser's right to use the software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Clearly documented and communicated agreements along with process enforcement of the same or evident</a:t>
                      </a:r>
                      <a:endParaRPr lang="en-US" sz="1200" b="0" i="0" u="none" strike="noStrike" dirty="0">
                        <a:solidFill>
                          <a:srgbClr val="2F75B5"/>
                        </a:solidFill>
                        <a:effectLst/>
                        <a:latin typeface="Calibri" panose="020F0502020204030204" pitchFamily="34" charset="0"/>
                      </a:endParaRPr>
                    </a:p>
                  </a:txBody>
                  <a:tcPr marL="0" marR="0" marT="0" marB="0"/>
                </a:tc>
              </a:tr>
              <a:tr h="1283930">
                <a:tc>
                  <a:txBody>
                    <a:bodyPr/>
                    <a:lstStyle/>
                    <a:p>
                      <a:pPr algn="l" fontAlgn="ctr"/>
                      <a:r>
                        <a:rPr lang="en-US" sz="1200" b="1" u="none" strike="noStrike" dirty="0">
                          <a:effectLst/>
                        </a:rPr>
                        <a:t>•   Open source </a:t>
                      </a:r>
                      <a:endParaRPr lang="en-US" sz="1200" b="1" i="0" u="none" strike="noStrike" dirty="0">
                        <a:solidFill>
                          <a:srgbClr val="000000"/>
                        </a:solidFill>
                        <a:effectLst/>
                        <a:latin typeface="Calibri" panose="020F0502020204030204" pitchFamily="34" charset="0"/>
                      </a:endParaRPr>
                    </a:p>
                  </a:txBody>
                  <a:tcPr marL="61576" marR="0" marT="0" marB="0"/>
                </a:tc>
                <a:tc>
                  <a:txBody>
                    <a:bodyPr/>
                    <a:lstStyle/>
                    <a:p>
                      <a:pPr algn="l" fontAlgn="t"/>
                      <a:r>
                        <a:rPr lang="en-US" sz="1200" u="none" strike="noStrike" dirty="0" smtClean="0">
                          <a:effectLst/>
                        </a:rPr>
                        <a:t>A</a:t>
                      </a:r>
                      <a:r>
                        <a:rPr lang="en-US" sz="1200" u="none" strike="noStrike" baseline="0" dirty="0" smtClean="0">
                          <a:effectLst/>
                        </a:rPr>
                        <a:t> </a:t>
                      </a:r>
                      <a:r>
                        <a:rPr lang="en-US" sz="1200" u="none" strike="noStrike" dirty="0" smtClean="0">
                          <a:effectLst/>
                        </a:rPr>
                        <a:t>development </a:t>
                      </a:r>
                      <a:r>
                        <a:rPr lang="en-US" sz="1200" u="none" strike="noStrike" dirty="0">
                          <a:effectLst/>
                        </a:rPr>
                        <a:t>model promotes a) universal access via free license to a product's design or blueprint, and b) universal redistribution of that design or blueprint, including subsequent improvements to it by anyone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designs maximize the use of commodity OSS</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3790982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Balanced Approach</a:t>
            </a:r>
            <a:endParaRPr lang="en-US" sz="2800" dirty="0">
              <a:solidFill>
                <a:srgbClr val="0070C0"/>
              </a:solidFill>
              <a:latin typeface="Arial" pitchFamily="34" charset="0"/>
            </a:endParaRPr>
          </a:p>
        </p:txBody>
      </p:sp>
      <p:sp>
        <p:nvSpPr>
          <p:cNvPr id="5" name="Content Placeholder 4"/>
          <p:cNvSpPr>
            <a:spLocks noGrp="1"/>
          </p:cNvSpPr>
          <p:nvPr>
            <p:ph idx="1"/>
          </p:nvPr>
        </p:nvSpPr>
        <p:spPr>
          <a:xfrm>
            <a:off x="628649" y="5155405"/>
            <a:ext cx="8580664" cy="4351338"/>
          </a:xfrm>
        </p:spPr>
        <p:txBody>
          <a:bodyPr>
            <a:noAutofit/>
          </a:bodyPr>
          <a:lstStyle/>
          <a:p>
            <a:r>
              <a:rPr lang="en-US" sz="2000" dirty="0" smtClean="0"/>
              <a:t>Quality much be achieved with careful attention to the total cost required.</a:t>
            </a:r>
          </a:p>
          <a:p>
            <a:pPr lvl="1">
              <a:buFont typeface="Calibri" panose="020F0502020204030204" pitchFamily="34" charset="0"/>
              <a:buChar char="−"/>
            </a:pPr>
            <a:r>
              <a:rPr lang="en-US" sz="1700" dirty="0" smtClean="0"/>
              <a:t>Saving money initially, but failing to meet quality requirements for Digital Aviation Customers will likely result in higher total costs in the long run</a:t>
            </a:r>
          </a:p>
          <a:p>
            <a:pPr lvl="1">
              <a:buFont typeface="Calibri" panose="020F0502020204030204" pitchFamily="34" charset="0"/>
              <a:buChar char="−"/>
            </a:pPr>
            <a:r>
              <a:rPr lang="en-US" sz="1700" dirty="0" smtClean="0"/>
              <a:t>Designing applications with quality in mind will result in efficient achievement of the required quality attributes</a:t>
            </a:r>
            <a:endParaRPr lang="en-US" sz="1700" dirty="0"/>
          </a:p>
        </p:txBody>
      </p:sp>
      <p:pic>
        <p:nvPicPr>
          <p:cNvPr id="2" name="Picture 1"/>
          <p:cNvPicPr>
            <a:picLocks noChangeAspect="1"/>
          </p:cNvPicPr>
          <p:nvPr/>
        </p:nvPicPr>
        <p:blipFill>
          <a:blip r:embed="rId3"/>
          <a:stretch>
            <a:fillRect/>
          </a:stretch>
        </p:blipFill>
        <p:spPr>
          <a:xfrm>
            <a:off x="1559855" y="945900"/>
            <a:ext cx="6212545" cy="4071092"/>
          </a:xfrm>
          <a:prstGeom prst="rect">
            <a:avLst/>
          </a:prstGeom>
        </p:spPr>
      </p:pic>
      <p:sp>
        <p:nvSpPr>
          <p:cNvPr id="7" name="TextBox 6"/>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833503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2" y="-297"/>
            <a:ext cx="9138696" cy="6858594"/>
          </a:xfrm>
          <a:prstGeom prst="rect">
            <a:avLst/>
          </a:prstGeom>
        </p:spPr>
      </p:pic>
      <p:sp>
        <p:nvSpPr>
          <p:cNvPr id="2" name="Title 1"/>
          <p:cNvSpPr>
            <a:spLocks noGrp="1"/>
          </p:cNvSpPr>
          <p:nvPr>
            <p:ph type="title"/>
          </p:nvPr>
        </p:nvSpPr>
        <p:spPr/>
        <p:txBody>
          <a:bodyPr>
            <a:normAutofit/>
          </a:bodyPr>
          <a:lstStyle/>
          <a:p>
            <a:pPr eaLnBrk="0" fontAlgn="base" hangingPunct="0">
              <a:lnSpc>
                <a:spcPts val="2600"/>
              </a:lnSpc>
              <a:spcAft>
                <a:spcPct val="0"/>
              </a:spcAft>
            </a:pPr>
            <a:r>
              <a:rPr lang="en-US" sz="2800" dirty="0">
                <a:solidFill>
                  <a:srgbClr val="0070C0"/>
                </a:solidFill>
                <a:latin typeface="Arial" pitchFamily="34" charset="0"/>
              </a:rPr>
              <a:t>Digital Aviation Reference Architecture </a:t>
            </a:r>
          </a:p>
        </p:txBody>
      </p:sp>
      <p:sp>
        <p:nvSpPr>
          <p:cNvPr id="3" name="Content Placeholder 2"/>
          <p:cNvSpPr>
            <a:spLocks noGrp="1"/>
          </p:cNvSpPr>
          <p:nvPr>
            <p:ph idx="1"/>
          </p:nvPr>
        </p:nvSpPr>
        <p:spPr/>
        <p:txBody>
          <a:bodyPr/>
          <a:lstStyle/>
          <a:p>
            <a:pPr marL="1028700" lvl="3" indent="0">
              <a:buNone/>
            </a:pPr>
            <a:r>
              <a:rPr lang="en-US" sz="2000" b="1" dirty="0"/>
              <a:t>For further information, please contact:</a:t>
            </a:r>
          </a:p>
          <a:p>
            <a:pPr marL="0" indent="0">
              <a:buNone/>
            </a:pPr>
            <a:endParaRPr lang="en-US" dirty="0"/>
          </a:p>
          <a:p>
            <a:pPr marL="1028700" lvl="3" indent="0">
              <a:buNone/>
            </a:pPr>
            <a:r>
              <a:rPr lang="en-US" sz="2000" b="1" dirty="0"/>
              <a:t>Scott D. Taylor</a:t>
            </a:r>
            <a:endParaRPr lang="en-US" sz="2000" dirty="0"/>
          </a:p>
          <a:p>
            <a:pPr marL="1028700" lvl="3" indent="0">
              <a:buNone/>
            </a:pPr>
            <a:r>
              <a:rPr lang="en-US" sz="2000" b="1" dirty="0"/>
              <a:t>Management Lead – Digital Aviation Reference Architecture</a:t>
            </a:r>
            <a:endParaRPr lang="en-US" sz="2000" dirty="0"/>
          </a:p>
          <a:p>
            <a:pPr marL="1028700" lvl="3" indent="0">
              <a:buNone/>
            </a:pPr>
            <a:r>
              <a:rPr lang="en-US" sz="2000" b="1" dirty="0"/>
              <a:t>Senior Manager, Software Engineering</a:t>
            </a:r>
            <a:endParaRPr lang="en-US" sz="2000" dirty="0"/>
          </a:p>
          <a:p>
            <a:pPr marL="1028700" lvl="3" indent="0">
              <a:buNone/>
            </a:pPr>
            <a:r>
              <a:rPr lang="en-US" sz="2000" b="1" dirty="0" err="1"/>
              <a:t>Jeppesen</a:t>
            </a:r>
            <a:r>
              <a:rPr lang="en-US" sz="2000" b="1" dirty="0"/>
              <a:t>, a Boeing </a:t>
            </a:r>
            <a:r>
              <a:rPr lang="en-US" sz="2000" b="1" dirty="0" smtClean="0"/>
              <a:t>Company</a:t>
            </a:r>
          </a:p>
          <a:p>
            <a:pPr marL="1028700" lvl="3" indent="0">
              <a:buNone/>
            </a:pPr>
            <a:r>
              <a:rPr lang="en-US" sz="2000" b="1" dirty="0" smtClean="0"/>
              <a:t>Email: scott.d.taylor2@jeppesen.com</a:t>
            </a:r>
            <a:endParaRPr lang="en-US" sz="2000" dirty="0"/>
          </a:p>
          <a:p>
            <a:pPr marL="1028700" lvl="3" indent="0">
              <a:buNone/>
            </a:pPr>
            <a:r>
              <a:rPr lang="en-US" sz="2000" b="1" dirty="0"/>
              <a:t>303-328-4415 - Office</a:t>
            </a:r>
            <a:endParaRPr lang="en-US" sz="2000" dirty="0"/>
          </a:p>
          <a:p>
            <a:pPr marL="1028700" lvl="3" indent="0">
              <a:buNone/>
            </a:pPr>
            <a:r>
              <a:rPr lang="en-US" sz="2000" b="1" dirty="0"/>
              <a:t>303-332-7022 - Mobile</a:t>
            </a:r>
            <a:endParaRPr lang="en-US" sz="2000" dirty="0"/>
          </a:p>
          <a:p>
            <a:pPr marL="0" indent="0">
              <a:buNone/>
            </a:pPr>
            <a:endParaRPr lang="en-US" dirty="0"/>
          </a:p>
        </p:txBody>
      </p:sp>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
        <p:nvSpPr>
          <p:cNvPr id="6" name="Rounded Rectangle 5">
            <a:hlinkClick r:id="rId3" action="ppaction://hlinksldjump"/>
          </p:cNvPr>
          <p:cNvSpPr/>
          <p:nvPr/>
        </p:nvSpPr>
        <p:spPr>
          <a:xfrm>
            <a:off x="8030936" y="6515100"/>
            <a:ext cx="96882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Return</a:t>
            </a:r>
            <a:endParaRPr lang="en-US" dirty="0">
              <a:solidFill>
                <a:schemeClr val="tx2">
                  <a:lumMod val="75000"/>
                </a:schemeClr>
              </a:solidFill>
            </a:endParaRPr>
          </a:p>
        </p:txBody>
      </p:sp>
      <p:sp>
        <p:nvSpPr>
          <p:cNvPr id="7" name="TextBox 6"/>
          <p:cNvSpPr txBox="1"/>
          <p:nvPr/>
        </p:nvSpPr>
        <p:spPr>
          <a:xfrm>
            <a:off x="87136" y="6400800"/>
            <a:ext cx="1338893" cy="369332"/>
          </a:xfrm>
          <a:prstGeom prst="rect">
            <a:avLst/>
          </a:prstGeom>
          <a:noFill/>
        </p:spPr>
        <p:txBody>
          <a:bodyPr wrap="none" rtlCol="0">
            <a:spAutoFit/>
          </a:bodyPr>
          <a:lstStyle/>
          <a:p>
            <a:r>
              <a:rPr lang="en-US" dirty="0" smtClean="0"/>
              <a:t>Version 1.5</a:t>
            </a:r>
            <a:endParaRPr lang="en-US" dirty="0"/>
          </a:p>
        </p:txBody>
      </p:sp>
      <p:sp>
        <p:nvSpPr>
          <p:cNvPr id="8" name="TextBox 7"/>
          <p:cNvSpPr txBox="1"/>
          <p:nvPr/>
        </p:nvSpPr>
        <p:spPr bwMode="auto">
          <a:xfrm>
            <a:off x="8613357" y="5943600"/>
            <a:ext cx="914400" cy="914400"/>
          </a:xfrm>
          <a:prstGeom prst="rect">
            <a:avLst/>
          </a:prstGeom>
          <a:noFill/>
          <a:ln w="9525">
            <a:noFill/>
            <a:miter lim="800000"/>
            <a:headEnd/>
            <a:tailEnd/>
          </a:ln>
        </p:spPr>
        <p:txBody>
          <a:bodyPr vert="horz" wrap="none" lIns="0" tIns="0" rIns="0" bIns="0" numCol="1" rtlCol="0" anchor="b" anchorCtr="0" compatLnSpc="1">
            <a:prstTxWarp prst="textNoShape">
              <a:avLst/>
            </a:prstTxWarp>
            <a:noAutofit/>
          </a:bodyPr>
          <a:lstStyle/>
          <a:p>
            <a:pPr marL="0" marR="0" indent="0" algn="ctr" defTabSz="914400" rtl="0" eaLnBrk="1" fontAlgn="base" latinLnBrk="0" hangingPunct="1">
              <a:lnSpc>
                <a:spcPts val="2600"/>
              </a:lnSpc>
              <a:spcBef>
                <a:spcPct val="0"/>
              </a:spcBef>
              <a:spcAft>
                <a:spcPct val="0"/>
              </a:spcAft>
              <a:buClrTx/>
              <a:buSzTx/>
              <a:buFontTx/>
              <a:buNone/>
              <a:tabLst/>
            </a:pPr>
            <a:r>
              <a:rPr kumimoji="0" lang="en-US" sz="1600" b="0" i="0" u="none" strike="noStrike" kern="1200" cap="none" spc="0" normalizeH="0" baseline="0" noProof="0" dirty="0" smtClean="0">
                <a:ln>
                  <a:noFill/>
                </a:ln>
                <a:effectLst/>
                <a:uLnTx/>
                <a:uFillTx/>
                <a:latin typeface="+mj-lt"/>
                <a:ea typeface="+mj-ea"/>
                <a:cs typeface="Arial" pitchFamily="34" charset="0"/>
              </a:rPr>
              <a:t>a</a:t>
            </a:r>
          </a:p>
        </p:txBody>
      </p:sp>
    </p:spTree>
    <p:extLst>
      <p:ext uri="{BB962C8B-B14F-4D97-AF65-F5344CB8AC3E}">
        <p14:creationId xmlns:p14="http://schemas.microsoft.com/office/powerpoint/2010/main" val="76407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Availability</a:t>
            </a:r>
            <a:endParaRPr lang="en-US" sz="2800" dirty="0">
              <a:solidFill>
                <a:srgbClr val="0070C0"/>
              </a:solidFill>
              <a:latin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20340896"/>
              </p:ext>
            </p:extLst>
          </p:nvPr>
        </p:nvGraphicFramePr>
        <p:xfrm>
          <a:off x="195943" y="1066801"/>
          <a:ext cx="8795657" cy="5464926"/>
        </p:xfrm>
        <a:graphic>
          <a:graphicData uri="http://schemas.openxmlformats.org/drawingml/2006/table">
            <a:tbl>
              <a:tblPr>
                <a:tableStyleId>{5C22544A-7EE6-4342-B048-85BDC9FD1C3A}</a:tableStyleId>
              </a:tblPr>
              <a:tblGrid>
                <a:gridCol w="1219200"/>
                <a:gridCol w="2431507"/>
                <a:gridCol w="5144950"/>
              </a:tblGrid>
              <a:tr h="2859003">
                <a:tc>
                  <a:txBody>
                    <a:bodyPr/>
                    <a:lstStyle/>
                    <a:p>
                      <a:pPr algn="l" fontAlgn="ctr"/>
                      <a:r>
                        <a:rPr lang="en-US" sz="1200" b="1" u="none" strike="noStrike" dirty="0">
                          <a:effectLst/>
                        </a:rPr>
                        <a:t>•   Extensibility </a:t>
                      </a:r>
                      <a:endParaRPr lang="en-US" sz="1200" b="1" i="0" u="none" strike="noStrike" dirty="0">
                        <a:solidFill>
                          <a:srgbClr val="000000"/>
                        </a:solidFill>
                        <a:effectLst/>
                        <a:latin typeface="Calibri" panose="020F0502020204030204" pitchFamily="34" charset="0"/>
                      </a:endParaRPr>
                    </a:p>
                  </a:txBody>
                  <a:tcPr marL="58868" marR="0" marT="0" marB="0"/>
                </a:tc>
                <a:tc>
                  <a:txBody>
                    <a:bodyPr/>
                    <a:lstStyle/>
                    <a:p>
                      <a:pPr algn="l" fontAlgn="t"/>
                      <a:r>
                        <a:rPr lang="en-US" sz="1200" u="none" strike="noStrike">
                          <a:effectLst/>
                        </a:rPr>
                        <a:t>Adding features, and carry-forward of customizations at next version/upgrade. There are three classes of Extensibility; White, Black and Grey box. White box has two sub-classes, Open and Glass. Open being the direct modification of the source code and Glass being modification of the system purely by extending the existing source code without modification of the original. Black box typically found in data driven systems extends systems only through the use of their open API's and Grey box is a hybrid of the two that allows programmers to modify the extentions/API's. </a:t>
                      </a:r>
                      <a:endParaRPr lang="en-US" sz="12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first the definition of the style the system software is adopting and then measuring its success through inspection of the design. The object of the measure is </a:t>
                      </a:r>
                      <a:r>
                        <a:rPr lang="en-US" sz="1200" u="none" strike="noStrike" dirty="0" smtClean="0">
                          <a:effectLst/>
                        </a:rPr>
                        <a:t>dependent </a:t>
                      </a:r>
                      <a:r>
                        <a:rPr lang="en-US" sz="1200" u="none" strike="noStrike" dirty="0">
                          <a:effectLst/>
                        </a:rPr>
                        <a:t>upon the style but in all cases it is focused upon the amount of change to the core source code necessary to support change due to functional and non-functional grown and the deployment requirements of the customer. The method will be a the change metrics from the project/program over time. </a:t>
                      </a:r>
                      <a:endParaRPr lang="en-US" sz="1200" b="0" i="0" u="none" strike="noStrike" dirty="0">
                        <a:solidFill>
                          <a:srgbClr val="2F75B5"/>
                        </a:solidFill>
                        <a:effectLst/>
                        <a:latin typeface="Calibri" panose="020F0502020204030204" pitchFamily="34" charset="0"/>
                      </a:endParaRPr>
                    </a:p>
                  </a:txBody>
                  <a:tcPr marL="0" marR="0" marT="0" marB="0"/>
                </a:tc>
              </a:tr>
              <a:tr h="1149530">
                <a:tc>
                  <a:txBody>
                    <a:bodyPr/>
                    <a:lstStyle/>
                    <a:p>
                      <a:pPr algn="l" fontAlgn="ctr"/>
                      <a:r>
                        <a:rPr lang="en-US" sz="1200" b="1" u="none" strike="noStrike">
                          <a:effectLst/>
                        </a:rPr>
                        <a:t>•   Adaptability </a:t>
                      </a:r>
                      <a:endParaRPr lang="en-US" sz="1200" b="1" i="0" u="none" strike="noStrike">
                        <a:solidFill>
                          <a:srgbClr val="000000"/>
                        </a:solidFill>
                        <a:effectLst/>
                        <a:latin typeface="Calibri" panose="020F0502020204030204" pitchFamily="34" charset="0"/>
                      </a:endParaRPr>
                    </a:p>
                  </a:txBody>
                  <a:tcPr marL="58868" marR="0" marT="0" marB="0"/>
                </a:tc>
                <a:tc>
                  <a:txBody>
                    <a:bodyPr/>
                    <a:lstStyle/>
                    <a:p>
                      <a:pPr algn="l" fontAlgn="t"/>
                      <a:r>
                        <a:rPr lang="en-US" sz="1200" u="none" strike="noStrike">
                          <a:effectLst/>
                        </a:rPr>
                        <a:t>This quality includes the attributes of software expandability, flexibility and upgradeability</a:t>
                      </a:r>
                      <a:endParaRPr lang="en-US" sz="12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a:effectLst/>
                        </a:rPr>
                        <a:t>The concept of this measure is similar to Extensibility but deals with the amount of change needed in the software </a:t>
                      </a:r>
                      <a:r>
                        <a:rPr lang="en-US" sz="1200" u="sng" strike="noStrike">
                          <a:effectLst/>
                        </a:rPr>
                        <a:t>as built</a:t>
                      </a:r>
                      <a:r>
                        <a:rPr lang="en-US" sz="1200" u="none" strike="noStrike">
                          <a:effectLst/>
                        </a:rPr>
                        <a:t> to support its deployment to the customer. The object is any the number and magnitude of software changes to the system required to meet the customer's needs and thus the degree and magnitude that the implementation changes from its baseline. The methods will be the metrics from the change and configuration management processes.</a:t>
                      </a:r>
                      <a:endParaRPr lang="en-US" sz="1200" b="0" i="0" u="none" strike="noStrike">
                        <a:solidFill>
                          <a:srgbClr val="2F75B5"/>
                        </a:solidFill>
                        <a:effectLst/>
                        <a:latin typeface="Calibri" panose="020F0502020204030204" pitchFamily="34" charset="0"/>
                      </a:endParaRPr>
                    </a:p>
                  </a:txBody>
                  <a:tcPr marL="0" marR="0" marT="0" marB="0"/>
                </a:tc>
              </a:tr>
              <a:tr h="1206436">
                <a:tc>
                  <a:txBody>
                    <a:bodyPr/>
                    <a:lstStyle/>
                    <a:p>
                      <a:pPr algn="l" fontAlgn="ctr"/>
                      <a:r>
                        <a:rPr lang="en-US" sz="1200" b="1" u="none" strike="noStrike" dirty="0">
                          <a:effectLst/>
                        </a:rPr>
                        <a:t>•   Maintainability</a:t>
                      </a:r>
                      <a:endParaRPr lang="en-US" sz="1200" b="1" i="0" u="none" strike="noStrike" dirty="0">
                        <a:solidFill>
                          <a:srgbClr val="000000"/>
                        </a:solidFill>
                        <a:effectLst/>
                        <a:latin typeface="Calibri" panose="020F0502020204030204" pitchFamily="34" charset="0"/>
                      </a:endParaRPr>
                    </a:p>
                  </a:txBody>
                  <a:tcPr marL="58868" marR="0" marT="0" marB="0"/>
                </a:tc>
                <a:tc>
                  <a:txBody>
                    <a:bodyPr/>
                    <a:lstStyle/>
                    <a:p>
                      <a:pPr algn="l" fontAlgn="t"/>
                      <a:r>
                        <a:rPr lang="en-US" sz="1200" u="none" strike="noStrike">
                          <a:effectLst/>
                        </a:rPr>
                        <a:t>Characteristic of design and installation, expressed as the probability that an item will be retained in or restored to a specified condition within a given period of time.</a:t>
                      </a:r>
                      <a:endParaRPr lang="en-US" sz="12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reflective of how well the system was designed for maintenance over its lifetime. The object of the measure is both the effort to effect change and the degree the design </a:t>
                      </a:r>
                      <a:r>
                        <a:rPr lang="en-US" sz="1200" u="none" strike="noStrike" dirty="0" smtClean="0">
                          <a:effectLst/>
                        </a:rPr>
                        <a:t>isolates </a:t>
                      </a:r>
                      <a:r>
                        <a:rPr lang="en-US" sz="1200" u="none" strike="noStrike" dirty="0">
                          <a:effectLst/>
                        </a:rPr>
                        <a:t>the change only to the target system feature or capability. The methods of this effort is the percentage of sustaining or development effort that is apportioned to the core system versus to the development of new features and capabilities.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7" name="TextBox 6"/>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1861409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Performance</a:t>
            </a:r>
            <a:endParaRPr lang="en-US" sz="2800" dirty="0">
              <a:solidFill>
                <a:srgbClr val="0070C0"/>
              </a:solidFill>
              <a:latin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92965879"/>
              </p:ext>
            </p:extLst>
          </p:nvPr>
        </p:nvGraphicFramePr>
        <p:xfrm>
          <a:off x="489332" y="1268642"/>
          <a:ext cx="7232651" cy="4561114"/>
        </p:xfrm>
        <a:graphic>
          <a:graphicData uri="http://schemas.openxmlformats.org/drawingml/2006/table">
            <a:tbl>
              <a:tblPr>
                <a:tableStyleId>{5C22544A-7EE6-4342-B048-85BDC9FD1C3A}</a:tableStyleId>
              </a:tblPr>
              <a:tblGrid>
                <a:gridCol w="1200788"/>
                <a:gridCol w="1801181"/>
                <a:gridCol w="4230682"/>
              </a:tblGrid>
              <a:tr h="1422808">
                <a:tc>
                  <a:txBody>
                    <a:bodyPr/>
                    <a:lstStyle/>
                    <a:p>
                      <a:pPr algn="l" fontAlgn="ctr"/>
                      <a:r>
                        <a:rPr lang="en-US" sz="1200" b="1" u="none" strike="noStrike" dirty="0">
                          <a:effectLst/>
                        </a:rPr>
                        <a:t>•   Usability </a:t>
                      </a:r>
                      <a:endParaRPr lang="en-US" sz="1200" b="1" i="0" u="none" strike="noStrike" dirty="0">
                        <a:solidFill>
                          <a:srgbClr val="000000"/>
                        </a:solidFill>
                        <a:effectLst/>
                        <a:latin typeface="Calibri" panose="020F0502020204030204" pitchFamily="34" charset="0"/>
                      </a:endParaRPr>
                    </a:p>
                  </a:txBody>
                  <a:tcPr marR="0" marT="0" marB="0"/>
                </a:tc>
                <a:tc>
                  <a:txBody>
                    <a:bodyPr/>
                    <a:lstStyle/>
                    <a:p>
                      <a:pPr algn="l" fontAlgn="t"/>
                      <a:r>
                        <a:rPr lang="en-US" sz="1200" b="0" u="none" strike="noStrike" dirty="0">
                          <a:effectLst/>
                        </a:rPr>
                        <a:t>T</a:t>
                      </a:r>
                      <a:r>
                        <a:rPr lang="en-US" sz="1200" b="0" u="none" strike="noStrike" dirty="0" smtClean="0">
                          <a:effectLst/>
                        </a:rPr>
                        <a:t>he </a:t>
                      </a:r>
                      <a:r>
                        <a:rPr lang="en-US" sz="1200" b="0" u="none" strike="noStrike" dirty="0">
                          <a:effectLst/>
                        </a:rPr>
                        <a:t>ease of use and learnability of software application, website, device, or process</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b="0" u="none" strike="noStrike" dirty="0">
                          <a:effectLst/>
                        </a:rPr>
                        <a:t>The concept that is being measured is the ease and speed in which a user can learn the system. The object is the user's ability to resolve questions about how to use a feature or function of the system intuitively and the method is through observations of how quickly the user ascertains the information needed to understand the same and how quickly he is able to apply the information to complete his task. </a:t>
                      </a:r>
                      <a:endParaRPr lang="en-US" sz="1200" b="0" i="0" u="none" strike="noStrike" dirty="0">
                        <a:solidFill>
                          <a:srgbClr val="2F75B5"/>
                        </a:solidFill>
                        <a:effectLst/>
                        <a:latin typeface="Calibri" panose="020F0502020204030204" pitchFamily="34" charset="0"/>
                      </a:endParaRPr>
                    </a:p>
                  </a:txBody>
                  <a:tcPr marL="0" marR="0" marT="0" marB="0"/>
                </a:tc>
              </a:tr>
              <a:tr h="1764281">
                <a:tc>
                  <a:txBody>
                    <a:bodyPr/>
                    <a:lstStyle/>
                    <a:p>
                      <a:pPr algn="l" fontAlgn="ctr"/>
                      <a:r>
                        <a:rPr lang="en-US" sz="1200" b="1" u="none" strike="noStrike" dirty="0">
                          <a:effectLst/>
                        </a:rPr>
                        <a:t>•   Capacity </a:t>
                      </a:r>
                      <a:endParaRPr lang="en-US" sz="1200" b="1" i="0" u="none" strike="noStrike" dirty="0">
                        <a:solidFill>
                          <a:srgbClr val="000000"/>
                        </a:solidFill>
                        <a:effectLst/>
                        <a:latin typeface="Calibri" panose="020F0502020204030204" pitchFamily="34" charset="0"/>
                      </a:endParaRPr>
                    </a:p>
                  </a:txBody>
                  <a:tcPr marR="0" marT="0" marB="0"/>
                </a:tc>
                <a:tc>
                  <a:txBody>
                    <a:bodyPr/>
                    <a:lstStyle/>
                    <a:p>
                      <a:pPr algn="l" fontAlgn="t"/>
                      <a:r>
                        <a:rPr lang="en-US" sz="1200" b="0" u="none" strike="noStrike" dirty="0">
                          <a:effectLst/>
                        </a:rPr>
                        <a:t>L</a:t>
                      </a:r>
                      <a:r>
                        <a:rPr lang="en-US" sz="1200" b="0" u="none" strike="noStrike" dirty="0" smtClean="0">
                          <a:effectLst/>
                        </a:rPr>
                        <a:t>oads</a:t>
                      </a:r>
                      <a:r>
                        <a:rPr lang="en-US" sz="1200" b="0" u="none" strike="noStrike" dirty="0">
                          <a:effectLst/>
                        </a:rPr>
                        <a:t>, current and forecast, steady-state and peak</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b="0" u="none" strike="noStrike">
                          <a:effectLst/>
                        </a:rPr>
                        <a:t>The concept that is being measured is the capacity of the system to support a given workload and the behavior of the system when that workload changes. The objects of measurement are the functions in the 3 tiers of the architecture from the presentation tier and the efficiency in which it displays its data, through the logic tier and its ability to manage message loads (in the case of a message orientated architecture) to the data tier and its ability to effectively retrieve and store data. As a result this quality will require several measurement methods.</a:t>
                      </a:r>
                      <a:endParaRPr lang="en-US" sz="1200" b="0" i="0" u="none" strike="noStrike">
                        <a:solidFill>
                          <a:srgbClr val="2F75B5"/>
                        </a:solidFill>
                        <a:effectLst/>
                        <a:latin typeface="Calibri" panose="020F0502020204030204" pitchFamily="34" charset="0"/>
                      </a:endParaRPr>
                    </a:p>
                  </a:txBody>
                  <a:tcPr marL="0" marR="0" marT="0" marB="0"/>
                </a:tc>
              </a:tr>
              <a:tr h="1374025">
                <a:tc>
                  <a:txBody>
                    <a:bodyPr/>
                    <a:lstStyle/>
                    <a:p>
                      <a:pPr algn="l" fontAlgn="ctr"/>
                      <a:r>
                        <a:rPr lang="en-US" sz="1200" b="1" u="none" strike="noStrike" dirty="0">
                          <a:effectLst/>
                        </a:rPr>
                        <a:t>•   Efficiency </a:t>
                      </a:r>
                      <a:endParaRPr lang="en-US" sz="1200" b="1" i="0" u="none" strike="noStrike" dirty="0">
                        <a:solidFill>
                          <a:srgbClr val="000000"/>
                        </a:solidFill>
                        <a:effectLst/>
                        <a:latin typeface="Calibri" panose="020F0502020204030204" pitchFamily="34" charset="0"/>
                      </a:endParaRPr>
                    </a:p>
                  </a:txBody>
                  <a:tcPr marR="0" marT="0" marB="0"/>
                </a:tc>
                <a:tc>
                  <a:txBody>
                    <a:bodyPr/>
                    <a:lstStyle/>
                    <a:p>
                      <a:pPr algn="l" fontAlgn="t"/>
                      <a:r>
                        <a:rPr lang="en-US" sz="1200" b="0" u="none" strike="noStrike" dirty="0">
                          <a:effectLst/>
                        </a:rPr>
                        <a:t>R</a:t>
                      </a:r>
                      <a:r>
                        <a:rPr lang="en-US" sz="1200" b="0" u="none" strike="noStrike" dirty="0" smtClean="0">
                          <a:effectLst/>
                        </a:rPr>
                        <a:t>esource </a:t>
                      </a:r>
                      <a:r>
                        <a:rPr lang="en-US" sz="1200" b="0" u="none" strike="noStrike" dirty="0">
                          <a:effectLst/>
                        </a:rPr>
                        <a:t>consumption for given load</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b="0" u="none" strike="noStrike" dirty="0">
                          <a:effectLst/>
                        </a:rPr>
                        <a:t>The concept that is being measured is the efficiency in which the system consumes available computing resources. The objects of measurement are those resources that are finite. The method is therefore are the initial footprint (idle) of the system at the presentation and logic tiers and then how the computing resources are used from system idle to peak load and back again.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9" name="TextBox 8"/>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200387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Performance</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22877060"/>
              </p:ext>
            </p:extLst>
          </p:nvPr>
        </p:nvGraphicFramePr>
        <p:xfrm>
          <a:off x="476249" y="947058"/>
          <a:ext cx="8368392" cy="5606142"/>
        </p:xfrm>
        <a:graphic>
          <a:graphicData uri="http://schemas.openxmlformats.org/drawingml/2006/table">
            <a:tbl>
              <a:tblPr>
                <a:tableStyleId>{5C22544A-7EE6-4342-B048-85BDC9FD1C3A}</a:tableStyleId>
              </a:tblPr>
              <a:tblGrid>
                <a:gridCol w="1646465"/>
                <a:gridCol w="1826903"/>
                <a:gridCol w="4895024"/>
              </a:tblGrid>
              <a:tr h="1339106">
                <a:tc>
                  <a:txBody>
                    <a:bodyPr/>
                    <a:lstStyle/>
                    <a:p>
                      <a:pPr algn="l" fontAlgn="ctr"/>
                      <a:r>
                        <a:rPr lang="en-US" sz="1200" b="1" u="none" strike="noStrike" dirty="0">
                          <a:effectLst/>
                        </a:rPr>
                        <a:t>•   Effectiveness </a:t>
                      </a:r>
                      <a:endParaRPr lang="en-US" sz="1200" b="1" i="0" u="none" strike="noStrike" dirty="0">
                        <a:solidFill>
                          <a:srgbClr val="000000"/>
                        </a:solidFill>
                        <a:effectLst/>
                        <a:latin typeface="Calibri" panose="020F0502020204030204" pitchFamily="34" charset="0"/>
                      </a:endParaRPr>
                    </a:p>
                  </a:txBody>
                  <a:tcPr marL="62911" marR="0" marT="0" marB="0"/>
                </a:tc>
                <a:tc>
                  <a:txBody>
                    <a:bodyPr/>
                    <a:lstStyle/>
                    <a:p>
                      <a:pPr algn="l" fontAlgn="t"/>
                      <a:r>
                        <a:rPr lang="en-US" sz="1200" u="none" strike="noStrike" dirty="0">
                          <a:effectLst/>
                        </a:rPr>
                        <a:t>R</a:t>
                      </a:r>
                      <a:r>
                        <a:rPr lang="en-US" sz="1200" u="none" strike="noStrike" dirty="0" smtClean="0">
                          <a:effectLst/>
                        </a:rPr>
                        <a:t>esulting </a:t>
                      </a:r>
                      <a:r>
                        <a:rPr lang="en-US" sz="1200" u="none" strike="noStrike" dirty="0">
                          <a:effectLst/>
                        </a:rPr>
                        <a:t>performance in relation to effort</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a:effectLst/>
                        </a:rPr>
                        <a:t>The same concepts are being measured here as in Efficiency however the object is how effectively the system allocates additional resources when needed as in load balancing or allocating more compute resources in an elastic infrastructure. The measures are both the granularity in which additional resources are allocated and any latency the system incurs when allocating more compute (the system having to wait (degrade) because the resources are not yet available). </a:t>
                      </a:r>
                      <a:endParaRPr lang="en-US" sz="1200" b="0" i="0" u="none" strike="noStrike">
                        <a:solidFill>
                          <a:srgbClr val="2F75B5"/>
                        </a:solidFill>
                        <a:effectLst/>
                        <a:latin typeface="Calibri" panose="020F0502020204030204" pitchFamily="34" charset="0"/>
                      </a:endParaRPr>
                    </a:p>
                  </a:txBody>
                  <a:tcPr marL="0" marR="0" marT="0" marB="0"/>
                </a:tc>
              </a:tr>
              <a:tr h="1245677">
                <a:tc>
                  <a:txBody>
                    <a:bodyPr/>
                    <a:lstStyle/>
                    <a:p>
                      <a:pPr algn="l" fontAlgn="ctr"/>
                      <a:r>
                        <a:rPr lang="en-US" sz="1200" b="1" u="none" strike="noStrike" dirty="0">
                          <a:effectLst/>
                        </a:rPr>
                        <a:t>•   Resource </a:t>
                      </a:r>
                      <a:r>
                        <a:rPr lang="en-US" sz="1200" b="1" u="none" strike="noStrike" dirty="0" smtClean="0">
                          <a:effectLst/>
                        </a:rPr>
                        <a:t>Constraints </a:t>
                      </a:r>
                      <a:endParaRPr lang="en-US" sz="1200" b="1" i="0" u="none" strike="noStrike" dirty="0">
                        <a:solidFill>
                          <a:srgbClr val="000000"/>
                        </a:solidFill>
                        <a:effectLst/>
                        <a:latin typeface="Calibri" panose="020F0502020204030204" pitchFamily="34" charset="0"/>
                      </a:endParaRPr>
                    </a:p>
                  </a:txBody>
                  <a:tcPr marL="62911" marR="0" marT="0" marB="0"/>
                </a:tc>
                <a:tc>
                  <a:txBody>
                    <a:bodyPr/>
                    <a:lstStyle/>
                    <a:p>
                      <a:pPr algn="l" fontAlgn="t"/>
                      <a:r>
                        <a:rPr lang="en-US" sz="1200" u="none" strike="noStrike" dirty="0">
                          <a:effectLst/>
                        </a:rPr>
                        <a:t>P</a:t>
                      </a:r>
                      <a:r>
                        <a:rPr lang="en-US" sz="1200" u="none" strike="noStrike" dirty="0" smtClean="0">
                          <a:effectLst/>
                        </a:rPr>
                        <a:t>rocessor </a:t>
                      </a:r>
                      <a:r>
                        <a:rPr lang="en-US" sz="1200" u="none" strike="noStrike" dirty="0">
                          <a:effectLst/>
                        </a:rPr>
                        <a:t>speed, memory, disk space, network bandwidth, etc.</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a:effectLst/>
                        </a:rPr>
                        <a:t>The concept of this measure is the sensitivity of the system to the operating environment. The objects are the characteristics of the compute needed by the system in order for it to optimally function. The objects of this measure are the number of and type of processors, memory and storage and the network profile. The measures are reflective of the type of system, is it computationally intensive or principally marshalling I/O? </a:t>
                      </a:r>
                      <a:endParaRPr lang="en-US" sz="1200" b="0" i="0" u="none" strike="noStrike">
                        <a:solidFill>
                          <a:srgbClr val="2F75B5"/>
                        </a:solidFill>
                        <a:effectLst/>
                        <a:latin typeface="Calibri" panose="020F0502020204030204" pitchFamily="34" charset="0"/>
                      </a:endParaRPr>
                    </a:p>
                  </a:txBody>
                  <a:tcPr marL="0" marR="0" marT="0" marB="0"/>
                </a:tc>
              </a:tr>
              <a:tr h="3021359">
                <a:tc>
                  <a:txBody>
                    <a:bodyPr/>
                    <a:lstStyle/>
                    <a:p>
                      <a:pPr algn="l" fontAlgn="ctr"/>
                      <a:r>
                        <a:rPr lang="en-US" sz="1200" b="1" u="none" strike="noStrike" dirty="0">
                          <a:effectLst/>
                        </a:rPr>
                        <a:t>•   Response time </a:t>
                      </a:r>
                      <a:endParaRPr lang="en-US" sz="1200" b="1" i="0" u="none" strike="noStrike" dirty="0">
                        <a:solidFill>
                          <a:srgbClr val="000000"/>
                        </a:solidFill>
                        <a:effectLst/>
                        <a:latin typeface="Calibri" panose="020F0502020204030204" pitchFamily="34" charset="0"/>
                      </a:endParaRPr>
                    </a:p>
                  </a:txBody>
                  <a:tcPr marL="62911" marR="0" marT="0" marB="0"/>
                </a:tc>
                <a:tc>
                  <a:txBody>
                    <a:bodyPr/>
                    <a:lstStyle/>
                    <a:p>
                      <a:pPr algn="l" fontAlgn="t"/>
                      <a:r>
                        <a:rPr lang="en-US" sz="1200" u="none" strike="noStrike" dirty="0" smtClean="0">
                          <a:effectLst/>
                        </a:rPr>
                        <a:t>The </a:t>
                      </a:r>
                      <a:r>
                        <a:rPr lang="en-US" sz="1200" u="none" strike="noStrike" dirty="0">
                          <a:effectLst/>
                        </a:rPr>
                        <a:t>response time perceived by end user is the interval between (a) the instant at which a user at a device enters a request for a response and (b) the instant at which the last character of the response is received</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rational perception of latency. As a rule of thumb humans perceive latency as a delay of greater than 100ms. Rational latency however factors in expected system behavior i.e. the time one would expect for the letter I typed on my keyboard to appear on the screen is 100ms however if I am requesting a list of data that I know is long I may be willing to wait up to a second without being informed it is taking longer. The object therefore is a set of quantified measures against classes of functions or capabilities in the system for instance the capability of logging onto the system involves several functions: Entry of Authentication Credentials, Look-up on LDAP, set user-id permissions or present error message or pass user onto to requested feature. Each of those functions introduces some latency and added all together will determine the response time of the log-on capability thus the measure is an aggregate. First Define a list of principle features (classes) of the system to measure and then define the expected response time against each class.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7" name="TextBox 6"/>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3325228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Robustness</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94576622"/>
              </p:ext>
            </p:extLst>
          </p:nvPr>
        </p:nvGraphicFramePr>
        <p:xfrm>
          <a:off x="261257" y="1066801"/>
          <a:ext cx="8610600" cy="3516085"/>
        </p:xfrm>
        <a:graphic>
          <a:graphicData uri="http://schemas.openxmlformats.org/drawingml/2006/table">
            <a:tbl>
              <a:tblPr>
                <a:tableStyleId>{5C22544A-7EE6-4342-B048-85BDC9FD1C3A}</a:tableStyleId>
              </a:tblPr>
              <a:tblGrid>
                <a:gridCol w="1429560"/>
                <a:gridCol w="2144338"/>
                <a:gridCol w="5036702"/>
              </a:tblGrid>
              <a:tr h="2136235">
                <a:tc>
                  <a:txBody>
                    <a:bodyPr/>
                    <a:lstStyle/>
                    <a:p>
                      <a:pPr algn="l" fontAlgn="ctr"/>
                      <a:r>
                        <a:rPr lang="en-US" sz="1200" b="1" u="none" strike="noStrike" dirty="0">
                          <a:effectLst/>
                        </a:rPr>
                        <a:t>•   </a:t>
                      </a:r>
                      <a:r>
                        <a:rPr lang="en-US" sz="1200" b="1" u="none" strike="noStrike" dirty="0" smtClean="0">
                          <a:effectLst/>
                        </a:rPr>
                        <a:t>Robustness </a:t>
                      </a:r>
                      <a:endParaRPr lang="en-US" sz="1200" b="1" i="0" u="none" strike="noStrike" dirty="0">
                        <a:solidFill>
                          <a:srgbClr val="000000"/>
                        </a:solidFill>
                        <a:effectLst/>
                        <a:latin typeface="Calibri" panose="020F0502020204030204" pitchFamily="34" charset="0"/>
                      </a:endParaRPr>
                    </a:p>
                  </a:txBody>
                  <a:tcPr marL="45633" marR="0" marT="0" marB="0"/>
                </a:tc>
                <a:tc>
                  <a:txBody>
                    <a:bodyPr/>
                    <a:lstStyle/>
                    <a:p>
                      <a:pPr algn="l" fontAlgn="t"/>
                      <a:r>
                        <a:rPr lang="en-US" sz="1200" u="none" strike="noStrike" dirty="0">
                          <a:effectLst/>
                        </a:rPr>
                        <a:t>C</a:t>
                      </a:r>
                      <a:r>
                        <a:rPr lang="en-US" sz="1200" u="none" strike="noStrike" dirty="0" smtClean="0">
                          <a:effectLst/>
                        </a:rPr>
                        <a:t>apability </a:t>
                      </a:r>
                      <a:r>
                        <a:rPr lang="en-US" sz="1200" u="none" strike="noStrike" dirty="0">
                          <a:effectLst/>
                        </a:rPr>
                        <a:t>of a computer system to cope with errors during execution or the ability of an algorithm to continue to operate despite abnormalities in input, calculations, etc.</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a:effectLst/>
                        </a:rPr>
                        <a:t>The concept of this measure is dealing with the ability of the system to run without interruption. This necessitates strategies to trap errors before they do harm to functions or data. The objects of this measure are not how many are trapped rather they are how many are not and thus how many system failures occur. Breaking this down similarly as capacity into the 3 tiers of the system we can define how effective the tactics must be i.e. at the presentation layer the objective is to capture any error at the point of entry providing responsive feedback to the user before they request the system to perform a function. At the logic layer defining the factors that will cause an algorithm to failure and then preprocessing those factors to ensure that the error is trapped before the algorithm fails. Finally at the data layer and ensuring the integrity of the data in transit and at rest. The methods will be how many function, feature, or system failures are logged and performing root cause analysis to determine how they were introduced. </a:t>
                      </a:r>
                      <a:endParaRPr lang="en-US" sz="1200" b="0" i="0" u="none" strike="noStrike">
                        <a:solidFill>
                          <a:srgbClr val="2F75B5"/>
                        </a:solidFill>
                        <a:effectLst/>
                        <a:latin typeface="Calibri" panose="020F0502020204030204" pitchFamily="34" charset="0"/>
                      </a:endParaRPr>
                    </a:p>
                  </a:txBody>
                  <a:tcPr marL="0" marR="0" marT="0" marB="0"/>
                </a:tc>
              </a:tr>
              <a:tr h="955765">
                <a:tc>
                  <a:txBody>
                    <a:bodyPr/>
                    <a:lstStyle/>
                    <a:p>
                      <a:pPr algn="l" fontAlgn="ctr"/>
                      <a:r>
                        <a:rPr lang="en-US" sz="1200" b="1" u="none" strike="noStrike" dirty="0">
                          <a:effectLst/>
                        </a:rPr>
                        <a:t>•   Safety </a:t>
                      </a:r>
                      <a:endParaRPr lang="en-US" sz="1200" b="1" i="0" u="none" strike="noStrike" dirty="0">
                        <a:solidFill>
                          <a:srgbClr val="000000"/>
                        </a:solidFill>
                        <a:effectLst/>
                        <a:latin typeface="Calibri" panose="020F0502020204030204" pitchFamily="34" charset="0"/>
                      </a:endParaRPr>
                    </a:p>
                  </a:txBody>
                  <a:tcPr marL="45633" marR="0" marT="0" marB="0"/>
                </a:tc>
                <a:tc>
                  <a:txBody>
                    <a:bodyPr/>
                    <a:lstStyle/>
                    <a:p>
                      <a:pPr algn="l" fontAlgn="t"/>
                      <a:r>
                        <a:rPr lang="en-US" sz="1200" u="none" strike="noStrike" dirty="0">
                          <a:effectLst/>
                        </a:rPr>
                        <a:t>C</a:t>
                      </a:r>
                      <a:r>
                        <a:rPr lang="en-US" sz="1200" u="none" strike="noStrike" dirty="0" smtClean="0">
                          <a:effectLst/>
                        </a:rPr>
                        <a:t>apability </a:t>
                      </a:r>
                      <a:r>
                        <a:rPr lang="en-US" sz="1200" u="none" strike="noStrike" dirty="0">
                          <a:effectLst/>
                        </a:rPr>
                        <a:t>of a life-critical system to behave as needed, even when components fail</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Concept of this measure is to reduce the risk that any one component will cause the system to be inoperative. For systems that are not life-critical this quality is represented by other qualities that determine availability. For systems that are life-critical the FAA advisory for System Safety Analysis and Assessment for Part 23 Airplanes should be referenced.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3252729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Robustness</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47446304"/>
              </p:ext>
            </p:extLst>
          </p:nvPr>
        </p:nvGraphicFramePr>
        <p:xfrm>
          <a:off x="268443" y="1303111"/>
          <a:ext cx="8610600" cy="2926080"/>
        </p:xfrm>
        <a:graphic>
          <a:graphicData uri="http://schemas.openxmlformats.org/drawingml/2006/table">
            <a:tbl>
              <a:tblPr>
                <a:tableStyleId>{5C22544A-7EE6-4342-B048-85BDC9FD1C3A}</a:tableStyleId>
              </a:tblPr>
              <a:tblGrid>
                <a:gridCol w="1429560"/>
                <a:gridCol w="2144338"/>
                <a:gridCol w="5036702"/>
              </a:tblGrid>
              <a:tr h="1984325">
                <a:tc>
                  <a:txBody>
                    <a:bodyPr/>
                    <a:lstStyle/>
                    <a:p>
                      <a:pPr algn="l" fontAlgn="ctr"/>
                      <a:r>
                        <a:rPr lang="en-US" sz="1200" b="1" u="none" strike="noStrike" dirty="0">
                          <a:effectLst/>
                        </a:rPr>
                        <a:t>•   Survivability </a:t>
                      </a:r>
                      <a:endParaRPr lang="en-US" sz="1200" b="1" i="0" u="none" strike="noStrike" dirty="0">
                        <a:solidFill>
                          <a:srgbClr val="000000"/>
                        </a:solidFill>
                        <a:effectLst/>
                        <a:latin typeface="Calibri" panose="020F0502020204030204" pitchFamily="34" charset="0"/>
                      </a:endParaRPr>
                    </a:p>
                  </a:txBody>
                  <a:tcPr marL="45633" marR="0" marT="0" marB="0"/>
                </a:tc>
                <a:tc>
                  <a:txBody>
                    <a:bodyPr/>
                    <a:lstStyle/>
                    <a:p>
                      <a:pPr algn="l" fontAlgn="t"/>
                      <a:r>
                        <a:rPr lang="en-US" sz="1200" u="none" strike="noStrike" dirty="0">
                          <a:effectLst/>
                        </a:rPr>
                        <a:t>C</a:t>
                      </a:r>
                      <a:r>
                        <a:rPr lang="en-US" sz="1200" u="none" strike="noStrike" dirty="0" smtClean="0">
                          <a:effectLst/>
                        </a:rPr>
                        <a:t>apability </a:t>
                      </a:r>
                      <a:r>
                        <a:rPr lang="en-US" sz="1200" u="none" strike="noStrike" dirty="0">
                          <a:effectLst/>
                        </a:rPr>
                        <a:t>of a system, subsystem, equipment, process, or procedure to continue to function during and after a natural or man-made disturbance</a:t>
                      </a:r>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to quantify the approach taken to ensure that there are no single points of failure in the system design. The object of the measure are testable outcomes from those designs i.e. testing the system's response to failing over a web, application or data server and assessing the degree in which the failure impacts the user. From the user's perspective the amount of work lost, how much has to be redone is the observable measure. The impact is defined in the systems recovery/recoverability objective or overall system Service Level Agreement. An overall objective is to be the least disruptive as possible. The methods for measuring this quality are the system's inability to survive in part or whole a component failure and tested both through destructive testing (shutdown a component while the system is running) and forensic analysis when the system has incurred an outage in production. The second method is to analyze the impact to the user sessions, what work is lost, what is their state after the component failure, when informed to refresh their session what state are they in and where do they stand moving forward and how many users are affected. </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1032793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Cybersecurity</a:t>
            </a:r>
            <a:endParaRPr lang="en-US" sz="2800" dirty="0">
              <a:solidFill>
                <a:srgbClr val="0070C0"/>
              </a:solidFill>
              <a:latin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49195755"/>
              </p:ext>
            </p:extLst>
          </p:nvPr>
        </p:nvGraphicFramePr>
        <p:xfrm>
          <a:off x="250372" y="1066801"/>
          <a:ext cx="8654143" cy="4974771"/>
        </p:xfrm>
        <a:graphic>
          <a:graphicData uri="http://schemas.openxmlformats.org/drawingml/2006/table">
            <a:tbl>
              <a:tblPr>
                <a:tableStyleId>{5C22544A-7EE6-4342-B048-85BDC9FD1C3A}</a:tableStyleId>
              </a:tblPr>
              <a:tblGrid>
                <a:gridCol w="1752263"/>
                <a:gridCol w="2060978"/>
                <a:gridCol w="4840902"/>
              </a:tblGrid>
              <a:tr h="3228827">
                <a:tc>
                  <a:txBody>
                    <a:bodyPr/>
                    <a:lstStyle/>
                    <a:p>
                      <a:pPr algn="l" fontAlgn="ctr"/>
                      <a:r>
                        <a:rPr lang="en-US" sz="1200" b="1" u="none" strike="noStrike" dirty="0">
                          <a:effectLst/>
                        </a:rPr>
                        <a:t>•   Privacy</a:t>
                      </a:r>
                      <a:endParaRPr lang="en-US" sz="1200" b="1" i="0" u="none" strike="noStrike" dirty="0">
                        <a:solidFill>
                          <a:srgbClr val="000000"/>
                        </a:solidFill>
                        <a:effectLst/>
                        <a:latin typeface="Calibri" panose="020F0502020204030204" pitchFamily="34" charset="0"/>
                      </a:endParaRPr>
                    </a:p>
                  </a:txBody>
                  <a:tcPr marL="70183" marR="0" marT="0" marB="0"/>
                </a:tc>
                <a:tc>
                  <a:txBody>
                    <a:bodyPr/>
                    <a:lstStyle/>
                    <a:p>
                      <a:pPr algn="l" fontAlgn="t"/>
                      <a:r>
                        <a:rPr lang="en-US" sz="1200" u="none" strike="noStrike" dirty="0">
                          <a:effectLst/>
                        </a:rPr>
                        <a:t>System protects sensitive data from unauthorized access</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measurement here is seemingly binary in nature, either you can or cannot access data you are not authorized to access. What is observable to the end user should either be nothing, they don't know the data exists, and/or an error message stating the information requested is not accessible based upon their authority level. Those appear to be a concern or measure of usability rather than Privacy per </a:t>
                      </a:r>
                      <a:r>
                        <a:rPr lang="en-US" sz="1200" u="none" strike="noStrike" dirty="0" smtClean="0">
                          <a:effectLst/>
                        </a:rPr>
                        <a:t>se, </a:t>
                      </a:r>
                      <a:r>
                        <a:rPr lang="en-US" sz="1200" u="none" strike="noStrike" dirty="0">
                          <a:effectLst/>
                        </a:rPr>
                        <a:t>Privacy is still a binary measure for effectiveness. As for Efficiency the efficiency of the design and performance of the code to determine if you are authorized though specific to the privacy requirement are measures of performance. Finally the robustness measure, the breadth in which the system is able to determine the privacy of data evaluates if the system has the awareness of how separate data together creates a privacy requirement i.e. Person Name and Telephone Number apart may not be </a:t>
                      </a:r>
                      <a:r>
                        <a:rPr lang="en-US" sz="1200" u="none" strike="noStrike" dirty="0" smtClean="0">
                          <a:effectLst/>
                        </a:rPr>
                        <a:t>considered </a:t>
                      </a:r>
                      <a:r>
                        <a:rPr lang="en-US" sz="1200" u="none" strike="noStrike" dirty="0">
                          <a:effectLst/>
                        </a:rPr>
                        <a:t>sensitive information however together they are. Is it therefore fair to state that the object of this measure is the completeness of the privacy design, that is both the determination of the data's privacy needs and the effectiveness in which it is protected from unauthorized access? If it is, can completeness be quantified or is it mostly subjective ergo qualitative? </a:t>
                      </a:r>
                      <a:endParaRPr lang="en-US" sz="1200" b="0" i="0" u="none" strike="noStrike" dirty="0">
                        <a:solidFill>
                          <a:srgbClr val="2F75B5"/>
                        </a:solidFill>
                        <a:effectLst/>
                        <a:latin typeface="Calibri" panose="020F0502020204030204" pitchFamily="34" charset="0"/>
                      </a:endParaRPr>
                    </a:p>
                  </a:txBody>
                  <a:tcPr marL="0" marR="0" marT="0" marB="0"/>
                </a:tc>
              </a:tr>
              <a:tr h="1745944">
                <a:tc>
                  <a:txBody>
                    <a:bodyPr/>
                    <a:lstStyle/>
                    <a:p>
                      <a:pPr algn="l" fontAlgn="ctr"/>
                      <a:r>
                        <a:rPr lang="en-US" sz="1200" b="1" u="none" strike="noStrike" dirty="0">
                          <a:effectLst/>
                        </a:rPr>
                        <a:t>•   Computing Security </a:t>
                      </a:r>
                      <a:endParaRPr lang="en-US" sz="1200" b="1" i="0" u="none" strike="noStrike" dirty="0">
                        <a:solidFill>
                          <a:srgbClr val="000000"/>
                        </a:solidFill>
                        <a:effectLst/>
                        <a:latin typeface="Calibri" panose="020F0502020204030204" pitchFamily="34" charset="0"/>
                      </a:endParaRPr>
                    </a:p>
                  </a:txBody>
                  <a:tcPr marL="70183" marR="0" marT="0" marB="0"/>
                </a:tc>
                <a:tc>
                  <a:txBody>
                    <a:bodyPr/>
                    <a:lstStyle/>
                    <a:p>
                      <a:pPr algn="l" fontAlgn="t"/>
                      <a:r>
                        <a:rPr lang="en-US" sz="1200" u="none" strike="noStrike" dirty="0">
                          <a:effectLst/>
                        </a:rPr>
                        <a:t>System software is designed with mechanisms that prevent unauthorized changes or access to computing resources, and has automated detection and self correcting</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auditability of the systems CM process from the infrastructure through the layers of the architecture to the application software release process, including Mobile if applicable. The object of the measure is the accuracy of the CM process, are all changes logged and approved. The methods are an audit of the approved change requests against the changes in the infrastructure or application based upon change period scan data; for a given period scan for changes to infrastructure and application software against approved change requests.</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5" name="TextBox 4"/>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2734923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86" y="0"/>
            <a:ext cx="9140514" cy="6858000"/>
          </a:xfrm>
          <a:prstGeom prst="rect">
            <a:avLst/>
          </a:prstGeom>
        </p:spPr>
      </p:pic>
      <p:sp>
        <p:nvSpPr>
          <p:cNvPr id="4" name="Title 3"/>
          <p:cNvSpPr>
            <a:spLocks noGrp="1"/>
          </p:cNvSpPr>
          <p:nvPr>
            <p:ph type="title"/>
          </p:nvPr>
        </p:nvSpPr>
        <p:spPr>
          <a:xfrm>
            <a:off x="628649" y="365127"/>
            <a:ext cx="8362951" cy="701674"/>
          </a:xfrm>
        </p:spPr>
        <p:txBody>
          <a:bodyPr>
            <a:normAutofit/>
          </a:bodyPr>
          <a:lstStyle/>
          <a:p>
            <a:pPr eaLnBrk="0" fontAlgn="base" hangingPunct="0">
              <a:lnSpc>
                <a:spcPts val="2600"/>
              </a:lnSpc>
              <a:spcAft>
                <a:spcPct val="0"/>
              </a:spcAft>
            </a:pPr>
            <a:r>
              <a:rPr lang="en-US" sz="2800" dirty="0" smtClean="0">
                <a:solidFill>
                  <a:srgbClr val="0070C0"/>
                </a:solidFill>
                <a:latin typeface="Arial" pitchFamily="34" charset="0"/>
              </a:rPr>
              <a:t>Quality Attributes - Cybersecurity</a:t>
            </a:r>
            <a:endParaRPr lang="en-US" sz="2800" dirty="0">
              <a:solidFill>
                <a:srgbClr val="0070C0"/>
              </a:solidFill>
              <a:latin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09215478"/>
              </p:ext>
            </p:extLst>
          </p:nvPr>
        </p:nvGraphicFramePr>
        <p:xfrm>
          <a:off x="370233" y="1066801"/>
          <a:ext cx="8621366" cy="4389120"/>
        </p:xfrm>
        <a:graphic>
          <a:graphicData uri="http://schemas.openxmlformats.org/drawingml/2006/table">
            <a:tbl>
              <a:tblPr>
                <a:tableStyleId>{5C22544A-7EE6-4342-B048-85BDC9FD1C3A}</a:tableStyleId>
              </a:tblPr>
              <a:tblGrid>
                <a:gridCol w="1431346"/>
                <a:gridCol w="2147019"/>
                <a:gridCol w="5043001"/>
              </a:tblGrid>
              <a:tr h="985228">
                <a:tc>
                  <a:txBody>
                    <a:bodyPr/>
                    <a:lstStyle/>
                    <a:p>
                      <a:pPr algn="l" fontAlgn="ctr"/>
                      <a:r>
                        <a:rPr lang="en-US" sz="1200" b="1" u="none" strike="noStrike" dirty="0">
                          <a:effectLst/>
                        </a:rPr>
                        <a:t>•   Application Security</a:t>
                      </a:r>
                      <a:endParaRPr lang="en-US" sz="1200" b="1" i="0" u="none" strike="noStrike" dirty="0">
                        <a:solidFill>
                          <a:srgbClr val="000000"/>
                        </a:solidFill>
                        <a:effectLst/>
                        <a:latin typeface="Calibri" panose="020F0502020204030204" pitchFamily="34" charset="0"/>
                      </a:endParaRPr>
                    </a:p>
                  </a:txBody>
                  <a:tcPr marL="40850" marR="0" marT="0" marB="0"/>
                </a:tc>
                <a:tc>
                  <a:txBody>
                    <a:bodyPr/>
                    <a:lstStyle/>
                    <a:p>
                      <a:pPr algn="l" fontAlgn="t"/>
                      <a:r>
                        <a:rPr lang="en-US" sz="1200" u="none" strike="noStrike" dirty="0">
                          <a:effectLst/>
                        </a:rPr>
                        <a:t>Full application lifecycle security practices: A Design-in Security strategy, Authentication, Authorization and compliance, Entitlement processes, Segregated policy points, Penetration testing, and Monitoring, alerting and auditing capabilities</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System and process design evidence and metrics. See "Security SDLC" tab</a:t>
                      </a:r>
                      <a:endParaRPr lang="en-US" sz="1200" b="0" i="0" u="none" strike="noStrike" dirty="0">
                        <a:solidFill>
                          <a:srgbClr val="2F75B5"/>
                        </a:solidFill>
                        <a:effectLst/>
                        <a:latin typeface="Calibri" panose="020F0502020204030204" pitchFamily="34" charset="0"/>
                      </a:endParaRPr>
                    </a:p>
                  </a:txBody>
                  <a:tcPr marL="0" marR="0" marT="0" marB="0"/>
                </a:tc>
              </a:tr>
              <a:tr h="411226">
                <a:tc>
                  <a:txBody>
                    <a:bodyPr/>
                    <a:lstStyle/>
                    <a:p>
                      <a:pPr algn="l" fontAlgn="ctr"/>
                      <a:r>
                        <a:rPr lang="en-US" sz="1200" b="1" u="none" strike="noStrike" dirty="0">
                          <a:effectLst/>
                        </a:rPr>
                        <a:t>•   Data Security</a:t>
                      </a:r>
                      <a:endParaRPr lang="en-US" sz="1200" b="1" i="0" u="none" strike="noStrike" dirty="0">
                        <a:solidFill>
                          <a:srgbClr val="000000"/>
                        </a:solidFill>
                        <a:effectLst/>
                        <a:latin typeface="Calibri" panose="020F0502020204030204" pitchFamily="34" charset="0"/>
                      </a:endParaRPr>
                    </a:p>
                  </a:txBody>
                  <a:tcPr marL="40850" marR="0" marT="0" marB="0"/>
                </a:tc>
                <a:tc>
                  <a:txBody>
                    <a:bodyPr/>
                    <a:lstStyle/>
                    <a:p>
                      <a:pPr algn="l" fontAlgn="t"/>
                      <a:r>
                        <a:rPr lang="en-US" sz="1200" u="none" strike="noStrike" dirty="0">
                          <a:effectLst/>
                        </a:rPr>
                        <a:t>Data is secured to the level required by its sensitivity in every point of the Data Lifecycle.</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the degree in which the design protects the data at every point of its lifecycle. See Tactics for matrix on data sensitivity. The objects are the application of hardware and software based data protection approaches </a:t>
                      </a:r>
                      <a:endParaRPr lang="en-US" sz="1200" b="0" i="0" u="none" strike="noStrike" dirty="0">
                        <a:solidFill>
                          <a:srgbClr val="2F75B5"/>
                        </a:solidFill>
                        <a:effectLst/>
                        <a:latin typeface="Calibri" panose="020F0502020204030204" pitchFamily="34" charset="0"/>
                      </a:endParaRPr>
                    </a:p>
                  </a:txBody>
                  <a:tcPr marL="0" marR="0" marT="0" marB="0"/>
                </a:tc>
              </a:tr>
              <a:tr h="1542096">
                <a:tc>
                  <a:txBody>
                    <a:bodyPr/>
                    <a:lstStyle/>
                    <a:p>
                      <a:pPr algn="l" fontAlgn="ctr"/>
                      <a:r>
                        <a:rPr lang="en-US" sz="1200" b="1" u="none" strike="noStrike" dirty="0">
                          <a:effectLst/>
                        </a:rPr>
                        <a:t>•   Information Security</a:t>
                      </a:r>
                      <a:endParaRPr lang="en-US" sz="1200" b="1" i="0" u="none" strike="noStrike" dirty="0">
                        <a:solidFill>
                          <a:srgbClr val="000000"/>
                        </a:solidFill>
                        <a:effectLst/>
                        <a:latin typeface="Calibri" panose="020F0502020204030204" pitchFamily="34" charset="0"/>
                      </a:endParaRPr>
                    </a:p>
                  </a:txBody>
                  <a:tcPr marL="40850" marR="0" marT="0" marB="0"/>
                </a:tc>
                <a:tc>
                  <a:txBody>
                    <a:bodyPr/>
                    <a:lstStyle/>
                    <a:p>
                      <a:pPr algn="l" fontAlgn="t"/>
                      <a:r>
                        <a:rPr lang="en-US" sz="1200" u="none" strike="noStrike" dirty="0">
                          <a:effectLst/>
                        </a:rPr>
                        <a:t>The designs the aggregation of data into information providing segregation of data where the sensitivity of the data warrants. System provides techniques for detecting and managing irregular data access such as mining or bulk exports</a:t>
                      </a:r>
                      <a:endParaRPr lang="en-US" sz="1200" b="0" i="0" u="none" strike="noStrike" dirty="0">
                        <a:solidFill>
                          <a:srgbClr val="2F75B5"/>
                        </a:solidFill>
                        <a:effectLst/>
                        <a:latin typeface="Calibri" panose="020F0502020204030204" pitchFamily="34" charset="0"/>
                      </a:endParaRPr>
                    </a:p>
                  </a:txBody>
                  <a:tcPr marL="0" marR="0" marT="0" marB="0"/>
                </a:tc>
                <a:tc>
                  <a:txBody>
                    <a:bodyPr/>
                    <a:lstStyle/>
                    <a:p>
                      <a:pPr algn="l" fontAlgn="t"/>
                      <a:r>
                        <a:rPr lang="en-US" sz="1200" u="none" strike="noStrike" dirty="0">
                          <a:effectLst/>
                        </a:rPr>
                        <a:t>The concept of this measure is to demonstrate in design and testing the ability of the system to defend information from unauthorized access, use, </a:t>
                      </a:r>
                      <a:r>
                        <a:rPr lang="en-US" sz="1200" u="none" strike="noStrike" dirty="0" smtClean="0">
                          <a:effectLst/>
                        </a:rPr>
                        <a:t>disclosure, </a:t>
                      </a:r>
                      <a:r>
                        <a:rPr lang="en-US" sz="1200" u="none" strike="noStrike" dirty="0">
                          <a:effectLst/>
                        </a:rPr>
                        <a:t>disruption, modification, perusal, inspection, recording or destruction. This is different from data security in that it must address that the aggregation of data has greater sensitivity. The objects of this measure are the results from the inspection of the how robust the design is in defining the data relationships sensitivity (see Tactics on Data Sensitivity) and the effectiveness of controlling the information assets at the appropriate level and the efficiency or the lack of constraints that information </a:t>
                      </a:r>
                      <a:r>
                        <a:rPr lang="en-US" sz="1200" u="none" strike="noStrike" dirty="0" smtClean="0">
                          <a:effectLst/>
                        </a:rPr>
                        <a:t>security </a:t>
                      </a:r>
                      <a:r>
                        <a:rPr lang="en-US" sz="1200" u="none" strike="noStrike" dirty="0">
                          <a:effectLst/>
                        </a:rPr>
                        <a:t>places on the system resources. The method of measurement will be number of and resolution of findings in an assessment of the design. In addition measuring the effectiveness of the software to implement the design through White/Black Hat testing.</a:t>
                      </a:r>
                      <a:endParaRPr lang="en-US" sz="1200" b="0" i="0" u="none" strike="noStrike" dirty="0">
                        <a:solidFill>
                          <a:srgbClr val="2F75B5"/>
                        </a:solidFill>
                        <a:effectLst/>
                        <a:latin typeface="Calibri" panose="020F0502020204030204" pitchFamily="34" charset="0"/>
                      </a:endParaRPr>
                    </a:p>
                  </a:txBody>
                  <a:tcPr marL="0" marR="0" marT="0" marB="0"/>
                </a:tc>
              </a:tr>
            </a:tbl>
          </a:graphicData>
        </a:graphic>
      </p:graphicFrame>
      <p:sp>
        <p:nvSpPr>
          <p:cNvPr id="7" name="TextBox 6"/>
          <p:cNvSpPr txBox="1"/>
          <p:nvPr/>
        </p:nvSpPr>
        <p:spPr bwMode="auto">
          <a:xfrm>
            <a:off x="2750820" y="6400800"/>
            <a:ext cx="3642360" cy="457200"/>
          </a:xfrm>
          <a:prstGeom prst="rect">
            <a:avLst/>
          </a:prstGeom>
          <a:noFill/>
          <a:ln w="9525">
            <a:noFill/>
            <a:miter lim="800000"/>
            <a:headEnd/>
            <a:tailEnd/>
          </a:ln>
        </p:spPr>
        <p:txBody>
          <a:bodyPr vert="horz" wrap="square" lIns="0" tIns="0" rIns="0" bIns="0" numCol="1" rtlCol="0" anchor="b" anchorCtr="0" compatLnSpc="1">
            <a:prstTxWarp prst="textNoShape">
              <a:avLst/>
            </a:prstTxWarp>
            <a:noAutofit/>
          </a:bodyPr>
          <a:lstStyle/>
          <a:p>
            <a:pPr algn="ctr">
              <a:lnSpc>
                <a:spcPts val="2600"/>
              </a:lnSpc>
            </a:pPr>
            <a:r>
              <a:rPr lang="en-US" sz="1000" dirty="0" smtClean="0">
                <a:solidFill>
                  <a:prstClr val="black"/>
                </a:solidFill>
              </a:rPr>
              <a:t>Boeing Proprietary</a:t>
            </a:r>
          </a:p>
        </p:txBody>
      </p:sp>
    </p:spTree>
    <p:extLst>
      <p:ext uri="{BB962C8B-B14F-4D97-AF65-F5344CB8AC3E}">
        <p14:creationId xmlns:p14="http://schemas.microsoft.com/office/powerpoint/2010/main" val="3885832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_PPT_Template_Final_R1">
  <a:themeElements>
    <a:clrScheme name="Custom 2">
      <a:dk1>
        <a:sysClr val="windowText" lastClr="000000"/>
      </a:dk1>
      <a:lt1>
        <a:sysClr val="window" lastClr="FFFFFF"/>
      </a:lt1>
      <a:dk2>
        <a:srgbClr val="0039A6"/>
      </a:dk2>
      <a:lt2>
        <a:srgbClr val="EEECE1"/>
      </a:lt2>
      <a:accent1>
        <a:srgbClr val="0096DB"/>
      </a:accent1>
      <a:accent2>
        <a:srgbClr val="007165"/>
      </a:accent2>
      <a:accent3>
        <a:srgbClr val="FFA200"/>
      </a:accent3>
      <a:accent4>
        <a:srgbClr val="9E1B32"/>
      </a:accent4>
      <a:accent5>
        <a:srgbClr val="5F6A72"/>
      </a:accent5>
      <a:accent6>
        <a:srgbClr val="A5ACB0"/>
      </a:accent6>
      <a:hlink>
        <a:srgbClr val="002060"/>
      </a:hlink>
      <a:folHlink>
        <a:srgbClr val="001C5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0" tIns="0" rIns="0" bIns="0" numCol="1" anchor="b" anchorCtr="0" compatLnSpc="1">
        <a:prstTxWarp prst="textNoShape">
          <a:avLst/>
        </a:prstTxWarp>
        <a:noAutofit/>
      </a:bodyPr>
      <a:lstStyle>
        <a:defPPr marL="0" marR="0" indent="0" algn="ctr" defTabSz="914400" rtl="0" eaLnBrk="1" fontAlgn="base" latinLnBrk="0" hangingPunct="1">
          <a:lnSpc>
            <a:spcPts val="2600"/>
          </a:lnSpc>
          <a:spcBef>
            <a:spcPct val="0"/>
          </a:spcBef>
          <a:spcAft>
            <a:spcPct val="0"/>
          </a:spcAft>
          <a:buClrTx/>
          <a:buSzTx/>
          <a:buFontTx/>
          <a:buNone/>
          <a:tabLst/>
          <a:defRPr kumimoji="0" sz="2800" b="0" i="0" u="none" strike="noStrike" kern="1200" cap="none" spc="0" normalizeH="0" baseline="0" noProof="0" dirty="0" smtClean="0">
            <a:ln>
              <a:noFill/>
            </a:ln>
            <a:solidFill>
              <a:schemeClr val="accent1"/>
            </a:solidFill>
            <a:effectLst/>
            <a:uLnTx/>
            <a:uFillTx/>
            <a:latin typeface="+mj-lt"/>
            <a:ea typeface="+mj-ea"/>
            <a:cs typeface="Arial" pitchFamily="34" charset="0"/>
          </a:defRPr>
        </a:defPPr>
      </a:lstStyle>
    </a:txDef>
  </a:objectDefaults>
  <a:extraClrSchemeLst/>
</a:theme>
</file>

<file path=ppt/theme/theme10.xml><?xml version="1.0" encoding="utf-8"?>
<a:theme xmlns:a="http://schemas.openxmlformats.org/drawingml/2006/main" name="2_299036_IA_IT_Standar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299036_IA_IT_Standard" id="{D08A9694-0945-4BCC-859C-2808A3076DA8}" vid="{550A4864-26A0-4530-9E59-D32FE04BAECC}"/>
    </a:ext>
  </a:extLst>
</a:theme>
</file>

<file path=ppt/theme/theme11.xml><?xml version="1.0" encoding="utf-8"?>
<a:theme xmlns:a="http://schemas.openxmlformats.org/drawingml/2006/main" name="5_2011_PPT_Template_Final_R1">
  <a:themeElements>
    <a:clrScheme name="Custom 2">
      <a:dk1>
        <a:sysClr val="windowText" lastClr="000000"/>
      </a:dk1>
      <a:lt1>
        <a:sysClr val="window" lastClr="FFFFFF"/>
      </a:lt1>
      <a:dk2>
        <a:srgbClr val="0039A6"/>
      </a:dk2>
      <a:lt2>
        <a:srgbClr val="EEECE1"/>
      </a:lt2>
      <a:accent1>
        <a:srgbClr val="0096DB"/>
      </a:accent1>
      <a:accent2>
        <a:srgbClr val="007165"/>
      </a:accent2>
      <a:accent3>
        <a:srgbClr val="FFA200"/>
      </a:accent3>
      <a:accent4>
        <a:srgbClr val="9E1B32"/>
      </a:accent4>
      <a:accent5>
        <a:srgbClr val="5F6A72"/>
      </a:accent5>
      <a:accent6>
        <a:srgbClr val="A5ACB0"/>
      </a:accent6>
      <a:hlink>
        <a:srgbClr val="002060"/>
      </a:hlink>
      <a:folHlink>
        <a:srgbClr val="001C53"/>
      </a:folHlink>
    </a:clrScheme>
    <a:fontScheme name="2011_PPT_Template_Final_R1">
      <a:majorFont>
        <a:latin typeface=""/>
        <a:ea typeface=""/>
        <a:cs typeface="Arial"/>
      </a:majorFont>
      <a:minorFont>
        <a:latin typefac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0" tIns="0" rIns="0" bIns="0" numCol="1" anchor="b" anchorCtr="0" compatLnSpc="1">
        <a:prstTxWarp prst="textNoShape">
          <a:avLst/>
        </a:prstTxWarp>
        <a:noAutofit/>
      </a:bodyPr>
      <a:lstStyle>
        <a:defPPr marL="0" marR="0" indent="0" algn="ctr" defTabSz="914400" rtl="0" eaLnBrk="1" fontAlgn="base" latinLnBrk="0" hangingPunct="1">
          <a:lnSpc>
            <a:spcPts val="2600"/>
          </a:lnSpc>
          <a:spcBef>
            <a:spcPct val="0"/>
          </a:spcBef>
          <a:spcAft>
            <a:spcPct val="0"/>
          </a:spcAft>
          <a:buClrTx/>
          <a:buSzTx/>
          <a:buFontTx/>
          <a:buNone/>
          <a:tabLst/>
          <a:defRPr kumimoji="0" sz="2800" b="0" i="0" u="none" strike="noStrike" kern="1200" cap="none" spc="0" normalizeH="0" baseline="0" noProof="0" dirty="0" smtClean="0">
            <a:ln>
              <a:noFill/>
            </a:ln>
            <a:solidFill>
              <a:schemeClr val="accent1"/>
            </a:solidFill>
            <a:effectLst/>
            <a:uLnTx/>
            <a:uFillTx/>
            <a:latin typeface="+mj-lt"/>
            <a:ea typeface="+mj-ea"/>
            <a:cs typeface="Arial" pitchFamily="34" charset="0"/>
          </a:defRPr>
        </a:defPPr>
      </a:lstStyle>
    </a:txDef>
  </a:objectDefaults>
  <a:extraClrSchemeLst/>
</a:theme>
</file>

<file path=ppt/theme/theme12.xml><?xml version="1.0" encoding="utf-8"?>
<a:theme xmlns:a="http://schemas.openxmlformats.org/drawingml/2006/main" name="4_299036_IA_IT_Standar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299036_IA_IT_Standard" id="{D08A9694-0945-4BCC-859C-2808A3076DA8}" vid="{550A4864-26A0-4530-9E59-D32FE04BAECC}"/>
    </a:ext>
  </a:extLst>
</a:theme>
</file>

<file path=ppt/theme/theme13.xml><?xml version="1.0" encoding="utf-8"?>
<a:theme xmlns:a="http://schemas.openxmlformats.org/drawingml/2006/main" name="5_299036_IA_IT_Standar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299036_IA_IT_Standard" id="{D08A9694-0945-4BCC-859C-2808A3076DA8}" vid="{550A4864-26A0-4530-9E59-D32FE04BAECC}"/>
    </a:ext>
  </a:extLst>
</a:theme>
</file>

<file path=ppt/theme/theme14.xml><?xml version="1.0" encoding="utf-8"?>
<a:theme xmlns:a="http://schemas.openxmlformats.org/drawingml/2006/main" name="6_299036_IA_IT_Standar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299036_IA_IT_Standard" id="{D08A9694-0945-4BCC-859C-2808A3076DA8}" vid="{550A4864-26A0-4530-9E59-D32FE04BAECC}"/>
    </a:ext>
  </a:extLst>
</a:theme>
</file>

<file path=ppt/theme/theme15.xml><?xml version="1.0" encoding="utf-8"?>
<a:theme xmlns:a="http://schemas.openxmlformats.org/drawingml/2006/main" name="EO&amp;T Slide Master-P">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16.xml><?xml version="1.0" encoding="utf-8"?>
<a:theme xmlns:a="http://schemas.openxmlformats.org/drawingml/2006/main" name="1_EO&amp;T Slide Master-P">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17.xml><?xml version="1.0" encoding="utf-8"?>
<a:theme xmlns:a="http://schemas.openxmlformats.org/drawingml/2006/main" name="2_EO&amp;T Slide Master-P">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18.xml><?xml version="1.0" encoding="utf-8"?>
<a:theme xmlns:a="http://schemas.openxmlformats.org/drawingml/2006/main" name="3_EO&amp;T Slide Master-P">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19.xml><?xml version="1.0" encoding="utf-8"?>
<a:theme xmlns:a="http://schemas.openxmlformats.org/drawingml/2006/main" name="4_EO&amp;T Slide Master-P">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2011_PPT_Template_Final_R1">
  <a:themeElements>
    <a:clrScheme name="Boeing Edge">
      <a:dk1>
        <a:sysClr val="windowText" lastClr="000000"/>
      </a:dk1>
      <a:lt1>
        <a:sysClr val="window" lastClr="FFFFFF"/>
      </a:lt1>
      <a:dk2>
        <a:srgbClr val="0039A6"/>
      </a:dk2>
      <a:lt2>
        <a:srgbClr val="EEECE1"/>
      </a:lt2>
      <a:accent1>
        <a:srgbClr val="0096DB"/>
      </a:accent1>
      <a:accent2>
        <a:srgbClr val="007165"/>
      </a:accent2>
      <a:accent3>
        <a:srgbClr val="FFA200"/>
      </a:accent3>
      <a:accent4>
        <a:srgbClr val="9E1B32"/>
      </a:accent4>
      <a:accent5>
        <a:srgbClr val="5F6A72"/>
      </a:accent5>
      <a:accent6>
        <a:srgbClr val="A5ACB0"/>
      </a:accent6>
      <a:hlink>
        <a:srgbClr val="C00000"/>
      </a:hlink>
      <a:folHlink>
        <a:srgbClr val="6269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0" tIns="0" rIns="0" bIns="0" numCol="1" anchor="b" anchorCtr="0" compatLnSpc="1">
        <a:prstTxWarp prst="textNoShape">
          <a:avLst/>
        </a:prstTxWarp>
        <a:noAutofit/>
      </a:bodyPr>
      <a:lstStyle>
        <a:defPPr marL="0" marR="0" indent="0" algn="ctr" defTabSz="914400" rtl="0" eaLnBrk="1" fontAlgn="base" latinLnBrk="0" hangingPunct="1">
          <a:lnSpc>
            <a:spcPts val="2600"/>
          </a:lnSpc>
          <a:spcBef>
            <a:spcPct val="0"/>
          </a:spcBef>
          <a:spcAft>
            <a:spcPct val="0"/>
          </a:spcAft>
          <a:buClrTx/>
          <a:buSzTx/>
          <a:buFontTx/>
          <a:buNone/>
          <a:tabLst/>
          <a:defRPr kumimoji="0" sz="2800" b="0" i="0" u="none" strike="noStrike" kern="1200" cap="none" spc="0" normalizeH="0" baseline="0" noProof="0" dirty="0" smtClean="0">
            <a:ln>
              <a:noFill/>
            </a:ln>
            <a:solidFill>
              <a:schemeClr val="accent1"/>
            </a:solidFill>
            <a:effectLst/>
            <a:uLnTx/>
            <a:uFillTx/>
            <a:latin typeface="+mj-lt"/>
            <a:ea typeface="+mj-ea"/>
            <a:cs typeface="Arial" pitchFamily="34" charset="0"/>
          </a:defRPr>
        </a:defPPr>
      </a:lstStyle>
    </a:txDef>
  </a:objectDefaults>
  <a:extraClrSchemeLst/>
</a:theme>
</file>

<file path=ppt/theme/theme20.xml><?xml version="1.0" encoding="utf-8"?>
<a:theme xmlns:a="http://schemas.openxmlformats.org/drawingml/2006/main" name="5_EO&amp;T Slide Master-P">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1.xml><?xml version="1.0" encoding="utf-8"?>
<a:theme xmlns:a="http://schemas.openxmlformats.org/drawingml/2006/main" name="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2.xml><?xml version="1.0" encoding="utf-8"?>
<a:theme xmlns:a="http://schemas.openxmlformats.org/drawingml/2006/main" name="1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3.xml><?xml version="1.0" encoding="utf-8"?>
<a:theme xmlns:a="http://schemas.openxmlformats.org/drawingml/2006/main" name="2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4.xml><?xml version="1.0" encoding="utf-8"?>
<a:theme xmlns:a="http://schemas.openxmlformats.org/drawingml/2006/main" name="3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5.xml><?xml version="1.0" encoding="utf-8"?>
<a:theme xmlns:a="http://schemas.openxmlformats.org/drawingml/2006/main" name="4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6.xml><?xml version="1.0" encoding="utf-8"?>
<a:theme xmlns:a="http://schemas.openxmlformats.org/drawingml/2006/main" name="5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7.xml><?xml version="1.0" encoding="utf-8"?>
<a:theme xmlns:a="http://schemas.openxmlformats.org/drawingml/2006/main" name="6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8.xml><?xml version="1.0" encoding="utf-8"?>
<a:theme xmlns:a="http://schemas.openxmlformats.org/drawingml/2006/main" name="7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9.xml><?xml version="1.0" encoding="utf-8"?>
<a:theme xmlns:a="http://schemas.openxmlformats.org/drawingml/2006/main" name="8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xml><?xml version="1.0" encoding="utf-8"?>
<a:theme xmlns:a="http://schemas.openxmlformats.org/drawingml/2006/main" name="15_Blank">
  <a:themeElements>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D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9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1.xml><?xml version="1.0" encoding="utf-8"?>
<a:theme xmlns:a="http://schemas.openxmlformats.org/drawingml/2006/main" name="10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2.xml><?xml version="1.0" encoding="utf-8"?>
<a:theme xmlns:a="http://schemas.openxmlformats.org/drawingml/2006/main" name="11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3.xml><?xml version="1.0" encoding="utf-8"?>
<a:theme xmlns:a="http://schemas.openxmlformats.org/drawingml/2006/main" name="12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4.xml><?xml version="1.0" encoding="utf-8"?>
<a:theme xmlns:a="http://schemas.openxmlformats.org/drawingml/2006/main" name="13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5.xml><?xml version="1.0" encoding="utf-8"?>
<a:theme xmlns:a="http://schemas.openxmlformats.org/drawingml/2006/main" name="14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6.xml><?xml version="1.0" encoding="utf-8"?>
<a:theme xmlns:a="http://schemas.openxmlformats.org/drawingml/2006/main" name="15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7.xml><?xml version="1.0" encoding="utf-8"?>
<a:theme xmlns:a="http://schemas.openxmlformats.org/drawingml/2006/main" name="16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38.xml><?xml version="1.0" encoding="utf-8"?>
<a:theme xmlns:a="http://schemas.openxmlformats.org/drawingml/2006/main" name="BR&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39.xml><?xml version="1.0" encoding="utf-8"?>
<a:theme xmlns:a="http://schemas.openxmlformats.org/drawingml/2006/main" name="17_whiteback_bluesig_identitybar_16x9_widescreen">
  <a:themeElements>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4.xml><?xml version="1.0" encoding="utf-8"?>
<a:theme xmlns:a="http://schemas.openxmlformats.org/drawingml/2006/main" name="16_Blank">
  <a:themeElements>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D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6_2011_PPT_Template_Final_R1">
  <a:themeElements>
    <a:clrScheme name="Boeing Edge">
      <a:dk1>
        <a:sysClr val="windowText" lastClr="000000"/>
      </a:dk1>
      <a:lt1>
        <a:sysClr val="window" lastClr="FFFFFF"/>
      </a:lt1>
      <a:dk2>
        <a:srgbClr val="0039A6"/>
      </a:dk2>
      <a:lt2>
        <a:srgbClr val="EEECE1"/>
      </a:lt2>
      <a:accent1>
        <a:srgbClr val="0096DB"/>
      </a:accent1>
      <a:accent2>
        <a:srgbClr val="007165"/>
      </a:accent2>
      <a:accent3>
        <a:srgbClr val="FFA200"/>
      </a:accent3>
      <a:accent4>
        <a:srgbClr val="9E1B32"/>
      </a:accent4>
      <a:accent5>
        <a:srgbClr val="5F6A72"/>
      </a:accent5>
      <a:accent6>
        <a:srgbClr val="A5ACB0"/>
      </a:accent6>
      <a:hlink>
        <a:srgbClr val="C00000"/>
      </a:hlink>
      <a:folHlink>
        <a:srgbClr val="6269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0" tIns="0" rIns="0" bIns="0" numCol="1" anchor="b" anchorCtr="0" compatLnSpc="1">
        <a:prstTxWarp prst="textNoShape">
          <a:avLst/>
        </a:prstTxWarp>
        <a:noAutofit/>
      </a:bodyPr>
      <a:lstStyle>
        <a:defPPr marL="0" marR="0" indent="0" algn="ctr" defTabSz="914400" rtl="0" eaLnBrk="1" fontAlgn="base" latinLnBrk="0" hangingPunct="1">
          <a:lnSpc>
            <a:spcPts val="2600"/>
          </a:lnSpc>
          <a:spcBef>
            <a:spcPct val="0"/>
          </a:spcBef>
          <a:spcAft>
            <a:spcPct val="0"/>
          </a:spcAft>
          <a:buClrTx/>
          <a:buSzTx/>
          <a:buFontTx/>
          <a:buNone/>
          <a:tabLst/>
          <a:defRPr kumimoji="0" sz="2800" b="0" i="0" u="none" strike="noStrike" kern="1200" cap="none" spc="0" normalizeH="0" baseline="0" noProof="0" dirty="0" smtClean="0">
            <a:ln>
              <a:noFill/>
            </a:ln>
            <a:solidFill>
              <a:schemeClr val="accent1"/>
            </a:solidFill>
            <a:effectLst/>
            <a:uLnTx/>
            <a:uFillTx/>
            <a:latin typeface="+mj-lt"/>
            <a:ea typeface="+mj-ea"/>
            <a:cs typeface="Arial" pitchFamily="34" charset="0"/>
          </a:defRPr>
        </a:defPPr>
      </a:lstStyle>
    </a:txDef>
  </a:objectDefaults>
  <a:extraClrSchemeLst/>
</a:theme>
</file>

<file path=ppt/theme/theme41.xml><?xml version="1.0" encoding="utf-8"?>
<a:theme xmlns:a="http://schemas.openxmlformats.org/drawingml/2006/main" name="2_Blank">
  <a:themeElements>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D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3_Blank">
  <a:themeElements>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D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_Blank">
  <a:themeElements>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D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5_Blank">
  <a:themeElements>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OD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D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7_2011_PPT_Template_Final_R1">
  <a:themeElements>
    <a:clrScheme name="Boeing Edge">
      <a:dk1>
        <a:sysClr val="windowText" lastClr="000000"/>
      </a:dk1>
      <a:lt1>
        <a:sysClr val="window" lastClr="FFFFFF"/>
      </a:lt1>
      <a:dk2>
        <a:srgbClr val="0039A6"/>
      </a:dk2>
      <a:lt2>
        <a:srgbClr val="EEECE1"/>
      </a:lt2>
      <a:accent1>
        <a:srgbClr val="0096DB"/>
      </a:accent1>
      <a:accent2>
        <a:srgbClr val="007165"/>
      </a:accent2>
      <a:accent3>
        <a:srgbClr val="FFA200"/>
      </a:accent3>
      <a:accent4>
        <a:srgbClr val="9E1B32"/>
      </a:accent4>
      <a:accent5>
        <a:srgbClr val="5F6A72"/>
      </a:accent5>
      <a:accent6>
        <a:srgbClr val="A5ACB0"/>
      </a:accent6>
      <a:hlink>
        <a:srgbClr val="C00000"/>
      </a:hlink>
      <a:folHlink>
        <a:srgbClr val="6269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0" tIns="0" rIns="0" bIns="0" numCol="1" anchor="b" anchorCtr="0" compatLnSpc="1">
        <a:prstTxWarp prst="textNoShape">
          <a:avLst/>
        </a:prstTxWarp>
        <a:noAutofit/>
      </a:bodyPr>
      <a:lstStyle>
        <a:defPPr marL="0" marR="0" indent="0" algn="ctr" defTabSz="914400" rtl="0" eaLnBrk="1" fontAlgn="base" latinLnBrk="0" hangingPunct="1">
          <a:lnSpc>
            <a:spcPts val="2600"/>
          </a:lnSpc>
          <a:spcBef>
            <a:spcPct val="0"/>
          </a:spcBef>
          <a:spcAft>
            <a:spcPct val="0"/>
          </a:spcAft>
          <a:buClrTx/>
          <a:buSzTx/>
          <a:buFontTx/>
          <a:buNone/>
          <a:tabLst/>
          <a:defRPr kumimoji="0" sz="2800" b="0" i="0" u="none" strike="noStrike" kern="1200" cap="none" spc="0" normalizeH="0" baseline="0" noProof="0" dirty="0" smtClean="0">
            <a:ln>
              <a:noFill/>
            </a:ln>
            <a:solidFill>
              <a:schemeClr val="accent1"/>
            </a:solidFill>
            <a:effectLst/>
            <a:uLnTx/>
            <a:uFillTx/>
            <a:latin typeface="+mj-lt"/>
            <a:ea typeface="+mj-ea"/>
            <a:cs typeface="Arial" pitchFamily="34" charset="0"/>
          </a:defRPr>
        </a:defPPr>
      </a:lstStyle>
    </a:txDef>
  </a:objectDefaults>
  <a:extraClrSchemeLst/>
</a:theme>
</file>

<file path=ppt/theme/theme4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299036_IA_IT_Standar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299036_IA_IT_Standard" id="{D08A9694-0945-4BCC-859C-2808A3076DA8}" vid="{550A4864-26A0-4530-9E59-D32FE04BAECC}"/>
    </a:ext>
  </a:extLst>
</a:theme>
</file>

<file path=ppt/theme/theme7.xml><?xml version="1.0" encoding="utf-8"?>
<a:theme xmlns:a="http://schemas.openxmlformats.org/drawingml/2006/main" name="4_2011_PPT_Template_Final_R1">
  <a:themeElements>
    <a:clrScheme name="Boeing Edge">
      <a:dk1>
        <a:sysClr val="windowText" lastClr="000000"/>
      </a:dk1>
      <a:lt1>
        <a:sysClr val="window" lastClr="FFFFFF"/>
      </a:lt1>
      <a:dk2>
        <a:srgbClr val="0039A6"/>
      </a:dk2>
      <a:lt2>
        <a:srgbClr val="EEECE1"/>
      </a:lt2>
      <a:accent1>
        <a:srgbClr val="0096DB"/>
      </a:accent1>
      <a:accent2>
        <a:srgbClr val="007165"/>
      </a:accent2>
      <a:accent3>
        <a:srgbClr val="FFA200"/>
      </a:accent3>
      <a:accent4>
        <a:srgbClr val="9E1B32"/>
      </a:accent4>
      <a:accent5>
        <a:srgbClr val="5F6A72"/>
      </a:accent5>
      <a:accent6>
        <a:srgbClr val="A5ACB0"/>
      </a:accent6>
      <a:hlink>
        <a:srgbClr val="C00000"/>
      </a:hlink>
      <a:folHlink>
        <a:srgbClr val="6269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0" tIns="0" rIns="0" bIns="0" numCol="1" anchor="b" anchorCtr="0" compatLnSpc="1">
        <a:prstTxWarp prst="textNoShape">
          <a:avLst/>
        </a:prstTxWarp>
        <a:noAutofit/>
      </a:bodyPr>
      <a:lstStyle>
        <a:defPPr marL="0" marR="0" indent="0" algn="ctr" defTabSz="914400" rtl="0" eaLnBrk="1" fontAlgn="base" latinLnBrk="0" hangingPunct="1">
          <a:lnSpc>
            <a:spcPts val="2600"/>
          </a:lnSpc>
          <a:spcBef>
            <a:spcPct val="0"/>
          </a:spcBef>
          <a:spcAft>
            <a:spcPct val="0"/>
          </a:spcAft>
          <a:buClrTx/>
          <a:buSzTx/>
          <a:buFontTx/>
          <a:buNone/>
          <a:tabLst/>
          <a:defRPr kumimoji="0" sz="2800" b="0" i="0" u="none" strike="noStrike" kern="1200" cap="none" spc="0" normalizeH="0" baseline="0" noProof="0" dirty="0" smtClean="0">
            <a:ln>
              <a:noFill/>
            </a:ln>
            <a:solidFill>
              <a:schemeClr val="accent1"/>
            </a:solidFill>
            <a:effectLst/>
            <a:uLnTx/>
            <a:uFillTx/>
            <a:latin typeface="+mj-lt"/>
            <a:ea typeface="+mj-ea"/>
            <a:cs typeface="Arial" pitchFamily="34" charset="0"/>
          </a:defRPr>
        </a:defPPr>
      </a:lstStyle>
    </a:txDef>
  </a:objectDefaults>
  <a:extraClrSchemeLst/>
</a:theme>
</file>

<file path=ppt/theme/theme8.xml><?xml version="1.0" encoding="utf-8"?>
<a:theme xmlns:a="http://schemas.openxmlformats.org/drawingml/2006/main" name="299036_IA_IT_Standar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299036_IA_IT_Standard" id="{D08A9694-0945-4BCC-859C-2808A3076DA8}" vid="{550A4864-26A0-4530-9E59-D32FE04BAECC}"/>
    </a:ext>
  </a:extLst>
</a:theme>
</file>

<file path=ppt/theme/theme9.xml><?xml version="1.0" encoding="utf-8"?>
<a:theme xmlns:a="http://schemas.openxmlformats.org/drawingml/2006/main" name="1_299036_IA_IT_Standar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299036_IA_IT_Standard" id="{D08A9694-0945-4BCC-859C-2808A3076DA8}" vid="{550A4864-26A0-4530-9E59-D32FE04BAECC}"/>
    </a:ext>
  </a:extLst>
</a:theme>
</file>

<file path=docProps/app.xml><?xml version="1.0" encoding="utf-8"?>
<Properties xmlns="http://schemas.openxmlformats.org/officeDocument/2006/extended-properties" xmlns:vt="http://schemas.openxmlformats.org/officeDocument/2006/docPropsVTypes">
  <Template>blank</Template>
  <TotalTime>17579</TotalTime>
  <Words>5884</Words>
  <Application>Microsoft Office PowerPoint</Application>
  <PresentationFormat>On-screen Show (4:3)</PresentationFormat>
  <Paragraphs>219</Paragraphs>
  <Slides>22</Slides>
  <Notes>0</Notes>
  <HiddenSlides>0</HiddenSlides>
  <MMClips>0</MMClips>
  <ScaleCrop>false</ScaleCrop>
  <HeadingPairs>
    <vt:vector size="6" baseType="variant">
      <vt:variant>
        <vt:lpstr>Fonts Used</vt:lpstr>
      </vt:variant>
      <vt:variant>
        <vt:i4>6</vt:i4>
      </vt:variant>
      <vt:variant>
        <vt:lpstr>Theme</vt:lpstr>
      </vt:variant>
      <vt:variant>
        <vt:i4>45</vt:i4>
      </vt:variant>
      <vt:variant>
        <vt:lpstr>Slide Titles</vt:lpstr>
      </vt:variant>
      <vt:variant>
        <vt:i4>22</vt:i4>
      </vt:variant>
    </vt:vector>
  </HeadingPairs>
  <TitlesOfParts>
    <vt:vector size="73" baseType="lpstr">
      <vt:lpstr>Arial</vt:lpstr>
      <vt:lpstr>Calibri</vt:lpstr>
      <vt:lpstr>Calibri Light</vt:lpstr>
      <vt:lpstr>Symbol</vt:lpstr>
      <vt:lpstr>Times New Roman</vt:lpstr>
      <vt:lpstr>Wingdings</vt:lpstr>
      <vt:lpstr>2011_PPT_Template_Final_R1</vt:lpstr>
      <vt:lpstr>1_2011_PPT_Template_Final_R1</vt:lpstr>
      <vt:lpstr>15_Blank</vt:lpstr>
      <vt:lpstr>16_Blank</vt:lpstr>
      <vt:lpstr>9_Office Theme</vt:lpstr>
      <vt:lpstr>3_299036_IA_IT_Standard</vt:lpstr>
      <vt:lpstr>4_2011_PPT_Template_Final_R1</vt:lpstr>
      <vt:lpstr>299036_IA_IT_Standard</vt:lpstr>
      <vt:lpstr>1_299036_IA_IT_Standard</vt:lpstr>
      <vt:lpstr>2_299036_IA_IT_Standard</vt:lpstr>
      <vt:lpstr>5_2011_PPT_Template_Final_R1</vt:lpstr>
      <vt:lpstr>4_299036_IA_IT_Standard</vt:lpstr>
      <vt:lpstr>5_299036_IA_IT_Standard</vt:lpstr>
      <vt:lpstr>6_299036_IA_IT_Standard</vt:lpstr>
      <vt:lpstr>EO&amp;T Slide Master-P</vt:lpstr>
      <vt:lpstr>1_EO&amp;T Slide Master-P</vt:lpstr>
      <vt:lpstr>2_EO&amp;T Slide Master-P</vt:lpstr>
      <vt:lpstr>3_EO&amp;T Slide Master-P</vt:lpstr>
      <vt:lpstr>4_EO&amp;T Slide Master-P</vt:lpstr>
      <vt:lpstr>5_EO&amp;T Slide Master-P</vt:lpstr>
      <vt:lpstr>whiteback_bluesig_identitybar_16x9_widescreen</vt:lpstr>
      <vt:lpstr>1_whiteback_bluesig_identitybar_16x9_widescreen</vt:lpstr>
      <vt:lpstr>2_whiteback_bluesig_identitybar_16x9_widescreen</vt:lpstr>
      <vt:lpstr>3_whiteback_bluesig_identitybar_16x9_widescreen</vt:lpstr>
      <vt:lpstr>4_whiteback_bluesig_identitybar_16x9_widescreen</vt:lpstr>
      <vt:lpstr>5_whiteback_bluesig_identitybar_16x9_widescreen</vt:lpstr>
      <vt:lpstr>6_whiteback_bluesig_identitybar_16x9_widescreen</vt:lpstr>
      <vt:lpstr>7_whiteback_bluesig_identitybar_16x9_widescreen</vt:lpstr>
      <vt:lpstr>8_whiteback_bluesig_identitybar_16x9_widescreen</vt:lpstr>
      <vt:lpstr>9_whiteback_bluesig_identitybar_16x9_widescreen</vt:lpstr>
      <vt:lpstr>10_whiteback_bluesig_identitybar_16x9_widescreen</vt:lpstr>
      <vt:lpstr>11_whiteback_bluesig_identitybar_16x9_widescreen</vt:lpstr>
      <vt:lpstr>12_whiteback_bluesig_identitybar_16x9_widescreen</vt:lpstr>
      <vt:lpstr>13_whiteback_bluesig_identitybar_16x9_widescreen</vt:lpstr>
      <vt:lpstr>14_whiteback_bluesig_identitybar_16x9_widescreen</vt:lpstr>
      <vt:lpstr>15_whiteback_bluesig_identitybar_16x9_widescreen</vt:lpstr>
      <vt:lpstr>16_whiteback_bluesig_identitybar_16x9_widescreen</vt:lpstr>
      <vt:lpstr>BR&amp;T Slide Master</vt:lpstr>
      <vt:lpstr>17_whiteback_bluesig_identitybar_16x9_widescreen</vt:lpstr>
      <vt:lpstr>6_2011_PPT_Template_Final_R1</vt:lpstr>
      <vt:lpstr>2_Blank</vt:lpstr>
      <vt:lpstr>3_Blank</vt:lpstr>
      <vt:lpstr>4_Blank</vt:lpstr>
      <vt:lpstr>5_Blank</vt:lpstr>
      <vt:lpstr>7_2011_PPT_Template_Final_R1</vt:lpstr>
      <vt:lpstr>Quality Attributes</vt:lpstr>
      <vt:lpstr>Quality Attributes - Overview </vt:lpstr>
      <vt:lpstr>Quality Attributes - Availability</vt:lpstr>
      <vt:lpstr>Quality Attributes - Performance</vt:lpstr>
      <vt:lpstr>Quality Attributes - Performance</vt:lpstr>
      <vt:lpstr>Quality Attributes - Robustness</vt:lpstr>
      <vt:lpstr>Quality Attributes - Robustness</vt:lpstr>
      <vt:lpstr>Quality Attributes - Cybersecurity</vt:lpstr>
      <vt:lpstr>Quality Attributes - Cybersecurity</vt:lpstr>
      <vt:lpstr>Quality Attributes - Cybersecurity</vt:lpstr>
      <vt:lpstr>Quality Attributes - Interoperability</vt:lpstr>
      <vt:lpstr>Quality Attributes - Interoperability</vt:lpstr>
      <vt:lpstr>Quality Attributes - Extensibility </vt:lpstr>
      <vt:lpstr>Quality Attributes – Extensibility</vt:lpstr>
      <vt:lpstr>Quality Attributes – Operations</vt:lpstr>
      <vt:lpstr>Quality Attributes - Sustainment </vt:lpstr>
      <vt:lpstr>Quality Attributes - Sustainment </vt:lpstr>
      <vt:lpstr>Quality Attributes - Data </vt:lpstr>
      <vt:lpstr>Quality Attributes - Acquisition </vt:lpstr>
      <vt:lpstr>Quality Attributes - Acquisition </vt:lpstr>
      <vt:lpstr>Quality Attributes – Balanced Approach</vt:lpstr>
      <vt:lpstr>Digital Aviation Reference Architecture </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LT Offsite Wednesday, January 28, 2015; 7:30 – 5:00</dc:title>
  <dc:creator>klb8627</dc:creator>
  <cp:lastModifiedBy>Simon Wang</cp:lastModifiedBy>
  <cp:revision>1129</cp:revision>
  <cp:lastPrinted>2016-09-16T18:13:29Z</cp:lastPrinted>
  <dcterms:created xsi:type="dcterms:W3CDTF">2014-12-09T18:00:22Z</dcterms:created>
  <dcterms:modified xsi:type="dcterms:W3CDTF">2016-09-23T05:09:21Z</dcterms:modified>
</cp:coreProperties>
</file>