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rofile/Muecahit-Bueyuekyilma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56B46BD-F274-D8B2-4B0A-9FC790DC3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grayscl/>
          </a:blip>
          <a:srcRect t="11073" r="-1" b="3267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C002B-50A6-A6CE-9326-4F94D963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Gender Recognition by voice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456D883-75CF-D944-F8FC-39C68F123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By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2010030343 – Simon Sumanth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2010030452 – Mohammad Fauzaan Pasha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2010030474 – Srikar kanche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2010030439 - Rohit</a:t>
            </a:r>
          </a:p>
        </p:txBody>
      </p:sp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6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A88EB-2F8A-16C3-E52B-AC6CDF19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695" y="938717"/>
            <a:ext cx="8689157" cy="35418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32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3BE0C-433C-60A5-595B-2CF001D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IN" u="sng" dirty="0"/>
              <a:t>Abstract</a:t>
            </a:r>
            <a:endParaRPr lang="en-IN" u="sng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5E55-580D-5CD0-C5D8-1445649A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The speech entailed in human voice comprises essentially paralinguistic information used in many voice-recognition applications. Gender voice is considered one of the pivotal parts to be detected from a given voice, a task that involves certain complications. In order to distinguish gender from a voice signal, a set of techniques have been employed to determine relevant features to be utilized for building a model from a training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80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D73F3-42E8-6080-DDC8-0D2E7199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IN" u="sng" dirty="0"/>
              <a:t>introduction</a:t>
            </a:r>
            <a:endParaRPr lang="en-IN" u="sn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2A7C-199D-43DE-4636-B6C69659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STIXGeneral-Regular"/>
              </a:rPr>
              <a:t>The voice of human speech is an effective communication method consisting of unique semantic linguistic and paralinguistic features such as gender, age, language, accent, and emotional state. </a:t>
            </a:r>
          </a:p>
          <a:p>
            <a:r>
              <a:rPr lang="en-US" b="0" i="0" dirty="0">
                <a:effectLst/>
                <a:latin typeface="STIXGeneral-Regular"/>
              </a:rPr>
              <a:t>The sound waves consisting of human voice are unique among all creatures producing sound since every single wave carries a different frequency.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93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0168A-9C3A-D1F3-1413-FE64EA8A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en-IN" u="sng" dirty="0"/>
              <a:t>Literature survey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9C67B3-225D-0F0E-E56D-AB8C270C6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620419"/>
              </p:ext>
            </p:extLst>
          </p:nvPr>
        </p:nvGraphicFramePr>
        <p:xfrm>
          <a:off x="1474683" y="2331497"/>
          <a:ext cx="9556961" cy="3723228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402325">
                  <a:extLst>
                    <a:ext uri="{9D8B030D-6E8A-4147-A177-3AD203B41FA5}">
                      <a16:colId xmlns:a16="http://schemas.microsoft.com/office/drawing/2014/main" val="2145930408"/>
                    </a:ext>
                  </a:extLst>
                </a:gridCol>
                <a:gridCol w="2372986">
                  <a:extLst>
                    <a:ext uri="{9D8B030D-6E8A-4147-A177-3AD203B41FA5}">
                      <a16:colId xmlns:a16="http://schemas.microsoft.com/office/drawing/2014/main" val="3646480426"/>
                    </a:ext>
                  </a:extLst>
                </a:gridCol>
                <a:gridCol w="2372986">
                  <a:extLst>
                    <a:ext uri="{9D8B030D-6E8A-4147-A177-3AD203B41FA5}">
                      <a16:colId xmlns:a16="http://schemas.microsoft.com/office/drawing/2014/main" val="3651900230"/>
                    </a:ext>
                  </a:extLst>
                </a:gridCol>
                <a:gridCol w="2408664">
                  <a:extLst>
                    <a:ext uri="{9D8B030D-6E8A-4147-A177-3AD203B41FA5}">
                      <a16:colId xmlns:a16="http://schemas.microsoft.com/office/drawing/2014/main" val="1252279552"/>
                    </a:ext>
                  </a:extLst>
                </a:gridCol>
              </a:tblGrid>
              <a:tr h="487996">
                <a:tc>
                  <a:txBody>
                    <a:bodyPr/>
                    <a:lstStyle/>
                    <a:p>
                      <a:r>
                        <a:rPr lang="en-IN" sz="1200" b="1" cap="all" spc="6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 marL="135554" marR="135554" marT="135554" marB="13555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cap="all" spc="60">
                          <a:solidFill>
                            <a:schemeClr val="tx1"/>
                          </a:solidFill>
                        </a:rPr>
                        <a:t>Author(s)</a:t>
                      </a:r>
                    </a:p>
                  </a:txBody>
                  <a:tcPr marL="135554" marR="135554" marT="135554" marB="13555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cap="all" spc="60">
                          <a:solidFill>
                            <a:schemeClr val="tx1"/>
                          </a:solidFill>
                        </a:rPr>
                        <a:t>Published on</a:t>
                      </a:r>
                    </a:p>
                  </a:txBody>
                  <a:tcPr marL="135554" marR="135554" marT="135554" marB="13555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cap="all" spc="60">
                          <a:solidFill>
                            <a:schemeClr val="tx1"/>
                          </a:solidFill>
                        </a:rPr>
                        <a:t>Model(s) Used</a:t>
                      </a:r>
                    </a:p>
                  </a:txBody>
                  <a:tcPr marL="135554" marR="135554" marT="135554" marB="13555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911011"/>
                  </a:ext>
                </a:extLst>
              </a:tr>
              <a:tr h="1858602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Gender Identification by Voice</a:t>
                      </a:r>
                    </a:p>
                  </a:txBody>
                  <a:tcPr marL="90370" marR="90370" marT="45185" marB="903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 err="1">
                          <a:solidFill>
                            <a:schemeClr val="tx1"/>
                          </a:solidFill>
                        </a:rPr>
                        <a:t>Kunyu</a:t>
                      </a:r>
                      <a:r>
                        <a:rPr lang="en-IN" sz="1600" cap="none" spc="0" dirty="0">
                          <a:solidFill>
                            <a:schemeClr val="tx1"/>
                          </a:solidFill>
                        </a:rPr>
                        <a:t> Chen</a:t>
                      </a:r>
                    </a:p>
                  </a:txBody>
                  <a:tcPr marL="90370" marR="90370" marT="45185" marB="903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2014</a:t>
                      </a:r>
                    </a:p>
                  </a:txBody>
                  <a:tcPr marL="90370" marR="90370" marT="45185" marB="903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Bayes (NB), discriminant analysis (DA), support vector machine (SVM) with linear kernel, nearest neighbor (NN) and classification tree (CT).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370" marR="90370" marT="45185" marB="903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13111"/>
                  </a:ext>
                </a:extLst>
              </a:tr>
              <a:tr h="1376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Recognition from Human Voice using Multi-Layer Architecture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370" marR="90370" marT="45185" marB="903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Mohammad Amaz Uddin,</a:t>
                      </a:r>
                    </a:p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Md Sayem Hossain, </a:t>
                      </a:r>
                    </a:p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Refat Khan Pathan, </a:t>
                      </a:r>
                    </a:p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Munmun Biswas.</a:t>
                      </a:r>
                    </a:p>
                  </a:txBody>
                  <a:tcPr marL="90370" marR="90370" marT="45185" marB="903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en-IN" sz="1600" cap="none" spc="0" baseline="3000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 August, 2020</a:t>
                      </a:r>
                    </a:p>
                  </a:txBody>
                  <a:tcPr marL="90370" marR="90370" marT="45185" marB="903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K-Nearest Neighbors (KNN) and Support Vector Machine (SVM).</a:t>
                      </a:r>
                      <a:endParaRPr lang="en-IN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370" marR="90370" marT="45185" marB="903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96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77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FF185-59E9-9A65-2473-C9C49C1E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en-IN" u="sng" dirty="0"/>
              <a:t>Literature Survey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295F0E-12C2-6B12-5E62-F32A7F296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931983"/>
              </p:ext>
            </p:extLst>
          </p:nvPr>
        </p:nvGraphicFramePr>
        <p:xfrm>
          <a:off x="1451579" y="2019475"/>
          <a:ext cx="9604376" cy="329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70">
                  <a:extLst>
                    <a:ext uri="{9D8B030D-6E8A-4147-A177-3AD203B41FA5}">
                      <a16:colId xmlns:a16="http://schemas.microsoft.com/office/drawing/2014/main" val="3626443888"/>
                    </a:ext>
                  </a:extLst>
                </a:gridCol>
                <a:gridCol w="2003936">
                  <a:extLst>
                    <a:ext uri="{9D8B030D-6E8A-4147-A177-3AD203B41FA5}">
                      <a16:colId xmlns:a16="http://schemas.microsoft.com/office/drawing/2014/main" val="3772244851"/>
                    </a:ext>
                  </a:extLst>
                </a:gridCol>
                <a:gridCol w="1576990">
                  <a:extLst>
                    <a:ext uri="{9D8B030D-6E8A-4147-A177-3AD203B41FA5}">
                      <a16:colId xmlns:a16="http://schemas.microsoft.com/office/drawing/2014/main" val="838708866"/>
                    </a:ext>
                  </a:extLst>
                </a:gridCol>
                <a:gridCol w="3744780">
                  <a:extLst>
                    <a:ext uri="{9D8B030D-6E8A-4147-A177-3AD203B41FA5}">
                      <a16:colId xmlns:a16="http://schemas.microsoft.com/office/drawing/2014/main" val="1745252400"/>
                    </a:ext>
                  </a:extLst>
                </a:gridCol>
              </a:tblGrid>
              <a:tr h="358222">
                <a:tc>
                  <a:txBody>
                    <a:bodyPr/>
                    <a:lstStyle/>
                    <a:p>
                      <a:r>
                        <a:rPr lang="en-IN" sz="1600"/>
                        <a:t>Name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Author(s)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Published on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Model(s) used</a:t>
                      </a:r>
                    </a:p>
                  </a:txBody>
                  <a:tcPr marL="82248" marR="82248" marT="41124" marB="41124"/>
                </a:tc>
                <a:extLst>
                  <a:ext uri="{0D108BD9-81ED-4DB2-BD59-A6C34878D82A}">
                    <a16:rowId xmlns:a16="http://schemas.microsoft.com/office/drawing/2014/main" val="2882622146"/>
                  </a:ext>
                </a:extLst>
              </a:tr>
              <a:tr h="1018159">
                <a:tc>
                  <a:txBody>
                    <a:bodyPr/>
                    <a:lstStyle/>
                    <a:p>
                      <a:r>
                        <a:rPr lang="en-US" sz="1500" dirty="0"/>
                        <a:t>Voice based Gender Recognition</a:t>
                      </a:r>
                      <a:endParaRPr lang="en-IN" sz="1500" dirty="0"/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500" dirty="0" err="1"/>
                        <a:t>Remna</a:t>
                      </a:r>
                      <a:r>
                        <a:rPr lang="en-IN" sz="1500" dirty="0"/>
                        <a:t> R. Nair,</a:t>
                      </a:r>
                    </a:p>
                    <a:p>
                      <a:r>
                        <a:rPr lang="en-IN" sz="1500" dirty="0"/>
                        <a:t>Bhagya Vijayan.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May, 2019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Support Vector Machine(SVM),</a:t>
                      </a:r>
                    </a:p>
                    <a:p>
                      <a:r>
                        <a:rPr lang="en-IN" sz="1500"/>
                        <a:t>Decision Trees(DT), Random Forest, Gradient Boosted Regression Trees(GBRT).</a:t>
                      </a:r>
                    </a:p>
                  </a:txBody>
                  <a:tcPr marL="82248" marR="82248" marT="41124" marB="41124"/>
                </a:tc>
                <a:extLst>
                  <a:ext uri="{0D108BD9-81ED-4DB2-BD59-A6C34878D82A}">
                    <a16:rowId xmlns:a16="http://schemas.microsoft.com/office/drawing/2014/main" val="4095059524"/>
                  </a:ext>
                </a:extLst>
              </a:tr>
              <a:tr h="1918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/>
                        <a:t>Voice Gender Recognition Using Deep Learning</a:t>
                      </a:r>
                    </a:p>
                    <a:p>
                      <a:endParaRPr lang="en-IN" sz="1500"/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GB" sz="1500" u="none" dirty="0" err="1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Mucahit</a:t>
                      </a:r>
                      <a:r>
                        <a:rPr lang="en-GB" sz="1500" u="non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GB" sz="1500" u="none" dirty="0" err="1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Buyukyılmaz</a:t>
                      </a:r>
                      <a:endParaRPr lang="en-IN" sz="1500" u="none" dirty="0">
                        <a:solidFill>
                          <a:schemeClr val="tx1"/>
                        </a:solidFill>
                      </a:endParaRP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December 2016</a:t>
                      </a:r>
                      <a:endParaRPr lang="en-IN" sz="1500"/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frequency-based baseline model, logistic </a:t>
                      </a:r>
                    </a:p>
                    <a:p>
                      <a:r>
                        <a:rPr lang="en-GB" sz="1500" dirty="0"/>
                        <a:t>regression model, classification and regression tree (CART) </a:t>
                      </a:r>
                    </a:p>
                    <a:p>
                      <a:r>
                        <a:rPr lang="en-GB" sz="1500" dirty="0"/>
                        <a:t>model, random forest model, boosted tree model, </a:t>
                      </a:r>
                    </a:p>
                    <a:p>
                      <a:r>
                        <a:rPr lang="en-GB" sz="1500" dirty="0"/>
                        <a:t>Support Vector Machine (SVM) model, </a:t>
                      </a:r>
                      <a:r>
                        <a:rPr lang="en-GB" sz="1500" dirty="0" err="1"/>
                        <a:t>XGBoost</a:t>
                      </a:r>
                      <a:r>
                        <a:rPr lang="en-GB" sz="1500" dirty="0"/>
                        <a:t> model, stacked model</a:t>
                      </a:r>
                    </a:p>
                    <a:p>
                      <a:endParaRPr lang="en-IN" sz="1500" dirty="0"/>
                    </a:p>
                  </a:txBody>
                  <a:tcPr marL="82248" marR="82248" marT="41124" marB="41124"/>
                </a:tc>
                <a:extLst>
                  <a:ext uri="{0D108BD9-81ED-4DB2-BD59-A6C34878D82A}">
                    <a16:rowId xmlns:a16="http://schemas.microsoft.com/office/drawing/2014/main" val="249146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2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F185-59E9-9A65-2473-C9C49C1E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en-IN" u="sng" dirty="0"/>
              <a:t>Literature Survey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295F0E-12C2-6B12-5E62-F32A7F296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051770"/>
              </p:ext>
            </p:extLst>
          </p:nvPr>
        </p:nvGraphicFramePr>
        <p:xfrm>
          <a:off x="1451579" y="2052826"/>
          <a:ext cx="9604376" cy="329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70">
                  <a:extLst>
                    <a:ext uri="{9D8B030D-6E8A-4147-A177-3AD203B41FA5}">
                      <a16:colId xmlns:a16="http://schemas.microsoft.com/office/drawing/2014/main" val="3626443888"/>
                    </a:ext>
                  </a:extLst>
                </a:gridCol>
                <a:gridCol w="2003936">
                  <a:extLst>
                    <a:ext uri="{9D8B030D-6E8A-4147-A177-3AD203B41FA5}">
                      <a16:colId xmlns:a16="http://schemas.microsoft.com/office/drawing/2014/main" val="3772244851"/>
                    </a:ext>
                  </a:extLst>
                </a:gridCol>
                <a:gridCol w="1576990">
                  <a:extLst>
                    <a:ext uri="{9D8B030D-6E8A-4147-A177-3AD203B41FA5}">
                      <a16:colId xmlns:a16="http://schemas.microsoft.com/office/drawing/2014/main" val="838708866"/>
                    </a:ext>
                  </a:extLst>
                </a:gridCol>
                <a:gridCol w="3744780">
                  <a:extLst>
                    <a:ext uri="{9D8B030D-6E8A-4147-A177-3AD203B41FA5}">
                      <a16:colId xmlns:a16="http://schemas.microsoft.com/office/drawing/2014/main" val="1745252400"/>
                    </a:ext>
                  </a:extLst>
                </a:gridCol>
              </a:tblGrid>
              <a:tr h="358222"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Author(s)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Published on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Model(s) used</a:t>
                      </a:r>
                    </a:p>
                  </a:txBody>
                  <a:tcPr marL="82248" marR="82248" marT="41124" marB="41124"/>
                </a:tc>
                <a:extLst>
                  <a:ext uri="{0D108BD9-81ED-4DB2-BD59-A6C34878D82A}">
                    <a16:rowId xmlns:a16="http://schemas.microsoft.com/office/drawing/2014/main" val="2882622146"/>
                  </a:ext>
                </a:extLst>
              </a:tr>
              <a:tr h="1018159">
                <a:tc>
                  <a:txBody>
                    <a:bodyPr/>
                    <a:lstStyle/>
                    <a:p>
                      <a:r>
                        <a:rPr lang="en-US" sz="1400" dirty="0"/>
                        <a:t>GENDER RECOGNITION SYSTEM USING SPEECH SIGNAL</a:t>
                      </a:r>
                      <a:endParaRPr lang="en-IN" sz="1400" dirty="0"/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Sadek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Ali,</a:t>
                      </a:r>
                      <a:endParaRPr lang="en-IN" sz="1400" dirty="0"/>
                    </a:p>
                    <a:p>
                      <a:r>
                        <a:rPr lang="en-IN" sz="1400" dirty="0"/>
                        <a:t>Bhagya Vijayan.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February 2012 </a:t>
                      </a:r>
                      <a:endParaRPr lang="en-IN" sz="1400" dirty="0"/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Support Vector Machine(SVM),</a:t>
                      </a:r>
                    </a:p>
                    <a:p>
                      <a:r>
                        <a:rPr lang="en-IN" sz="1400" dirty="0"/>
                        <a:t>Decision Trees(DT), Random Forest, Gradient Boosted Regression Trees(GBRT).</a:t>
                      </a:r>
                    </a:p>
                  </a:txBody>
                  <a:tcPr marL="82248" marR="82248" marT="41124" marB="41124"/>
                </a:tc>
                <a:extLst>
                  <a:ext uri="{0D108BD9-81ED-4DB2-BD59-A6C34878D82A}">
                    <a16:rowId xmlns:a16="http://schemas.microsoft.com/office/drawing/2014/main" val="4095059524"/>
                  </a:ext>
                </a:extLst>
              </a:tr>
              <a:tr h="1918074">
                <a:tc>
                  <a:txBody>
                    <a:bodyPr/>
                    <a:lstStyle/>
                    <a:p>
                      <a:br>
                        <a:rPr lang="en-US" sz="1400" dirty="0"/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Estimation of Accuracy in Human Gender Identification and</a:t>
                      </a:r>
                      <a:br>
                        <a:rPr lang="en-US" sz="1400" dirty="0"/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Values Based on Voice Signals Using Different Classifier</a:t>
                      </a:r>
                      <a:endParaRPr lang="en-IN" sz="1400" dirty="0"/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Abhishek Singhal and Devendra Kumar Sharma</a:t>
                      </a:r>
                      <a:endParaRPr lang="en-IN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December 2022</a:t>
                      </a:r>
                      <a:endParaRPr lang="en-IN" sz="1400" dirty="0"/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LDA, RNN-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SVM</a:t>
                      </a:r>
                      <a:br>
                        <a:rPr lang="en-GB" sz="1400" dirty="0"/>
                      </a:b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classifer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Gaussian Mixture Model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(GMM), Hidden Markov Model (HMM), and SVM</a:t>
                      </a:r>
                      <a:endParaRPr lang="en-IN" sz="1400" dirty="0"/>
                    </a:p>
                  </a:txBody>
                  <a:tcPr marL="82248" marR="82248" marT="41124" marB="41124"/>
                </a:tc>
                <a:extLst>
                  <a:ext uri="{0D108BD9-81ED-4DB2-BD59-A6C34878D82A}">
                    <a16:rowId xmlns:a16="http://schemas.microsoft.com/office/drawing/2014/main" val="249146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90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F185-59E9-9A65-2473-C9C49C1E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en-IN" u="sng" dirty="0"/>
              <a:t>Literature Survey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295F0E-12C2-6B12-5E62-F32A7F296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830700"/>
              </p:ext>
            </p:extLst>
          </p:nvPr>
        </p:nvGraphicFramePr>
        <p:xfrm>
          <a:off x="1450478" y="2034896"/>
          <a:ext cx="9604376" cy="329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70">
                  <a:extLst>
                    <a:ext uri="{9D8B030D-6E8A-4147-A177-3AD203B41FA5}">
                      <a16:colId xmlns:a16="http://schemas.microsoft.com/office/drawing/2014/main" val="3626443888"/>
                    </a:ext>
                  </a:extLst>
                </a:gridCol>
                <a:gridCol w="2003936">
                  <a:extLst>
                    <a:ext uri="{9D8B030D-6E8A-4147-A177-3AD203B41FA5}">
                      <a16:colId xmlns:a16="http://schemas.microsoft.com/office/drawing/2014/main" val="3772244851"/>
                    </a:ext>
                  </a:extLst>
                </a:gridCol>
                <a:gridCol w="1576990">
                  <a:extLst>
                    <a:ext uri="{9D8B030D-6E8A-4147-A177-3AD203B41FA5}">
                      <a16:colId xmlns:a16="http://schemas.microsoft.com/office/drawing/2014/main" val="838708866"/>
                    </a:ext>
                  </a:extLst>
                </a:gridCol>
                <a:gridCol w="3744780">
                  <a:extLst>
                    <a:ext uri="{9D8B030D-6E8A-4147-A177-3AD203B41FA5}">
                      <a16:colId xmlns:a16="http://schemas.microsoft.com/office/drawing/2014/main" val="1745252400"/>
                    </a:ext>
                  </a:extLst>
                </a:gridCol>
              </a:tblGrid>
              <a:tr h="358222"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Author(s)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Published on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Model(s) used</a:t>
                      </a:r>
                    </a:p>
                  </a:txBody>
                  <a:tcPr marL="82248" marR="82248" marT="41124" marB="41124"/>
                </a:tc>
                <a:extLst>
                  <a:ext uri="{0D108BD9-81ED-4DB2-BD59-A6C34878D82A}">
                    <a16:rowId xmlns:a16="http://schemas.microsoft.com/office/drawing/2014/main" val="2882622146"/>
                  </a:ext>
                </a:extLst>
              </a:tr>
              <a:tr h="101815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 Feature Extraction for Gender</a:t>
                      </a:r>
                      <a:br>
                        <a:rPr lang="en-US" sz="1200" dirty="0"/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Recognition</a:t>
                      </a:r>
                      <a:endParaRPr lang="en-IN" sz="1200" dirty="0"/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Gaurav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Aggarwa</a:t>
                      </a:r>
                      <a:endParaRPr lang="en-IN" sz="1500" dirty="0"/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February 2012 </a:t>
                      </a:r>
                      <a:endParaRPr lang="en-IN" sz="1500" dirty="0"/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RapidMiner. This tool is developed by a</a:t>
                      </a:r>
                      <a:br>
                        <a:rPr lang="en-US" sz="1600" dirty="0"/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 named 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RapidMin</a:t>
                      </a:r>
                      <a:endParaRPr lang="en-IN" sz="1500" dirty="0"/>
                    </a:p>
                  </a:txBody>
                  <a:tcPr marL="82248" marR="82248" marT="41124" marB="41124"/>
                </a:tc>
                <a:extLst>
                  <a:ext uri="{0D108BD9-81ED-4DB2-BD59-A6C34878D82A}">
                    <a16:rowId xmlns:a16="http://schemas.microsoft.com/office/drawing/2014/main" val="4095059524"/>
                  </a:ext>
                </a:extLst>
              </a:tr>
              <a:tr h="1918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effective gender recognition approach using voice data via deeper LSTM networks</a:t>
                      </a:r>
                    </a:p>
                    <a:p>
                      <a:endParaRPr lang="en-IN" sz="1500" dirty="0"/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500" u="none" dirty="0" err="1">
                          <a:solidFill>
                            <a:schemeClr val="tx1"/>
                          </a:solidFill>
                        </a:rPr>
                        <a:t>Fatih</a:t>
                      </a:r>
                      <a:r>
                        <a:rPr lang="en-IN" sz="150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500" u="none" dirty="0" err="1">
                          <a:solidFill>
                            <a:schemeClr val="tx1"/>
                          </a:solidFill>
                        </a:rPr>
                        <a:t>Ertam</a:t>
                      </a:r>
                      <a:endParaRPr lang="en-IN" sz="1500" u="none" dirty="0">
                        <a:solidFill>
                          <a:schemeClr val="tx1"/>
                        </a:solidFill>
                      </a:endParaRP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15</a:t>
                      </a:r>
                      <a:r>
                        <a:rPr lang="en-IN" sz="1500" baseline="30000" dirty="0"/>
                        <a:t>th</a:t>
                      </a:r>
                      <a:r>
                        <a:rPr lang="en-IN" sz="1500" dirty="0"/>
                        <a:t> December, 2019</a:t>
                      </a:r>
                    </a:p>
                  </a:txBody>
                  <a:tcPr marL="82248" marR="82248" marT="41124" marB="4112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Long Short Term Memory(LTSM). It is type of recurrent neural network</a:t>
                      </a:r>
                    </a:p>
                  </a:txBody>
                  <a:tcPr marL="82248" marR="82248" marT="41124" marB="41124"/>
                </a:tc>
                <a:extLst>
                  <a:ext uri="{0D108BD9-81ED-4DB2-BD59-A6C34878D82A}">
                    <a16:rowId xmlns:a16="http://schemas.microsoft.com/office/drawing/2014/main" val="249146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18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2165-440C-9915-992A-B9B0D034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u="sng" dirty="0"/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CC5082-5A10-3C7C-5D29-8E49DB384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334620"/>
              </p:ext>
            </p:extLst>
          </p:nvPr>
        </p:nvGraphicFramePr>
        <p:xfrm>
          <a:off x="1450975" y="2016125"/>
          <a:ext cx="9604372" cy="294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1220766492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39826623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857087719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3513347687"/>
                    </a:ext>
                  </a:extLst>
                </a:gridCol>
              </a:tblGrid>
              <a:tr h="341593">
                <a:tc>
                  <a:txBody>
                    <a:bodyPr/>
                    <a:lstStyle/>
                    <a:p>
                      <a:r>
                        <a:rPr lang="en-IN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Published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Model(s)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746660"/>
                  </a:ext>
                </a:extLst>
              </a:tr>
              <a:tr h="996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 based gender classification using machine learning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 </a:t>
                      </a:r>
                      <a:r>
                        <a:rPr lang="en-IN" sz="1800" dirty="0" err="1"/>
                        <a:t>Raahul</a:t>
                      </a:r>
                      <a:r>
                        <a:rPr lang="en-IN" sz="1800" dirty="0"/>
                        <a:t>, R </a:t>
                      </a:r>
                      <a:r>
                        <a:rPr lang="en-IN" sz="1800" dirty="0" err="1"/>
                        <a:t>Sapthagiri</a:t>
                      </a:r>
                      <a:r>
                        <a:rPr lang="en-IN" sz="1800" dirty="0"/>
                        <a:t>,</a:t>
                      </a:r>
                    </a:p>
                    <a:p>
                      <a:r>
                        <a:rPr lang="en-IN" sz="1800" dirty="0"/>
                        <a:t>K Pankaj and </a:t>
                      </a:r>
                    </a:p>
                    <a:p>
                      <a:r>
                        <a:rPr lang="en-IN" sz="1800" dirty="0"/>
                        <a:t>V </a:t>
                      </a:r>
                      <a:r>
                        <a:rPr lang="en-IN" sz="1800" dirty="0" err="1"/>
                        <a:t>Vijayarajan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Linear Discriminant Analysis(LDA), K-Nearest Neighbour(KNN), Classification and Regression Trees(CART), Random Forest(RF) and Support Vector Machine(SVM)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91557"/>
                  </a:ext>
                </a:extLst>
              </a:tr>
              <a:tr h="996041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2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98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3408-66B5-F887-369E-AE1A450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2862-D592-FBAD-1665-3F8037BCD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180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548</TotalTime>
  <Words>577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STIXGeneral-Regular</vt:lpstr>
      <vt:lpstr>Gallery</vt:lpstr>
      <vt:lpstr>Gender Recognition by voice</vt:lpstr>
      <vt:lpstr>Abstract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Recognition by voice</dc:title>
  <dc:creator>MOHAMMED FAUZAAN PASHA</dc:creator>
  <cp:lastModifiedBy>MOHAMMED FAUZAAN PASHA</cp:lastModifiedBy>
  <cp:revision>8</cp:revision>
  <dcterms:created xsi:type="dcterms:W3CDTF">2023-01-18T15:51:30Z</dcterms:created>
  <dcterms:modified xsi:type="dcterms:W3CDTF">2023-01-24T10:05:41Z</dcterms:modified>
</cp:coreProperties>
</file>