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57" r:id="rId3"/>
    <p:sldId id="288" r:id="rId4"/>
    <p:sldId id="258" r:id="rId5"/>
    <p:sldId id="289" r:id="rId6"/>
    <p:sldId id="290" r:id="rId7"/>
    <p:sldId id="291" r:id="rId8"/>
    <p:sldId id="292" r:id="rId9"/>
    <p:sldId id="270" r:id="rId10"/>
    <p:sldId id="271" r:id="rId11"/>
    <p:sldId id="272" r:id="rId12"/>
    <p:sldId id="274" r:id="rId13"/>
    <p:sldId id="275" r:id="rId14"/>
    <p:sldId id="276" r:id="rId15"/>
    <p:sldId id="279" r:id="rId16"/>
    <p:sldId id="280" r:id="rId17"/>
    <p:sldId id="281" r:id="rId18"/>
    <p:sldId id="282" r:id="rId19"/>
    <p:sldId id="283" r:id="rId20"/>
    <p:sldId id="28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A995FA-347D-4723-BB76-FC5ECACD9910}" type="datetimeFigureOut">
              <a:rPr lang="en-US" smtClean="0"/>
              <a:t>4/26/2017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9342B5-2B08-4349-BF86-E3FF50CFEAD5}" type="slidenum">
              <a:rPr lang="en-US" smtClean="0"/>
              <a:t>‹#›</a:t>
            </a:fld>
            <a:endParaRPr lang="en-US"/>
          </a:p>
        </p:txBody>
      </p:sp>
    </p:spTree>
    <p:extLst>
      <p:ext uri="{BB962C8B-B14F-4D97-AF65-F5344CB8AC3E}">
        <p14:creationId xmlns:p14="http://schemas.microsoft.com/office/powerpoint/2010/main" val="1826053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9342B5-2B08-4349-BF86-E3FF50CFEAD5}" type="slidenum">
              <a:rPr lang="en-US" smtClean="0"/>
              <a:t>2</a:t>
            </a:fld>
            <a:endParaRPr lang="en-US"/>
          </a:p>
        </p:txBody>
      </p:sp>
    </p:spTree>
    <p:extLst>
      <p:ext uri="{BB962C8B-B14F-4D97-AF65-F5344CB8AC3E}">
        <p14:creationId xmlns:p14="http://schemas.microsoft.com/office/powerpoint/2010/main" val="3136009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9342B5-2B08-4349-BF86-E3FF50CFEAD5}" type="slidenum">
              <a:rPr lang="en-US" smtClean="0"/>
              <a:t>4</a:t>
            </a:fld>
            <a:endParaRPr lang="en-US"/>
          </a:p>
        </p:txBody>
      </p:sp>
    </p:spTree>
    <p:extLst>
      <p:ext uri="{BB962C8B-B14F-4D97-AF65-F5344CB8AC3E}">
        <p14:creationId xmlns:p14="http://schemas.microsoft.com/office/powerpoint/2010/main" val="3666319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9342B5-2B08-4349-BF86-E3FF50CFEAD5}" type="slidenum">
              <a:rPr lang="en-US" smtClean="0"/>
              <a:t>10</a:t>
            </a:fld>
            <a:endParaRPr lang="en-US"/>
          </a:p>
        </p:txBody>
      </p:sp>
    </p:spTree>
    <p:extLst>
      <p:ext uri="{BB962C8B-B14F-4D97-AF65-F5344CB8AC3E}">
        <p14:creationId xmlns:p14="http://schemas.microsoft.com/office/powerpoint/2010/main" val="1143542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4306E3-542C-48DA-986F-C01ACE2A6CBF}" type="datetime1">
              <a:rPr lang="en-US" smtClean="0"/>
              <a:t>4/26/2017</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smtClean="0"/>
              <a:t>ME 646 - Presentation on Presentations</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6120B0B-A5AF-45E7-897B-5243826DAD39}" type="slidenum">
              <a:rPr lang="en-US" smtClean="0"/>
              <a:pPr/>
              <a:t>‹#›</a:t>
            </a:fld>
            <a:endParaRPr lang="en-US"/>
          </a:p>
        </p:txBody>
      </p:sp>
    </p:spTree>
    <p:extLst>
      <p:ext uri="{BB962C8B-B14F-4D97-AF65-F5344CB8AC3E}">
        <p14:creationId xmlns:p14="http://schemas.microsoft.com/office/powerpoint/2010/main" val="38641611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93050B-CB18-4D5B-AA1E-95B435BD56C6}" type="datetime1">
              <a:rPr lang="en-US" smtClean="0"/>
              <a:t>4/26/2017</a:t>
            </a:fld>
            <a:endParaRPr lang="en-US"/>
          </a:p>
        </p:txBody>
      </p:sp>
      <p:sp>
        <p:nvSpPr>
          <p:cNvPr id="5" name="Footer Placeholder 4"/>
          <p:cNvSpPr>
            <a:spLocks noGrp="1"/>
          </p:cNvSpPr>
          <p:nvPr>
            <p:ph type="ftr" sz="quarter" idx="11"/>
          </p:nvPr>
        </p:nvSpPr>
        <p:spPr/>
        <p:txBody>
          <a:bodyPr/>
          <a:lstStyle/>
          <a:p>
            <a:r>
              <a:rPr lang="en-US" smtClean="0"/>
              <a:t>ME 646 - Presentation on Presentations</a:t>
            </a:r>
            <a:endParaRPr lang="en-US"/>
          </a:p>
        </p:txBody>
      </p:sp>
      <p:sp>
        <p:nvSpPr>
          <p:cNvPr id="6" name="Slide Number Placeholder 5"/>
          <p:cNvSpPr>
            <a:spLocks noGrp="1"/>
          </p:cNvSpPr>
          <p:nvPr>
            <p:ph type="sldNum" sz="quarter" idx="12"/>
          </p:nvPr>
        </p:nvSpPr>
        <p:spPr/>
        <p:txBody>
          <a:bodyPr/>
          <a:lstStyle/>
          <a:p>
            <a:fld id="{76120B0B-A5AF-45E7-897B-5243826DAD39}" type="slidenum">
              <a:rPr lang="en-US" smtClean="0"/>
              <a:t>‹#›</a:t>
            </a:fld>
            <a:endParaRPr lang="en-US"/>
          </a:p>
        </p:txBody>
      </p:sp>
    </p:spTree>
    <p:extLst>
      <p:ext uri="{BB962C8B-B14F-4D97-AF65-F5344CB8AC3E}">
        <p14:creationId xmlns:p14="http://schemas.microsoft.com/office/powerpoint/2010/main" val="12351078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09796-F203-4C74-8DE0-B0B839002BAE}" type="datetime1">
              <a:rPr lang="en-US" smtClean="0"/>
              <a:t>4/26/2017</a:t>
            </a:fld>
            <a:endParaRPr lang="en-US"/>
          </a:p>
        </p:txBody>
      </p:sp>
      <p:sp>
        <p:nvSpPr>
          <p:cNvPr id="5" name="Footer Placeholder 4"/>
          <p:cNvSpPr>
            <a:spLocks noGrp="1"/>
          </p:cNvSpPr>
          <p:nvPr>
            <p:ph type="ftr" sz="quarter" idx="11"/>
          </p:nvPr>
        </p:nvSpPr>
        <p:spPr/>
        <p:txBody>
          <a:bodyPr/>
          <a:lstStyle/>
          <a:p>
            <a:r>
              <a:rPr lang="en-US" smtClean="0"/>
              <a:t>ME 646 - Presentation on Presentations</a:t>
            </a:r>
            <a:endParaRPr lang="en-US"/>
          </a:p>
        </p:txBody>
      </p:sp>
      <p:sp>
        <p:nvSpPr>
          <p:cNvPr id="6" name="Slide Number Placeholder 5"/>
          <p:cNvSpPr>
            <a:spLocks noGrp="1"/>
          </p:cNvSpPr>
          <p:nvPr>
            <p:ph type="sldNum" sz="quarter" idx="12"/>
          </p:nvPr>
        </p:nvSpPr>
        <p:spPr/>
        <p:txBody>
          <a:bodyPr/>
          <a:lstStyle/>
          <a:p>
            <a:fld id="{76120B0B-A5AF-45E7-897B-5243826DAD39}" type="slidenum">
              <a:rPr lang="en-US" smtClean="0"/>
              <a:t>‹#›</a:t>
            </a:fld>
            <a:endParaRPr lang="en-US"/>
          </a:p>
        </p:txBody>
      </p:sp>
    </p:spTree>
    <p:extLst>
      <p:ext uri="{BB962C8B-B14F-4D97-AF65-F5344CB8AC3E}">
        <p14:creationId xmlns:p14="http://schemas.microsoft.com/office/powerpoint/2010/main" val="31853408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4931AC-AB2E-446D-B952-ED612EF82CA6}" type="datetime1">
              <a:rPr lang="en-US" smtClean="0"/>
              <a:t>4/26/2017</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ME 646 - Presentation on Presentations</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6120B0B-A5AF-45E7-897B-5243826DAD39}" type="slidenum">
              <a:rPr lang="en-US" smtClean="0"/>
              <a:pPr/>
              <a:t>‹#›</a:t>
            </a:fld>
            <a:endParaRPr lang="en-US" dirty="0"/>
          </a:p>
        </p:txBody>
      </p:sp>
    </p:spTree>
    <p:extLst>
      <p:ext uri="{BB962C8B-B14F-4D97-AF65-F5344CB8AC3E}">
        <p14:creationId xmlns:p14="http://schemas.microsoft.com/office/powerpoint/2010/main" val="9965093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DB7747-8ECF-4FC1-9AB2-423AB138403E}" type="datetime1">
              <a:rPr lang="en-US" smtClean="0"/>
              <a:t>4/26/2017</a:t>
            </a:fld>
            <a:endParaRPr lang="en-US"/>
          </a:p>
        </p:txBody>
      </p:sp>
      <p:sp>
        <p:nvSpPr>
          <p:cNvPr id="5" name="Footer Placeholder 4"/>
          <p:cNvSpPr>
            <a:spLocks noGrp="1"/>
          </p:cNvSpPr>
          <p:nvPr>
            <p:ph type="ftr" sz="quarter" idx="11"/>
          </p:nvPr>
        </p:nvSpPr>
        <p:spPr/>
        <p:txBody>
          <a:bodyPr/>
          <a:lstStyle/>
          <a:p>
            <a:r>
              <a:rPr lang="en-US" smtClean="0"/>
              <a:t>ME 646 - Presentation on Presentations</a:t>
            </a:r>
            <a:endParaRPr lang="en-US"/>
          </a:p>
        </p:txBody>
      </p:sp>
      <p:sp>
        <p:nvSpPr>
          <p:cNvPr id="6" name="Slide Number Placeholder 5"/>
          <p:cNvSpPr>
            <a:spLocks noGrp="1"/>
          </p:cNvSpPr>
          <p:nvPr>
            <p:ph type="sldNum" sz="quarter" idx="12"/>
          </p:nvPr>
        </p:nvSpPr>
        <p:spPr/>
        <p:txBody>
          <a:bodyPr/>
          <a:lstStyle/>
          <a:p>
            <a:fld id="{76120B0B-A5AF-45E7-897B-5243826DAD39}" type="slidenum">
              <a:rPr lang="en-US" smtClean="0"/>
              <a:t>‹#›</a:t>
            </a:fld>
            <a:endParaRPr lang="en-US"/>
          </a:p>
        </p:txBody>
      </p:sp>
    </p:spTree>
    <p:extLst>
      <p:ext uri="{BB962C8B-B14F-4D97-AF65-F5344CB8AC3E}">
        <p14:creationId xmlns:p14="http://schemas.microsoft.com/office/powerpoint/2010/main" val="16358718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418689-C7CA-4241-8BCD-42E7DBE519D1}" type="datetime1">
              <a:rPr lang="en-US" smtClean="0"/>
              <a:t>4/26/2017</a:t>
            </a:fld>
            <a:endParaRPr lang="en-US"/>
          </a:p>
        </p:txBody>
      </p:sp>
      <p:sp>
        <p:nvSpPr>
          <p:cNvPr id="6" name="Footer Placeholder 5"/>
          <p:cNvSpPr>
            <a:spLocks noGrp="1"/>
          </p:cNvSpPr>
          <p:nvPr>
            <p:ph type="ftr" sz="quarter" idx="11"/>
          </p:nvPr>
        </p:nvSpPr>
        <p:spPr/>
        <p:txBody>
          <a:bodyPr/>
          <a:lstStyle/>
          <a:p>
            <a:r>
              <a:rPr lang="en-US" smtClean="0"/>
              <a:t>ME 646 - Presentation on Presentations</a:t>
            </a:r>
            <a:endParaRPr lang="en-US"/>
          </a:p>
        </p:txBody>
      </p:sp>
      <p:sp>
        <p:nvSpPr>
          <p:cNvPr id="7" name="Slide Number Placeholder 6"/>
          <p:cNvSpPr>
            <a:spLocks noGrp="1"/>
          </p:cNvSpPr>
          <p:nvPr>
            <p:ph type="sldNum" sz="quarter" idx="12"/>
          </p:nvPr>
        </p:nvSpPr>
        <p:spPr/>
        <p:txBody>
          <a:bodyPr/>
          <a:lstStyle/>
          <a:p>
            <a:fld id="{76120B0B-A5AF-45E7-897B-5243826DAD39}" type="slidenum">
              <a:rPr lang="en-US" smtClean="0"/>
              <a:t>‹#›</a:t>
            </a:fld>
            <a:endParaRPr lang="en-US"/>
          </a:p>
        </p:txBody>
      </p:sp>
    </p:spTree>
    <p:extLst>
      <p:ext uri="{BB962C8B-B14F-4D97-AF65-F5344CB8AC3E}">
        <p14:creationId xmlns:p14="http://schemas.microsoft.com/office/powerpoint/2010/main" val="16594236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C349B7-854A-444B-8D0D-EDCA1BF9C00C}" type="datetime1">
              <a:rPr lang="en-US" smtClean="0"/>
              <a:t>4/26/2017</a:t>
            </a:fld>
            <a:endParaRPr lang="en-US"/>
          </a:p>
        </p:txBody>
      </p:sp>
      <p:sp>
        <p:nvSpPr>
          <p:cNvPr id="8" name="Footer Placeholder 7"/>
          <p:cNvSpPr>
            <a:spLocks noGrp="1"/>
          </p:cNvSpPr>
          <p:nvPr>
            <p:ph type="ftr" sz="quarter" idx="11"/>
          </p:nvPr>
        </p:nvSpPr>
        <p:spPr/>
        <p:txBody>
          <a:bodyPr/>
          <a:lstStyle/>
          <a:p>
            <a:r>
              <a:rPr lang="en-US" smtClean="0"/>
              <a:t>ME 646 - Presentation on Presentations</a:t>
            </a:r>
            <a:endParaRPr lang="en-US"/>
          </a:p>
        </p:txBody>
      </p:sp>
      <p:sp>
        <p:nvSpPr>
          <p:cNvPr id="9" name="Slide Number Placeholder 8"/>
          <p:cNvSpPr>
            <a:spLocks noGrp="1"/>
          </p:cNvSpPr>
          <p:nvPr>
            <p:ph type="sldNum" sz="quarter" idx="12"/>
          </p:nvPr>
        </p:nvSpPr>
        <p:spPr/>
        <p:txBody>
          <a:bodyPr/>
          <a:lstStyle/>
          <a:p>
            <a:fld id="{76120B0B-A5AF-45E7-897B-5243826DAD39}" type="slidenum">
              <a:rPr lang="en-US" smtClean="0"/>
              <a:t>‹#›</a:t>
            </a:fld>
            <a:endParaRPr lang="en-US"/>
          </a:p>
        </p:txBody>
      </p:sp>
    </p:spTree>
    <p:extLst>
      <p:ext uri="{BB962C8B-B14F-4D97-AF65-F5344CB8AC3E}">
        <p14:creationId xmlns:p14="http://schemas.microsoft.com/office/powerpoint/2010/main" val="47057513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A94437-3A39-4D20-BF2B-F067DA8C3F3D}" type="datetime1">
              <a:rPr lang="en-US" smtClean="0"/>
              <a:t>4/26/2017</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smtClean="0"/>
              <a:t>ME 646 - Presentation on Presentations</a:t>
            </a:r>
            <a:endParaRPr lang="en-US"/>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76120B0B-A5AF-45E7-897B-5243826DAD39}" type="slidenum">
              <a:rPr lang="en-US" smtClean="0"/>
              <a:pPr/>
              <a:t>‹#›</a:t>
            </a:fld>
            <a:endParaRPr lang="en-US"/>
          </a:p>
        </p:txBody>
      </p:sp>
    </p:spTree>
    <p:extLst>
      <p:ext uri="{BB962C8B-B14F-4D97-AF65-F5344CB8AC3E}">
        <p14:creationId xmlns:p14="http://schemas.microsoft.com/office/powerpoint/2010/main" val="32920770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9D1CD1-0EBF-4D64-8B0E-975B51215034}" type="datetime1">
              <a:rPr lang="en-US" smtClean="0"/>
              <a:t>4/26/2017</a:t>
            </a:fld>
            <a:endParaRPr lang="en-US"/>
          </a:p>
        </p:txBody>
      </p:sp>
      <p:sp>
        <p:nvSpPr>
          <p:cNvPr id="3" name="Footer Placeholder 2"/>
          <p:cNvSpPr>
            <a:spLocks noGrp="1"/>
          </p:cNvSpPr>
          <p:nvPr>
            <p:ph type="ftr" sz="quarter" idx="11"/>
          </p:nvPr>
        </p:nvSpPr>
        <p:spPr/>
        <p:txBody>
          <a:bodyPr/>
          <a:lstStyle/>
          <a:p>
            <a:r>
              <a:rPr lang="en-US" smtClean="0"/>
              <a:t>ME 646 - Presentation on Presentations</a:t>
            </a:r>
            <a:endParaRPr lang="en-US"/>
          </a:p>
        </p:txBody>
      </p:sp>
      <p:sp>
        <p:nvSpPr>
          <p:cNvPr id="4" name="Slide Number Placeholder 3"/>
          <p:cNvSpPr>
            <a:spLocks noGrp="1"/>
          </p:cNvSpPr>
          <p:nvPr>
            <p:ph type="sldNum" sz="quarter" idx="12"/>
          </p:nvPr>
        </p:nvSpPr>
        <p:spPr/>
        <p:txBody>
          <a:bodyPr/>
          <a:lstStyle/>
          <a:p>
            <a:fld id="{76120B0B-A5AF-45E7-897B-5243826DAD39}" type="slidenum">
              <a:rPr lang="en-US" smtClean="0"/>
              <a:t>‹#›</a:t>
            </a:fld>
            <a:endParaRPr lang="en-US"/>
          </a:p>
        </p:txBody>
      </p:sp>
    </p:spTree>
    <p:extLst>
      <p:ext uri="{BB962C8B-B14F-4D97-AF65-F5344CB8AC3E}">
        <p14:creationId xmlns:p14="http://schemas.microsoft.com/office/powerpoint/2010/main" val="5532920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42B83B-5D6E-4FF5-9F4D-2DD9849AD0AC}" type="datetime1">
              <a:rPr lang="en-US" smtClean="0"/>
              <a:t>4/26/2017</a:t>
            </a:fld>
            <a:endParaRPr lang="en-US"/>
          </a:p>
        </p:txBody>
      </p:sp>
      <p:sp>
        <p:nvSpPr>
          <p:cNvPr id="6" name="Footer Placeholder 5"/>
          <p:cNvSpPr>
            <a:spLocks noGrp="1"/>
          </p:cNvSpPr>
          <p:nvPr>
            <p:ph type="ftr" sz="quarter" idx="11"/>
          </p:nvPr>
        </p:nvSpPr>
        <p:spPr/>
        <p:txBody>
          <a:bodyPr/>
          <a:lstStyle/>
          <a:p>
            <a:r>
              <a:rPr lang="en-US" smtClean="0"/>
              <a:t>ME 646 - Presentation on Presentations</a:t>
            </a:r>
            <a:endParaRPr lang="en-US"/>
          </a:p>
        </p:txBody>
      </p:sp>
      <p:sp>
        <p:nvSpPr>
          <p:cNvPr id="7" name="Slide Number Placeholder 6"/>
          <p:cNvSpPr>
            <a:spLocks noGrp="1"/>
          </p:cNvSpPr>
          <p:nvPr>
            <p:ph type="sldNum" sz="quarter" idx="12"/>
          </p:nvPr>
        </p:nvSpPr>
        <p:spPr/>
        <p:txBody>
          <a:bodyPr/>
          <a:lstStyle/>
          <a:p>
            <a:fld id="{76120B0B-A5AF-45E7-897B-5243826DAD39}" type="slidenum">
              <a:rPr lang="en-US" smtClean="0"/>
              <a:t>‹#›</a:t>
            </a:fld>
            <a:endParaRPr lang="en-US"/>
          </a:p>
        </p:txBody>
      </p:sp>
    </p:spTree>
    <p:extLst>
      <p:ext uri="{BB962C8B-B14F-4D97-AF65-F5344CB8AC3E}">
        <p14:creationId xmlns:p14="http://schemas.microsoft.com/office/powerpoint/2010/main" val="1180295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4A74CF-3208-4905-BA9B-5A76C488019A}" type="datetime1">
              <a:rPr lang="en-US" smtClean="0"/>
              <a:t>4/26/2017</a:t>
            </a:fld>
            <a:endParaRPr lang="en-US"/>
          </a:p>
        </p:txBody>
      </p:sp>
      <p:sp>
        <p:nvSpPr>
          <p:cNvPr id="6" name="Footer Placeholder 5"/>
          <p:cNvSpPr>
            <a:spLocks noGrp="1"/>
          </p:cNvSpPr>
          <p:nvPr>
            <p:ph type="ftr" sz="quarter" idx="11"/>
          </p:nvPr>
        </p:nvSpPr>
        <p:spPr/>
        <p:txBody>
          <a:bodyPr/>
          <a:lstStyle/>
          <a:p>
            <a:r>
              <a:rPr lang="en-US" smtClean="0"/>
              <a:t>ME 646 - Presentation on Presentations</a:t>
            </a:r>
            <a:endParaRPr lang="en-US"/>
          </a:p>
        </p:txBody>
      </p:sp>
      <p:sp>
        <p:nvSpPr>
          <p:cNvPr id="7" name="Slide Number Placeholder 6"/>
          <p:cNvSpPr>
            <a:spLocks noGrp="1"/>
          </p:cNvSpPr>
          <p:nvPr>
            <p:ph type="sldNum" sz="quarter" idx="12"/>
          </p:nvPr>
        </p:nvSpPr>
        <p:spPr/>
        <p:txBody>
          <a:bodyPr/>
          <a:lstStyle/>
          <a:p>
            <a:fld id="{76120B0B-A5AF-45E7-897B-5243826DAD39}" type="slidenum">
              <a:rPr lang="en-US" smtClean="0"/>
              <a:t>‹#›</a:t>
            </a:fld>
            <a:endParaRPr lang="en-US"/>
          </a:p>
        </p:txBody>
      </p:sp>
    </p:spTree>
    <p:extLst>
      <p:ext uri="{BB962C8B-B14F-4D97-AF65-F5344CB8AC3E}">
        <p14:creationId xmlns:p14="http://schemas.microsoft.com/office/powerpoint/2010/main" val="37202492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4FB9B4-C55D-4867-8D52-2092B25F3DC2}" type="datetime1">
              <a:rPr lang="en-US" smtClean="0"/>
              <a:t>4/26/2017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ME 646 - Presentation on Presentations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20B0B-A5AF-45E7-897B-5243826DAD39}" type="slidenum">
              <a:rPr lang="en-US" smtClean="0"/>
              <a:t>‹#›</a:t>
            </a:fld>
            <a:endParaRPr lang="en-US"/>
          </a:p>
        </p:txBody>
      </p:sp>
    </p:spTree>
    <p:extLst>
      <p:ext uri="{BB962C8B-B14F-4D97-AF65-F5344CB8AC3E}">
        <p14:creationId xmlns:p14="http://schemas.microsoft.com/office/powerpoint/2010/main" val="1743929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8.emf"/><Relationship Id="rId7" Type="http://schemas.openxmlformats.org/officeDocument/2006/relationships/image" Target="../media/image16.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5.wmf"/><Relationship Id="rId10" Type="http://schemas.openxmlformats.org/officeDocument/2006/relationships/image" Target="../media/image19.tiff"/><Relationship Id="rId4" Type="http://schemas.openxmlformats.org/officeDocument/2006/relationships/oleObject" Target="../embeddings/oleObject1.bin"/><Relationship Id="rId9" Type="http://schemas.openxmlformats.org/officeDocument/2006/relationships/image" Target="../media/image17.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9301" y="5962758"/>
            <a:ext cx="12290601" cy="957155"/>
          </a:xfrm>
          <a:prstGeom prst="rect">
            <a:avLst/>
          </a:prstGeom>
        </p:spPr>
      </p:pic>
      <p:sp>
        <p:nvSpPr>
          <p:cNvPr id="2" name="Title 1"/>
          <p:cNvSpPr>
            <a:spLocks noGrp="1"/>
          </p:cNvSpPr>
          <p:nvPr>
            <p:ph type="ctrTitle"/>
          </p:nvPr>
        </p:nvSpPr>
        <p:spPr/>
        <p:txBody>
          <a:bodyPr/>
          <a:lstStyle/>
          <a:p>
            <a:r>
              <a:rPr lang="en-US" dirty="0" smtClean="0"/>
              <a:t>Final Project PowerPoint Presentations</a:t>
            </a:r>
            <a:endParaRPr lang="en-US" dirty="0"/>
          </a:p>
        </p:txBody>
      </p:sp>
      <p:sp>
        <p:nvSpPr>
          <p:cNvPr id="3" name="Subtitle 2"/>
          <p:cNvSpPr>
            <a:spLocks noGrp="1"/>
          </p:cNvSpPr>
          <p:nvPr>
            <p:ph type="subTitle" idx="1"/>
          </p:nvPr>
        </p:nvSpPr>
        <p:spPr/>
        <p:txBody>
          <a:bodyPr/>
          <a:lstStyle/>
          <a:p>
            <a:r>
              <a:rPr lang="en-US" dirty="0" smtClean="0"/>
              <a:t>Spring </a:t>
            </a:r>
            <a:r>
              <a:rPr lang="en-US" dirty="0" smtClean="0"/>
              <a:t>2017</a:t>
            </a:r>
            <a:endParaRPr lang="en-US" dirty="0" smtClean="0"/>
          </a:p>
          <a:p>
            <a:r>
              <a:rPr lang="en-US" dirty="0" smtClean="0"/>
              <a:t>Todd S. Gross</a:t>
            </a:r>
            <a:endParaRPr lang="en-US" dirty="0"/>
          </a:p>
        </p:txBody>
      </p:sp>
    </p:spTree>
    <p:extLst>
      <p:ext uri="{BB962C8B-B14F-4D97-AF65-F5344CB8AC3E}">
        <p14:creationId xmlns:p14="http://schemas.microsoft.com/office/powerpoint/2010/main" val="22331166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2369" y="5961494"/>
            <a:ext cx="12284505" cy="957155"/>
          </a:xfrm>
          <a:prstGeom prst="rect">
            <a:avLst/>
          </a:prstGeom>
        </p:spPr>
      </p:pic>
      <p:sp>
        <p:nvSpPr>
          <p:cNvPr id="2" name="Title 1"/>
          <p:cNvSpPr>
            <a:spLocks noGrp="1"/>
          </p:cNvSpPr>
          <p:nvPr>
            <p:ph type="title"/>
          </p:nvPr>
        </p:nvSpPr>
        <p:spPr/>
        <p:txBody>
          <a:bodyPr>
            <a:noAutofit/>
          </a:bodyPr>
          <a:lstStyle/>
          <a:p>
            <a:pPr algn="ctr"/>
            <a:r>
              <a:rPr lang="en-US" sz="2800" dirty="0" err="1" smtClean="0"/>
              <a:t>Trixaxial</a:t>
            </a:r>
            <a:r>
              <a:rPr lang="en-US" sz="2800" dirty="0" smtClean="0"/>
              <a:t> tensile stress is produced by confining epoxy </a:t>
            </a:r>
            <a:br>
              <a:rPr lang="en-US" sz="2800" dirty="0" smtClean="0"/>
            </a:br>
            <a:r>
              <a:rPr lang="en-US" sz="2800" dirty="0" smtClean="0"/>
              <a:t>in a low CTE tube during curing</a:t>
            </a:r>
            <a:br>
              <a:rPr lang="en-US" sz="2800" dirty="0" smtClean="0"/>
            </a:br>
            <a:r>
              <a:rPr lang="en-US" sz="2800" dirty="0" smtClean="0"/>
              <a:t>Stress is inferred from the distortion of the tube.</a:t>
            </a:r>
            <a:endParaRPr lang="en-US" sz="2800" dirty="0"/>
          </a:p>
        </p:txBody>
      </p:sp>
      <p:grpSp>
        <p:nvGrpSpPr>
          <p:cNvPr id="5" name="Group 4"/>
          <p:cNvGrpSpPr/>
          <p:nvPr/>
        </p:nvGrpSpPr>
        <p:grpSpPr>
          <a:xfrm>
            <a:off x="2339688" y="1633055"/>
            <a:ext cx="7512627" cy="4924177"/>
            <a:chOff x="1619672" y="3065623"/>
            <a:chExt cx="5760640" cy="3957822"/>
          </a:xfrm>
        </p:grpSpPr>
        <p:grpSp>
          <p:nvGrpSpPr>
            <p:cNvPr id="6" name="Group 5"/>
            <p:cNvGrpSpPr/>
            <p:nvPr/>
          </p:nvGrpSpPr>
          <p:grpSpPr>
            <a:xfrm>
              <a:off x="1619672" y="3563724"/>
              <a:ext cx="792088" cy="2304256"/>
              <a:chOff x="1619672" y="3650979"/>
              <a:chExt cx="792088" cy="2304256"/>
            </a:xfrm>
          </p:grpSpPr>
          <p:sp>
            <p:nvSpPr>
              <p:cNvPr id="45" name="Rectangle 44"/>
              <p:cNvSpPr/>
              <p:nvPr/>
            </p:nvSpPr>
            <p:spPr>
              <a:xfrm>
                <a:off x="1835696" y="3650979"/>
                <a:ext cx="360040"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Rectangle 45"/>
              <p:cNvSpPr/>
              <p:nvPr/>
            </p:nvSpPr>
            <p:spPr>
              <a:xfrm>
                <a:off x="1619672" y="3650979"/>
                <a:ext cx="792088" cy="2304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7" name="Group 6"/>
            <p:cNvGrpSpPr/>
            <p:nvPr/>
          </p:nvGrpSpPr>
          <p:grpSpPr>
            <a:xfrm>
              <a:off x="3131839" y="3419708"/>
              <a:ext cx="1008113" cy="2448272"/>
              <a:chOff x="3131839" y="3506963"/>
              <a:chExt cx="1008113" cy="2448272"/>
            </a:xfrm>
          </p:grpSpPr>
          <p:sp>
            <p:nvSpPr>
              <p:cNvPr id="43" name="Rectangle 42"/>
              <p:cNvSpPr/>
              <p:nvPr/>
            </p:nvSpPr>
            <p:spPr>
              <a:xfrm>
                <a:off x="3419872" y="3506963"/>
                <a:ext cx="432048" cy="244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Rectangle 43"/>
              <p:cNvSpPr/>
              <p:nvPr/>
            </p:nvSpPr>
            <p:spPr>
              <a:xfrm>
                <a:off x="3131839" y="3506963"/>
                <a:ext cx="1008113" cy="2448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8" name="Right Arrow 7"/>
            <p:cNvSpPr/>
            <p:nvPr/>
          </p:nvSpPr>
          <p:spPr>
            <a:xfrm>
              <a:off x="5821536" y="4571836"/>
              <a:ext cx="50405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9" name="Group 8"/>
            <p:cNvGrpSpPr/>
            <p:nvPr/>
          </p:nvGrpSpPr>
          <p:grpSpPr>
            <a:xfrm>
              <a:off x="4860032" y="3491479"/>
              <a:ext cx="798438" cy="3531966"/>
              <a:chOff x="4860032" y="3624783"/>
              <a:chExt cx="798438" cy="3531966"/>
            </a:xfrm>
          </p:grpSpPr>
          <p:sp>
            <p:nvSpPr>
              <p:cNvPr id="35" name="Rectangle 34"/>
              <p:cNvSpPr/>
              <p:nvPr/>
            </p:nvSpPr>
            <p:spPr>
              <a:xfrm>
                <a:off x="5154414" y="3650979"/>
                <a:ext cx="21602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36" name="Group 35"/>
              <p:cNvGrpSpPr/>
              <p:nvPr/>
            </p:nvGrpSpPr>
            <p:grpSpPr>
              <a:xfrm>
                <a:off x="4860032" y="3624783"/>
                <a:ext cx="52069" cy="3528392"/>
                <a:chOff x="4565650" y="3356992"/>
                <a:chExt cx="52069" cy="3528392"/>
              </a:xfrm>
            </p:grpSpPr>
            <p:sp>
              <p:nvSpPr>
                <p:cNvPr id="41" name="Arc 40"/>
                <p:cNvSpPr/>
                <p:nvPr/>
              </p:nvSpPr>
              <p:spPr>
                <a:xfrm>
                  <a:off x="4565650" y="3356992"/>
                  <a:ext cx="45719" cy="2376264"/>
                </a:xfrm>
                <a:prstGeom prst="arc">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2" name="Arc 41"/>
                <p:cNvSpPr/>
                <p:nvPr/>
              </p:nvSpPr>
              <p:spPr>
                <a:xfrm>
                  <a:off x="4572000" y="4509120"/>
                  <a:ext cx="45719" cy="2376264"/>
                </a:xfrm>
                <a:prstGeom prst="arc">
                  <a:avLst/>
                </a:prstGeom>
                <a:ln w="22225">
                  <a:solidFill>
                    <a:schemeClr val="tx1"/>
                  </a:solidFill>
                </a:ln>
                <a:scene3d>
                  <a:camera prst="orthographicFront">
                    <a:rot lat="0" lon="10799973" rev="10799999"/>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37" name="Arc 36"/>
              <p:cNvSpPr/>
              <p:nvPr/>
            </p:nvSpPr>
            <p:spPr>
              <a:xfrm>
                <a:off x="5586462" y="3645024"/>
                <a:ext cx="45719" cy="2376264"/>
              </a:xfrm>
              <a:prstGeom prst="arc">
                <a:avLst/>
              </a:prstGeom>
              <a:ln w="22225">
                <a:solidFill>
                  <a:schemeClr val="tx1"/>
                </a:solidFill>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8" name="Arc 37"/>
              <p:cNvSpPr/>
              <p:nvPr/>
            </p:nvSpPr>
            <p:spPr>
              <a:xfrm>
                <a:off x="5580112" y="4780485"/>
                <a:ext cx="45719" cy="2376264"/>
              </a:xfrm>
              <a:prstGeom prst="arc">
                <a:avLst/>
              </a:prstGeom>
              <a:ln w="22225">
                <a:solidFill>
                  <a:schemeClr val="tx1"/>
                </a:solidFill>
              </a:ln>
              <a:scene3d>
                <a:camera prst="orthographicFront">
                  <a:rot lat="1080000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39" name="Straight Connector 38"/>
              <p:cNvCxnSpPr/>
              <p:nvPr/>
            </p:nvCxnSpPr>
            <p:spPr>
              <a:xfrm flipV="1">
                <a:off x="4866382" y="3648598"/>
                <a:ext cx="792088" cy="23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866382" y="5955235"/>
                <a:ext cx="792088"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6469608" y="3563724"/>
              <a:ext cx="792088" cy="2304256"/>
              <a:chOff x="6469608" y="3650979"/>
              <a:chExt cx="792088" cy="2304256"/>
            </a:xfrm>
          </p:grpSpPr>
          <p:sp>
            <p:nvSpPr>
              <p:cNvPr id="21" name="Rectangle 20"/>
              <p:cNvSpPr/>
              <p:nvPr/>
            </p:nvSpPr>
            <p:spPr>
              <a:xfrm>
                <a:off x="6685632" y="3650979"/>
                <a:ext cx="360040"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p:cNvSpPr/>
              <p:nvPr/>
            </p:nvSpPr>
            <p:spPr>
              <a:xfrm>
                <a:off x="6469608" y="3650979"/>
                <a:ext cx="792088" cy="2304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23" name="Straight Connector 22"/>
              <p:cNvCxnSpPr/>
              <p:nvPr/>
            </p:nvCxnSpPr>
            <p:spPr>
              <a:xfrm>
                <a:off x="6685632" y="3794995"/>
                <a:ext cx="144016"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6757640" y="3939011"/>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757640" y="4011019"/>
                <a:ext cx="72008"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973664" y="4299051"/>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973664" y="4371059"/>
                <a:ext cx="0"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6685632" y="5523187"/>
                <a:ext cx="72008"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757640" y="5523187"/>
                <a:ext cx="72008"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829648" y="5667203"/>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973664" y="5235155"/>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829648" y="5235155"/>
                <a:ext cx="144016"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685632" y="4587083"/>
                <a:ext cx="144016"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829648" y="4731099"/>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TextBox 9"/>
            <p:cNvSpPr txBox="1"/>
            <p:nvPr/>
          </p:nvSpPr>
          <p:spPr>
            <a:xfrm>
              <a:off x="1691680" y="3065623"/>
              <a:ext cx="792088" cy="29685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Initial</a:t>
              </a:r>
            </a:p>
          </p:txBody>
        </p:sp>
        <p:sp>
          <p:nvSpPr>
            <p:cNvPr id="12" name="TextBox 10"/>
            <p:cNvSpPr txBox="1"/>
            <p:nvPr/>
          </p:nvSpPr>
          <p:spPr>
            <a:xfrm>
              <a:off x="3275856" y="3065623"/>
              <a:ext cx="792088" cy="29685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Heat</a:t>
              </a:r>
            </a:p>
          </p:txBody>
        </p:sp>
        <p:sp>
          <p:nvSpPr>
            <p:cNvPr id="13" name="TextBox 11"/>
            <p:cNvSpPr txBox="1"/>
            <p:nvPr/>
          </p:nvSpPr>
          <p:spPr>
            <a:xfrm>
              <a:off x="4716016" y="3065623"/>
              <a:ext cx="1152128" cy="29685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Cure/Cool</a:t>
              </a:r>
            </a:p>
          </p:txBody>
        </p:sp>
        <p:sp>
          <p:nvSpPr>
            <p:cNvPr id="14" name="TextBox 12"/>
            <p:cNvSpPr txBox="1"/>
            <p:nvPr/>
          </p:nvSpPr>
          <p:spPr>
            <a:xfrm>
              <a:off x="6541616" y="3065623"/>
              <a:ext cx="720080" cy="29685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Cool</a:t>
              </a:r>
            </a:p>
          </p:txBody>
        </p:sp>
        <p:sp>
          <p:nvSpPr>
            <p:cNvPr id="15" name="Right Arrow 14"/>
            <p:cNvSpPr/>
            <p:nvPr/>
          </p:nvSpPr>
          <p:spPr>
            <a:xfrm>
              <a:off x="4283968" y="4571836"/>
              <a:ext cx="50405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ight Arrow 15"/>
            <p:cNvSpPr/>
            <p:nvPr/>
          </p:nvSpPr>
          <p:spPr>
            <a:xfrm>
              <a:off x="2555776" y="4571836"/>
              <a:ext cx="50405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TextBox 15"/>
            <p:cNvSpPr txBox="1"/>
            <p:nvPr/>
          </p:nvSpPr>
          <p:spPr>
            <a:xfrm>
              <a:off x="1619672" y="5867980"/>
              <a:ext cx="792088" cy="29685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25 °C</a:t>
              </a:r>
            </a:p>
          </p:txBody>
        </p:sp>
        <p:sp>
          <p:nvSpPr>
            <p:cNvPr id="18" name="TextBox 16"/>
            <p:cNvSpPr txBox="1"/>
            <p:nvPr/>
          </p:nvSpPr>
          <p:spPr>
            <a:xfrm>
              <a:off x="3042580" y="5867980"/>
              <a:ext cx="1368152" cy="29685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160-180 °C</a:t>
              </a:r>
            </a:p>
          </p:txBody>
        </p:sp>
        <p:sp>
          <p:nvSpPr>
            <p:cNvPr id="19" name="TextBox 17"/>
            <p:cNvSpPr txBox="1"/>
            <p:nvPr/>
          </p:nvSpPr>
          <p:spPr>
            <a:xfrm>
              <a:off x="4716016" y="5867980"/>
              <a:ext cx="1152128" cy="29685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180-25 °C</a:t>
              </a:r>
            </a:p>
          </p:txBody>
        </p:sp>
        <p:sp>
          <p:nvSpPr>
            <p:cNvPr id="20" name="TextBox 18"/>
            <p:cNvSpPr txBox="1"/>
            <p:nvPr/>
          </p:nvSpPr>
          <p:spPr>
            <a:xfrm>
              <a:off x="6588224" y="5867980"/>
              <a:ext cx="792088" cy="29685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25 °C</a:t>
              </a:r>
            </a:p>
          </p:txBody>
        </p:sp>
      </p:grpSp>
      <p:sp>
        <p:nvSpPr>
          <p:cNvPr id="3" name="Slide Number Placeholder 2"/>
          <p:cNvSpPr>
            <a:spLocks noGrp="1"/>
          </p:cNvSpPr>
          <p:nvPr>
            <p:ph type="sldNum" sz="quarter" idx="12"/>
          </p:nvPr>
        </p:nvSpPr>
        <p:spPr/>
        <p:txBody>
          <a:bodyPr/>
          <a:lstStyle/>
          <a:p>
            <a:fld id="{CF406FE2-7533-45B2-AB3B-FA1365B507DA}" type="slidenum">
              <a:rPr lang="en-US" smtClean="0"/>
              <a:pPr/>
              <a:t>10</a:t>
            </a:fld>
            <a:endParaRPr lang="en-US" dirty="0"/>
          </a:p>
        </p:txBody>
      </p:sp>
      <p:sp>
        <p:nvSpPr>
          <p:cNvPr id="51" name="Footer Placeholder 50"/>
          <p:cNvSpPr>
            <a:spLocks noGrp="1"/>
          </p:cNvSpPr>
          <p:nvPr>
            <p:ph type="ftr" sz="quarter" idx="11"/>
          </p:nvPr>
        </p:nvSpPr>
        <p:spPr/>
        <p:txBody>
          <a:bodyPr/>
          <a:lstStyle/>
          <a:p>
            <a:r>
              <a:rPr lang="en-US" smtClean="0"/>
              <a:t>ME 646 - Presentation on Presentations</a:t>
            </a:r>
            <a:endParaRPr lang="en-US"/>
          </a:p>
        </p:txBody>
      </p:sp>
    </p:spTree>
    <p:extLst>
      <p:ext uri="{BB962C8B-B14F-4D97-AF65-F5344CB8AC3E}">
        <p14:creationId xmlns:p14="http://schemas.microsoft.com/office/powerpoint/2010/main" val="4092506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Precise measurement of tube diameter as a function of temperature</a:t>
            </a:r>
            <a:endParaRPr lang="en-US" dirty="0"/>
          </a:p>
        </p:txBody>
      </p:sp>
      <p:grpSp>
        <p:nvGrpSpPr>
          <p:cNvPr id="9" name="Group 8"/>
          <p:cNvGrpSpPr/>
          <p:nvPr/>
        </p:nvGrpSpPr>
        <p:grpSpPr>
          <a:xfrm>
            <a:off x="1775520" y="1952836"/>
            <a:ext cx="8640960" cy="2952328"/>
            <a:chOff x="251520" y="2420888"/>
            <a:chExt cx="8640960" cy="2952328"/>
          </a:xfrm>
        </p:grpSpPr>
        <p:sp>
          <p:nvSpPr>
            <p:cNvPr id="10" name="Rectangle 9"/>
            <p:cNvSpPr/>
            <p:nvPr/>
          </p:nvSpPr>
          <p:spPr>
            <a:xfrm>
              <a:off x="2771800" y="4365104"/>
              <a:ext cx="4320480" cy="2160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p:cNvSpPr/>
            <p:nvPr/>
          </p:nvSpPr>
          <p:spPr>
            <a:xfrm>
              <a:off x="2771800" y="3140968"/>
              <a:ext cx="4320480" cy="2160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p:cNvSpPr/>
            <p:nvPr/>
          </p:nvSpPr>
          <p:spPr>
            <a:xfrm>
              <a:off x="2195736" y="3501008"/>
              <a:ext cx="1584176" cy="720080"/>
            </a:xfrm>
            <a:prstGeom prst="rect">
              <a:avLst/>
            </a:prstGeom>
            <a:noFill/>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Oval 12"/>
            <p:cNvSpPr/>
            <p:nvPr/>
          </p:nvSpPr>
          <p:spPr>
            <a:xfrm>
              <a:off x="6804248" y="3717032"/>
              <a:ext cx="216024"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p:cNvSpPr/>
            <p:nvPr/>
          </p:nvSpPr>
          <p:spPr>
            <a:xfrm>
              <a:off x="3779912" y="3717032"/>
              <a:ext cx="3024336" cy="2160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p:cNvSpPr/>
            <p:nvPr/>
          </p:nvSpPr>
          <p:spPr>
            <a:xfrm>
              <a:off x="2886340" y="2996952"/>
              <a:ext cx="216024"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p:cNvSpPr/>
            <p:nvPr/>
          </p:nvSpPr>
          <p:spPr>
            <a:xfrm flipH="1">
              <a:off x="7020272" y="3068960"/>
              <a:ext cx="45719"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Rectangle 16"/>
            <p:cNvSpPr/>
            <p:nvPr/>
          </p:nvSpPr>
          <p:spPr>
            <a:xfrm>
              <a:off x="5652120" y="2420888"/>
              <a:ext cx="2160240" cy="295232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TextBox 12"/>
            <p:cNvSpPr txBox="1"/>
            <p:nvPr/>
          </p:nvSpPr>
          <p:spPr>
            <a:xfrm>
              <a:off x="6012160" y="2492896"/>
              <a:ext cx="158417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Furnace Temp</a:t>
              </a:r>
            </a:p>
          </p:txBody>
        </p:sp>
        <p:sp>
          <p:nvSpPr>
            <p:cNvPr id="19" name="Rectangle 18"/>
            <p:cNvSpPr/>
            <p:nvPr/>
          </p:nvSpPr>
          <p:spPr>
            <a:xfrm>
              <a:off x="1547664" y="2420888"/>
              <a:ext cx="4104456" cy="295232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TextBox 14"/>
            <p:cNvSpPr txBox="1"/>
            <p:nvPr/>
          </p:nvSpPr>
          <p:spPr>
            <a:xfrm>
              <a:off x="2699792" y="2492896"/>
              <a:ext cx="158417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Ambient Temp</a:t>
              </a:r>
            </a:p>
          </p:txBody>
        </p:sp>
        <p:cxnSp>
          <p:nvCxnSpPr>
            <p:cNvPr id="21" name="Straight Arrow Connector 20"/>
            <p:cNvCxnSpPr>
              <a:endCxn id="13" idx="5"/>
            </p:cNvCxnSpPr>
            <p:nvPr/>
          </p:nvCxnSpPr>
          <p:spPr>
            <a:xfrm flipH="1" flipV="1">
              <a:off x="6988636" y="3901420"/>
              <a:ext cx="1039748" cy="75171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16"/>
            <p:cNvSpPr txBox="1"/>
            <p:nvPr/>
          </p:nvSpPr>
          <p:spPr>
            <a:xfrm>
              <a:off x="7956376" y="4509120"/>
              <a:ext cx="93610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a:t>
              </a:r>
            </a:p>
          </p:txBody>
        </p:sp>
        <p:sp>
          <p:nvSpPr>
            <p:cNvPr id="23" name="TextBox 17"/>
            <p:cNvSpPr txBox="1"/>
            <p:nvPr/>
          </p:nvSpPr>
          <p:spPr>
            <a:xfrm>
              <a:off x="2217002" y="3645024"/>
              <a:ext cx="69881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LVDT</a:t>
              </a:r>
            </a:p>
          </p:txBody>
        </p:sp>
        <p:sp>
          <p:nvSpPr>
            <p:cNvPr id="24" name="TextBox 23"/>
            <p:cNvSpPr txBox="1"/>
            <p:nvPr/>
          </p:nvSpPr>
          <p:spPr>
            <a:xfrm>
              <a:off x="6380584" y="2699628"/>
              <a:ext cx="9997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~160 °C</a:t>
              </a:r>
            </a:p>
          </p:txBody>
        </p:sp>
        <p:sp>
          <p:nvSpPr>
            <p:cNvPr id="25" name="TextBox 24"/>
            <p:cNvSpPr txBox="1"/>
            <p:nvPr/>
          </p:nvSpPr>
          <p:spPr>
            <a:xfrm>
              <a:off x="3059832" y="2699628"/>
              <a:ext cx="85571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22 °C</a:t>
              </a:r>
            </a:p>
          </p:txBody>
        </p:sp>
        <p:sp>
          <p:nvSpPr>
            <p:cNvPr id="26" name="TextBox 25"/>
            <p:cNvSpPr txBox="1"/>
            <p:nvPr/>
          </p:nvSpPr>
          <p:spPr>
            <a:xfrm>
              <a:off x="251520" y="3501008"/>
              <a:ext cx="1152128"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Reference Rods</a:t>
              </a:r>
            </a:p>
          </p:txBody>
        </p:sp>
        <p:cxnSp>
          <p:nvCxnSpPr>
            <p:cNvPr id="27" name="Straight Arrow Connector 26"/>
            <p:cNvCxnSpPr>
              <a:stCxn id="26" idx="3"/>
              <a:endCxn id="11" idx="1"/>
            </p:cNvCxnSpPr>
            <p:nvPr/>
          </p:nvCxnSpPr>
          <p:spPr>
            <a:xfrm flipV="1">
              <a:off x="1403648" y="3248980"/>
              <a:ext cx="1368152" cy="5751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6" idx="3"/>
              <a:endCxn id="10" idx="1"/>
            </p:cNvCxnSpPr>
            <p:nvPr/>
          </p:nvCxnSpPr>
          <p:spPr>
            <a:xfrm>
              <a:off x="1403648" y="3824174"/>
              <a:ext cx="1368152" cy="64894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34"/>
            <p:cNvSpPr txBox="1"/>
            <p:nvPr/>
          </p:nvSpPr>
          <p:spPr>
            <a:xfrm>
              <a:off x="3707904" y="4869160"/>
              <a:ext cx="129614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Rod</a:t>
              </a:r>
            </a:p>
          </p:txBody>
        </p:sp>
        <p:cxnSp>
          <p:nvCxnSpPr>
            <p:cNvPr id="30" name="Straight Arrow Connector 29"/>
            <p:cNvCxnSpPr>
              <a:stCxn id="29" idx="3"/>
              <a:endCxn id="14" idx="2"/>
            </p:cNvCxnSpPr>
            <p:nvPr/>
          </p:nvCxnSpPr>
          <p:spPr>
            <a:xfrm flipV="1">
              <a:off x="5004048" y="3933056"/>
              <a:ext cx="288032" cy="112077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CF406FE2-7533-45B2-AB3B-FA1365B507DA}" type="slidenum">
              <a:rPr lang="en-US" smtClean="0"/>
              <a:pPr/>
              <a:t>11</a:t>
            </a:fld>
            <a:endParaRPr lang="en-US"/>
          </a:p>
        </p:txBody>
      </p:sp>
      <p:sp>
        <p:nvSpPr>
          <p:cNvPr id="4" name="Footer Placeholder 3"/>
          <p:cNvSpPr>
            <a:spLocks noGrp="1"/>
          </p:cNvSpPr>
          <p:nvPr>
            <p:ph type="ftr" sz="quarter" idx="11"/>
          </p:nvPr>
        </p:nvSpPr>
        <p:spPr/>
        <p:txBody>
          <a:bodyPr/>
          <a:lstStyle/>
          <a:p>
            <a:r>
              <a:rPr lang="en-US" smtClean="0"/>
              <a:t>ME 646 - Presentation on Presentations</a:t>
            </a:r>
            <a:endParaRPr lang="en-US"/>
          </a:p>
        </p:txBody>
      </p:sp>
    </p:spTree>
    <p:extLst>
      <p:ext uri="{BB962C8B-B14F-4D97-AF65-F5344CB8AC3E}">
        <p14:creationId xmlns:p14="http://schemas.microsoft.com/office/powerpoint/2010/main" val="3445274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0" y="6019800"/>
            <a:ext cx="12161520" cy="838200"/>
            <a:chOff x="0" y="6019800"/>
            <a:chExt cx="12161520" cy="838200"/>
          </a:xfrm>
        </p:grpSpPr>
        <p:sp>
          <p:nvSpPr>
            <p:cNvPr id="21" name="Rectangle 20"/>
            <p:cNvSpPr/>
            <p:nvPr/>
          </p:nvSpPr>
          <p:spPr>
            <a:xfrm>
              <a:off x="0" y="6019800"/>
              <a:ext cx="12161520" cy="8382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2" name="Group 21"/>
            <p:cNvGrpSpPr/>
            <p:nvPr/>
          </p:nvGrpSpPr>
          <p:grpSpPr>
            <a:xfrm>
              <a:off x="84954" y="6131299"/>
              <a:ext cx="4506097" cy="608980"/>
              <a:chOff x="1656579" y="6131299"/>
              <a:chExt cx="4506097" cy="608980"/>
            </a:xfrm>
          </p:grpSpPr>
          <p:pic>
            <p:nvPicPr>
              <p:cNvPr id="23" name="Picture 22" descr="http://www.unh.edu/sites/all/themes/unh/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6579" y="6131299"/>
                <a:ext cx="2133600" cy="564776"/>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2124077" y="6463280"/>
                <a:ext cx="4038599"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rgbClr val="003399"/>
                    </a:solidFill>
                    <a:effectLst>
                      <a:outerShdw blurRad="38100" dist="38100" dir="2700000" algn="tl">
                        <a:srgbClr val="000000">
                          <a:alpha val="43137"/>
                        </a:srgbClr>
                      </a:outerShdw>
                    </a:effectLst>
                    <a:latin typeface="+mj-lt"/>
                  </a:rPr>
                  <a:t>College of Engineering and Physical Sciences</a:t>
                </a:r>
              </a:p>
            </p:txBody>
          </p:sp>
        </p:grpSp>
      </p:grpSp>
      <p:sp>
        <p:nvSpPr>
          <p:cNvPr id="2" name="Title 1"/>
          <p:cNvSpPr>
            <a:spLocks noGrp="1"/>
          </p:cNvSpPr>
          <p:nvPr>
            <p:ph type="title"/>
          </p:nvPr>
        </p:nvSpPr>
        <p:spPr/>
        <p:txBody>
          <a:bodyPr>
            <a:normAutofit/>
          </a:bodyPr>
          <a:lstStyle/>
          <a:p>
            <a:r>
              <a:rPr lang="en-US" dirty="0" smtClean="0"/>
              <a:t>Pressure vessel formula to convert radial displacement to stress </a:t>
            </a:r>
            <a:endParaRPr lang="en-US" dirty="0"/>
          </a:p>
        </p:txBody>
      </p:sp>
      <p:sp>
        <p:nvSpPr>
          <p:cNvPr id="9" name="TextBox 4"/>
          <p:cNvSpPr txBox="1"/>
          <p:nvPr/>
        </p:nvSpPr>
        <p:spPr>
          <a:xfrm>
            <a:off x="2133601" y="1676400"/>
            <a:ext cx="39604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Plane Stress Pressure Vessel Equation</a:t>
            </a:r>
          </a:p>
        </p:txBody>
      </p:sp>
      <p:sp>
        <p:nvSpPr>
          <p:cNvPr id="10" name="TextBox 5"/>
          <p:cNvSpPr txBox="1"/>
          <p:nvPr/>
        </p:nvSpPr>
        <p:spPr>
          <a:xfrm>
            <a:off x="2057400" y="2819400"/>
            <a:ext cx="35283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Reduced Pressure Vessel Equation</a:t>
            </a:r>
          </a:p>
        </p:txBody>
      </p:sp>
      <p:sp>
        <p:nvSpPr>
          <p:cNvPr id="16" name="TextBox 12"/>
          <p:cNvSpPr txBox="1"/>
          <p:nvPr/>
        </p:nvSpPr>
        <p:spPr>
          <a:xfrm>
            <a:off x="2133601" y="4267200"/>
            <a:ext cx="39604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Plane Strain Pressure Vessel Equation</a:t>
            </a:r>
          </a:p>
        </p:txBody>
      </p:sp>
      <p:pic>
        <p:nvPicPr>
          <p:cNvPr id="2050" name="Picture 2"/>
          <p:cNvPicPr>
            <a:picLocks noChangeAspect="1" noChangeArrowheads="1"/>
          </p:cNvPicPr>
          <p:nvPr/>
        </p:nvPicPr>
        <p:blipFill>
          <a:blip r:embed="rId3" cstate="print"/>
          <a:srcRect/>
          <a:stretch>
            <a:fillRect/>
          </a:stretch>
        </p:blipFill>
        <p:spPr bwMode="auto">
          <a:xfrm>
            <a:off x="1514476" y="2066926"/>
            <a:ext cx="6334125" cy="676275"/>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7696201" y="2362201"/>
            <a:ext cx="2352675" cy="2047875"/>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2133601" y="3352800"/>
            <a:ext cx="1990725" cy="704850"/>
          </a:xfrm>
          <a:prstGeom prst="rect">
            <a:avLst/>
          </a:prstGeom>
          <a:noFill/>
          <a:ln w="9525">
            <a:noFill/>
            <a:miter lim="800000"/>
            <a:headEnd/>
            <a:tailEnd/>
          </a:ln>
        </p:spPr>
      </p:pic>
      <p:pic>
        <p:nvPicPr>
          <p:cNvPr id="2053" name="Picture 5"/>
          <p:cNvPicPr>
            <a:picLocks noChangeAspect="1" noChangeArrowheads="1"/>
          </p:cNvPicPr>
          <p:nvPr/>
        </p:nvPicPr>
        <p:blipFill>
          <a:blip r:embed="rId6" cstate="print"/>
          <a:srcRect/>
          <a:stretch>
            <a:fillRect/>
          </a:stretch>
        </p:blipFill>
        <p:spPr bwMode="auto">
          <a:xfrm>
            <a:off x="2066926" y="4800600"/>
            <a:ext cx="2809875" cy="800100"/>
          </a:xfrm>
          <a:prstGeom prst="rect">
            <a:avLst/>
          </a:prstGeom>
          <a:noFill/>
          <a:ln w="9525">
            <a:noFill/>
            <a:miter lim="800000"/>
            <a:headEnd/>
            <a:tailEnd/>
          </a:ln>
        </p:spPr>
      </p:pic>
      <p:pic>
        <p:nvPicPr>
          <p:cNvPr id="2054" name="Picture 6"/>
          <p:cNvPicPr>
            <a:picLocks noChangeAspect="1" noChangeArrowheads="1"/>
          </p:cNvPicPr>
          <p:nvPr/>
        </p:nvPicPr>
        <p:blipFill>
          <a:blip r:embed="rId7" cstate="print"/>
          <a:srcRect/>
          <a:stretch>
            <a:fillRect/>
          </a:stretch>
        </p:blipFill>
        <p:spPr bwMode="auto">
          <a:xfrm>
            <a:off x="7543801" y="4800600"/>
            <a:ext cx="2581275" cy="571500"/>
          </a:xfrm>
          <a:prstGeom prst="rect">
            <a:avLst/>
          </a:prstGeom>
          <a:noFill/>
          <a:ln w="9525">
            <a:noFill/>
            <a:miter lim="800000"/>
            <a:headEnd/>
            <a:tailEnd/>
          </a:ln>
        </p:spPr>
      </p:pic>
      <p:pic>
        <p:nvPicPr>
          <p:cNvPr id="2055" name="Picture 7"/>
          <p:cNvPicPr>
            <a:picLocks noChangeAspect="1" noChangeArrowheads="1"/>
          </p:cNvPicPr>
          <p:nvPr/>
        </p:nvPicPr>
        <p:blipFill>
          <a:blip r:embed="rId8" cstate="print"/>
          <a:srcRect/>
          <a:stretch>
            <a:fillRect/>
          </a:stretch>
        </p:blipFill>
        <p:spPr bwMode="auto">
          <a:xfrm>
            <a:off x="4762500" y="4876800"/>
            <a:ext cx="1409700" cy="6096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CF406FE2-7533-45B2-AB3B-FA1365B507DA}" type="slidenum">
              <a:rPr lang="en-US" smtClean="0"/>
              <a:pPr/>
              <a:t>12</a:t>
            </a:fld>
            <a:endParaRPr lang="en-US"/>
          </a:p>
        </p:txBody>
      </p:sp>
      <p:sp>
        <p:nvSpPr>
          <p:cNvPr id="13" name="Footer Placeholder 12"/>
          <p:cNvSpPr>
            <a:spLocks noGrp="1"/>
          </p:cNvSpPr>
          <p:nvPr>
            <p:ph type="ftr" sz="quarter" idx="11"/>
          </p:nvPr>
        </p:nvSpPr>
        <p:spPr/>
        <p:txBody>
          <a:bodyPr/>
          <a:lstStyle/>
          <a:p>
            <a:r>
              <a:rPr lang="en-US" smtClean="0"/>
              <a:t>ME 646 - Presentation on Presentations</a:t>
            </a:r>
            <a:endParaRPr lang="en-US"/>
          </a:p>
        </p:txBody>
      </p:sp>
      <p:sp>
        <p:nvSpPr>
          <p:cNvPr id="4" name="TextBox 3"/>
          <p:cNvSpPr txBox="1"/>
          <p:nvPr/>
        </p:nvSpPr>
        <p:spPr>
          <a:xfrm>
            <a:off x="7239000" y="1219200"/>
            <a:ext cx="2809876" cy="923330"/>
          </a:xfrm>
          <a:prstGeom prst="rect">
            <a:avLst/>
          </a:prstGeom>
          <a:noFill/>
        </p:spPr>
        <p:txBody>
          <a:bodyPr wrap="square" rtlCol="0">
            <a:spAutoFit/>
          </a:bodyPr>
          <a:lstStyle/>
          <a:p>
            <a:r>
              <a:rPr lang="en-US" dirty="0" smtClean="0">
                <a:solidFill>
                  <a:srgbClr val="FF0000"/>
                </a:solidFill>
              </a:rPr>
              <a:t>Equations have different fonts which does not look good.</a:t>
            </a:r>
            <a:endParaRPr lang="en-US" dirty="0">
              <a:solidFill>
                <a:srgbClr val="FF0000"/>
              </a:solidFill>
            </a:endParaRPr>
          </a:p>
        </p:txBody>
      </p:sp>
    </p:spTree>
    <p:extLst>
      <p:ext uri="{BB962C8B-B14F-4D97-AF65-F5344CB8AC3E}">
        <p14:creationId xmlns:p14="http://schemas.microsoft.com/office/powerpoint/2010/main" val="33892556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0" y="6019800"/>
            <a:ext cx="12161520" cy="838200"/>
            <a:chOff x="0" y="6019800"/>
            <a:chExt cx="12161520" cy="838200"/>
          </a:xfrm>
        </p:grpSpPr>
        <p:sp>
          <p:nvSpPr>
            <p:cNvPr id="21" name="Rectangle 20"/>
            <p:cNvSpPr/>
            <p:nvPr/>
          </p:nvSpPr>
          <p:spPr>
            <a:xfrm>
              <a:off x="0" y="6019800"/>
              <a:ext cx="12161520" cy="8382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2" name="Group 21"/>
            <p:cNvGrpSpPr/>
            <p:nvPr/>
          </p:nvGrpSpPr>
          <p:grpSpPr>
            <a:xfrm>
              <a:off x="84954" y="6131299"/>
              <a:ext cx="4506097" cy="608980"/>
              <a:chOff x="1656579" y="6131299"/>
              <a:chExt cx="4506097" cy="608980"/>
            </a:xfrm>
          </p:grpSpPr>
          <p:pic>
            <p:nvPicPr>
              <p:cNvPr id="24" name="Picture 23" descr="http://www.unh.edu/sites/all/themes/unh/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6579" y="6131299"/>
                <a:ext cx="2133600" cy="564776"/>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2124077" y="6463280"/>
                <a:ext cx="4038599"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rgbClr val="003399"/>
                    </a:solidFill>
                    <a:effectLst>
                      <a:outerShdw blurRad="38100" dist="38100" dir="2700000" algn="tl">
                        <a:srgbClr val="000000">
                          <a:alpha val="43137"/>
                        </a:srgbClr>
                      </a:outerShdw>
                    </a:effectLst>
                    <a:latin typeface="+mj-lt"/>
                  </a:rPr>
                  <a:t>College of Engineering and Physical Sciences</a:t>
                </a:r>
              </a:p>
            </p:txBody>
          </p:sp>
        </p:grpSp>
      </p:grpSp>
      <p:sp>
        <p:nvSpPr>
          <p:cNvPr id="2" name="Title 1"/>
          <p:cNvSpPr>
            <a:spLocks noGrp="1"/>
          </p:cNvSpPr>
          <p:nvPr>
            <p:ph type="title"/>
          </p:nvPr>
        </p:nvSpPr>
        <p:spPr>
          <a:xfrm>
            <a:off x="838200" y="145938"/>
            <a:ext cx="10515600" cy="1325563"/>
          </a:xfrm>
        </p:spPr>
        <p:txBody>
          <a:bodyPr/>
          <a:lstStyle/>
          <a:p>
            <a:r>
              <a:rPr lang="en-US" dirty="0" smtClean="0"/>
              <a:t>Converting deflection to stress</a:t>
            </a:r>
            <a:endParaRPr lang="en-US" dirty="0"/>
          </a:p>
        </p:txBody>
      </p:sp>
      <p:pic>
        <p:nvPicPr>
          <p:cNvPr id="5" name="Content Placeholder 4" descr="Displacement.jpg"/>
          <p:cNvPicPr>
            <a:picLocks noGrp="1" noChangeAspect="1"/>
          </p:cNvPicPr>
          <p:nvPr/>
        </p:nvPicPr>
        <p:blipFill rotWithShape="1">
          <a:blip r:embed="rId3" cstate="print"/>
          <a:srcRect l="5628" t="3483" r="4932" b="3872"/>
          <a:stretch/>
        </p:blipFill>
        <p:spPr>
          <a:xfrm>
            <a:off x="1524000" y="1143001"/>
            <a:ext cx="4724400" cy="3670283"/>
          </a:xfrm>
          <a:prstGeom prst="rect">
            <a:avLst/>
          </a:prstGeom>
        </p:spPr>
      </p:pic>
      <p:pic>
        <p:nvPicPr>
          <p:cNvPr id="6" name="Content Placeholder 4" descr="Pressure.jpg"/>
          <p:cNvPicPr>
            <a:picLocks noGrp="1" noChangeAspect="1"/>
          </p:cNvPicPr>
          <p:nvPr/>
        </p:nvPicPr>
        <p:blipFill rotWithShape="1">
          <a:blip r:embed="rId4" cstate="print"/>
          <a:srcRect l="6152" t="3359" r="6802" b="2392"/>
          <a:stretch/>
        </p:blipFill>
        <p:spPr>
          <a:xfrm>
            <a:off x="6070126" y="1143000"/>
            <a:ext cx="4597874" cy="3733800"/>
          </a:xfrm>
          <a:prstGeom prst="rect">
            <a:avLst/>
          </a:prstGeom>
        </p:spPr>
      </p:pic>
      <p:grpSp>
        <p:nvGrpSpPr>
          <p:cNvPr id="7" name="Group 6"/>
          <p:cNvGrpSpPr/>
          <p:nvPr/>
        </p:nvGrpSpPr>
        <p:grpSpPr>
          <a:xfrm>
            <a:off x="5943600" y="3733800"/>
            <a:ext cx="762000" cy="521370"/>
            <a:chOff x="5029200" y="4524375"/>
            <a:chExt cx="1304925" cy="628650"/>
          </a:xfrm>
        </p:grpSpPr>
        <p:sp>
          <p:nvSpPr>
            <p:cNvPr id="14" name="Right Brace 13"/>
            <p:cNvSpPr/>
            <p:nvPr/>
          </p:nvSpPr>
          <p:spPr>
            <a:xfrm>
              <a:off x="5029200" y="4524375"/>
              <a:ext cx="438150" cy="628650"/>
            </a:xfrm>
            <a:prstGeom prst="rightBrace">
              <a:avLst>
                <a:gd name="adj1" fmla="val 833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15" name="Straight Arrow Connector 14"/>
            <p:cNvCxnSpPr>
              <a:stCxn id="14" idx="1"/>
            </p:cNvCxnSpPr>
            <p:nvPr/>
          </p:nvCxnSpPr>
          <p:spPr>
            <a:xfrm>
              <a:off x="5467350" y="4838700"/>
              <a:ext cx="866775" cy="0"/>
            </a:xfrm>
            <a:prstGeom prst="straightConnector1">
              <a:avLst/>
            </a:prstGeom>
            <a:ln w="57150">
              <a:tailEnd type="arrow"/>
            </a:ln>
          </p:spPr>
          <p:style>
            <a:lnRef idx="3">
              <a:schemeClr val="accent1"/>
            </a:lnRef>
            <a:fillRef idx="0">
              <a:schemeClr val="accent1"/>
            </a:fillRef>
            <a:effectRef idx="2">
              <a:schemeClr val="accent1"/>
            </a:effectRef>
            <a:fontRef idx="minor">
              <a:schemeClr val="tx1"/>
            </a:fontRef>
          </p:style>
        </p:cxnSp>
      </p:grpSp>
      <p:grpSp>
        <p:nvGrpSpPr>
          <p:cNvPr id="9" name="Group 8"/>
          <p:cNvGrpSpPr/>
          <p:nvPr/>
        </p:nvGrpSpPr>
        <p:grpSpPr>
          <a:xfrm>
            <a:off x="5943601" y="1981200"/>
            <a:ext cx="838200" cy="457200"/>
            <a:chOff x="5029200" y="4524375"/>
            <a:chExt cx="1304925" cy="628650"/>
          </a:xfrm>
        </p:grpSpPr>
        <p:sp>
          <p:nvSpPr>
            <p:cNvPr id="10" name="Right Brace 9"/>
            <p:cNvSpPr/>
            <p:nvPr/>
          </p:nvSpPr>
          <p:spPr>
            <a:xfrm>
              <a:off x="5029200" y="4524375"/>
              <a:ext cx="438150" cy="628650"/>
            </a:xfrm>
            <a:prstGeom prst="rightBrace">
              <a:avLst>
                <a:gd name="adj1" fmla="val 833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11" name="Straight Arrow Connector 10"/>
            <p:cNvCxnSpPr>
              <a:stCxn id="10" idx="1"/>
            </p:cNvCxnSpPr>
            <p:nvPr/>
          </p:nvCxnSpPr>
          <p:spPr>
            <a:xfrm>
              <a:off x="5467350" y="4838700"/>
              <a:ext cx="866775" cy="0"/>
            </a:xfrm>
            <a:prstGeom prst="straightConnector1">
              <a:avLst/>
            </a:prstGeom>
            <a:ln w="57150">
              <a:tailEnd type="arrow"/>
            </a:ln>
          </p:spPr>
          <p:style>
            <a:lnRef idx="3">
              <a:schemeClr val="accent1"/>
            </a:lnRef>
            <a:fillRef idx="0">
              <a:schemeClr val="accent1"/>
            </a:fillRef>
            <a:effectRef idx="2">
              <a:schemeClr val="accent1"/>
            </a:effectRef>
            <a:fontRef idx="minor">
              <a:schemeClr val="tx1"/>
            </a:fontRef>
          </p:style>
        </p:cxnSp>
      </p:grpSp>
      <p:sp>
        <p:nvSpPr>
          <p:cNvPr id="23" name="TextBox 22"/>
          <p:cNvSpPr txBox="1"/>
          <p:nvPr/>
        </p:nvSpPr>
        <p:spPr>
          <a:xfrm>
            <a:off x="2362200" y="4863406"/>
            <a:ext cx="7543800" cy="1384995"/>
          </a:xfrm>
          <a:prstGeom prst="rect">
            <a:avLst/>
          </a:prstGeom>
          <a:noFill/>
        </p:spPr>
        <p:txBody>
          <a:bodyPr wrap="square" rtlCol="0">
            <a:spAutoFit/>
          </a:bodyPr>
          <a:lstStyle/>
          <a:p>
            <a:pPr>
              <a:buFont typeface="Wingdings" pitchFamily="2" charset="2"/>
              <a:buChar char="ü"/>
            </a:pPr>
            <a:r>
              <a:rPr lang="en-US" sz="1400" dirty="0"/>
              <a:t> Using MATLAB deflections are easily converted to stress by using two methods discussed previously</a:t>
            </a:r>
          </a:p>
          <a:p>
            <a:pPr>
              <a:buFont typeface="Wingdings" pitchFamily="2" charset="2"/>
              <a:buChar char="ü"/>
            </a:pPr>
            <a:r>
              <a:rPr lang="en-US" sz="1400" dirty="0"/>
              <a:t> Difference between epoxy filled tube and an empty tube indicates built up stress from cure shrinkage/CTE mismatch</a:t>
            </a:r>
          </a:p>
          <a:p>
            <a:pPr>
              <a:buFont typeface="Wingdings" pitchFamily="2" charset="2"/>
              <a:buChar char="ü"/>
            </a:pPr>
            <a:r>
              <a:rPr lang="en-US" sz="1400" dirty="0"/>
              <a:t> Fracture happens when stress reaches a specific point</a:t>
            </a:r>
          </a:p>
          <a:p>
            <a:pPr>
              <a:buFont typeface="Wingdings" pitchFamily="2" charset="2"/>
              <a:buChar char="ü"/>
            </a:pPr>
            <a:r>
              <a:rPr lang="en-US" sz="1400" dirty="0"/>
              <a:t> After facture point rest of the data is useless </a:t>
            </a:r>
          </a:p>
          <a:p>
            <a:r>
              <a:rPr lang="en-US" sz="1400" dirty="0"/>
              <a:t> </a:t>
            </a:r>
          </a:p>
        </p:txBody>
      </p:sp>
      <p:sp>
        <p:nvSpPr>
          <p:cNvPr id="3" name="Slide Number Placeholder 2"/>
          <p:cNvSpPr>
            <a:spLocks noGrp="1"/>
          </p:cNvSpPr>
          <p:nvPr>
            <p:ph type="sldNum" sz="quarter" idx="12"/>
          </p:nvPr>
        </p:nvSpPr>
        <p:spPr/>
        <p:txBody>
          <a:bodyPr/>
          <a:lstStyle/>
          <a:p>
            <a:fld id="{CF406FE2-7533-45B2-AB3B-FA1365B507DA}" type="slidenum">
              <a:rPr lang="en-US" smtClean="0"/>
              <a:pPr/>
              <a:t>13</a:t>
            </a:fld>
            <a:endParaRPr lang="en-US"/>
          </a:p>
        </p:txBody>
      </p:sp>
      <p:sp>
        <p:nvSpPr>
          <p:cNvPr id="4" name="Footer Placeholder 3"/>
          <p:cNvSpPr>
            <a:spLocks noGrp="1"/>
          </p:cNvSpPr>
          <p:nvPr>
            <p:ph type="ftr" sz="quarter" idx="11"/>
          </p:nvPr>
        </p:nvSpPr>
        <p:spPr/>
        <p:txBody>
          <a:bodyPr/>
          <a:lstStyle/>
          <a:p>
            <a:r>
              <a:rPr lang="en-US" smtClean="0"/>
              <a:t>ME 646 - Presentation on Presentations</a:t>
            </a:r>
            <a:endParaRPr lang="en-US"/>
          </a:p>
        </p:txBody>
      </p:sp>
      <p:sp>
        <p:nvSpPr>
          <p:cNvPr id="8" name="TextBox 7"/>
          <p:cNvSpPr txBox="1"/>
          <p:nvPr/>
        </p:nvSpPr>
        <p:spPr>
          <a:xfrm>
            <a:off x="8058150" y="228600"/>
            <a:ext cx="3848100" cy="923330"/>
          </a:xfrm>
          <a:prstGeom prst="rect">
            <a:avLst/>
          </a:prstGeom>
          <a:noFill/>
        </p:spPr>
        <p:txBody>
          <a:bodyPr wrap="square" rtlCol="0">
            <a:spAutoFit/>
          </a:bodyPr>
          <a:lstStyle/>
          <a:p>
            <a:r>
              <a:rPr lang="en-US" dirty="0" smtClean="0">
                <a:solidFill>
                  <a:srgbClr val="FF0000"/>
                </a:solidFill>
              </a:rPr>
              <a:t>None of the tick labels or axes labels are large enough. </a:t>
            </a:r>
            <a:r>
              <a:rPr lang="en-US" dirty="0">
                <a:solidFill>
                  <a:srgbClr val="FF0000"/>
                </a:solidFill>
              </a:rPr>
              <a:t> </a:t>
            </a:r>
            <a:r>
              <a:rPr lang="en-US" dirty="0" smtClean="0">
                <a:solidFill>
                  <a:srgbClr val="FF0000"/>
                </a:solidFill>
              </a:rPr>
              <a:t>Neither is the font in the bullet list.</a:t>
            </a:r>
            <a:endParaRPr lang="en-US" dirty="0">
              <a:solidFill>
                <a:srgbClr val="FF0000"/>
              </a:solidFill>
            </a:endParaRPr>
          </a:p>
        </p:txBody>
      </p:sp>
    </p:spTree>
    <p:extLst>
      <p:ext uri="{BB962C8B-B14F-4D97-AF65-F5344CB8AC3E}">
        <p14:creationId xmlns:p14="http://schemas.microsoft.com/office/powerpoint/2010/main" val="125405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Structure - continued</a:t>
            </a:r>
            <a:endParaRPr lang="en-US" dirty="0"/>
          </a:p>
        </p:txBody>
      </p:sp>
      <p:sp>
        <p:nvSpPr>
          <p:cNvPr id="3" name="Content Placeholder 2"/>
          <p:cNvSpPr>
            <a:spLocks noGrp="1"/>
          </p:cNvSpPr>
          <p:nvPr>
            <p:ph idx="1"/>
          </p:nvPr>
        </p:nvSpPr>
        <p:spPr/>
        <p:txBody>
          <a:bodyPr/>
          <a:lstStyle/>
          <a:p>
            <a:r>
              <a:rPr lang="en-US" dirty="0" smtClean="0"/>
              <a:t>Results and Discussion</a:t>
            </a:r>
          </a:p>
          <a:p>
            <a:pPr lvl="1"/>
            <a:r>
              <a:rPr lang="en-US" dirty="0" smtClean="0"/>
              <a:t>Orderly presentation – think about how your audience will absorb the information.  If they don’t understand what you are presenting, then they will either tune out, get frustrated, or stop listening and try to read your slides.</a:t>
            </a:r>
          </a:p>
          <a:p>
            <a:pPr lvl="1"/>
            <a:r>
              <a:rPr lang="en-US" dirty="0" smtClean="0"/>
              <a:t>Give key results but not all of them.</a:t>
            </a:r>
          </a:p>
          <a:p>
            <a:pPr lvl="1"/>
            <a:r>
              <a:rPr lang="en-US" u="sng" dirty="0" smtClean="0"/>
              <a:t>Make sure your results are visible (font size, axis labels, </a:t>
            </a:r>
            <a:r>
              <a:rPr lang="en-US" u="sng" dirty="0" err="1" smtClean="0"/>
              <a:t>etc</a:t>
            </a:r>
            <a:r>
              <a:rPr lang="en-US" u="sng" dirty="0" smtClean="0"/>
              <a:t>) and clearly labeled.</a:t>
            </a:r>
          </a:p>
          <a:p>
            <a:pPr lvl="1"/>
            <a:r>
              <a:rPr lang="en-US" dirty="0" smtClean="0"/>
              <a:t>Concisely state the main point the audience is supposed to appreciate either in the title or in bullets next to or below the result.</a:t>
            </a:r>
          </a:p>
          <a:p>
            <a:r>
              <a:rPr lang="en-US" dirty="0" smtClean="0">
                <a:solidFill>
                  <a:srgbClr val="FF0000"/>
                </a:solidFill>
              </a:rPr>
              <a:t>Again, some good and bad examples</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ME 646 - Presentation on Presentations</a:t>
            </a:r>
            <a:endParaRPr lang="en-US"/>
          </a:p>
        </p:txBody>
      </p:sp>
      <p:sp>
        <p:nvSpPr>
          <p:cNvPr id="5" name="Slide Number Placeholder 4"/>
          <p:cNvSpPr>
            <a:spLocks noGrp="1"/>
          </p:cNvSpPr>
          <p:nvPr>
            <p:ph type="sldNum" sz="quarter" idx="12"/>
          </p:nvPr>
        </p:nvSpPr>
        <p:spPr/>
        <p:txBody>
          <a:bodyPr/>
          <a:lstStyle/>
          <a:p>
            <a:fld id="{76120B0B-A5AF-45E7-897B-5243826DAD39}" type="slidenum">
              <a:rPr lang="en-US" smtClean="0"/>
              <a:t>14</a:t>
            </a:fld>
            <a:endParaRPr lang="en-US"/>
          </a:p>
        </p:txBody>
      </p:sp>
    </p:spTree>
    <p:extLst>
      <p:ext uri="{BB962C8B-B14F-4D97-AF65-F5344CB8AC3E}">
        <p14:creationId xmlns:p14="http://schemas.microsoft.com/office/powerpoint/2010/main" val="19980696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ogether.emf"/>
          <p:cNvPicPr>
            <a:picLocks noChangeAspect="1"/>
          </p:cNvPicPr>
          <p:nvPr/>
        </p:nvPicPr>
        <p:blipFill>
          <a:blip r:embed="rId3" cstate="print"/>
          <a:srcRect l="11443" r="3731"/>
          <a:stretch>
            <a:fillRect/>
          </a:stretch>
        </p:blipFill>
        <p:spPr>
          <a:xfrm>
            <a:off x="457200" y="1645527"/>
            <a:ext cx="4897850" cy="4050423"/>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052528868"/>
              </p:ext>
            </p:extLst>
          </p:nvPr>
        </p:nvGraphicFramePr>
        <p:xfrm>
          <a:off x="5507489" y="1487419"/>
          <a:ext cx="6065387" cy="2133600"/>
        </p:xfrm>
        <a:graphic>
          <a:graphicData uri="http://schemas.openxmlformats.org/drawingml/2006/table">
            <a:tbl>
              <a:tblPr/>
              <a:tblGrid>
                <a:gridCol w="1304162">
                  <a:extLst>
                    <a:ext uri="{9D8B030D-6E8A-4147-A177-3AD203B41FA5}">
                      <a16:colId xmlns:a16="http://schemas.microsoft.com/office/drawing/2014/main" val="20000"/>
                    </a:ext>
                  </a:extLst>
                </a:gridCol>
                <a:gridCol w="1242059">
                  <a:extLst>
                    <a:ext uri="{9D8B030D-6E8A-4147-A177-3AD203B41FA5}">
                      <a16:colId xmlns:a16="http://schemas.microsoft.com/office/drawing/2014/main" val="20001"/>
                    </a:ext>
                  </a:extLst>
                </a:gridCol>
                <a:gridCol w="1627327">
                  <a:extLst>
                    <a:ext uri="{9D8B030D-6E8A-4147-A177-3AD203B41FA5}">
                      <a16:colId xmlns:a16="http://schemas.microsoft.com/office/drawing/2014/main" val="20002"/>
                    </a:ext>
                  </a:extLst>
                </a:gridCol>
                <a:gridCol w="1891839">
                  <a:extLst>
                    <a:ext uri="{9D8B030D-6E8A-4147-A177-3AD203B41FA5}">
                      <a16:colId xmlns:a16="http://schemas.microsoft.com/office/drawing/2014/main" val="20003"/>
                    </a:ext>
                  </a:extLst>
                </a:gridCol>
              </a:tblGrid>
              <a:tr h="609600">
                <a:tc>
                  <a:txBody>
                    <a:bodyPr/>
                    <a:lstStyle/>
                    <a:p>
                      <a:pPr marL="0" marR="0">
                        <a:spcBef>
                          <a:spcPts val="0"/>
                        </a:spcBef>
                        <a:spcAft>
                          <a:spcPts val="0"/>
                        </a:spcAft>
                      </a:pPr>
                      <a:endParaRPr lang="en-US" sz="18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mn-lt"/>
                          <a:ea typeface="Calibri"/>
                          <a:cs typeface="Times New Roman"/>
                        </a:rPr>
                        <a:t>Tension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mn-lt"/>
                          <a:ea typeface="Calibri"/>
                          <a:cs typeface="Times New Roman"/>
                        </a:rPr>
                        <a:t>Compression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mn-lt"/>
                          <a:ea typeface="Calibri"/>
                          <a:cs typeface="Times New Roman"/>
                        </a:rPr>
                        <a:t>Ultrasonic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4800">
                <a:tc>
                  <a:txBody>
                    <a:bodyPr/>
                    <a:lstStyle/>
                    <a:p>
                      <a:pPr marL="0" marR="0">
                        <a:spcBef>
                          <a:spcPts val="0"/>
                        </a:spcBef>
                        <a:spcAft>
                          <a:spcPts val="0"/>
                        </a:spcAft>
                      </a:pPr>
                      <a:r>
                        <a:rPr lang="en-US" sz="1800" dirty="0">
                          <a:latin typeface="+mn-lt"/>
                          <a:ea typeface="Calibri"/>
                          <a:cs typeface="Times New Roman"/>
                        </a:rPr>
                        <a:t>E</a:t>
                      </a:r>
                      <a:r>
                        <a:rPr lang="en-US" sz="1800" baseline="-25000" dirty="0">
                          <a:latin typeface="+mn-lt"/>
                          <a:ea typeface="Calibri"/>
                          <a:cs typeface="Times New Roman"/>
                        </a:rPr>
                        <a:t>1</a:t>
                      </a:r>
                      <a:r>
                        <a:rPr lang="en-US" sz="1800" dirty="0">
                          <a:latin typeface="+mn-lt"/>
                          <a:ea typeface="Calibri"/>
                          <a:cs typeface="Times New Roman"/>
                        </a:rPr>
                        <a:t> (GPa)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a:latin typeface="+mn-lt"/>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a:latin typeface="+mn-lt"/>
                          <a:ea typeface="Calibri"/>
                          <a:cs typeface="Times New Roman"/>
                        </a:rPr>
                        <a:t>5.2 ± 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a:latin typeface="+mn-lt"/>
                          <a:ea typeface="Calibri"/>
                          <a:cs typeface="Times New Roman"/>
                        </a:rPr>
                        <a:t>12.8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4800">
                <a:tc>
                  <a:txBody>
                    <a:bodyPr/>
                    <a:lstStyle/>
                    <a:p>
                      <a:pPr marL="0" marR="0">
                        <a:spcBef>
                          <a:spcPts val="0"/>
                        </a:spcBef>
                        <a:spcAft>
                          <a:spcPts val="0"/>
                        </a:spcAft>
                      </a:pPr>
                      <a:r>
                        <a:rPr lang="en-US" sz="1800" dirty="0">
                          <a:latin typeface="+mn-lt"/>
                          <a:ea typeface="Calibri"/>
                          <a:cs typeface="Times New Roman"/>
                        </a:rPr>
                        <a:t>E</a:t>
                      </a:r>
                      <a:r>
                        <a:rPr lang="en-US" sz="1800" baseline="-25000" dirty="0">
                          <a:latin typeface="+mn-lt"/>
                          <a:ea typeface="Calibri"/>
                          <a:cs typeface="Times New Roman"/>
                        </a:rPr>
                        <a:t>2</a:t>
                      </a:r>
                      <a:r>
                        <a:rPr lang="en-US" sz="1800" dirty="0">
                          <a:latin typeface="+mn-lt"/>
                          <a:ea typeface="Calibri"/>
                          <a:cs typeface="Times New Roman"/>
                        </a:rPr>
                        <a:t> = E</a:t>
                      </a:r>
                      <a:r>
                        <a:rPr lang="en-US" sz="1800" baseline="-25000" dirty="0">
                          <a:latin typeface="+mn-lt"/>
                          <a:ea typeface="Calibri"/>
                          <a:cs typeface="Times New Roman"/>
                        </a:rPr>
                        <a:t>3 </a:t>
                      </a:r>
                      <a:r>
                        <a:rPr lang="en-US" sz="1800" dirty="0">
                          <a:latin typeface="+mn-lt"/>
                          <a:ea typeface="Calibri"/>
                          <a:cs typeface="Times New Roman"/>
                        </a:rPr>
                        <a:t>(GPa)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mn-lt"/>
                          <a:ea typeface="Calibri"/>
                          <a:cs typeface="Times New Roman"/>
                        </a:rPr>
                        <a:t>30.2 ± 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mn-lt"/>
                          <a:ea typeface="Calibri"/>
                          <a:cs typeface="Times New Roman"/>
                        </a:rPr>
                        <a:t>18.8 ± 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a:latin typeface="+mn-lt"/>
                          <a:ea typeface="Calibri"/>
                          <a:cs typeface="Times New Roman"/>
                        </a:rPr>
                        <a:t>27.1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4800">
                <a:tc>
                  <a:txBody>
                    <a:bodyPr/>
                    <a:lstStyle/>
                    <a:p>
                      <a:pPr marL="0" marR="0">
                        <a:spcBef>
                          <a:spcPts val="0"/>
                        </a:spcBef>
                        <a:spcAft>
                          <a:spcPts val="0"/>
                        </a:spcAft>
                      </a:pPr>
                      <a:endParaRPr lang="en-US" sz="18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a:latin typeface="+mn-lt"/>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a:latin typeface="+mn-lt"/>
                          <a:ea typeface="Calibri"/>
                          <a:cs typeface="Times New Roman"/>
                        </a:rPr>
                        <a:t>0.35 ± 0.007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a:latin typeface="+mn-lt"/>
                          <a:ea typeface="Calibri"/>
                          <a:cs typeface="Times New Roman"/>
                        </a:rPr>
                        <a:t>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4800">
                <a:tc>
                  <a:txBody>
                    <a:bodyPr/>
                    <a:lstStyle/>
                    <a:p>
                      <a:pPr marL="0" marR="0">
                        <a:spcBef>
                          <a:spcPts val="0"/>
                        </a:spcBef>
                        <a:spcAft>
                          <a:spcPts val="0"/>
                        </a:spcAft>
                      </a:pPr>
                      <a:endParaRPr lang="en-US" sz="18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a:latin typeface="+mn-lt"/>
                          <a:ea typeface="Calibri"/>
                          <a:cs typeface="Times New Roman"/>
                        </a:rPr>
                        <a:t>0.16 ± 0.03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a:latin typeface="+mn-lt"/>
                          <a:ea typeface="Calibri"/>
                          <a:cs typeface="Times New Roman"/>
                        </a:rPr>
                        <a:t>0.22 ± 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a:latin typeface="+mn-lt"/>
                          <a:ea typeface="Calibri"/>
                          <a:cs typeface="Times New Roman"/>
                        </a:rPr>
                        <a:t>0.35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4800">
                <a:tc>
                  <a:txBody>
                    <a:bodyPr/>
                    <a:lstStyle/>
                    <a:p>
                      <a:pPr marL="0" marR="0">
                        <a:spcBef>
                          <a:spcPts val="0"/>
                        </a:spcBef>
                        <a:spcAft>
                          <a:spcPts val="0"/>
                        </a:spcAft>
                      </a:pPr>
                      <a:endParaRPr lang="en-US" sz="18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mn-lt"/>
                          <a:ea typeface="Calibri"/>
                          <a:cs typeface="Times New Roman"/>
                        </a:rPr>
                        <a:t>0.97 ± .04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mn-lt"/>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mn-lt"/>
                          <a:ea typeface="Calibri"/>
                          <a:cs typeface="Times New Roman"/>
                        </a:rPr>
                        <a:t>0.47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1027" name="Object 3"/>
          <p:cNvGraphicFramePr>
            <a:graphicFrameLocks noChangeAspect="1"/>
          </p:cNvGraphicFramePr>
          <p:nvPr>
            <p:extLst>
              <p:ext uri="{D42A27DB-BD31-4B8C-83A1-F6EECF244321}">
                <p14:modId xmlns:p14="http://schemas.microsoft.com/office/powerpoint/2010/main" val="1782738592"/>
              </p:ext>
            </p:extLst>
          </p:nvPr>
        </p:nvGraphicFramePr>
        <p:xfrm>
          <a:off x="5791201" y="2720975"/>
          <a:ext cx="715963" cy="292100"/>
        </p:xfrm>
        <a:graphic>
          <a:graphicData uri="http://schemas.openxmlformats.org/presentationml/2006/ole">
            <mc:AlternateContent xmlns:mc="http://schemas.openxmlformats.org/markup-compatibility/2006">
              <mc:Choice xmlns:v="urn:schemas-microsoft-com:vml" Requires="v">
                <p:oleObj spid="_x0000_s1056" name="Equation" r:id="rId4" imgW="711000" imgH="291960" progId="Equation.DSMT4">
                  <p:embed/>
                </p:oleObj>
              </mc:Choice>
              <mc:Fallback>
                <p:oleObj name="Equation" r:id="rId4" imgW="711000" imgH="2919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1" y="2720975"/>
                        <a:ext cx="715963"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6" name="Object 2"/>
          <p:cNvGraphicFramePr>
            <a:graphicFrameLocks noChangeAspect="1"/>
          </p:cNvGraphicFramePr>
          <p:nvPr>
            <p:extLst>
              <p:ext uri="{D42A27DB-BD31-4B8C-83A1-F6EECF244321}">
                <p14:modId xmlns:p14="http://schemas.microsoft.com/office/powerpoint/2010/main" val="1067369289"/>
              </p:ext>
            </p:extLst>
          </p:nvPr>
        </p:nvGraphicFramePr>
        <p:xfrm>
          <a:off x="5761036" y="2984501"/>
          <a:ext cx="774700" cy="292100"/>
        </p:xfrm>
        <a:graphic>
          <a:graphicData uri="http://schemas.openxmlformats.org/presentationml/2006/ole">
            <mc:AlternateContent xmlns:mc="http://schemas.openxmlformats.org/markup-compatibility/2006">
              <mc:Choice xmlns:v="urn:schemas-microsoft-com:vml" Requires="v">
                <p:oleObj spid="_x0000_s1057" name="Equation" r:id="rId6" imgW="774360" imgH="291960" progId="Equation.DSMT4">
                  <p:embed/>
                </p:oleObj>
              </mc:Choice>
              <mc:Fallback>
                <p:oleObj name="Equation" r:id="rId6" imgW="774360" imgH="2919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1036" y="2984501"/>
                        <a:ext cx="7747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 name="Object 1"/>
          <p:cNvGraphicFramePr>
            <a:graphicFrameLocks noChangeAspect="1"/>
          </p:cNvGraphicFramePr>
          <p:nvPr>
            <p:extLst>
              <p:ext uri="{D42A27DB-BD31-4B8C-83A1-F6EECF244321}">
                <p14:modId xmlns:p14="http://schemas.microsoft.com/office/powerpoint/2010/main" val="49362078"/>
              </p:ext>
            </p:extLst>
          </p:nvPr>
        </p:nvGraphicFramePr>
        <p:xfrm>
          <a:off x="5753101" y="3276601"/>
          <a:ext cx="754063" cy="292100"/>
        </p:xfrm>
        <a:graphic>
          <a:graphicData uri="http://schemas.openxmlformats.org/presentationml/2006/ole">
            <mc:AlternateContent xmlns:mc="http://schemas.openxmlformats.org/markup-compatibility/2006">
              <mc:Choice xmlns:v="urn:schemas-microsoft-com:vml" Requires="v">
                <p:oleObj spid="_x0000_s1058" name="Equation" r:id="rId8" imgW="749160" imgH="291960" progId="Equation.DSMT4">
                  <p:embed/>
                </p:oleObj>
              </mc:Choice>
              <mc:Fallback>
                <p:oleObj name="Equation" r:id="rId8" imgW="749160" imgH="29196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53101" y="3276601"/>
                        <a:ext cx="754063"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itle 6"/>
          <p:cNvSpPr>
            <a:spLocks noGrp="1"/>
          </p:cNvSpPr>
          <p:nvPr>
            <p:ph type="title"/>
          </p:nvPr>
        </p:nvSpPr>
        <p:spPr>
          <a:xfrm>
            <a:off x="704849" y="-8235"/>
            <a:ext cx="10544175" cy="914400"/>
          </a:xfrm>
        </p:spPr>
        <p:txBody>
          <a:bodyPr>
            <a:noAutofit/>
          </a:bodyPr>
          <a:lstStyle/>
          <a:p>
            <a:pPr algn="ctr"/>
            <a:r>
              <a:rPr lang="en-US" sz="3600" b="1" dirty="0" smtClean="0"/>
              <a:t>Elastic property measurements</a:t>
            </a:r>
            <a:br>
              <a:rPr lang="en-US" sz="3600" b="1" dirty="0" smtClean="0"/>
            </a:br>
            <a:r>
              <a:rPr lang="en-US" sz="3200" b="1" i="1" dirty="0" smtClean="0"/>
              <a:t>Observation of tension compression asymmetry </a:t>
            </a:r>
            <a:endParaRPr lang="en-US" sz="3200" b="1" dirty="0"/>
          </a:p>
        </p:txBody>
      </p:sp>
      <p:sp>
        <p:nvSpPr>
          <p:cNvPr id="9" name="TextBox 8"/>
          <p:cNvSpPr txBox="1"/>
          <p:nvPr/>
        </p:nvSpPr>
        <p:spPr>
          <a:xfrm>
            <a:off x="5533846" y="3645584"/>
            <a:ext cx="5953304" cy="646331"/>
          </a:xfrm>
          <a:prstGeom prst="rect">
            <a:avLst/>
          </a:prstGeom>
          <a:noFill/>
        </p:spPr>
        <p:txBody>
          <a:bodyPr wrap="square" rtlCol="0">
            <a:spAutoFit/>
          </a:bodyPr>
          <a:lstStyle/>
          <a:p>
            <a:pPr lvl="0"/>
            <a:r>
              <a:rPr lang="en-US" sz="1200" dirty="0"/>
              <a:t>1.  </a:t>
            </a:r>
            <a:r>
              <a:rPr lang="en-US" sz="1200" dirty="0" err="1"/>
              <a:t>Gebert</a:t>
            </a:r>
            <a:r>
              <a:rPr lang="en-US" sz="1200" dirty="0"/>
              <a:t> J –M, Reznik B, Piat R., </a:t>
            </a:r>
            <a:r>
              <a:rPr lang="en-US" sz="1200" dirty="0" err="1"/>
              <a:t>Viering</a:t>
            </a:r>
            <a:r>
              <a:rPr lang="en-US" sz="1200" dirty="0"/>
              <a:t> B, </a:t>
            </a:r>
            <a:r>
              <a:rPr lang="en-US" sz="1200" dirty="0" err="1"/>
              <a:t>Weidenmann</a:t>
            </a:r>
            <a:r>
              <a:rPr lang="en-US" sz="1200" dirty="0"/>
              <a:t> K, </a:t>
            </a:r>
            <a:r>
              <a:rPr lang="en-US" sz="1200" dirty="0" err="1"/>
              <a:t>Wanner</a:t>
            </a:r>
            <a:r>
              <a:rPr lang="en-US" sz="1200" dirty="0"/>
              <a:t> A, </a:t>
            </a:r>
            <a:r>
              <a:rPr lang="en-US" sz="1200" dirty="0" err="1"/>
              <a:t>Deutschmann</a:t>
            </a:r>
            <a:r>
              <a:rPr lang="en-US" sz="1200" dirty="0"/>
              <a:t> O, Elastic constants of high-texture pyrolytic carbon measured by ultrasound phase spectroscopy, Carbon 2010; 48:3647-3650</a:t>
            </a:r>
            <a:endParaRPr lang="en-US" dirty="0"/>
          </a:p>
        </p:txBody>
      </p:sp>
      <p:sp>
        <p:nvSpPr>
          <p:cNvPr id="10" name="Slide Number Placeholder 9"/>
          <p:cNvSpPr>
            <a:spLocks noGrp="1"/>
          </p:cNvSpPr>
          <p:nvPr>
            <p:ph type="sldNum" sz="quarter" idx="12"/>
          </p:nvPr>
        </p:nvSpPr>
        <p:spPr/>
        <p:txBody>
          <a:bodyPr/>
          <a:lstStyle/>
          <a:p>
            <a:fld id="{FA953A6C-D0CC-4CD9-993C-071CC9971526}" type="slidenum">
              <a:rPr lang="en-US" smtClean="0"/>
              <a:pPr/>
              <a:t>15</a:t>
            </a:fld>
            <a:endParaRPr lang="en-US"/>
          </a:p>
        </p:txBody>
      </p:sp>
      <p:pic>
        <p:nvPicPr>
          <p:cNvPr id="11" name="Picture 10" descr="Cube with directions.tif"/>
          <p:cNvPicPr/>
          <p:nvPr/>
        </p:nvPicPr>
        <p:blipFill>
          <a:blip r:embed="rId10" cstate="print"/>
          <a:stretch>
            <a:fillRect/>
          </a:stretch>
        </p:blipFill>
        <p:spPr>
          <a:xfrm>
            <a:off x="6962776" y="4248150"/>
            <a:ext cx="1923691" cy="1828800"/>
          </a:xfrm>
          <a:prstGeom prst="rect">
            <a:avLst/>
          </a:prstGeom>
        </p:spPr>
      </p:pic>
      <p:sp>
        <p:nvSpPr>
          <p:cNvPr id="4" name="Footer Placeholder 3"/>
          <p:cNvSpPr>
            <a:spLocks noGrp="1"/>
          </p:cNvSpPr>
          <p:nvPr>
            <p:ph type="ftr" sz="quarter" idx="11"/>
          </p:nvPr>
        </p:nvSpPr>
        <p:spPr/>
        <p:txBody>
          <a:bodyPr/>
          <a:lstStyle/>
          <a:p>
            <a:r>
              <a:rPr lang="en-US" smtClean="0"/>
              <a:t>ME 646 - Presentation on Presentations</a:t>
            </a:r>
            <a:endParaRPr lang="en-US"/>
          </a:p>
        </p:txBody>
      </p:sp>
    </p:spTree>
    <p:extLst>
      <p:ext uri="{BB962C8B-B14F-4D97-AF65-F5344CB8AC3E}">
        <p14:creationId xmlns:p14="http://schemas.microsoft.com/office/powerpoint/2010/main" val="42057180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on elastic properties</a:t>
            </a:r>
            <a:endParaRPr lang="en-US" dirty="0"/>
          </a:p>
        </p:txBody>
      </p:sp>
      <p:sp>
        <p:nvSpPr>
          <p:cNvPr id="3" name="Content Placeholder 2"/>
          <p:cNvSpPr>
            <a:spLocks noGrp="1"/>
          </p:cNvSpPr>
          <p:nvPr>
            <p:ph idx="1"/>
          </p:nvPr>
        </p:nvSpPr>
        <p:spPr>
          <a:xfrm>
            <a:off x="838200" y="1676401"/>
            <a:ext cx="9372600" cy="4525963"/>
          </a:xfrm>
        </p:spPr>
        <p:txBody>
          <a:bodyPr>
            <a:normAutofit/>
          </a:bodyPr>
          <a:lstStyle/>
          <a:p>
            <a:r>
              <a:rPr lang="en-US" dirty="0" smtClean="0"/>
              <a:t>Modulus normal to growth plane is ~5 GPa and is 18-30 GPa transverse to the growth direction.  This is similar to an oriented polymer film but slightly higher magnitude.</a:t>
            </a:r>
          </a:p>
          <a:p>
            <a:r>
              <a:rPr lang="en-US" dirty="0" smtClean="0"/>
              <a:t>Tension-compression anisotropy suggests a puckering mode of elastic deformation in which the </a:t>
            </a:r>
            <a:r>
              <a:rPr lang="en-US" dirty="0" err="1" smtClean="0"/>
              <a:t>graphene</a:t>
            </a:r>
            <a:r>
              <a:rPr lang="en-US" dirty="0" smtClean="0"/>
              <a:t>-like sheets begin to fold out of plane.</a:t>
            </a:r>
          </a:p>
          <a:p>
            <a:r>
              <a:rPr lang="en-US" dirty="0" smtClean="0"/>
              <a:t>Large Poisson’s ratio (</a:t>
            </a:r>
            <a:r>
              <a:rPr lang="en-US" dirty="0" smtClean="0">
                <a:sym typeface="Symbol"/>
              </a:rPr>
              <a:t> =</a:t>
            </a:r>
            <a:r>
              <a:rPr lang="en-US" dirty="0" smtClean="0"/>
              <a:t>0.97) means that in-plane deformation leads to out-of-plane strains on the same order.</a:t>
            </a:r>
            <a:endParaRPr lang="en-US" dirty="0"/>
          </a:p>
        </p:txBody>
      </p:sp>
      <p:sp>
        <p:nvSpPr>
          <p:cNvPr id="4" name="Slide Number Placeholder 3"/>
          <p:cNvSpPr>
            <a:spLocks noGrp="1"/>
          </p:cNvSpPr>
          <p:nvPr>
            <p:ph type="sldNum" sz="quarter" idx="12"/>
          </p:nvPr>
        </p:nvSpPr>
        <p:spPr/>
        <p:txBody>
          <a:bodyPr/>
          <a:lstStyle/>
          <a:p>
            <a:fld id="{7D38BF8B-2349-43FE-9F33-181790DDA6CA}"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ME 646 - Presentation on Presentations</a:t>
            </a:r>
            <a:endParaRPr lang="en-US"/>
          </a:p>
        </p:txBody>
      </p:sp>
    </p:spTree>
    <p:extLst>
      <p:ext uri="{BB962C8B-B14F-4D97-AF65-F5344CB8AC3E}">
        <p14:creationId xmlns:p14="http://schemas.microsoft.com/office/powerpoint/2010/main" val="1001218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structure - continued</a:t>
            </a:r>
            <a:endParaRPr lang="en-US" dirty="0"/>
          </a:p>
        </p:txBody>
      </p:sp>
      <p:sp>
        <p:nvSpPr>
          <p:cNvPr id="3" name="Content Placeholder 2"/>
          <p:cNvSpPr>
            <a:spLocks noGrp="1"/>
          </p:cNvSpPr>
          <p:nvPr>
            <p:ph idx="1"/>
          </p:nvPr>
        </p:nvSpPr>
        <p:spPr/>
        <p:txBody>
          <a:bodyPr/>
          <a:lstStyle/>
          <a:p>
            <a:r>
              <a:rPr lang="en-US" dirty="0" smtClean="0"/>
              <a:t>Summary should list the main conclusions of your presentation</a:t>
            </a:r>
          </a:p>
          <a:p>
            <a:r>
              <a:rPr lang="en-US" dirty="0" smtClean="0"/>
              <a:t>Can be fairly detailed but concise</a:t>
            </a:r>
          </a:p>
          <a:p>
            <a:r>
              <a:rPr lang="en-US" dirty="0" smtClean="0"/>
              <a:t>Can also list questions that arose as a result of your work</a:t>
            </a:r>
          </a:p>
          <a:p>
            <a:r>
              <a:rPr lang="en-US" dirty="0" smtClean="0"/>
              <a:t>Could be followed by Future Work slide/Recommendations slide</a:t>
            </a:r>
          </a:p>
          <a:p>
            <a:pPr lvl="1"/>
            <a:endParaRPr lang="en-US" dirty="0"/>
          </a:p>
        </p:txBody>
      </p:sp>
      <p:sp>
        <p:nvSpPr>
          <p:cNvPr id="4" name="Footer Placeholder 3"/>
          <p:cNvSpPr>
            <a:spLocks noGrp="1"/>
          </p:cNvSpPr>
          <p:nvPr>
            <p:ph type="ftr" sz="quarter" idx="11"/>
          </p:nvPr>
        </p:nvSpPr>
        <p:spPr/>
        <p:txBody>
          <a:bodyPr/>
          <a:lstStyle/>
          <a:p>
            <a:r>
              <a:rPr lang="en-US" smtClean="0"/>
              <a:t>ME 646 - Presentation on Presentations</a:t>
            </a:r>
            <a:endParaRPr lang="en-US"/>
          </a:p>
        </p:txBody>
      </p:sp>
      <p:sp>
        <p:nvSpPr>
          <p:cNvPr id="5" name="Slide Number Placeholder 4"/>
          <p:cNvSpPr>
            <a:spLocks noGrp="1"/>
          </p:cNvSpPr>
          <p:nvPr>
            <p:ph type="sldNum" sz="quarter" idx="12"/>
          </p:nvPr>
        </p:nvSpPr>
        <p:spPr/>
        <p:txBody>
          <a:bodyPr/>
          <a:lstStyle/>
          <a:p>
            <a:fld id="{76120B0B-A5AF-45E7-897B-5243826DAD39}" type="slidenum">
              <a:rPr lang="en-US" smtClean="0"/>
              <a:t>17</a:t>
            </a:fld>
            <a:endParaRPr lang="en-US"/>
          </a:p>
        </p:txBody>
      </p:sp>
    </p:spTree>
    <p:extLst>
      <p:ext uri="{BB962C8B-B14F-4D97-AF65-F5344CB8AC3E}">
        <p14:creationId xmlns:p14="http://schemas.microsoft.com/office/powerpoint/2010/main" val="23640958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Summary of observations</a:t>
            </a:r>
          </a:p>
        </p:txBody>
      </p:sp>
      <p:sp>
        <p:nvSpPr>
          <p:cNvPr id="4" name="Content Placeholder 3"/>
          <p:cNvSpPr>
            <a:spLocks noGrp="1"/>
          </p:cNvSpPr>
          <p:nvPr>
            <p:ph idx="1"/>
          </p:nvPr>
        </p:nvSpPr>
        <p:spPr>
          <a:xfrm>
            <a:off x="838200" y="1600201"/>
            <a:ext cx="9372600" cy="4800599"/>
          </a:xfrm>
        </p:spPr>
        <p:txBody>
          <a:bodyPr>
            <a:normAutofit fontScale="92500"/>
          </a:bodyPr>
          <a:lstStyle/>
          <a:p>
            <a:r>
              <a:rPr lang="en-US" dirty="0" smtClean="0"/>
              <a:t>Estimates of elastic modulus by </a:t>
            </a:r>
            <a:r>
              <a:rPr lang="en-US" dirty="0" err="1" smtClean="0"/>
              <a:t>elasto</a:t>
            </a:r>
            <a:r>
              <a:rPr lang="en-US" dirty="0" smtClean="0"/>
              <a:t>-plastic nanoindentation, microindentation, and ultrasonic measurements normal to growth plane are all ~12 GPa which is a factor of ~2 higher than the macroscopic tests.</a:t>
            </a:r>
          </a:p>
          <a:p>
            <a:r>
              <a:rPr lang="en-US" dirty="0" smtClean="0"/>
              <a:t>Both cube corner and spherical indenters yield a lower in-plane modulus but the macroscopic and ultrasonic tests indicate that the modulus is a factor of 2-6 higher than the out-of-plane modulus (depending on reference value). </a:t>
            </a:r>
          </a:p>
          <a:p>
            <a:r>
              <a:rPr lang="en-US" dirty="0" err="1" smtClean="0"/>
              <a:t>Delafargue</a:t>
            </a:r>
            <a:r>
              <a:rPr lang="en-US" dirty="0" smtClean="0"/>
              <a:t> and Ulm estimates of indentation modulus agree with experimental measurements normal to the growth plane but are much higher that observed for in-plane indentation modulus.</a:t>
            </a:r>
          </a:p>
          <a:p>
            <a:r>
              <a:rPr lang="en-US" b="1" i="1" dirty="0" smtClean="0"/>
              <a:t>Why does indentation modulus depend on indenter type?</a:t>
            </a:r>
          </a:p>
        </p:txBody>
      </p:sp>
      <p:sp>
        <p:nvSpPr>
          <p:cNvPr id="5" name="Slide Number Placeholder 4"/>
          <p:cNvSpPr>
            <a:spLocks noGrp="1"/>
          </p:cNvSpPr>
          <p:nvPr>
            <p:ph type="sldNum" sz="quarter" idx="12"/>
          </p:nvPr>
        </p:nvSpPr>
        <p:spPr/>
        <p:txBody>
          <a:bodyPr/>
          <a:lstStyle/>
          <a:p>
            <a:fld id="{FA953A6C-D0CC-4CD9-993C-071CC9971526}" type="slidenum">
              <a:rPr lang="en-US" smtClean="0"/>
              <a:pPr/>
              <a:t>18</a:t>
            </a:fld>
            <a:endParaRPr lang="en-US"/>
          </a:p>
        </p:txBody>
      </p:sp>
      <p:sp>
        <p:nvSpPr>
          <p:cNvPr id="2" name="Footer Placeholder 1"/>
          <p:cNvSpPr>
            <a:spLocks noGrp="1"/>
          </p:cNvSpPr>
          <p:nvPr>
            <p:ph type="ftr" sz="quarter" idx="11"/>
          </p:nvPr>
        </p:nvSpPr>
        <p:spPr/>
        <p:txBody>
          <a:bodyPr/>
          <a:lstStyle/>
          <a:p>
            <a:r>
              <a:rPr lang="en-US" smtClean="0"/>
              <a:t>ME 646 - Presentation on Presentations</a:t>
            </a:r>
            <a:endParaRPr lang="en-US"/>
          </a:p>
        </p:txBody>
      </p:sp>
    </p:spTree>
    <p:extLst>
      <p:ext uri="{BB962C8B-B14F-4D97-AF65-F5344CB8AC3E}">
        <p14:creationId xmlns:p14="http://schemas.microsoft.com/office/powerpoint/2010/main" val="28837714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 for successful presentation</a:t>
            </a:r>
            <a:endParaRPr lang="en-US" dirty="0"/>
          </a:p>
        </p:txBody>
      </p:sp>
      <p:sp>
        <p:nvSpPr>
          <p:cNvPr id="3" name="Content Placeholder 2"/>
          <p:cNvSpPr>
            <a:spLocks noGrp="1"/>
          </p:cNvSpPr>
          <p:nvPr>
            <p:ph idx="1"/>
          </p:nvPr>
        </p:nvSpPr>
        <p:spPr/>
        <p:txBody>
          <a:bodyPr>
            <a:normAutofit lnSpcReduction="10000"/>
          </a:bodyPr>
          <a:lstStyle/>
          <a:p>
            <a:r>
              <a:rPr lang="en-US" dirty="0" smtClean="0"/>
              <a:t>Make sure title and all participants are listed on title page. </a:t>
            </a:r>
            <a:r>
              <a:rPr lang="en-US" u="sng" dirty="0" smtClean="0"/>
              <a:t>REQUIRED</a:t>
            </a:r>
          </a:p>
          <a:p>
            <a:r>
              <a:rPr lang="en-US" dirty="0" smtClean="0"/>
              <a:t>Make sure your fonts are legible.  Text font should never be less than 16 point if you expect the audience to read it. (Exceptions are for presentations that are also reports.)</a:t>
            </a:r>
          </a:p>
          <a:p>
            <a:r>
              <a:rPr lang="en-US" dirty="0" smtClean="0"/>
              <a:t>Every slide should have an </a:t>
            </a:r>
            <a:r>
              <a:rPr lang="en-US" u="sng" dirty="0" smtClean="0"/>
              <a:t>informative</a:t>
            </a:r>
            <a:r>
              <a:rPr lang="en-US" dirty="0" smtClean="0"/>
              <a:t> title.</a:t>
            </a:r>
          </a:p>
          <a:p>
            <a:r>
              <a:rPr lang="en-US" dirty="0" smtClean="0"/>
              <a:t>Have supporting text to explain figures.</a:t>
            </a:r>
          </a:p>
          <a:p>
            <a:r>
              <a:rPr lang="en-US" dirty="0" smtClean="0"/>
              <a:t>Use schematics instead of photographs because they focus on the important features.</a:t>
            </a:r>
          </a:p>
          <a:p>
            <a:r>
              <a:rPr lang="en-US" dirty="0" smtClean="0"/>
              <a:t>Avoid certain color combinations.  White background with black text is boring but effective.  </a:t>
            </a:r>
            <a:endParaRPr lang="en-US" dirty="0"/>
          </a:p>
        </p:txBody>
      </p:sp>
      <p:sp>
        <p:nvSpPr>
          <p:cNvPr id="4" name="Footer Placeholder 3"/>
          <p:cNvSpPr>
            <a:spLocks noGrp="1"/>
          </p:cNvSpPr>
          <p:nvPr>
            <p:ph type="ftr" sz="quarter" idx="11"/>
          </p:nvPr>
        </p:nvSpPr>
        <p:spPr/>
        <p:txBody>
          <a:bodyPr/>
          <a:lstStyle/>
          <a:p>
            <a:r>
              <a:rPr lang="en-US" smtClean="0"/>
              <a:t>ME 646 - Presentation on Presentations</a:t>
            </a:r>
            <a:endParaRPr lang="en-US"/>
          </a:p>
        </p:txBody>
      </p:sp>
      <p:sp>
        <p:nvSpPr>
          <p:cNvPr id="5" name="Slide Number Placeholder 4"/>
          <p:cNvSpPr>
            <a:spLocks noGrp="1"/>
          </p:cNvSpPr>
          <p:nvPr>
            <p:ph type="sldNum" sz="quarter" idx="12"/>
          </p:nvPr>
        </p:nvSpPr>
        <p:spPr/>
        <p:txBody>
          <a:bodyPr/>
          <a:lstStyle/>
          <a:p>
            <a:fld id="{76120B0B-A5AF-45E7-897B-5243826DAD39}" type="slidenum">
              <a:rPr lang="en-US" smtClean="0"/>
              <a:t>19</a:t>
            </a:fld>
            <a:endParaRPr lang="en-US"/>
          </a:p>
        </p:txBody>
      </p:sp>
    </p:spTree>
    <p:extLst>
      <p:ext uri="{BB962C8B-B14F-4D97-AF65-F5344CB8AC3E}">
        <p14:creationId xmlns:p14="http://schemas.microsoft.com/office/powerpoint/2010/main" val="2524458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this presentation</a:t>
            </a:r>
            <a:endParaRPr lang="en-US" dirty="0"/>
          </a:p>
        </p:txBody>
      </p:sp>
      <p:sp>
        <p:nvSpPr>
          <p:cNvPr id="3" name="Content Placeholder 2"/>
          <p:cNvSpPr>
            <a:spLocks noGrp="1"/>
          </p:cNvSpPr>
          <p:nvPr>
            <p:ph idx="1"/>
          </p:nvPr>
        </p:nvSpPr>
        <p:spPr/>
        <p:txBody>
          <a:bodyPr/>
          <a:lstStyle/>
          <a:p>
            <a:r>
              <a:rPr lang="en-US" dirty="0" smtClean="0"/>
              <a:t>Give an overview of the structure of a good presentation</a:t>
            </a:r>
          </a:p>
          <a:p>
            <a:r>
              <a:rPr lang="en-US" dirty="0" smtClean="0"/>
              <a:t>Offer some opinions (that’s all they are) about visual organization.</a:t>
            </a:r>
          </a:p>
          <a:p>
            <a:r>
              <a:rPr lang="en-US" dirty="0" smtClean="0"/>
              <a:t>Provide constraints and requirements for </a:t>
            </a:r>
            <a:r>
              <a:rPr lang="en-US" i="1" u="sng" dirty="0" smtClean="0"/>
              <a:t>your</a:t>
            </a:r>
            <a:r>
              <a:rPr lang="en-US" dirty="0" smtClean="0"/>
              <a:t> presentations so that they are more professional and more informative.</a:t>
            </a:r>
          </a:p>
          <a:p>
            <a:r>
              <a:rPr lang="en-US" dirty="0" smtClean="0"/>
              <a:t>Provide some examples of how you can go wrong</a:t>
            </a:r>
          </a:p>
          <a:p>
            <a:r>
              <a:rPr lang="en-US" dirty="0" smtClean="0"/>
              <a:t>Provide some good examples</a:t>
            </a:r>
          </a:p>
          <a:p>
            <a:r>
              <a:rPr lang="en-US" dirty="0" smtClean="0"/>
              <a:t>Provide some examples of my own presentations that you can pick apart.</a:t>
            </a:r>
            <a:endParaRPr lang="en-US" dirty="0"/>
          </a:p>
        </p:txBody>
      </p:sp>
      <p:sp>
        <p:nvSpPr>
          <p:cNvPr id="4" name="Footer Placeholder 3"/>
          <p:cNvSpPr>
            <a:spLocks noGrp="1"/>
          </p:cNvSpPr>
          <p:nvPr>
            <p:ph type="ftr" sz="quarter" idx="11"/>
          </p:nvPr>
        </p:nvSpPr>
        <p:spPr/>
        <p:txBody>
          <a:bodyPr/>
          <a:lstStyle/>
          <a:p>
            <a:r>
              <a:rPr lang="en-US" dirty="0" smtClean="0">
                <a:solidFill>
                  <a:schemeClr val="tx1"/>
                </a:solidFill>
              </a:rPr>
              <a:t>ME 646 - Presentation on Presentations</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76120B0B-A5AF-45E7-897B-5243826DAD39}" type="slidenum">
              <a:rPr lang="en-US" smtClean="0">
                <a:solidFill>
                  <a:schemeClr val="tx1"/>
                </a:solidFill>
              </a:rPr>
              <a:t>2</a:t>
            </a:fld>
            <a:endParaRPr lang="en-US" dirty="0">
              <a:solidFill>
                <a:schemeClr val="tx1"/>
              </a:solidFill>
            </a:endParaRPr>
          </a:p>
        </p:txBody>
      </p:sp>
    </p:spTree>
    <p:extLst>
      <p:ext uri="{BB962C8B-B14F-4D97-AF65-F5344CB8AC3E}">
        <p14:creationId xmlns:p14="http://schemas.microsoft.com/office/powerpoint/2010/main" val="2557719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 for successful presentation - continued</a:t>
            </a:r>
            <a:endParaRPr lang="en-US" dirty="0"/>
          </a:p>
        </p:txBody>
      </p:sp>
      <p:sp>
        <p:nvSpPr>
          <p:cNvPr id="3" name="Content Placeholder 2"/>
          <p:cNvSpPr>
            <a:spLocks noGrp="1"/>
          </p:cNvSpPr>
          <p:nvPr>
            <p:ph idx="1"/>
          </p:nvPr>
        </p:nvSpPr>
        <p:spPr/>
        <p:txBody>
          <a:bodyPr/>
          <a:lstStyle/>
          <a:p>
            <a:r>
              <a:rPr lang="en-US" dirty="0" smtClean="0"/>
              <a:t>Be familiar with the flow of your presentation before you get up there.</a:t>
            </a:r>
          </a:p>
          <a:p>
            <a:pPr lvl="1"/>
            <a:r>
              <a:rPr lang="en-US" dirty="0" smtClean="0"/>
              <a:t>If you are comfortable speaking without notes, practice at least once</a:t>
            </a:r>
          </a:p>
          <a:p>
            <a:pPr lvl="1"/>
            <a:r>
              <a:rPr lang="en-US" dirty="0" smtClean="0"/>
              <a:t>If you feel more comfortable having notes, only use them when you cannot remember what comes next.  Don’t read your notes.</a:t>
            </a:r>
          </a:p>
          <a:p>
            <a:pPr lvl="1"/>
            <a:r>
              <a:rPr lang="en-US" dirty="0" smtClean="0"/>
              <a:t>Don’t look at your slides while you are talking.  It distracts you and the audience disconnects.</a:t>
            </a:r>
          </a:p>
          <a:p>
            <a:r>
              <a:rPr lang="en-US" dirty="0" smtClean="0"/>
              <a:t>Control your pace by gauging audience reaction.</a:t>
            </a:r>
          </a:p>
          <a:p>
            <a:r>
              <a:rPr lang="en-US" dirty="0" smtClean="0"/>
              <a:t>Be interested in your presentation.</a:t>
            </a:r>
          </a:p>
          <a:p>
            <a:endParaRPr lang="en-US"/>
          </a:p>
        </p:txBody>
      </p:sp>
      <p:sp>
        <p:nvSpPr>
          <p:cNvPr id="4" name="Footer Placeholder 3"/>
          <p:cNvSpPr>
            <a:spLocks noGrp="1"/>
          </p:cNvSpPr>
          <p:nvPr>
            <p:ph type="ftr" sz="quarter" idx="11"/>
          </p:nvPr>
        </p:nvSpPr>
        <p:spPr/>
        <p:txBody>
          <a:bodyPr/>
          <a:lstStyle/>
          <a:p>
            <a:r>
              <a:rPr lang="en-US" smtClean="0"/>
              <a:t>ME 646 - Presentation on Presentations</a:t>
            </a:r>
            <a:endParaRPr lang="en-US"/>
          </a:p>
        </p:txBody>
      </p:sp>
      <p:sp>
        <p:nvSpPr>
          <p:cNvPr id="5" name="Slide Number Placeholder 4"/>
          <p:cNvSpPr>
            <a:spLocks noGrp="1"/>
          </p:cNvSpPr>
          <p:nvPr>
            <p:ph type="sldNum" sz="quarter" idx="12"/>
          </p:nvPr>
        </p:nvSpPr>
        <p:spPr/>
        <p:txBody>
          <a:bodyPr/>
          <a:lstStyle/>
          <a:p>
            <a:fld id="{76120B0B-A5AF-45E7-897B-5243826DAD39}" type="slidenum">
              <a:rPr lang="en-US" smtClean="0"/>
              <a:t>20</a:t>
            </a:fld>
            <a:endParaRPr lang="en-US"/>
          </a:p>
        </p:txBody>
      </p:sp>
    </p:spTree>
    <p:extLst>
      <p:ext uri="{BB962C8B-B14F-4D97-AF65-F5344CB8AC3E}">
        <p14:creationId xmlns:p14="http://schemas.microsoft.com/office/powerpoint/2010/main" val="3876696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The title slide requirements</a:t>
            </a:r>
            <a:endParaRPr lang="en-US" dirty="0"/>
          </a:p>
        </p:txBody>
      </p:sp>
      <p:sp>
        <p:nvSpPr>
          <p:cNvPr id="7" name="Subtitle 6"/>
          <p:cNvSpPr>
            <a:spLocks noGrp="1"/>
          </p:cNvSpPr>
          <p:nvPr>
            <p:ph type="subTitle" idx="1"/>
          </p:nvPr>
        </p:nvSpPr>
        <p:spPr/>
        <p:txBody>
          <a:bodyPr/>
          <a:lstStyle/>
          <a:p>
            <a:r>
              <a:rPr lang="en-US" dirty="0" smtClean="0"/>
              <a:t>Members of the group</a:t>
            </a:r>
          </a:p>
          <a:p>
            <a:r>
              <a:rPr lang="en-US" dirty="0" smtClean="0"/>
              <a:t>Group advisor</a:t>
            </a:r>
          </a:p>
          <a:p>
            <a:r>
              <a:rPr lang="en-US" dirty="0" smtClean="0"/>
              <a:t>Date of presentation</a:t>
            </a:r>
            <a:endParaRPr lang="en-US" dirty="0"/>
          </a:p>
        </p:txBody>
      </p:sp>
    </p:spTree>
    <p:extLst>
      <p:ext uri="{BB962C8B-B14F-4D97-AF65-F5344CB8AC3E}">
        <p14:creationId xmlns:p14="http://schemas.microsoft.com/office/powerpoint/2010/main" val="3608337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Structure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Statement of purpose – tell the audience why you are presenting this information and what they will learn from the presentation.</a:t>
            </a:r>
          </a:p>
          <a:p>
            <a:pPr lvl="1"/>
            <a:r>
              <a:rPr lang="en-US" dirty="0" smtClean="0"/>
              <a:t>Requires you to tune your message to your audience.</a:t>
            </a:r>
          </a:p>
          <a:p>
            <a:pPr lvl="1"/>
            <a:r>
              <a:rPr lang="en-US" dirty="0" smtClean="0"/>
              <a:t>Brevity (or lack thereof) depends on the available time</a:t>
            </a:r>
          </a:p>
          <a:p>
            <a:r>
              <a:rPr lang="en-US" dirty="0" smtClean="0"/>
              <a:t>Summary of what will be presented - Outline</a:t>
            </a:r>
          </a:p>
          <a:p>
            <a:pPr lvl="1"/>
            <a:r>
              <a:rPr lang="en-US" dirty="0" smtClean="0"/>
              <a:t>Some people think this is important and will refer back to the outline to let the audience know where they are in the presentation.</a:t>
            </a:r>
          </a:p>
          <a:p>
            <a:pPr lvl="1"/>
            <a:r>
              <a:rPr lang="en-US" dirty="0" smtClean="0"/>
              <a:t>My opinion is that this wastes time for short presentations</a:t>
            </a:r>
            <a:r>
              <a:rPr lang="en-US" dirty="0" smtClean="0"/>
              <a:t>.  That does not mean you shouldn’t have one, it is just my opinion.</a:t>
            </a:r>
            <a:endParaRPr lang="en-US" dirty="0" smtClean="0"/>
          </a:p>
          <a:p>
            <a:r>
              <a:rPr lang="en-US" dirty="0" smtClean="0"/>
              <a:t>Background information</a:t>
            </a:r>
          </a:p>
          <a:p>
            <a:pPr lvl="1"/>
            <a:r>
              <a:rPr lang="en-US" dirty="0" smtClean="0"/>
              <a:t>Present key information/data that puts your presentation in perspective. </a:t>
            </a:r>
          </a:p>
          <a:p>
            <a:r>
              <a:rPr lang="en-US" dirty="0" smtClean="0">
                <a:solidFill>
                  <a:srgbClr val="FF0000"/>
                </a:solidFill>
              </a:rPr>
              <a:t>The next four slides give a rough example of the title slide and the three bullets above.</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dirty="0" smtClean="0"/>
              <a:t>ME 646 - Presentation on Presentations</a:t>
            </a:r>
            <a:endParaRPr lang="en-US" dirty="0"/>
          </a:p>
        </p:txBody>
      </p:sp>
      <p:sp>
        <p:nvSpPr>
          <p:cNvPr id="5" name="Slide Number Placeholder 4"/>
          <p:cNvSpPr>
            <a:spLocks noGrp="1"/>
          </p:cNvSpPr>
          <p:nvPr>
            <p:ph type="sldNum" sz="quarter" idx="12"/>
          </p:nvPr>
        </p:nvSpPr>
        <p:spPr/>
        <p:txBody>
          <a:bodyPr/>
          <a:lstStyle/>
          <a:p>
            <a:fld id="{76120B0B-A5AF-45E7-897B-5243826DAD39}" type="slidenum">
              <a:rPr lang="en-US" smtClean="0"/>
              <a:t>4</a:t>
            </a:fld>
            <a:endParaRPr lang="en-US"/>
          </a:p>
        </p:txBody>
      </p:sp>
    </p:spTree>
    <p:extLst>
      <p:ext uri="{BB962C8B-B14F-4D97-AF65-F5344CB8AC3E}">
        <p14:creationId xmlns:p14="http://schemas.microsoft.com/office/powerpoint/2010/main" val="2925009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60622"/>
            <a:ext cx="9144000" cy="2387600"/>
          </a:xfrm>
        </p:spPr>
        <p:txBody>
          <a:bodyPr>
            <a:normAutofit/>
          </a:bodyPr>
          <a:lstStyle/>
          <a:p>
            <a:r>
              <a:rPr lang="en-US" sz="4000" dirty="0"/>
              <a:t>Measurement and control of void-nucleating triaxial tensile stresses in resin matrix </a:t>
            </a:r>
            <a:r>
              <a:rPr lang="en-US" sz="4000" dirty="0" smtClean="0"/>
              <a:t>composites</a:t>
            </a:r>
            <a:endParaRPr lang="en-US" sz="4000" dirty="0"/>
          </a:p>
        </p:txBody>
      </p:sp>
      <p:sp>
        <p:nvSpPr>
          <p:cNvPr id="3" name="Subtitle 2"/>
          <p:cNvSpPr>
            <a:spLocks noGrp="1"/>
          </p:cNvSpPr>
          <p:nvPr>
            <p:ph type="subTitle" idx="1"/>
          </p:nvPr>
        </p:nvSpPr>
        <p:spPr>
          <a:xfrm>
            <a:off x="1524000" y="3602038"/>
            <a:ext cx="9144000" cy="2849004"/>
          </a:xfrm>
        </p:spPr>
        <p:txBody>
          <a:bodyPr>
            <a:normAutofit fontScale="92500" lnSpcReduction="10000"/>
          </a:bodyPr>
          <a:lstStyle/>
          <a:p>
            <a:r>
              <a:rPr lang="en-US" dirty="0"/>
              <a:t>Todd S. </a:t>
            </a:r>
            <a:r>
              <a:rPr lang="en-US" dirty="0" smtClean="0"/>
              <a:t>Gross, Hesam Jafari, Jordan Kusch, and Igor Tsukrov</a:t>
            </a:r>
            <a:r>
              <a:rPr lang="en-US" dirty="0"/>
              <a:t/>
            </a:r>
            <a:br>
              <a:rPr lang="en-US" dirty="0"/>
            </a:br>
            <a:r>
              <a:rPr lang="en-US" dirty="0"/>
              <a:t>University of New Hampshire</a:t>
            </a:r>
            <a:br>
              <a:rPr lang="en-US" dirty="0"/>
            </a:br>
            <a:r>
              <a:rPr lang="en-US" dirty="0"/>
              <a:t>Department of Mechanical </a:t>
            </a:r>
            <a:r>
              <a:rPr lang="en-US" dirty="0" smtClean="0"/>
              <a:t>Engineering</a:t>
            </a:r>
            <a:r>
              <a:rPr lang="en-US" dirty="0"/>
              <a:t/>
            </a:r>
            <a:br>
              <a:rPr lang="en-US" dirty="0"/>
            </a:br>
            <a:r>
              <a:rPr lang="en-US" dirty="0" smtClean="0"/>
              <a:t>and</a:t>
            </a:r>
          </a:p>
          <a:p>
            <a:r>
              <a:rPr lang="en-US" dirty="0" smtClean="0"/>
              <a:t>Harun Bayraktar and Jon Goering, </a:t>
            </a:r>
            <a:r>
              <a:rPr lang="en-US" dirty="0"/>
              <a:t>Albany Engineered Composites, Inc.</a:t>
            </a:r>
          </a:p>
          <a:p>
            <a:r>
              <a:rPr lang="en-US" i="1" dirty="0" smtClean="0"/>
              <a:t>This work was supported by:</a:t>
            </a:r>
          </a:p>
          <a:p>
            <a:r>
              <a:rPr lang="en-US" dirty="0" smtClean="0"/>
              <a:t> NSF </a:t>
            </a:r>
            <a:r>
              <a:rPr lang="en-US" dirty="0"/>
              <a:t>grant CMMI-1100409</a:t>
            </a:r>
          </a:p>
          <a:p>
            <a:r>
              <a:rPr lang="en-US" dirty="0" smtClean="0"/>
              <a:t>New </a:t>
            </a:r>
            <a:r>
              <a:rPr lang="en-US" dirty="0"/>
              <a:t>Hampshire Innovation Research </a:t>
            </a:r>
            <a:r>
              <a:rPr lang="en-US" dirty="0" smtClean="0"/>
              <a:t>Center</a:t>
            </a:r>
            <a:endParaRPr lang="en-US" dirty="0"/>
          </a:p>
        </p:txBody>
      </p:sp>
    </p:spTree>
    <p:extLst>
      <p:ext uri="{BB962C8B-B14F-4D97-AF65-F5344CB8AC3E}">
        <p14:creationId xmlns:p14="http://schemas.microsoft.com/office/powerpoint/2010/main" val="630109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smtClean="0"/>
              <a:t>3D woven composite architecture vs. laminated composites:  </a:t>
            </a:r>
            <a:r>
              <a:rPr lang="en-US" sz="3200" i="1" dirty="0" smtClean="0"/>
              <a:t>Through the thickness constraint yields improved fatigue performance and resistance to interlaminar shear failure</a:t>
            </a:r>
            <a:endParaRPr lang="en-US" sz="3200" i="1" dirty="0"/>
          </a:p>
        </p:txBody>
      </p:sp>
      <p:pic>
        <p:nvPicPr>
          <p:cNvPr id="3" name="Picture 2"/>
          <p:cNvPicPr>
            <a:picLocks noChangeAspect="1"/>
          </p:cNvPicPr>
          <p:nvPr/>
        </p:nvPicPr>
        <p:blipFill>
          <a:blip r:embed="rId2"/>
          <a:stretch>
            <a:fillRect/>
          </a:stretch>
        </p:blipFill>
        <p:spPr>
          <a:xfrm>
            <a:off x="985805" y="2055917"/>
            <a:ext cx="4548010" cy="4419983"/>
          </a:xfrm>
          <a:prstGeom prst="rect">
            <a:avLst/>
          </a:prstGeom>
        </p:spPr>
      </p:pic>
      <p:pic>
        <p:nvPicPr>
          <p:cNvPr id="4" name="Picture 3"/>
          <p:cNvPicPr>
            <a:picLocks noChangeAspect="1"/>
          </p:cNvPicPr>
          <p:nvPr/>
        </p:nvPicPr>
        <p:blipFill>
          <a:blip r:embed="rId3"/>
          <a:stretch>
            <a:fillRect/>
          </a:stretch>
        </p:blipFill>
        <p:spPr>
          <a:xfrm>
            <a:off x="6545178" y="2688142"/>
            <a:ext cx="4505659" cy="2812376"/>
          </a:xfrm>
          <a:prstGeom prst="rect">
            <a:avLst/>
          </a:prstGeom>
        </p:spPr>
      </p:pic>
      <p:sp>
        <p:nvSpPr>
          <p:cNvPr id="5" name="Footer Placeholder 4"/>
          <p:cNvSpPr>
            <a:spLocks noGrp="1"/>
          </p:cNvSpPr>
          <p:nvPr>
            <p:ph type="ftr" sz="quarter" idx="11"/>
          </p:nvPr>
        </p:nvSpPr>
        <p:spPr/>
        <p:txBody>
          <a:bodyPr/>
          <a:lstStyle/>
          <a:p>
            <a:r>
              <a:rPr lang="en-US" smtClean="0"/>
              <a:t>ME 646 - Presentation on Presentations</a:t>
            </a:r>
            <a:endParaRPr lang="en-US"/>
          </a:p>
        </p:txBody>
      </p:sp>
      <p:sp>
        <p:nvSpPr>
          <p:cNvPr id="6" name="Slide Number Placeholder 5"/>
          <p:cNvSpPr>
            <a:spLocks noGrp="1"/>
          </p:cNvSpPr>
          <p:nvPr>
            <p:ph type="sldNum" sz="quarter" idx="12"/>
          </p:nvPr>
        </p:nvSpPr>
        <p:spPr/>
        <p:txBody>
          <a:bodyPr/>
          <a:lstStyle/>
          <a:p>
            <a:fld id="{76120B0B-A5AF-45E7-897B-5243826DAD39}" type="slidenum">
              <a:rPr lang="en-US" smtClean="0"/>
              <a:t>6</a:t>
            </a:fld>
            <a:endParaRPr lang="en-US"/>
          </a:p>
        </p:txBody>
      </p:sp>
      <p:sp>
        <p:nvSpPr>
          <p:cNvPr id="7" name="TextBox 6"/>
          <p:cNvSpPr txBox="1"/>
          <p:nvPr/>
        </p:nvSpPr>
        <p:spPr>
          <a:xfrm>
            <a:off x="5305425" y="5344790"/>
            <a:ext cx="4981575" cy="646331"/>
          </a:xfrm>
          <a:prstGeom prst="rect">
            <a:avLst/>
          </a:prstGeom>
          <a:noFill/>
        </p:spPr>
        <p:txBody>
          <a:bodyPr wrap="square" rtlCol="0">
            <a:spAutoFit/>
          </a:bodyPr>
          <a:lstStyle/>
          <a:p>
            <a:r>
              <a:rPr lang="en-US" dirty="0" smtClean="0"/>
              <a:t>Can anyone read the text in the figure on the lower left?  </a:t>
            </a:r>
            <a:r>
              <a:rPr lang="en-US" u="sng" dirty="0" smtClean="0"/>
              <a:t>Make sure your fonts are large enough.</a:t>
            </a:r>
            <a:endParaRPr lang="en-US" u="sng" dirty="0"/>
          </a:p>
        </p:txBody>
      </p:sp>
      <p:sp>
        <p:nvSpPr>
          <p:cNvPr id="9" name="TextBox 8"/>
          <p:cNvSpPr txBox="1"/>
          <p:nvPr/>
        </p:nvSpPr>
        <p:spPr>
          <a:xfrm>
            <a:off x="5533815" y="1790700"/>
            <a:ext cx="2262397" cy="646331"/>
          </a:xfrm>
          <a:prstGeom prst="rect">
            <a:avLst/>
          </a:prstGeom>
          <a:noFill/>
        </p:spPr>
        <p:txBody>
          <a:bodyPr wrap="square" rtlCol="0">
            <a:spAutoFit/>
          </a:bodyPr>
          <a:lstStyle/>
          <a:p>
            <a:r>
              <a:rPr lang="en-US" dirty="0" smtClean="0">
                <a:solidFill>
                  <a:srgbClr val="FF0000"/>
                </a:solidFill>
              </a:rPr>
              <a:t>The font in the diagram is too small</a:t>
            </a:r>
            <a:endParaRPr lang="en-US" dirty="0">
              <a:solidFill>
                <a:srgbClr val="FF0000"/>
              </a:solidFill>
            </a:endParaRPr>
          </a:p>
        </p:txBody>
      </p:sp>
      <p:cxnSp>
        <p:nvCxnSpPr>
          <p:cNvPr id="11" name="Straight Arrow Connector 10"/>
          <p:cNvCxnSpPr/>
          <p:nvPr/>
        </p:nvCxnSpPr>
        <p:spPr>
          <a:xfrm flipH="1">
            <a:off x="5162551" y="2468292"/>
            <a:ext cx="983350" cy="15036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202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sz="3600" b="1" dirty="0" smtClean="0"/>
              <a:t>The problem:  </a:t>
            </a:r>
            <a:r>
              <a:rPr lang="en-US" sz="3600" dirty="0" smtClean="0"/>
              <a:t>Through-the-thickness constraint causes resin pocket micro-cracking during curing of  3D woven composites</a:t>
            </a:r>
            <a:endParaRPr lang="en-US" sz="3600" dirty="0"/>
          </a:p>
        </p:txBody>
      </p:sp>
      <p:grpSp>
        <p:nvGrpSpPr>
          <p:cNvPr id="10" name="Group 9"/>
          <p:cNvGrpSpPr/>
          <p:nvPr/>
        </p:nvGrpSpPr>
        <p:grpSpPr>
          <a:xfrm>
            <a:off x="1323945" y="2432252"/>
            <a:ext cx="9544109" cy="3798066"/>
            <a:chOff x="1323945" y="2432252"/>
            <a:chExt cx="9544109" cy="3798066"/>
          </a:xfrm>
        </p:grpSpPr>
        <p:pic>
          <p:nvPicPr>
            <p:cNvPr id="5" name="Picture 4"/>
            <p:cNvPicPr>
              <a:picLocks noChangeAspect="1"/>
            </p:cNvPicPr>
            <p:nvPr/>
          </p:nvPicPr>
          <p:blipFill>
            <a:blip r:embed="rId2"/>
            <a:stretch>
              <a:fillRect/>
            </a:stretch>
          </p:blipFill>
          <p:spPr>
            <a:xfrm>
              <a:off x="1323945" y="2432252"/>
              <a:ext cx="9544109" cy="3798066"/>
            </a:xfrm>
            <a:prstGeom prst="rect">
              <a:avLst/>
            </a:prstGeom>
          </p:spPr>
        </p:pic>
        <p:grpSp>
          <p:nvGrpSpPr>
            <p:cNvPr id="9" name="Group 8"/>
            <p:cNvGrpSpPr/>
            <p:nvPr/>
          </p:nvGrpSpPr>
          <p:grpSpPr>
            <a:xfrm>
              <a:off x="9140769" y="5885094"/>
              <a:ext cx="914400" cy="338554"/>
              <a:chOff x="9140769" y="5885094"/>
              <a:chExt cx="914400" cy="338554"/>
            </a:xfrm>
          </p:grpSpPr>
          <p:cxnSp>
            <p:nvCxnSpPr>
              <p:cNvPr id="3" name="Straight Connector 2"/>
              <p:cNvCxnSpPr/>
              <p:nvPr/>
            </p:nvCxnSpPr>
            <p:spPr>
              <a:xfrm>
                <a:off x="9140769" y="5919347"/>
                <a:ext cx="914400" cy="41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178138" y="5885094"/>
                <a:ext cx="839663" cy="338554"/>
              </a:xfrm>
              <a:prstGeom prst="rect">
                <a:avLst/>
              </a:prstGeom>
              <a:noFill/>
            </p:spPr>
            <p:txBody>
              <a:bodyPr wrap="square" rtlCol="0">
                <a:spAutoFit/>
              </a:bodyPr>
              <a:lstStyle/>
              <a:p>
                <a:pPr algn="ctr"/>
                <a:r>
                  <a:rPr lang="en-US" sz="1600" dirty="0" smtClean="0">
                    <a:solidFill>
                      <a:schemeClr val="bg1"/>
                    </a:solidFill>
                  </a:rPr>
                  <a:t>1 mm</a:t>
                </a:r>
                <a:endParaRPr lang="en-US" sz="1600" dirty="0">
                  <a:solidFill>
                    <a:schemeClr val="bg1"/>
                  </a:solidFill>
                </a:endParaRPr>
              </a:p>
            </p:txBody>
          </p:sp>
        </p:grpSp>
      </p:grpSp>
      <p:sp>
        <p:nvSpPr>
          <p:cNvPr id="2" name="Footer Placeholder 1"/>
          <p:cNvSpPr>
            <a:spLocks noGrp="1"/>
          </p:cNvSpPr>
          <p:nvPr>
            <p:ph type="ftr" sz="quarter" idx="11"/>
          </p:nvPr>
        </p:nvSpPr>
        <p:spPr/>
        <p:txBody>
          <a:bodyPr/>
          <a:lstStyle/>
          <a:p>
            <a:r>
              <a:rPr lang="en-US" smtClean="0"/>
              <a:t>ME 646 - Presentation on Presentations</a:t>
            </a:r>
            <a:endParaRPr lang="en-US"/>
          </a:p>
        </p:txBody>
      </p:sp>
      <p:sp>
        <p:nvSpPr>
          <p:cNvPr id="6" name="Slide Number Placeholder 5"/>
          <p:cNvSpPr>
            <a:spLocks noGrp="1"/>
          </p:cNvSpPr>
          <p:nvPr>
            <p:ph type="sldNum" sz="quarter" idx="12"/>
          </p:nvPr>
        </p:nvSpPr>
        <p:spPr/>
        <p:txBody>
          <a:bodyPr/>
          <a:lstStyle/>
          <a:p>
            <a:fld id="{76120B0B-A5AF-45E7-897B-5243826DAD39}" type="slidenum">
              <a:rPr lang="en-US" smtClean="0"/>
              <a:t>7</a:t>
            </a:fld>
            <a:endParaRPr lang="en-US"/>
          </a:p>
        </p:txBody>
      </p:sp>
    </p:spTree>
    <p:extLst>
      <p:ext uri="{BB962C8B-B14F-4D97-AF65-F5344CB8AC3E}">
        <p14:creationId xmlns:p14="http://schemas.microsoft.com/office/powerpoint/2010/main" val="3408257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mn-lt"/>
              </a:rPr>
              <a:t>Approach toward understanding effect of process variables on tendency toward resin pocket micro-cracking</a:t>
            </a:r>
            <a:endParaRPr lang="en-US" sz="3200" dirty="0">
              <a:latin typeface="+mn-lt"/>
            </a:endParaRPr>
          </a:p>
        </p:txBody>
      </p:sp>
      <p:sp>
        <p:nvSpPr>
          <p:cNvPr id="3" name="Content Placeholder 2"/>
          <p:cNvSpPr>
            <a:spLocks noGrp="1"/>
          </p:cNvSpPr>
          <p:nvPr>
            <p:ph idx="1"/>
          </p:nvPr>
        </p:nvSpPr>
        <p:spPr/>
        <p:txBody>
          <a:bodyPr/>
          <a:lstStyle/>
          <a:p>
            <a:r>
              <a:rPr lang="en-US" dirty="0" smtClean="0"/>
              <a:t>Develop finite element model for various 3D architectures to estimate stresses during curing.</a:t>
            </a:r>
          </a:p>
          <a:p>
            <a:pPr lvl="1"/>
            <a:r>
              <a:rPr lang="en-US" dirty="0" smtClean="0"/>
              <a:t>Evaluate the effect of different architectures on resin pocket stresses</a:t>
            </a:r>
          </a:p>
          <a:p>
            <a:pPr lvl="1"/>
            <a:r>
              <a:rPr lang="en-US" dirty="0" smtClean="0"/>
              <a:t> Challenges include accurately modeling the as-formed architecture and accurately modeling the deformation and failure behavior of the resin matrix especially under </a:t>
            </a:r>
            <a:r>
              <a:rPr lang="en-US" dirty="0" err="1" smtClean="0"/>
              <a:t>equi</a:t>
            </a:r>
            <a:r>
              <a:rPr lang="en-US" dirty="0" smtClean="0"/>
              <a:t>-triaxial tensile stress.</a:t>
            </a:r>
            <a:endParaRPr lang="en-US" dirty="0"/>
          </a:p>
          <a:p>
            <a:r>
              <a:rPr lang="en-US" dirty="0" smtClean="0"/>
              <a:t>Determining the failure stress under hydrostatic tensile stress as a function of temperature.</a:t>
            </a:r>
            <a:endParaRPr lang="en-US" dirty="0"/>
          </a:p>
        </p:txBody>
      </p:sp>
      <p:sp>
        <p:nvSpPr>
          <p:cNvPr id="4" name="Footer Placeholder 3"/>
          <p:cNvSpPr>
            <a:spLocks noGrp="1"/>
          </p:cNvSpPr>
          <p:nvPr>
            <p:ph type="ftr" sz="quarter" idx="11"/>
          </p:nvPr>
        </p:nvSpPr>
        <p:spPr/>
        <p:txBody>
          <a:bodyPr/>
          <a:lstStyle/>
          <a:p>
            <a:r>
              <a:rPr lang="en-US" smtClean="0"/>
              <a:t>ME 646 - Presentation on Presentations</a:t>
            </a:r>
            <a:endParaRPr lang="en-US"/>
          </a:p>
        </p:txBody>
      </p:sp>
      <p:sp>
        <p:nvSpPr>
          <p:cNvPr id="5" name="Slide Number Placeholder 4"/>
          <p:cNvSpPr>
            <a:spLocks noGrp="1"/>
          </p:cNvSpPr>
          <p:nvPr>
            <p:ph type="sldNum" sz="quarter" idx="12"/>
          </p:nvPr>
        </p:nvSpPr>
        <p:spPr/>
        <p:txBody>
          <a:bodyPr/>
          <a:lstStyle/>
          <a:p>
            <a:fld id="{76120B0B-A5AF-45E7-897B-5243826DAD39}" type="slidenum">
              <a:rPr lang="en-US" smtClean="0"/>
              <a:t>8</a:t>
            </a:fld>
            <a:endParaRPr lang="en-US"/>
          </a:p>
        </p:txBody>
      </p:sp>
    </p:spTree>
    <p:extLst>
      <p:ext uri="{BB962C8B-B14F-4D97-AF65-F5344CB8AC3E}">
        <p14:creationId xmlns:p14="http://schemas.microsoft.com/office/powerpoint/2010/main" val="1832765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structure - continued</a:t>
            </a:r>
            <a:endParaRPr lang="en-US" dirty="0"/>
          </a:p>
        </p:txBody>
      </p:sp>
      <p:sp>
        <p:nvSpPr>
          <p:cNvPr id="3" name="Content Placeholder 2"/>
          <p:cNvSpPr>
            <a:spLocks noGrp="1"/>
          </p:cNvSpPr>
          <p:nvPr>
            <p:ph idx="1"/>
          </p:nvPr>
        </p:nvSpPr>
        <p:spPr/>
        <p:txBody>
          <a:bodyPr/>
          <a:lstStyle/>
          <a:p>
            <a:r>
              <a:rPr lang="en-US" dirty="0" smtClean="0"/>
              <a:t>Experimental methods	</a:t>
            </a:r>
          </a:p>
          <a:p>
            <a:pPr lvl="1"/>
            <a:r>
              <a:rPr lang="en-US" dirty="0" smtClean="0"/>
              <a:t>How does your experiment fulfill the goal of your project?</a:t>
            </a:r>
          </a:p>
          <a:p>
            <a:pPr lvl="1"/>
            <a:r>
              <a:rPr lang="en-US" dirty="0" smtClean="0"/>
              <a:t>What precisely did you measure?</a:t>
            </a:r>
          </a:p>
          <a:p>
            <a:pPr lvl="1"/>
            <a:r>
              <a:rPr lang="en-US" dirty="0" smtClean="0"/>
              <a:t>What methods did you use?</a:t>
            </a:r>
          </a:p>
          <a:p>
            <a:pPr lvl="2"/>
            <a:r>
              <a:rPr lang="en-US" dirty="0" smtClean="0"/>
              <a:t>Equipment</a:t>
            </a:r>
          </a:p>
          <a:p>
            <a:pPr lvl="2"/>
            <a:r>
              <a:rPr lang="en-US" dirty="0" smtClean="0"/>
              <a:t>Preparation</a:t>
            </a:r>
          </a:p>
          <a:p>
            <a:pPr lvl="1"/>
            <a:r>
              <a:rPr lang="en-US" dirty="0" smtClean="0"/>
              <a:t>How do you transform your measurements to a result?</a:t>
            </a:r>
          </a:p>
          <a:p>
            <a:pPr lvl="2"/>
            <a:r>
              <a:rPr lang="en-US" dirty="0" smtClean="0"/>
              <a:t>Give a sample raw measurement and show how that data becomes a reported quantity.</a:t>
            </a:r>
          </a:p>
          <a:p>
            <a:r>
              <a:rPr lang="en-US" dirty="0" smtClean="0">
                <a:solidFill>
                  <a:srgbClr val="FF0000"/>
                </a:solidFill>
              </a:rPr>
              <a:t>The next four slides give some good and some bad examples.  The font size on plots is almost always to small unless you are careful to make it large enough.</a:t>
            </a:r>
          </a:p>
          <a:p>
            <a:pPr lvl="1"/>
            <a:endParaRPr lang="en-US" dirty="0"/>
          </a:p>
        </p:txBody>
      </p:sp>
      <p:sp>
        <p:nvSpPr>
          <p:cNvPr id="4" name="Footer Placeholder 3"/>
          <p:cNvSpPr>
            <a:spLocks noGrp="1"/>
          </p:cNvSpPr>
          <p:nvPr>
            <p:ph type="ftr" sz="quarter" idx="11"/>
          </p:nvPr>
        </p:nvSpPr>
        <p:spPr/>
        <p:txBody>
          <a:bodyPr/>
          <a:lstStyle/>
          <a:p>
            <a:r>
              <a:rPr lang="en-US" smtClean="0"/>
              <a:t>ME 646 - Presentation on Presentations</a:t>
            </a:r>
            <a:endParaRPr lang="en-US"/>
          </a:p>
        </p:txBody>
      </p:sp>
      <p:sp>
        <p:nvSpPr>
          <p:cNvPr id="5" name="Slide Number Placeholder 4"/>
          <p:cNvSpPr>
            <a:spLocks noGrp="1"/>
          </p:cNvSpPr>
          <p:nvPr>
            <p:ph type="sldNum" sz="quarter" idx="12"/>
          </p:nvPr>
        </p:nvSpPr>
        <p:spPr/>
        <p:txBody>
          <a:bodyPr/>
          <a:lstStyle/>
          <a:p>
            <a:fld id="{76120B0B-A5AF-45E7-897B-5243826DAD39}" type="slidenum">
              <a:rPr lang="en-US" smtClean="0"/>
              <a:t>9</a:t>
            </a:fld>
            <a:endParaRPr lang="en-US"/>
          </a:p>
        </p:txBody>
      </p:sp>
    </p:spTree>
    <p:extLst>
      <p:ext uri="{BB962C8B-B14F-4D97-AF65-F5344CB8AC3E}">
        <p14:creationId xmlns:p14="http://schemas.microsoft.com/office/powerpoint/2010/main" val="28662531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508</TotalTime>
  <Words>1311</Words>
  <Application>Microsoft Office PowerPoint</Application>
  <PresentationFormat>Widescreen</PresentationFormat>
  <Paragraphs>176</Paragraphs>
  <Slides>20</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8" baseType="lpstr">
      <vt:lpstr>Arial</vt:lpstr>
      <vt:lpstr>Calibri</vt:lpstr>
      <vt:lpstr>Calibri Light</vt:lpstr>
      <vt:lpstr>Symbol</vt:lpstr>
      <vt:lpstr>Times New Roman</vt:lpstr>
      <vt:lpstr>Wingdings</vt:lpstr>
      <vt:lpstr>Office Theme</vt:lpstr>
      <vt:lpstr>Equation</vt:lpstr>
      <vt:lpstr>Final Project PowerPoint Presentations</vt:lpstr>
      <vt:lpstr>Goal of this presentation</vt:lpstr>
      <vt:lpstr>The title slide requirements</vt:lpstr>
      <vt:lpstr>Presentation Structure</vt:lpstr>
      <vt:lpstr>Measurement and control of void-nucleating triaxial tensile stresses in resin matrix composites</vt:lpstr>
      <vt:lpstr>3D woven composite architecture vs. laminated composites:  Through the thickness constraint yields improved fatigue performance and resistance to interlaminar shear failure</vt:lpstr>
      <vt:lpstr>The problem:  Through-the-thickness constraint causes resin pocket micro-cracking during curing of  3D woven composites</vt:lpstr>
      <vt:lpstr>Approach toward understanding effect of process variables on tendency toward resin pocket micro-cracking</vt:lpstr>
      <vt:lpstr>Presentation structure - continued</vt:lpstr>
      <vt:lpstr>Trixaxial tensile stress is produced by confining epoxy  in a low CTE tube during curing Stress is inferred from the distortion of the tube.</vt:lpstr>
      <vt:lpstr>Precise measurement of tube diameter as a function of temperature</vt:lpstr>
      <vt:lpstr>Pressure vessel formula to convert radial displacement to stress </vt:lpstr>
      <vt:lpstr>Converting deflection to stress</vt:lpstr>
      <vt:lpstr>Presentation Structure - continued</vt:lpstr>
      <vt:lpstr>Elastic property measurements Observation of tension compression asymmetry </vt:lpstr>
      <vt:lpstr>Comments on elastic properties</vt:lpstr>
      <vt:lpstr>Presentation structure - continued</vt:lpstr>
      <vt:lpstr>Summary of observations</vt:lpstr>
      <vt:lpstr>Suggestions for successful presentation</vt:lpstr>
      <vt:lpstr>Suggestions for successful presentation - continued</vt:lpstr>
    </vt:vector>
  </TitlesOfParts>
  <Company>University of New Hampshire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Giving PowerPoint Presentations</dc:title>
  <dc:creator>Owner</dc:creator>
  <cp:lastModifiedBy>todd gross</cp:lastModifiedBy>
  <cp:revision>25</cp:revision>
  <dcterms:created xsi:type="dcterms:W3CDTF">2014-04-17T11:32:10Z</dcterms:created>
  <dcterms:modified xsi:type="dcterms:W3CDTF">2017-04-27T00:40:31Z</dcterms:modified>
</cp:coreProperties>
</file>