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70" r:id="rId10"/>
    <p:sldId id="282" r:id="rId11"/>
    <p:sldId id="283" r:id="rId12"/>
    <p:sldId id="273" r:id="rId13"/>
    <p:sldId id="285" r:id="rId14"/>
    <p:sldId id="284" r:id="rId15"/>
    <p:sldId id="269" r:id="rId16"/>
    <p:sldId id="278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2D05-19ED-45AE-818B-ABFF6A2D140E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821D-6BAA-4419-93C4-2DD615B09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8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2D05-19ED-45AE-818B-ABFF6A2D140E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821D-6BAA-4419-93C4-2DD615B09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18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2D05-19ED-45AE-818B-ABFF6A2D140E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821D-6BAA-4419-93C4-2DD615B09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5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2D05-19ED-45AE-818B-ABFF6A2D140E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821D-6BAA-4419-93C4-2DD615B09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9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2D05-19ED-45AE-818B-ABFF6A2D140E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821D-6BAA-4419-93C4-2DD615B09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6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2D05-19ED-45AE-818B-ABFF6A2D140E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821D-6BAA-4419-93C4-2DD615B09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7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2D05-19ED-45AE-818B-ABFF6A2D140E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821D-6BAA-4419-93C4-2DD615B09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5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2D05-19ED-45AE-818B-ABFF6A2D140E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821D-6BAA-4419-93C4-2DD615B09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2D05-19ED-45AE-818B-ABFF6A2D140E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821D-6BAA-4419-93C4-2DD615B09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5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2D05-19ED-45AE-818B-ABFF6A2D140E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821D-6BAA-4419-93C4-2DD615B09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57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2D05-19ED-45AE-818B-ABFF6A2D140E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821D-6BAA-4419-93C4-2DD615B09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1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E2D05-19ED-45AE-818B-ABFF6A2D140E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A821D-6BAA-4419-93C4-2DD615B09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18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9.png"/><Relationship Id="rId4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oleObject" Target="../embeddings/oleObject9.bin"/><Relationship Id="rId7" Type="http://schemas.openxmlformats.org/officeDocument/2006/relationships/image" Target="../media/image30.emf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emf"/><Relationship Id="rId11" Type="http://schemas.openxmlformats.org/officeDocument/2006/relationships/oleObject" Target="../embeddings/oleObject11.bin"/><Relationship Id="rId5" Type="http://schemas.openxmlformats.org/officeDocument/2006/relationships/image" Target="../media/image28.emf"/><Relationship Id="rId10" Type="http://schemas.openxmlformats.org/officeDocument/2006/relationships/image" Target="../media/image26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15.emf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Pressure measurement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9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473" y="277577"/>
            <a:ext cx="10515600" cy="627096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Step function response of a second order system</a:t>
            </a:r>
            <a:endParaRPr lang="en-US" sz="40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1418123" y="1121226"/>
          <a:ext cx="937224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3" imgW="4686120" imgH="1371600" progId="Equation.DSMT4">
                  <p:embed/>
                </p:oleObj>
              </mc:Choice>
              <mc:Fallback>
                <p:oleObj name="Equation" r:id="rId3" imgW="4686120" imgH="13716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8123" y="1121226"/>
                        <a:ext cx="9372240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4934" y="4095346"/>
            <a:ext cx="5152696" cy="276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Ideal step function response for underdamped 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412" y="2156707"/>
            <a:ext cx="5552713" cy="408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38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2672860"/>
            <a:ext cx="6400800" cy="29250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1655"/>
            <a:ext cx="5792225" cy="504634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28017" y="272374"/>
            <a:ext cx="11177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Research questions:  </a:t>
            </a:r>
          </a:p>
          <a:p>
            <a:r>
              <a:rPr lang="en-US" i="1" dirty="0" smtClean="0"/>
              <a:t>Can we use a ramp input to obtain the damping ratio and natural frequency?  </a:t>
            </a:r>
          </a:p>
          <a:p>
            <a:r>
              <a:rPr lang="en-US" i="1" dirty="0" smtClean="0"/>
              <a:t>What is the dependence of damping ratio and natural frequency on tube length and does it follow the second order model?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4600" y="248819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Provides ramp input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19900" y="267286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Provides step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0" y="3590924"/>
            <a:ext cx="1485899" cy="1590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step input to pressure tap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587" y="1966912"/>
            <a:ext cx="2028825" cy="22574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553074" y="4371017"/>
            <a:ext cx="54864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2690813" y="4366256"/>
            <a:ext cx="24526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5179932" y="4920851"/>
            <a:ext cx="180927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476875" y="5715000"/>
            <a:ext cx="1219200" cy="51435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67325" y="6289362"/>
            <a:ext cx="2486025" cy="381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Pressure sensor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98394" y="4757738"/>
            <a:ext cx="134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Pressure tap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47750" y="4201595"/>
            <a:ext cx="219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Pressure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654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Assume one can obtain </a:t>
            </a:r>
            <a:r>
              <a:rPr lang="el-GR" sz="3200" dirty="0" smtClean="0"/>
              <a:t>ω</a:t>
            </a:r>
            <a:r>
              <a:rPr lang="en-US" sz="3200" baseline="-25000" dirty="0" smtClean="0">
                <a:latin typeface="Calibri" panose="020F0502020204030204" pitchFamily="34" charset="0"/>
              </a:rPr>
              <a:t>n</a:t>
            </a:r>
            <a:r>
              <a:rPr lang="en-US" sz="3200" dirty="0" smtClean="0"/>
              <a:t> and </a:t>
            </a:r>
            <a:r>
              <a:rPr lang="el-GR" sz="3200" dirty="0" smtClean="0"/>
              <a:t>ζ</a:t>
            </a:r>
            <a:r>
              <a:rPr lang="en-US" sz="3200" dirty="0" smtClean="0"/>
              <a:t> from the data for different tube lengths.  </a:t>
            </a:r>
            <a:br>
              <a:rPr lang="en-US" sz="3200" dirty="0" smtClean="0"/>
            </a:br>
            <a:r>
              <a:rPr lang="en-US" sz="3200" dirty="0" smtClean="0"/>
              <a:t>How can we compare the system response to the model?</a:t>
            </a:r>
            <a:endParaRPr lang="en-US" sz="32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838407"/>
              </p:ext>
            </p:extLst>
          </p:nvPr>
        </p:nvGraphicFramePr>
        <p:xfrm>
          <a:off x="774700" y="2562225"/>
          <a:ext cx="4749800" cy="353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Equation" r:id="rId3" imgW="2374560" imgH="1765080" progId="Equation.DSMT4">
                  <p:embed/>
                </p:oleObj>
              </mc:Choice>
              <mc:Fallback>
                <p:oleObj name="Equation" r:id="rId3" imgW="2374560" imgH="1765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4700" y="2562225"/>
                        <a:ext cx="4749800" cy="353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1848711"/>
            <a:ext cx="3149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Assume tube volume much greater than sensor volume.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683501" y="2051268"/>
            <a:ext cx="3990975" cy="1685925"/>
            <a:chOff x="6724650" y="2400300"/>
            <a:chExt cx="3990975" cy="1685925"/>
          </a:xfrm>
        </p:grpSpPr>
        <p:sp>
          <p:nvSpPr>
            <p:cNvPr id="5" name="Rectangle 4"/>
            <p:cNvSpPr/>
            <p:nvPr/>
          </p:nvSpPr>
          <p:spPr>
            <a:xfrm>
              <a:off x="6724650" y="2400300"/>
              <a:ext cx="3990975" cy="168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019924" y="3838575"/>
              <a:ext cx="82296" cy="857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8637841" y="3152774"/>
              <a:ext cx="82296" cy="857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0144124" y="2638425"/>
              <a:ext cx="82296" cy="857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683501" y="4327741"/>
            <a:ext cx="3990975" cy="1685925"/>
            <a:chOff x="6724650" y="2400300"/>
            <a:chExt cx="3990975" cy="1685925"/>
          </a:xfrm>
        </p:grpSpPr>
        <p:sp>
          <p:nvSpPr>
            <p:cNvPr id="11" name="Rectangle 10"/>
            <p:cNvSpPr/>
            <p:nvPr/>
          </p:nvSpPr>
          <p:spPr>
            <a:xfrm>
              <a:off x="6724650" y="2400300"/>
              <a:ext cx="3990975" cy="168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019924" y="3838575"/>
              <a:ext cx="82296" cy="857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8637841" y="3152774"/>
              <a:ext cx="82296" cy="857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0144124" y="2638425"/>
              <a:ext cx="82296" cy="857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5562" y="2653065"/>
            <a:ext cx="405713" cy="47280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8675" y="3761104"/>
            <a:ext cx="560626" cy="3808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0297" y="4824808"/>
            <a:ext cx="272298" cy="3445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32312" y="6199503"/>
            <a:ext cx="246676" cy="358400"/>
          </a:xfrm>
          <a:prstGeom prst="rect">
            <a:avLst/>
          </a:prstGeom>
        </p:spPr>
      </p:pic>
      <p:cxnSp>
        <p:nvCxnSpPr>
          <p:cNvPr id="21" name="Straight Connector 20"/>
          <p:cNvCxnSpPr>
            <a:stCxn id="6" idx="7"/>
            <a:endCxn id="8" idx="7"/>
          </p:cNvCxnSpPr>
          <p:nvPr/>
        </p:nvCxnSpPr>
        <p:spPr>
          <a:xfrm flipV="1">
            <a:off x="7049019" y="2301947"/>
            <a:ext cx="3124200" cy="1200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7508805" y="2833833"/>
            <a:ext cx="1409700" cy="523875"/>
          </a:xfrm>
          <a:custGeom>
            <a:avLst/>
            <a:gdLst>
              <a:gd name="connsiteX0" fmla="*/ 1409700 w 1409700"/>
              <a:gd name="connsiteY0" fmla="*/ 0 h 523875"/>
              <a:gd name="connsiteX1" fmla="*/ 1409700 w 1409700"/>
              <a:gd name="connsiteY1" fmla="*/ 514350 h 523875"/>
              <a:gd name="connsiteX2" fmla="*/ 0 w 1409700"/>
              <a:gd name="connsiteY2" fmla="*/ 523875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9700" h="523875">
                <a:moveTo>
                  <a:pt x="1409700" y="0"/>
                </a:moveTo>
                <a:lnTo>
                  <a:pt x="1409700" y="514350"/>
                </a:lnTo>
                <a:lnTo>
                  <a:pt x="0" y="52387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8483042"/>
              </p:ext>
            </p:extLst>
          </p:nvPr>
        </p:nvGraphicFramePr>
        <p:xfrm>
          <a:off x="9004426" y="2885403"/>
          <a:ext cx="368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Equation" r:id="rId9" imgW="368280" imgH="419040" progId="Equation.DSMT4">
                  <p:embed/>
                </p:oleObj>
              </mc:Choice>
              <mc:Fallback>
                <p:oleObj name="Equation" r:id="rId9" imgW="3682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004426" y="2885403"/>
                        <a:ext cx="3683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709043"/>
              </p:ext>
            </p:extLst>
          </p:nvPr>
        </p:nvGraphicFramePr>
        <p:xfrm>
          <a:off x="8959301" y="5221505"/>
          <a:ext cx="723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Equation" r:id="rId11" imgW="723600" imgH="419040" progId="Equation.DSMT4">
                  <p:embed/>
                </p:oleObj>
              </mc:Choice>
              <mc:Fallback>
                <p:oleObj name="Equation" r:id="rId11" imgW="7236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959301" y="5221505"/>
                        <a:ext cx="7239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Straight Connector 24"/>
          <p:cNvCxnSpPr/>
          <p:nvPr/>
        </p:nvCxnSpPr>
        <p:spPr>
          <a:xfrm flipV="1">
            <a:off x="7010919" y="4597472"/>
            <a:ext cx="3124200" cy="1200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7470705" y="5119833"/>
            <a:ext cx="1409700" cy="523875"/>
          </a:xfrm>
          <a:custGeom>
            <a:avLst/>
            <a:gdLst>
              <a:gd name="connsiteX0" fmla="*/ 1409700 w 1409700"/>
              <a:gd name="connsiteY0" fmla="*/ 0 h 523875"/>
              <a:gd name="connsiteX1" fmla="*/ 1409700 w 1409700"/>
              <a:gd name="connsiteY1" fmla="*/ 514350 h 523875"/>
              <a:gd name="connsiteX2" fmla="*/ 0 w 1409700"/>
              <a:gd name="connsiteY2" fmla="*/ 523875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9700" h="523875">
                <a:moveTo>
                  <a:pt x="1409700" y="0"/>
                </a:moveTo>
                <a:lnTo>
                  <a:pt x="1409700" y="514350"/>
                </a:lnTo>
                <a:lnTo>
                  <a:pt x="0" y="52387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38200" y="6304062"/>
            <a:ext cx="695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compare magnitudes of slopes but dependence is a good indicator.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335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measure the dynamic characteristics of a pressure transducer?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2547937"/>
            <a:ext cx="9144000" cy="315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7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428625"/>
            <a:ext cx="4714295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825" y="261937"/>
            <a:ext cx="4229100" cy="2657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9525" y="2519363"/>
            <a:ext cx="6157912" cy="409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72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5" y="1289050"/>
            <a:ext cx="4619625" cy="1325563"/>
          </a:xfrm>
        </p:spPr>
        <p:txBody>
          <a:bodyPr/>
          <a:lstStyle/>
          <a:p>
            <a:r>
              <a:rPr lang="en-US" dirty="0" smtClean="0"/>
              <a:t>Spark plug pressure sensor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3418242"/>
            <a:ext cx="3014663" cy="25063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226" y="106634"/>
            <a:ext cx="5237423" cy="675136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9153525" y="3819525"/>
            <a:ext cx="1743075" cy="1619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972800" y="3819525"/>
            <a:ext cx="101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1362" y="2389542"/>
            <a:ext cx="2505075" cy="3248025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9143964" y="2324100"/>
            <a:ext cx="104811" cy="1295400"/>
          </a:xfrm>
          <a:custGeom>
            <a:avLst/>
            <a:gdLst>
              <a:gd name="connsiteX0" fmla="*/ 85761 w 104811"/>
              <a:gd name="connsiteY0" fmla="*/ 0 h 1295400"/>
              <a:gd name="connsiteX1" fmla="*/ 95286 w 104811"/>
              <a:gd name="connsiteY1" fmla="*/ 209550 h 1295400"/>
              <a:gd name="connsiteX2" fmla="*/ 104811 w 104811"/>
              <a:gd name="connsiteY2" fmla="*/ 342900 h 1295400"/>
              <a:gd name="connsiteX3" fmla="*/ 95286 w 104811"/>
              <a:gd name="connsiteY3" fmla="*/ 476250 h 1295400"/>
              <a:gd name="connsiteX4" fmla="*/ 76236 w 104811"/>
              <a:gd name="connsiteY4" fmla="*/ 533400 h 1295400"/>
              <a:gd name="connsiteX5" fmla="*/ 57186 w 104811"/>
              <a:gd name="connsiteY5" fmla="*/ 685800 h 1295400"/>
              <a:gd name="connsiteX6" fmla="*/ 47661 w 104811"/>
              <a:gd name="connsiteY6" fmla="*/ 742950 h 1295400"/>
              <a:gd name="connsiteX7" fmla="*/ 28611 w 104811"/>
              <a:gd name="connsiteY7" fmla="*/ 847725 h 1295400"/>
              <a:gd name="connsiteX8" fmla="*/ 9561 w 104811"/>
              <a:gd name="connsiteY8" fmla="*/ 1152525 h 1295400"/>
              <a:gd name="connsiteX9" fmla="*/ 36 w 104811"/>
              <a:gd name="connsiteY9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811" h="1295400">
                <a:moveTo>
                  <a:pt x="85761" y="0"/>
                </a:moveTo>
                <a:cubicBezTo>
                  <a:pt x="88936" y="69850"/>
                  <a:pt x="91407" y="139736"/>
                  <a:pt x="95286" y="209550"/>
                </a:cubicBezTo>
                <a:cubicBezTo>
                  <a:pt x="97758" y="254045"/>
                  <a:pt x="104811" y="298337"/>
                  <a:pt x="104811" y="342900"/>
                </a:cubicBezTo>
                <a:cubicBezTo>
                  <a:pt x="104811" y="387463"/>
                  <a:pt x="101897" y="432180"/>
                  <a:pt x="95286" y="476250"/>
                </a:cubicBezTo>
                <a:cubicBezTo>
                  <a:pt x="92307" y="496108"/>
                  <a:pt x="76236" y="533400"/>
                  <a:pt x="76236" y="533400"/>
                </a:cubicBezTo>
                <a:cubicBezTo>
                  <a:pt x="69886" y="584200"/>
                  <a:pt x="65602" y="635301"/>
                  <a:pt x="57186" y="685800"/>
                </a:cubicBezTo>
                <a:cubicBezTo>
                  <a:pt x="54011" y="704850"/>
                  <a:pt x="51449" y="724012"/>
                  <a:pt x="47661" y="742950"/>
                </a:cubicBezTo>
                <a:cubicBezTo>
                  <a:pt x="33050" y="816007"/>
                  <a:pt x="39372" y="745492"/>
                  <a:pt x="28611" y="847725"/>
                </a:cubicBezTo>
                <a:cubicBezTo>
                  <a:pt x="14818" y="978759"/>
                  <a:pt x="19312" y="1001379"/>
                  <a:pt x="9561" y="1152525"/>
                </a:cubicBezTo>
                <a:cubicBezTo>
                  <a:pt x="-1114" y="1317984"/>
                  <a:pt x="36" y="1204835"/>
                  <a:pt x="36" y="1295400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7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0000">
            <a:off x="3379537" y="1282700"/>
            <a:ext cx="5432926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65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17" y="2162175"/>
            <a:ext cx="6345173" cy="35877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35125"/>
          </a:xfrm>
        </p:spPr>
        <p:txBody>
          <a:bodyPr>
            <a:normAutofit/>
          </a:bodyPr>
          <a:lstStyle/>
          <a:p>
            <a:r>
              <a:rPr lang="en-US" dirty="0" smtClean="0"/>
              <a:t>McLeod gauge 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937953"/>
              </p:ext>
            </p:extLst>
          </p:nvPr>
        </p:nvGraphicFramePr>
        <p:xfrm>
          <a:off x="7578725" y="2162175"/>
          <a:ext cx="3606480" cy="18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4" imgW="1803240" imgH="927000" progId="Equation.DSMT4">
                  <p:embed/>
                </p:oleObj>
              </mc:Choice>
              <mc:Fallback>
                <p:oleObj name="Equation" r:id="rId4" imgW="1803240" imgH="9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78725" y="2162175"/>
                        <a:ext cx="3606480" cy="18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15250" y="4705350"/>
            <a:ext cx="2962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Resolution = </a:t>
            </a:r>
            <a:r>
              <a:rPr lang="en-US" dirty="0" smtClean="0">
                <a:sym typeface="Symbol" panose="05050102010706020507" pitchFamily="18" charset="2"/>
              </a:rPr>
              <a:t> </a:t>
            </a:r>
            <a:r>
              <a:rPr lang="en-US" dirty="0" smtClean="0"/>
              <a:t>0.1 mmHg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Rotation traps gas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26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000" y="1943099"/>
            <a:ext cx="2437200" cy="49149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649" y="1376363"/>
            <a:ext cx="6600751" cy="29464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Manometers – measure differential pressure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823709"/>
              </p:ext>
            </p:extLst>
          </p:nvPr>
        </p:nvGraphicFramePr>
        <p:xfrm>
          <a:off x="5553075" y="4400549"/>
          <a:ext cx="3708000" cy="2183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5" imgW="1854000" imgH="1091880" progId="Equation.DSMT4">
                  <p:embed/>
                </p:oleObj>
              </mc:Choice>
              <mc:Fallback>
                <p:oleObj name="Equation" r:id="rId5" imgW="1854000" imgH="1091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53075" y="4400549"/>
                        <a:ext cx="3708000" cy="2183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58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13" y="2023332"/>
            <a:ext cx="7717801" cy="4572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Diaphragm pressure gauges</a:t>
            </a:r>
            <a:br>
              <a:rPr lang="en-US" dirty="0" smtClean="0"/>
            </a:br>
            <a:r>
              <a:rPr lang="en-US" sz="2400" dirty="0" smtClean="0">
                <a:solidFill>
                  <a:srgbClr val="FF0000"/>
                </a:solidFill>
              </a:rPr>
              <a:t>Good</a:t>
            </a:r>
            <a:r>
              <a:rPr lang="en-US" sz="2400" dirty="0" smtClean="0"/>
              <a:t> frequency response, cheap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273" y="2279984"/>
            <a:ext cx="6947767" cy="4400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8156" y="276225"/>
            <a:ext cx="2448106" cy="239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18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137" y="2060575"/>
            <a:ext cx="5229826" cy="431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Capacitive based diaphragm transducer</a:t>
            </a:r>
            <a:br>
              <a:rPr lang="en-US" dirty="0" smtClean="0"/>
            </a:br>
            <a:r>
              <a:rPr lang="en-US" sz="2800" dirty="0" smtClean="0"/>
              <a:t>More sensitive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836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674" y="2435225"/>
            <a:ext cx="6803851" cy="33401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Piezoelectric-based diaphragm transducer</a:t>
            </a:r>
            <a:br>
              <a:rPr lang="en-US" dirty="0" smtClean="0"/>
            </a:br>
            <a:r>
              <a:rPr lang="en-US" sz="2400" dirty="0" smtClean="0"/>
              <a:t>Much higher frequency response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951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60000">
            <a:off x="6554584" y="2600802"/>
            <a:ext cx="4671301" cy="26924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Dynamics of pressure tap systems</a:t>
            </a:r>
            <a:br>
              <a:rPr lang="en-US" dirty="0" smtClean="0"/>
            </a:br>
            <a:r>
              <a:rPr lang="en-US" sz="2400" dirty="0" smtClean="0"/>
              <a:t>Speed of sound in air = 343 m/sec, 1 meter takes ~ 3 </a:t>
            </a:r>
            <a:r>
              <a:rPr lang="en-US" sz="2400" dirty="0" err="1" smtClean="0"/>
              <a:t>msec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963720"/>
            <a:ext cx="1147011" cy="376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Inertance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707218"/>
              </p:ext>
            </p:extLst>
          </p:nvPr>
        </p:nvGraphicFramePr>
        <p:xfrm>
          <a:off x="2963863" y="1971315"/>
          <a:ext cx="1104840" cy="36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Equation" r:id="rId4" imgW="736560" imgH="241200" progId="Equation.DSMT4">
                  <p:embed/>
                </p:oleObj>
              </mc:Choice>
              <mc:Fallback>
                <p:oleObj name="Equation" r:id="rId4" imgW="736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63863" y="1971315"/>
                        <a:ext cx="1104840" cy="36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0298" y="2621337"/>
            <a:ext cx="240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Fluid resistance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2644826"/>
              </p:ext>
            </p:extLst>
          </p:nvPr>
        </p:nvGraphicFramePr>
        <p:xfrm>
          <a:off x="2963863" y="2613742"/>
          <a:ext cx="2762100" cy="2666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Equation" r:id="rId6" imgW="1841400" imgH="1777680" progId="Equation.DSMT4">
                  <p:embed/>
                </p:oleObj>
              </mc:Choice>
              <mc:Fallback>
                <p:oleObj name="Equation" r:id="rId6" imgW="184140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63863" y="2613742"/>
                        <a:ext cx="2762100" cy="2666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5753100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Compliance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669015"/>
              </p:ext>
            </p:extLst>
          </p:nvPr>
        </p:nvGraphicFramePr>
        <p:xfrm>
          <a:off x="2963863" y="5750028"/>
          <a:ext cx="1314360" cy="36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Equation" r:id="rId8" imgW="876240" imgH="241200" progId="Equation.DSMT4">
                  <p:embed/>
                </p:oleObj>
              </mc:Choice>
              <mc:Fallback>
                <p:oleObj name="Equation" r:id="rId8" imgW="8762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63863" y="5750028"/>
                        <a:ext cx="1314360" cy="36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345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60000">
            <a:off x="6979800" y="2572644"/>
            <a:ext cx="4671301" cy="26924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Dynamics of pressure tap systems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40585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Differential equation describing behavior of one dimensional system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062346"/>
              </p:ext>
            </p:extLst>
          </p:nvPr>
        </p:nvGraphicFramePr>
        <p:xfrm>
          <a:off x="1295400" y="2286916"/>
          <a:ext cx="39624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Equation" r:id="rId4" imgW="1981080" imgH="685800" progId="Equation.DSMT4">
                  <p:embed/>
                </p:oleObj>
              </mc:Choice>
              <mc:Fallback>
                <p:oleObj name="Equation" r:id="rId4" imgW="198108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5400" y="2286916"/>
                        <a:ext cx="3962400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3677564"/>
            <a:ext cx="514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possible solutions for gases.  First solution is general.  Second solution is for situation where the volume of the transducer, V, is much smaller than the volume of the tube.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025340"/>
              </p:ext>
            </p:extLst>
          </p:nvPr>
        </p:nvGraphicFramePr>
        <p:xfrm>
          <a:off x="533400" y="4878388"/>
          <a:ext cx="6934200" cy="177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Equation" r:id="rId6" imgW="3466800" imgH="888840" progId="Equation.DSMT4">
                  <p:embed/>
                </p:oleObj>
              </mc:Choice>
              <mc:Fallback>
                <p:oleObj name="Equation" r:id="rId6" imgW="346680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3400" y="4878388"/>
                        <a:ext cx="6934200" cy="177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972425" y="5305602"/>
            <a:ext cx="3133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 = transducer volume</a:t>
            </a:r>
          </a:p>
          <a:p>
            <a:r>
              <a:rPr lang="en-US" dirty="0" err="1" smtClean="0"/>
              <a:t>V</a:t>
            </a:r>
            <a:r>
              <a:rPr lang="en-US" baseline="-25000" dirty="0" err="1" smtClean="0"/>
              <a:t>t</a:t>
            </a:r>
            <a:r>
              <a:rPr lang="en-US" dirty="0" smtClean="0"/>
              <a:t> = tube volume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89961" y="1782159"/>
            <a:ext cx="3648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 = speed of sound in gas </a:t>
            </a:r>
          </a:p>
          <a:p>
            <a:r>
              <a:rPr lang="el-GR" dirty="0"/>
              <a:t>ρ</a:t>
            </a:r>
            <a:r>
              <a:rPr lang="en-US" dirty="0" smtClean="0"/>
              <a:t> = gas density</a:t>
            </a:r>
          </a:p>
          <a:p>
            <a:r>
              <a:rPr lang="en-US" dirty="0" smtClean="0"/>
              <a:t>D = ID of tube</a:t>
            </a:r>
          </a:p>
          <a:p>
            <a:r>
              <a:rPr lang="en-US" dirty="0" smtClean="0"/>
              <a:t>µ = fluid viscosity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59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237</Words>
  <Application>Microsoft Office PowerPoint</Application>
  <PresentationFormat>Widescreen</PresentationFormat>
  <Paragraphs>38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Symbol</vt:lpstr>
      <vt:lpstr>Office Theme</vt:lpstr>
      <vt:lpstr>Equation</vt:lpstr>
      <vt:lpstr>MathType 6.0 Equation</vt:lpstr>
      <vt:lpstr>Pressure measurement methods</vt:lpstr>
      <vt:lpstr>PowerPoint Presentation</vt:lpstr>
      <vt:lpstr>McLeod gauge  </vt:lpstr>
      <vt:lpstr>Manometers – measure differential pressure</vt:lpstr>
      <vt:lpstr>Diaphragm pressure gauges Good frequency response, cheap</vt:lpstr>
      <vt:lpstr>Capacitive based diaphragm transducer More sensitive</vt:lpstr>
      <vt:lpstr>Piezoelectric-based diaphragm transducer Much higher frequency response</vt:lpstr>
      <vt:lpstr>Dynamics of pressure tap systems Speed of sound in air = 343 m/sec, 1 meter takes ~ 3 msec</vt:lpstr>
      <vt:lpstr>Dynamics of pressure tap systems</vt:lpstr>
      <vt:lpstr>Step function response of a second order system</vt:lpstr>
      <vt:lpstr>Ideal step function response for underdamped system</vt:lpstr>
      <vt:lpstr>PowerPoint Presentation</vt:lpstr>
      <vt:lpstr>Simulated step input to pressure tap</vt:lpstr>
      <vt:lpstr>Assume one can obtain ωn and ζ from the data for different tube lengths.   How can we compare the system response to the model?</vt:lpstr>
      <vt:lpstr>How do you measure the dynamic characteristics of a pressure transducer?</vt:lpstr>
      <vt:lpstr>PowerPoint Presentation</vt:lpstr>
      <vt:lpstr>Spark plug pressure sensor</vt:lpstr>
    </vt:vector>
  </TitlesOfParts>
  <Company>University of New Hampshire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todd gross</cp:lastModifiedBy>
  <cp:revision>40</cp:revision>
  <dcterms:created xsi:type="dcterms:W3CDTF">2016-02-15T18:17:55Z</dcterms:created>
  <dcterms:modified xsi:type="dcterms:W3CDTF">2017-03-22T14:26:41Z</dcterms:modified>
</cp:coreProperties>
</file>