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21" d="100"/>
          <a:sy n="121" d="100"/>
        </p:scale>
        <p:origin x="1314" y="102"/>
      </p:cViewPr>
      <p:guideLst>
        <p:guide orient="horz" pos="2208"/>
        <p:guide pos="28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687B03-C5D5-4A98-8014-56DAE9A85601}" type="datetimeFigureOut">
              <a:rPr lang="en-US" smtClean="0"/>
              <a:pPr/>
              <a:t>2/23/2017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724FD-277C-4C33-BF87-16F305AE48A9}" type="slidenum">
              <a:rPr lang="en-US" smtClean="0"/>
              <a:pPr/>
              <a:t>‹#›</a:t>
            </a:fld>
            <a:endParaRPr lang="en-US"/>
          </a:p>
        </p:txBody>
      </p:sp>
    </p:spTree>
    <p:extLst>
      <p:ext uri="{BB962C8B-B14F-4D97-AF65-F5344CB8AC3E}">
        <p14:creationId xmlns:p14="http://schemas.microsoft.com/office/powerpoint/2010/main" val="724663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1</a:t>
            </a:fld>
            <a:endParaRPr lang="en-US"/>
          </a:p>
        </p:txBody>
      </p:sp>
    </p:spTree>
    <p:extLst>
      <p:ext uri="{BB962C8B-B14F-4D97-AF65-F5344CB8AC3E}">
        <p14:creationId xmlns:p14="http://schemas.microsoft.com/office/powerpoint/2010/main" val="100596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11</a:t>
            </a:fld>
            <a:endParaRPr lang="en-US"/>
          </a:p>
        </p:txBody>
      </p:sp>
    </p:spTree>
    <p:extLst>
      <p:ext uri="{BB962C8B-B14F-4D97-AF65-F5344CB8AC3E}">
        <p14:creationId xmlns:p14="http://schemas.microsoft.com/office/powerpoint/2010/main" val="411699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12</a:t>
            </a:fld>
            <a:endParaRPr lang="en-US"/>
          </a:p>
        </p:txBody>
      </p:sp>
    </p:spTree>
    <p:extLst>
      <p:ext uri="{BB962C8B-B14F-4D97-AF65-F5344CB8AC3E}">
        <p14:creationId xmlns:p14="http://schemas.microsoft.com/office/powerpoint/2010/main" val="884695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13</a:t>
            </a:fld>
            <a:endParaRPr lang="en-US"/>
          </a:p>
        </p:txBody>
      </p:sp>
    </p:spTree>
    <p:extLst>
      <p:ext uri="{BB962C8B-B14F-4D97-AF65-F5344CB8AC3E}">
        <p14:creationId xmlns:p14="http://schemas.microsoft.com/office/powerpoint/2010/main" val="3455822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p:cNvSpPr txBox="1">
            <a:spLocks noGrp="1" noRot="1" noChangeAspect="1" noChangeArrowheads="1"/>
          </p:cNvSpPr>
          <p:nvPr>
            <p:ph type="sldImg"/>
          </p:nvPr>
        </p:nvSpPr>
        <p:spPr bwMode="auto">
          <a:xfrm>
            <a:off x="1144588" y="693738"/>
            <a:ext cx="4570412" cy="3429000"/>
          </a:xfrm>
          <a:prstGeom prst="rect">
            <a:avLst/>
          </a:prstGeom>
          <a:solidFill>
            <a:srgbClr val="FFFFFF"/>
          </a:solidFill>
          <a:ln>
            <a:solidFill>
              <a:srgbClr val="000000"/>
            </a:solidFill>
            <a:miter lim="800000"/>
            <a:headEnd/>
            <a:tailEnd/>
          </a:ln>
        </p:spPr>
      </p:sp>
      <p:sp>
        <p:nvSpPr>
          <p:cNvPr id="9218" name="Rectangle 2"/>
          <p:cNvSpPr txBox="1">
            <a:spLocks noGrp="1" noChangeArrowheads="1"/>
          </p:cNvSpPr>
          <p:nvPr>
            <p:ph type="body" idx="1"/>
          </p:nvPr>
        </p:nvSpPr>
        <p:spPr bwMode="auto">
          <a:xfrm>
            <a:off x="686098" y="4343704"/>
            <a:ext cx="5485805" cy="4113892"/>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2793280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p:cNvSpPr txBox="1">
            <a:spLocks noGrp="1" noRot="1" noChangeAspect="1" noChangeArrowheads="1"/>
          </p:cNvSpPr>
          <p:nvPr>
            <p:ph type="sldImg"/>
          </p:nvPr>
        </p:nvSpPr>
        <p:spPr bwMode="auto">
          <a:xfrm>
            <a:off x="1144588" y="693738"/>
            <a:ext cx="4570412" cy="3429000"/>
          </a:xfrm>
          <a:prstGeom prst="rect">
            <a:avLst/>
          </a:prstGeom>
          <a:solidFill>
            <a:srgbClr val="FFFFFF"/>
          </a:solidFill>
          <a:ln>
            <a:solidFill>
              <a:srgbClr val="000000"/>
            </a:solidFill>
            <a:miter lim="800000"/>
            <a:headEnd/>
            <a:tailEnd/>
          </a:ln>
        </p:spPr>
      </p:sp>
      <p:sp>
        <p:nvSpPr>
          <p:cNvPr id="10242" name="Rectangle 2"/>
          <p:cNvSpPr txBox="1">
            <a:spLocks noGrp="1" noChangeArrowheads="1"/>
          </p:cNvSpPr>
          <p:nvPr>
            <p:ph type="body" idx="1"/>
          </p:nvPr>
        </p:nvSpPr>
        <p:spPr bwMode="auto">
          <a:xfrm>
            <a:off x="686098" y="4343704"/>
            <a:ext cx="5485805" cy="4113892"/>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1818540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txBox="1">
            <a:spLocks noGrp="1" noRot="1" noChangeAspect="1" noChangeArrowheads="1"/>
          </p:cNvSpPr>
          <p:nvPr>
            <p:ph type="sldImg"/>
          </p:nvPr>
        </p:nvSpPr>
        <p:spPr bwMode="auto">
          <a:xfrm>
            <a:off x="1144588" y="693738"/>
            <a:ext cx="4570412" cy="342900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686098" y="4343704"/>
            <a:ext cx="5485805" cy="4113892"/>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807779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p:cNvSpPr txBox="1">
            <a:spLocks noGrp="1" noRot="1" noChangeAspect="1" noChangeArrowheads="1"/>
          </p:cNvSpPr>
          <p:nvPr>
            <p:ph type="sldImg"/>
          </p:nvPr>
        </p:nvSpPr>
        <p:spPr bwMode="auto">
          <a:xfrm>
            <a:off x="1144588" y="693738"/>
            <a:ext cx="4570412" cy="3429000"/>
          </a:xfrm>
          <a:prstGeom prst="rect">
            <a:avLst/>
          </a:prstGeom>
          <a:solidFill>
            <a:srgbClr val="FFFFFF"/>
          </a:solidFill>
          <a:ln>
            <a:solidFill>
              <a:srgbClr val="000000"/>
            </a:solidFill>
            <a:miter lim="800000"/>
            <a:headEnd/>
            <a:tailEnd/>
          </a:ln>
        </p:spPr>
      </p:sp>
      <p:sp>
        <p:nvSpPr>
          <p:cNvPr id="13314" name="Rectangle 2"/>
          <p:cNvSpPr txBox="1">
            <a:spLocks noGrp="1" noChangeArrowheads="1"/>
          </p:cNvSpPr>
          <p:nvPr>
            <p:ph type="body" idx="1"/>
          </p:nvPr>
        </p:nvSpPr>
        <p:spPr bwMode="auto">
          <a:xfrm>
            <a:off x="686098" y="4343704"/>
            <a:ext cx="5485805" cy="4113892"/>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389459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3</a:t>
            </a:fld>
            <a:endParaRPr lang="en-US"/>
          </a:p>
        </p:txBody>
      </p:sp>
    </p:spTree>
    <p:extLst>
      <p:ext uri="{BB962C8B-B14F-4D97-AF65-F5344CB8AC3E}">
        <p14:creationId xmlns:p14="http://schemas.microsoft.com/office/powerpoint/2010/main" val="3201019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4</a:t>
            </a:fld>
            <a:endParaRPr lang="en-US"/>
          </a:p>
        </p:txBody>
      </p:sp>
    </p:spTree>
    <p:extLst>
      <p:ext uri="{BB962C8B-B14F-4D97-AF65-F5344CB8AC3E}">
        <p14:creationId xmlns:p14="http://schemas.microsoft.com/office/powerpoint/2010/main" val="135271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5</a:t>
            </a:fld>
            <a:endParaRPr lang="en-US"/>
          </a:p>
        </p:txBody>
      </p:sp>
    </p:spTree>
    <p:extLst>
      <p:ext uri="{BB962C8B-B14F-4D97-AF65-F5344CB8AC3E}">
        <p14:creationId xmlns:p14="http://schemas.microsoft.com/office/powerpoint/2010/main" val="1771529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6</a:t>
            </a:fld>
            <a:endParaRPr lang="en-US"/>
          </a:p>
        </p:txBody>
      </p:sp>
    </p:spTree>
    <p:extLst>
      <p:ext uri="{BB962C8B-B14F-4D97-AF65-F5344CB8AC3E}">
        <p14:creationId xmlns:p14="http://schemas.microsoft.com/office/powerpoint/2010/main" val="1859075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7</a:t>
            </a:fld>
            <a:endParaRPr lang="en-US"/>
          </a:p>
        </p:txBody>
      </p:sp>
    </p:spTree>
    <p:extLst>
      <p:ext uri="{BB962C8B-B14F-4D97-AF65-F5344CB8AC3E}">
        <p14:creationId xmlns:p14="http://schemas.microsoft.com/office/powerpoint/2010/main" val="422863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8</a:t>
            </a:fld>
            <a:endParaRPr lang="en-US"/>
          </a:p>
        </p:txBody>
      </p:sp>
    </p:spTree>
    <p:extLst>
      <p:ext uri="{BB962C8B-B14F-4D97-AF65-F5344CB8AC3E}">
        <p14:creationId xmlns:p14="http://schemas.microsoft.com/office/powerpoint/2010/main" val="1728284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9</a:t>
            </a:fld>
            <a:endParaRPr lang="en-US"/>
          </a:p>
        </p:txBody>
      </p:sp>
    </p:spTree>
    <p:extLst>
      <p:ext uri="{BB962C8B-B14F-4D97-AF65-F5344CB8AC3E}">
        <p14:creationId xmlns:p14="http://schemas.microsoft.com/office/powerpoint/2010/main" val="105353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A724FD-277C-4C33-BF87-16F305AE48A9}" type="slidenum">
              <a:rPr lang="en-US" smtClean="0"/>
              <a:pPr/>
              <a:t>10</a:t>
            </a:fld>
            <a:endParaRPr lang="en-US"/>
          </a:p>
        </p:txBody>
      </p:sp>
    </p:spTree>
    <p:extLst>
      <p:ext uri="{BB962C8B-B14F-4D97-AF65-F5344CB8AC3E}">
        <p14:creationId xmlns:p14="http://schemas.microsoft.com/office/powerpoint/2010/main" val="32194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034CEA-B856-4FF2-B1B9-22E39FC11D9D}"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46886-0CB1-4698-BC6D-DE54C3A54FE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34CEA-B856-4FF2-B1B9-22E39FC11D9D}"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46886-0CB1-4698-BC6D-DE54C3A54F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34CEA-B856-4FF2-B1B9-22E39FC11D9D}"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46886-0CB1-4698-BC6D-DE54C3A54F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34CEA-B856-4FF2-B1B9-22E39FC11D9D}"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46886-0CB1-4698-BC6D-DE54C3A54F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34CEA-B856-4FF2-B1B9-22E39FC11D9D}"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46886-0CB1-4698-BC6D-DE54C3A54FE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034CEA-B856-4FF2-B1B9-22E39FC11D9D}" type="datetimeFigureOut">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46886-0CB1-4698-BC6D-DE54C3A54F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034CEA-B856-4FF2-B1B9-22E39FC11D9D}" type="datetimeFigureOut">
              <a:rPr lang="en-US" smtClean="0"/>
              <a:pPr/>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46886-0CB1-4698-BC6D-DE54C3A54F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034CEA-B856-4FF2-B1B9-22E39FC11D9D}" type="datetimeFigureOut">
              <a:rPr lang="en-US" smtClean="0"/>
              <a:pPr/>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46886-0CB1-4698-BC6D-DE54C3A54F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34CEA-B856-4FF2-B1B9-22E39FC11D9D}" type="datetimeFigureOut">
              <a:rPr lang="en-US" smtClean="0"/>
              <a:pPr/>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46886-0CB1-4698-BC6D-DE54C3A54F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34CEA-B856-4FF2-B1B9-22E39FC11D9D}" type="datetimeFigureOut">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46886-0CB1-4698-BC6D-DE54C3A54F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34CEA-B856-4FF2-B1B9-22E39FC11D9D}" type="datetimeFigureOut">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46886-0CB1-4698-BC6D-DE54C3A54FE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34CEA-B856-4FF2-B1B9-22E39FC11D9D}" type="datetimeFigureOut">
              <a:rPr lang="en-US" smtClean="0"/>
              <a:pPr/>
              <a:t>2/23/2017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46886-0CB1-4698-BC6D-DE54C3A54F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5.wmf"/><Relationship Id="rId3" Type="http://schemas.openxmlformats.org/officeDocument/2006/relationships/notesSlide" Target="../notesSlides/notesSlide9.xml"/><Relationship Id="rId7" Type="http://schemas.openxmlformats.org/officeDocument/2006/relationships/image" Target="../media/image32.wmf"/><Relationship Id="rId12"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32.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3.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6.wmf"/><Relationship Id="rId5" Type="http://schemas.openxmlformats.org/officeDocument/2006/relationships/oleObject" Target="../embeddings/oleObject36.bin"/><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38.wmf"/><Relationship Id="rId4" Type="http://schemas.openxmlformats.org/officeDocument/2006/relationships/oleObject" Target="../embeddings/oleObject37.bin"/></Relationships>
</file>

<file path=ppt/slides/_rels/slide13.xml.rels><?xml version="1.0" encoding="UTF-8" standalone="yes"?>
<Relationships xmlns="http://schemas.openxmlformats.org/package/2006/relationships"><Relationship Id="rId3" Type="http://schemas.openxmlformats.org/officeDocument/2006/relationships/hyperlink" Target="http://www.imce.eu/youngs-modulus" TargetMode="External"/><Relationship Id="rId7" Type="http://schemas.openxmlformats.org/officeDocument/2006/relationships/image" Target="../media/image42.jpe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1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8.bin"/><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3.xml"/><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5" Type="http://schemas.openxmlformats.org/officeDocument/2006/relationships/image" Target="../media/image11.wmf"/><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24" Type="http://schemas.openxmlformats.org/officeDocument/2006/relationships/oleObject" Target="../embeddings/oleObject11.bin"/><Relationship Id="rId5" Type="http://schemas.openxmlformats.org/officeDocument/2006/relationships/image" Target="../media/image1.wmf"/><Relationship Id="rId15" Type="http://schemas.openxmlformats.org/officeDocument/2006/relationships/image" Target="../media/image6.wmf"/><Relationship Id="rId23"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4.xml"/><Relationship Id="rId7" Type="http://schemas.openxmlformats.org/officeDocument/2006/relationships/image" Target="../media/image13.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13.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0.wmf"/><Relationship Id="rId3" Type="http://schemas.openxmlformats.org/officeDocument/2006/relationships/notesSlide" Target="../notesSlides/notesSlide5.xml"/><Relationship Id="rId7" Type="http://schemas.openxmlformats.org/officeDocument/2006/relationships/image" Target="../media/image17.wmf"/><Relationship Id="rId12"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7.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5.wmf"/><Relationship Id="rId3" Type="http://schemas.openxmlformats.org/officeDocument/2006/relationships/notesSlide" Target="../notesSlides/notesSlide6.xml"/><Relationship Id="rId7" Type="http://schemas.openxmlformats.org/officeDocument/2006/relationships/image" Target="../media/image22.wmf"/><Relationship Id="rId12"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2.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26.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3.wmf"/><Relationship Id="rId14" Type="http://schemas.openxmlformats.org/officeDocument/2006/relationships/oleObject" Target="../embeddings/oleObject26.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7.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8.bin"/><Relationship Id="rId5" Type="http://schemas.openxmlformats.org/officeDocument/2006/relationships/image" Target="../media/image27.wmf"/><Relationship Id="rId4" Type="http://schemas.openxmlformats.org/officeDocument/2006/relationships/oleObject" Target="../embeddings/oleObject27.bin"/><Relationship Id="rId9" Type="http://schemas.openxmlformats.org/officeDocument/2006/relationships/image" Target="../media/image29.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30.wmf"/><Relationship Id="rId4"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Vibrating string derivation</a:t>
            </a:r>
            <a:br>
              <a:rPr lang="en-US" dirty="0" smtClean="0"/>
            </a:br>
            <a:r>
              <a:rPr lang="en-US" dirty="0" smtClean="0"/>
              <a:t>1D wave equation</a:t>
            </a:r>
            <a:endParaRPr lang="en-US" dirty="0"/>
          </a:p>
        </p:txBody>
      </p:sp>
      <p:sp>
        <p:nvSpPr>
          <p:cNvPr id="3" name="Subtitle 2"/>
          <p:cNvSpPr>
            <a:spLocks noGrp="1"/>
          </p:cNvSpPr>
          <p:nvPr>
            <p:ph type="subTitle" idx="1"/>
          </p:nvPr>
        </p:nvSpPr>
        <p:spPr/>
        <p:txBody>
          <a:bodyPr/>
          <a:lstStyle/>
          <a:p>
            <a:r>
              <a:rPr lang="en-US" dirty="0" smtClean="0"/>
              <a:t>From Advanced Engineering Mathematics, Erwin </a:t>
            </a:r>
            <a:r>
              <a:rPr lang="en-US" dirty="0" err="1" smtClean="0"/>
              <a:t>Kreyszig</a:t>
            </a:r>
            <a:r>
              <a:rPr lang="en-US" dirty="0" smtClean="0"/>
              <a:t>, Fifth Edition, p.  506, Wiley and Sons, 1983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OK, I am </a:t>
            </a:r>
            <a:r>
              <a:rPr lang="en-US" sz="2800" b="1" i="1" u="sng" dirty="0" smtClean="0"/>
              <a:t>so</a:t>
            </a:r>
            <a:r>
              <a:rPr lang="en-US" sz="2800" dirty="0" smtClean="0"/>
              <a:t> excited about this derivation, Professor.  Now how is this going to help me analyze my lab data?</a:t>
            </a:r>
            <a:endParaRPr lang="en-US" sz="2800" dirty="0"/>
          </a:p>
        </p:txBody>
      </p:sp>
      <p:sp>
        <p:nvSpPr>
          <p:cNvPr id="3" name="TextBox 2"/>
          <p:cNvSpPr txBox="1"/>
          <p:nvPr/>
        </p:nvSpPr>
        <p:spPr>
          <a:xfrm>
            <a:off x="533400" y="1600200"/>
            <a:ext cx="7848600" cy="923330"/>
          </a:xfrm>
          <a:prstGeom prst="rect">
            <a:avLst/>
          </a:prstGeom>
          <a:noFill/>
        </p:spPr>
        <p:txBody>
          <a:bodyPr wrap="square" rtlCol="0">
            <a:spAutoFit/>
          </a:bodyPr>
          <a:lstStyle/>
          <a:p>
            <a:r>
              <a:rPr lang="en-US" dirty="0" smtClean="0"/>
              <a:t>Going back to the first page, we are reminded that we defined the speed of wave propagation as c and it is a function of the mass density per unit length and the string tension.  </a:t>
            </a:r>
            <a:endParaRPr lang="en-US" dirty="0"/>
          </a:p>
        </p:txBody>
      </p:sp>
      <p:graphicFrame>
        <p:nvGraphicFramePr>
          <p:cNvPr id="4" name="Object 3"/>
          <p:cNvGraphicFramePr>
            <a:graphicFrameLocks noChangeAspect="1"/>
          </p:cNvGraphicFramePr>
          <p:nvPr/>
        </p:nvGraphicFramePr>
        <p:xfrm>
          <a:off x="3981450" y="2336800"/>
          <a:ext cx="647700" cy="609600"/>
        </p:xfrm>
        <a:graphic>
          <a:graphicData uri="http://schemas.openxmlformats.org/presentationml/2006/ole">
            <mc:AlternateContent xmlns:mc="http://schemas.openxmlformats.org/markup-compatibility/2006">
              <mc:Choice xmlns:v="urn:schemas-microsoft-com:vml" Requires="v">
                <p:oleObj spid="_x0000_s21553" name="Equation" r:id="rId4" imgW="647640" imgH="609480" progId="Equation.DSMT4">
                  <p:embed/>
                </p:oleObj>
              </mc:Choice>
              <mc:Fallback>
                <p:oleObj name="Equation" r:id="rId4" imgW="647640" imgH="6094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1450" y="2336800"/>
                        <a:ext cx="6477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533400" y="2971800"/>
            <a:ext cx="5486400" cy="646331"/>
          </a:xfrm>
          <a:prstGeom prst="rect">
            <a:avLst/>
          </a:prstGeom>
          <a:noFill/>
        </p:spPr>
        <p:txBody>
          <a:bodyPr wrap="square" rtlCol="0">
            <a:spAutoFit/>
          </a:bodyPr>
          <a:lstStyle/>
          <a:p>
            <a:r>
              <a:rPr lang="en-US" dirty="0" smtClean="0"/>
              <a:t>The solution to the partial differential equation states that only certain wavelengths are allowed.</a:t>
            </a:r>
            <a:endParaRPr lang="en-US" dirty="0"/>
          </a:p>
        </p:txBody>
      </p:sp>
      <p:graphicFrame>
        <p:nvGraphicFramePr>
          <p:cNvPr id="21507" name="Object 3"/>
          <p:cNvGraphicFramePr>
            <a:graphicFrameLocks noChangeAspect="1"/>
          </p:cNvGraphicFramePr>
          <p:nvPr/>
        </p:nvGraphicFramePr>
        <p:xfrm>
          <a:off x="6172200" y="2908300"/>
          <a:ext cx="1422400" cy="1143000"/>
        </p:xfrm>
        <a:graphic>
          <a:graphicData uri="http://schemas.openxmlformats.org/presentationml/2006/ole">
            <mc:AlternateContent xmlns:mc="http://schemas.openxmlformats.org/markup-compatibility/2006">
              <mc:Choice xmlns:v="urn:schemas-microsoft-com:vml" Requires="v">
                <p:oleObj spid="_x0000_s21554" name="Equation" r:id="rId6" imgW="1422360" imgH="1143000" progId="Equation.DSMT4">
                  <p:embed/>
                </p:oleObj>
              </mc:Choice>
              <mc:Fallback>
                <p:oleObj name="Equation" r:id="rId6" imgW="1422360" imgH="11430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2908300"/>
                        <a:ext cx="142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p:nvPr/>
        </p:nvSpPr>
        <p:spPr>
          <a:xfrm>
            <a:off x="533400" y="3962400"/>
            <a:ext cx="3962400" cy="2585323"/>
          </a:xfrm>
          <a:prstGeom prst="rect">
            <a:avLst/>
          </a:prstGeom>
          <a:noFill/>
        </p:spPr>
        <p:txBody>
          <a:bodyPr wrap="square" rtlCol="0">
            <a:spAutoFit/>
          </a:bodyPr>
          <a:lstStyle/>
          <a:p>
            <a:r>
              <a:rPr lang="en-US" dirty="0" smtClean="0"/>
              <a:t>If you plot frequency from the FFT vs. n, where n is the frequency order, you should get a straight line with the slope as indicated above which contains variable you measured. Compare your slope with your calculation using the measured values.  While you only looked at two tensions, your waveforms have multiple frequency orders.</a:t>
            </a:r>
            <a:endParaRPr lang="en-US" dirty="0"/>
          </a:p>
        </p:txBody>
      </p:sp>
      <p:grpSp>
        <p:nvGrpSpPr>
          <p:cNvPr id="11" name="Group 10"/>
          <p:cNvGrpSpPr>
            <a:grpSpLocks noChangeAspect="1"/>
          </p:cNvGrpSpPr>
          <p:nvPr/>
        </p:nvGrpSpPr>
        <p:grpSpPr>
          <a:xfrm>
            <a:off x="5029200" y="4484813"/>
            <a:ext cx="3200400" cy="2220787"/>
            <a:chOff x="1905000" y="1930400"/>
            <a:chExt cx="3870569" cy="2632948"/>
          </a:xfrm>
        </p:grpSpPr>
        <p:sp>
          <p:nvSpPr>
            <p:cNvPr id="12" name="Freeform 11"/>
            <p:cNvSpPr/>
            <p:nvPr/>
          </p:nvSpPr>
          <p:spPr>
            <a:xfrm>
              <a:off x="2360246" y="1930400"/>
              <a:ext cx="3415323" cy="2422769"/>
            </a:xfrm>
            <a:custGeom>
              <a:avLst/>
              <a:gdLst>
                <a:gd name="connsiteX0" fmla="*/ 15631 w 3415323"/>
                <a:gd name="connsiteY0" fmla="*/ 0 h 2422769"/>
                <a:gd name="connsiteX1" fmla="*/ 0 w 3415323"/>
                <a:gd name="connsiteY1" fmla="*/ 2422769 h 2422769"/>
                <a:gd name="connsiteX2" fmla="*/ 3415323 w 3415323"/>
                <a:gd name="connsiteY2" fmla="*/ 2422769 h 2422769"/>
              </a:gdLst>
              <a:ahLst/>
              <a:cxnLst>
                <a:cxn ang="0">
                  <a:pos x="connsiteX0" y="connsiteY0"/>
                </a:cxn>
                <a:cxn ang="0">
                  <a:pos x="connsiteX1" y="connsiteY1"/>
                </a:cxn>
                <a:cxn ang="0">
                  <a:pos x="connsiteX2" y="connsiteY2"/>
                </a:cxn>
              </a:cxnLst>
              <a:rect l="l" t="t" r="r" b="b"/>
              <a:pathLst>
                <a:path w="3415323" h="2422769">
                  <a:moveTo>
                    <a:pt x="15631" y="0"/>
                  </a:moveTo>
                  <a:lnTo>
                    <a:pt x="0" y="2422769"/>
                  </a:lnTo>
                  <a:lnTo>
                    <a:pt x="3415323" y="2422769"/>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Diamond 12"/>
            <p:cNvSpPr/>
            <p:nvPr/>
          </p:nvSpPr>
          <p:spPr>
            <a:xfrm>
              <a:off x="2971800" y="3962400"/>
              <a:ext cx="45719" cy="76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p:cNvSpPr/>
            <p:nvPr/>
          </p:nvSpPr>
          <p:spPr>
            <a:xfrm>
              <a:off x="3840481" y="3505200"/>
              <a:ext cx="45719" cy="76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14"/>
            <p:cNvSpPr/>
            <p:nvPr/>
          </p:nvSpPr>
          <p:spPr>
            <a:xfrm>
              <a:off x="4678681" y="3124200"/>
              <a:ext cx="45719" cy="76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5440681" y="2743200"/>
              <a:ext cx="45719" cy="76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endCxn id="16" idx="3"/>
            </p:cNvCxnSpPr>
            <p:nvPr/>
          </p:nvCxnSpPr>
          <p:spPr>
            <a:xfrm flipV="1">
              <a:off x="2667000" y="2781300"/>
              <a:ext cx="2819400" cy="14097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3290277" y="3313723"/>
              <a:ext cx="1133231" cy="562708"/>
            </a:xfrm>
            <a:custGeom>
              <a:avLst/>
              <a:gdLst>
                <a:gd name="connsiteX0" fmla="*/ 1133231 w 1133231"/>
                <a:gd name="connsiteY0" fmla="*/ 0 h 562708"/>
                <a:gd name="connsiteX1" fmla="*/ 1125415 w 1133231"/>
                <a:gd name="connsiteY1" fmla="*/ 539262 h 562708"/>
                <a:gd name="connsiteX2" fmla="*/ 0 w 1133231"/>
                <a:gd name="connsiteY2" fmla="*/ 562708 h 562708"/>
                <a:gd name="connsiteX3" fmla="*/ 0 w 1133231"/>
                <a:gd name="connsiteY3" fmla="*/ 562708 h 562708"/>
              </a:gdLst>
              <a:ahLst/>
              <a:cxnLst>
                <a:cxn ang="0">
                  <a:pos x="connsiteX0" y="connsiteY0"/>
                </a:cxn>
                <a:cxn ang="0">
                  <a:pos x="connsiteX1" y="connsiteY1"/>
                </a:cxn>
                <a:cxn ang="0">
                  <a:pos x="connsiteX2" y="connsiteY2"/>
                </a:cxn>
                <a:cxn ang="0">
                  <a:pos x="connsiteX3" y="connsiteY3"/>
                </a:cxn>
              </a:cxnLst>
              <a:rect l="l" t="t" r="r" b="b"/>
              <a:pathLst>
                <a:path w="1133231" h="562708">
                  <a:moveTo>
                    <a:pt x="1133231" y="0"/>
                  </a:moveTo>
                  <a:lnTo>
                    <a:pt x="1125415" y="539262"/>
                  </a:lnTo>
                  <a:lnTo>
                    <a:pt x="0" y="562708"/>
                  </a:lnTo>
                  <a:lnTo>
                    <a:pt x="0" y="562708"/>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9" name="Object 2"/>
            <p:cNvGraphicFramePr>
              <a:graphicFrameLocks noChangeAspect="1"/>
            </p:cNvGraphicFramePr>
            <p:nvPr/>
          </p:nvGraphicFramePr>
          <p:xfrm>
            <a:off x="4458500" y="3556410"/>
            <a:ext cx="597097" cy="609809"/>
          </p:xfrm>
          <a:graphic>
            <a:graphicData uri="http://schemas.openxmlformats.org/presentationml/2006/ole">
              <mc:AlternateContent xmlns:mc="http://schemas.openxmlformats.org/markup-compatibility/2006">
                <mc:Choice xmlns:v="urn:schemas-microsoft-com:vml" Requires="v">
                  <p:oleObj spid="_x0000_s21555" name="Equation" r:id="rId8" imgW="596880" imgH="609480" progId="Equation.DSMT4">
                    <p:embed/>
                  </p:oleObj>
                </mc:Choice>
                <mc:Fallback>
                  <p:oleObj name="Equation" r:id="rId8" imgW="596880" imgH="60948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8500" y="3556410"/>
                          <a:ext cx="597097" cy="609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3"/>
            <p:cNvGraphicFramePr>
              <a:graphicFrameLocks noChangeAspect="1"/>
            </p:cNvGraphicFramePr>
            <p:nvPr/>
          </p:nvGraphicFramePr>
          <p:xfrm>
            <a:off x="1905000" y="2971800"/>
            <a:ext cx="190500" cy="279400"/>
          </p:xfrm>
          <a:graphic>
            <a:graphicData uri="http://schemas.openxmlformats.org/presentationml/2006/ole">
              <mc:AlternateContent xmlns:mc="http://schemas.openxmlformats.org/markup-compatibility/2006">
                <mc:Choice xmlns:v="urn:schemas-microsoft-com:vml" Requires="v">
                  <p:oleObj spid="_x0000_s21556" name="Equation" r:id="rId10" imgW="190440" imgH="279360" progId="Equation.DSMT4">
                    <p:embed/>
                  </p:oleObj>
                </mc:Choice>
                <mc:Fallback>
                  <p:oleObj name="Equation" r:id="rId10" imgW="190440" imgH="27936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2971800"/>
                          <a:ext cx="1905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4"/>
            <p:cNvGraphicFramePr>
              <a:graphicFrameLocks noChangeAspect="1"/>
            </p:cNvGraphicFramePr>
            <p:nvPr/>
          </p:nvGraphicFramePr>
          <p:xfrm>
            <a:off x="3840285" y="4410895"/>
            <a:ext cx="151675" cy="152453"/>
          </p:xfrm>
          <a:graphic>
            <a:graphicData uri="http://schemas.openxmlformats.org/presentationml/2006/ole">
              <mc:AlternateContent xmlns:mc="http://schemas.openxmlformats.org/markup-compatibility/2006">
                <mc:Choice xmlns:v="urn:schemas-microsoft-com:vml" Requires="v">
                  <p:oleObj spid="_x0000_s21557" name="Equation" r:id="rId12" imgW="152280" imgH="152280" progId="Equation.DSMT4">
                    <p:embed/>
                  </p:oleObj>
                </mc:Choice>
                <mc:Fallback>
                  <p:oleObj name="Equation" r:id="rId12" imgW="152280" imgH="15228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0285" y="4410895"/>
                          <a:ext cx="151675" cy="15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Vibrating cantilever beam equations</a:t>
            </a:r>
            <a:endParaRPr lang="en-US" dirty="0"/>
          </a:p>
        </p:txBody>
      </p:sp>
      <p:pic>
        <p:nvPicPr>
          <p:cNvPr id="5" name="Picture 2"/>
          <p:cNvPicPr>
            <a:picLocks noChangeAspect="1" noChangeArrowheads="1"/>
          </p:cNvPicPr>
          <p:nvPr/>
        </p:nvPicPr>
        <p:blipFill>
          <a:blip r:embed="rId4" cstate="print"/>
          <a:srcRect r="1389" b="5851"/>
          <a:stretch>
            <a:fillRect/>
          </a:stretch>
        </p:blipFill>
        <p:spPr bwMode="auto">
          <a:xfrm>
            <a:off x="1600200" y="2819400"/>
            <a:ext cx="5410200" cy="3657600"/>
          </a:xfrm>
          <a:prstGeom prst="rect">
            <a:avLst/>
          </a:prstGeom>
          <a:noFill/>
          <a:ln w="9525">
            <a:noFill/>
            <a:miter lim="800000"/>
            <a:headEnd/>
            <a:tailEnd/>
          </a:ln>
        </p:spPr>
      </p:pic>
      <p:sp>
        <p:nvSpPr>
          <p:cNvPr id="6" name="TextBox 5"/>
          <p:cNvSpPr txBox="1"/>
          <p:nvPr/>
        </p:nvSpPr>
        <p:spPr>
          <a:xfrm>
            <a:off x="1143000" y="1219200"/>
            <a:ext cx="6705600" cy="923330"/>
          </a:xfrm>
          <a:prstGeom prst="rect">
            <a:avLst/>
          </a:prstGeom>
          <a:noFill/>
        </p:spPr>
        <p:txBody>
          <a:bodyPr wrap="square" rtlCol="0">
            <a:spAutoFit/>
          </a:bodyPr>
          <a:lstStyle/>
          <a:p>
            <a:r>
              <a:rPr lang="en-US" dirty="0" smtClean="0"/>
              <a:t>The equation for the resonant frequency of a cantilever beam is given below.  You can infer the spring constant from the beam deflection formulas (k = P/</a:t>
            </a:r>
            <a:r>
              <a:rPr lang="en-US" dirty="0" smtClean="0">
                <a:sym typeface="Symbol"/>
              </a:rPr>
              <a:t>).  </a:t>
            </a:r>
            <a:endParaRPr lang="en-US" dirty="0"/>
          </a:p>
        </p:txBody>
      </p:sp>
      <p:graphicFrame>
        <p:nvGraphicFramePr>
          <p:cNvPr id="7" name="Object 6"/>
          <p:cNvGraphicFramePr>
            <a:graphicFrameLocks noChangeAspect="1"/>
          </p:cNvGraphicFramePr>
          <p:nvPr/>
        </p:nvGraphicFramePr>
        <p:xfrm>
          <a:off x="4044950" y="2209800"/>
          <a:ext cx="901700" cy="622300"/>
        </p:xfrm>
        <a:graphic>
          <a:graphicData uri="http://schemas.openxmlformats.org/presentationml/2006/ole">
            <mc:AlternateContent xmlns:mc="http://schemas.openxmlformats.org/markup-compatibility/2006">
              <mc:Choice xmlns:v="urn:schemas-microsoft-com:vml" Requires="v">
                <p:oleObj spid="_x0000_s24587" name="Equation" r:id="rId5" imgW="901440" imgH="622080" progId="Equation.DSMT4">
                  <p:embed/>
                </p:oleObj>
              </mc:Choice>
              <mc:Fallback>
                <p:oleObj name="Equation" r:id="rId5" imgW="901440" imgH="62208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4950" y="2209800"/>
                        <a:ext cx="9017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damping ratio, </a:t>
            </a:r>
            <a:r>
              <a:rPr lang="en-US" dirty="0" smtClean="0">
                <a:sym typeface="Symbol"/>
              </a:rPr>
              <a:t></a:t>
            </a:r>
            <a:endParaRPr lang="en-US" dirty="0"/>
          </a:p>
        </p:txBody>
      </p:sp>
      <p:sp>
        <p:nvSpPr>
          <p:cNvPr id="4" name="TextBox 3"/>
          <p:cNvSpPr txBox="1"/>
          <p:nvPr/>
        </p:nvSpPr>
        <p:spPr>
          <a:xfrm>
            <a:off x="1371600" y="2057400"/>
            <a:ext cx="6553200" cy="1200329"/>
          </a:xfrm>
          <a:prstGeom prst="rect">
            <a:avLst/>
          </a:prstGeom>
          <a:noFill/>
        </p:spPr>
        <p:txBody>
          <a:bodyPr wrap="square" rtlCol="0">
            <a:spAutoFit/>
          </a:bodyPr>
          <a:lstStyle/>
          <a:p>
            <a:r>
              <a:rPr lang="en-US" dirty="0" smtClean="0"/>
              <a:t>There a many situations where the damping ratio is too hard to determine from adjacent oscillations.  When you have many oscillations, you can determine the damping ratio from the following formula.  This will be especially useful for the cantilever beam.</a:t>
            </a:r>
            <a:endParaRPr lang="en-US" dirty="0"/>
          </a:p>
        </p:txBody>
      </p:sp>
      <p:graphicFrame>
        <p:nvGraphicFramePr>
          <p:cNvPr id="5" name="Object 4"/>
          <p:cNvGraphicFramePr>
            <a:graphicFrameLocks noChangeAspect="1"/>
          </p:cNvGraphicFramePr>
          <p:nvPr/>
        </p:nvGraphicFramePr>
        <p:xfrm>
          <a:off x="3048000" y="3886200"/>
          <a:ext cx="2324100" cy="1346200"/>
        </p:xfrm>
        <a:graphic>
          <a:graphicData uri="http://schemas.openxmlformats.org/presentationml/2006/ole">
            <mc:AlternateContent xmlns:mc="http://schemas.openxmlformats.org/markup-compatibility/2006">
              <mc:Choice xmlns:v="urn:schemas-microsoft-com:vml" Requires="v">
                <p:oleObj spid="_x0000_s23562" name="Equation" r:id="rId4" imgW="2323800" imgH="1346040" progId="Equation.DSMT4">
                  <p:embed/>
                </p:oleObj>
              </mc:Choice>
              <mc:Fallback>
                <p:oleObj name="Equation" r:id="rId4" imgW="2323800" imgH="134604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886200"/>
                        <a:ext cx="2324100"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Use of resonance to determine material properties like elastic modulus and damping</a:t>
            </a:r>
            <a:br>
              <a:rPr lang="en-US" sz="3200" dirty="0" smtClean="0"/>
            </a:br>
            <a:r>
              <a:rPr lang="en-US" sz="2800" dirty="0" smtClean="0">
                <a:hlinkClick r:id="rId3"/>
              </a:rPr>
              <a:t>http://www.imce.eu/youngs-modulus</a:t>
            </a:r>
            <a:endParaRPr lang="en-US" sz="3200" dirty="0"/>
          </a:p>
        </p:txBody>
      </p:sp>
      <p:pic>
        <p:nvPicPr>
          <p:cNvPr id="22530" name="Picture 2" descr="Young's Modulus - Figure"/>
          <p:cNvPicPr>
            <a:picLocks noChangeAspect="1" noChangeArrowheads="1"/>
          </p:cNvPicPr>
          <p:nvPr/>
        </p:nvPicPr>
        <p:blipFill>
          <a:blip r:embed="rId4" cstate="print"/>
          <a:srcRect/>
          <a:stretch>
            <a:fillRect/>
          </a:stretch>
        </p:blipFill>
        <p:spPr bwMode="auto">
          <a:xfrm>
            <a:off x="5562600" y="1714499"/>
            <a:ext cx="2752725" cy="1790701"/>
          </a:xfrm>
          <a:prstGeom prst="rect">
            <a:avLst/>
          </a:prstGeom>
          <a:noFill/>
        </p:spPr>
      </p:pic>
      <p:pic>
        <p:nvPicPr>
          <p:cNvPr id="22532" name="Picture 4" descr="Young's Modulus - Formula"/>
          <p:cNvPicPr>
            <a:picLocks noChangeAspect="1" noChangeArrowheads="1"/>
          </p:cNvPicPr>
          <p:nvPr/>
        </p:nvPicPr>
        <p:blipFill>
          <a:blip r:embed="rId5" cstate="print"/>
          <a:srcRect/>
          <a:stretch>
            <a:fillRect/>
          </a:stretch>
        </p:blipFill>
        <p:spPr bwMode="auto">
          <a:xfrm>
            <a:off x="5715000" y="3691086"/>
            <a:ext cx="2286000" cy="2757340"/>
          </a:xfrm>
          <a:prstGeom prst="rect">
            <a:avLst/>
          </a:prstGeom>
          <a:noFill/>
        </p:spPr>
      </p:pic>
      <p:pic>
        <p:nvPicPr>
          <p:cNvPr id="22534" name="Picture 6" descr="Graph - Young's modulus &amp; Damping"/>
          <p:cNvPicPr>
            <a:picLocks noChangeAspect="1" noChangeArrowheads="1"/>
          </p:cNvPicPr>
          <p:nvPr/>
        </p:nvPicPr>
        <p:blipFill>
          <a:blip r:embed="rId6" cstate="print"/>
          <a:srcRect/>
          <a:stretch>
            <a:fillRect/>
          </a:stretch>
        </p:blipFill>
        <p:spPr bwMode="auto">
          <a:xfrm>
            <a:off x="381000" y="3733800"/>
            <a:ext cx="5000625" cy="2714626"/>
          </a:xfrm>
          <a:prstGeom prst="rect">
            <a:avLst/>
          </a:prstGeom>
          <a:noFill/>
        </p:spPr>
      </p:pic>
      <p:pic>
        <p:nvPicPr>
          <p:cNvPr id="22536" name="Picture 8" descr="RFDA MF basic"/>
          <p:cNvPicPr>
            <a:picLocks noChangeAspect="1" noChangeArrowheads="1"/>
          </p:cNvPicPr>
          <p:nvPr/>
        </p:nvPicPr>
        <p:blipFill>
          <a:blip r:embed="rId7" cstate="print"/>
          <a:srcRect/>
          <a:stretch>
            <a:fillRect/>
          </a:stretch>
        </p:blipFill>
        <p:spPr bwMode="auto">
          <a:xfrm>
            <a:off x="838200" y="1524000"/>
            <a:ext cx="3657600" cy="23241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65125" y="6035675"/>
            <a:ext cx="8594725" cy="642938"/>
          </a:xfrm>
          <a:prstGeom prst="rect">
            <a:avLst/>
          </a:prstGeom>
          <a:noFill/>
          <a:ln w="9525" cap="flat">
            <a:noFill/>
            <a:round/>
            <a:headEnd/>
            <a:tailEnd/>
          </a:ln>
          <a:effec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2" charset="0"/>
                <a:cs typeface="Tahoma" pitchFamily="32" charset="0"/>
              </a:rPr>
              <a:t>Karman Vortex Street behind a cylinder visualized by smoke</a:t>
            </a:r>
          </a:p>
        </p:txBody>
      </p:sp>
      <p:sp>
        <p:nvSpPr>
          <p:cNvPr id="3074" name="Line 2"/>
          <p:cNvSpPr>
            <a:spLocks noChangeShapeType="1"/>
          </p:cNvSpPr>
          <p:nvPr/>
        </p:nvSpPr>
        <p:spPr bwMode="auto">
          <a:xfrm>
            <a:off x="457200" y="1219200"/>
            <a:ext cx="8229600" cy="1588"/>
          </a:xfrm>
          <a:prstGeom prst="line">
            <a:avLst/>
          </a:prstGeom>
          <a:noFill/>
          <a:ln w="57240" cap="sq">
            <a:solidFill>
              <a:srgbClr val="A50021"/>
            </a:solidFill>
            <a:miter lim="800000"/>
            <a:headEnd/>
            <a:tailEnd/>
          </a:ln>
          <a:effectLst/>
        </p:spPr>
        <p:txBody>
          <a:bodyPr/>
          <a:lstStyle/>
          <a:p>
            <a:endParaRPr lang="en-US"/>
          </a:p>
        </p:txBody>
      </p:sp>
      <p:pic>
        <p:nvPicPr>
          <p:cNvPr id="3075" name="Picture 3"/>
          <p:cNvPicPr>
            <a:picLocks noChangeAspect="1" noChangeArrowheads="1"/>
          </p:cNvPicPr>
          <p:nvPr/>
        </p:nvPicPr>
        <p:blipFill>
          <a:blip r:embed="rId3" cstate="print"/>
          <a:srcRect/>
          <a:stretch>
            <a:fillRect/>
          </a:stretch>
        </p:blipFill>
        <p:spPr bwMode="auto">
          <a:xfrm>
            <a:off x="381000" y="1676400"/>
            <a:ext cx="8255000" cy="4305300"/>
          </a:xfrm>
          <a:prstGeom prst="rect">
            <a:avLst/>
          </a:prstGeom>
          <a:noFill/>
          <a:ln w="9525" cap="flat">
            <a:noFill/>
            <a:round/>
            <a:headEnd/>
            <a:tailEnd/>
          </a:ln>
          <a:effectLst/>
        </p:spPr>
      </p:pic>
      <p:sp>
        <p:nvSpPr>
          <p:cNvPr id="3076" name="Text Box 4"/>
          <p:cNvSpPr txBox="1">
            <a:spLocks noChangeArrowheads="1"/>
          </p:cNvSpPr>
          <p:nvPr/>
        </p:nvSpPr>
        <p:spPr bwMode="auto">
          <a:xfrm>
            <a:off x="1471613" y="115888"/>
            <a:ext cx="6432550" cy="825500"/>
          </a:xfrm>
          <a:prstGeom prst="rect">
            <a:avLst/>
          </a:prstGeom>
          <a:noFill/>
          <a:ln w="9525" cap="flat">
            <a:noFill/>
            <a:round/>
            <a:headEnd/>
            <a:tailEnd/>
          </a:ln>
          <a:effec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0000"/>
                </a:solidFill>
                <a:latin typeface="Tahoma" pitchFamily="32" charset="0"/>
                <a:cs typeface="Tahoma" pitchFamily="32" charset="0"/>
              </a:rPr>
              <a:t>Vibrations Induced by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0000"/>
                </a:solidFill>
                <a:latin typeface="Tahoma" pitchFamily="32" charset="0"/>
                <a:cs typeface="Tahoma" pitchFamily="32" charset="0"/>
              </a:rPr>
              <a:t>Fluid Structure Interactions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cstate="print"/>
          <a:srcRect/>
          <a:stretch>
            <a:fillRect/>
          </a:stretch>
        </p:blipFill>
        <p:spPr bwMode="auto">
          <a:xfrm>
            <a:off x="685800" y="1590675"/>
            <a:ext cx="7581900" cy="4581525"/>
          </a:xfrm>
          <a:prstGeom prst="rect">
            <a:avLst/>
          </a:prstGeom>
          <a:noFill/>
          <a:ln w="9525" cap="flat">
            <a:noFill/>
            <a:round/>
            <a:headEnd/>
            <a:tailEnd/>
          </a:ln>
          <a:effectLst/>
        </p:spPr>
      </p:pic>
      <p:sp>
        <p:nvSpPr>
          <p:cNvPr id="4098" name="Text Box 2"/>
          <p:cNvSpPr txBox="1">
            <a:spLocks noChangeArrowheads="1"/>
          </p:cNvSpPr>
          <p:nvPr/>
        </p:nvSpPr>
        <p:spPr bwMode="auto">
          <a:xfrm>
            <a:off x="349250" y="152400"/>
            <a:ext cx="8229600" cy="1190625"/>
          </a:xfrm>
          <a:prstGeom prst="rect">
            <a:avLst/>
          </a:prstGeom>
          <a:noFill/>
          <a:ln w="9525" cap="flat">
            <a:noFill/>
            <a:round/>
            <a:headEnd/>
            <a:tailEnd/>
          </a:ln>
          <a:effec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0000"/>
                </a:solidFill>
                <a:latin typeface="Tahoma" pitchFamily="32" charset="0"/>
                <a:cs typeface="Tahoma" pitchFamily="32" charset="0"/>
              </a:rPr>
              <a:t>Computational fluid dynamics (CFD)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0000"/>
                </a:solidFill>
                <a:latin typeface="Tahoma" pitchFamily="32" charset="0"/>
                <a:cs typeface="Tahoma" pitchFamily="32" charset="0"/>
              </a:rPr>
              <a:t>simulation of vortex street</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0000"/>
                </a:solidFill>
                <a:latin typeface="Tahoma" pitchFamily="32" charset="0"/>
                <a:cs typeface="Tahoma" pitchFamily="32" charset="0"/>
              </a:rPr>
              <a:t>(structures indicate contours of vorticity)</a:t>
            </a:r>
          </a:p>
        </p:txBody>
      </p:sp>
      <p:sp>
        <p:nvSpPr>
          <p:cNvPr id="4099" name="Line 3"/>
          <p:cNvSpPr>
            <a:spLocks noChangeShapeType="1"/>
          </p:cNvSpPr>
          <p:nvPr/>
        </p:nvSpPr>
        <p:spPr bwMode="auto">
          <a:xfrm>
            <a:off x="457200" y="1371600"/>
            <a:ext cx="8229600" cy="1588"/>
          </a:xfrm>
          <a:prstGeom prst="line">
            <a:avLst/>
          </a:prstGeom>
          <a:noFill/>
          <a:ln w="57240" cap="sq">
            <a:solidFill>
              <a:srgbClr val="A50021"/>
            </a:solidFill>
            <a:miter lim="800000"/>
            <a:headEnd/>
            <a:tailEnd/>
          </a:ln>
          <a:effectLst/>
        </p:spPr>
        <p:txBody>
          <a:bodyPr/>
          <a:lstStyle/>
          <a:p>
            <a:endParaRPr lang="en-US"/>
          </a:p>
        </p:txBody>
      </p:sp>
      <p:sp>
        <p:nvSpPr>
          <p:cNvPr id="4100" name="Text Box 4"/>
          <p:cNvSpPr txBox="1">
            <a:spLocks noChangeArrowheads="1"/>
          </p:cNvSpPr>
          <p:nvPr/>
        </p:nvSpPr>
        <p:spPr bwMode="auto">
          <a:xfrm>
            <a:off x="952500" y="5068888"/>
            <a:ext cx="7065963" cy="639762"/>
          </a:xfrm>
          <a:prstGeom prst="rect">
            <a:avLst/>
          </a:prstGeom>
          <a:noFill/>
          <a:ln w="9525" cap="flat">
            <a:noFill/>
            <a:round/>
            <a:headEnd/>
            <a:tailEnd/>
          </a:ln>
          <a:effectLst/>
        </p:spPr>
        <p:txBody>
          <a:bodyPr wrap="none"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alternate shedding of vorticity causes periodic variations of the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aerodynamic forces on the body (i.e, vibrations)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1219200" y="152400"/>
            <a:ext cx="6432550" cy="460375"/>
          </a:xfrm>
          <a:prstGeom prst="rect">
            <a:avLst/>
          </a:prstGeom>
          <a:noFill/>
          <a:ln w="9525" cap="flat">
            <a:noFill/>
            <a:round/>
            <a:headEnd/>
            <a:tailEnd/>
          </a:ln>
          <a:effec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0000"/>
                </a:solidFill>
                <a:latin typeface="Tahoma" pitchFamily="32" charset="0"/>
                <a:cs typeface="Tahoma" pitchFamily="32" charset="0"/>
              </a:rPr>
              <a:t>Frequency of Vorticity Shedding</a:t>
            </a:r>
          </a:p>
        </p:txBody>
      </p:sp>
      <p:sp>
        <p:nvSpPr>
          <p:cNvPr id="6146" name="Line 2"/>
          <p:cNvSpPr>
            <a:spLocks noChangeShapeType="1"/>
          </p:cNvSpPr>
          <p:nvPr/>
        </p:nvSpPr>
        <p:spPr bwMode="auto">
          <a:xfrm>
            <a:off x="457200" y="685800"/>
            <a:ext cx="8229600" cy="1588"/>
          </a:xfrm>
          <a:prstGeom prst="line">
            <a:avLst/>
          </a:prstGeom>
          <a:noFill/>
          <a:ln w="57240" cap="sq">
            <a:solidFill>
              <a:srgbClr val="A50021"/>
            </a:solidFill>
            <a:miter lim="800000"/>
            <a:headEnd/>
            <a:tailEnd/>
          </a:ln>
          <a:effectLst/>
        </p:spPr>
        <p:txBody>
          <a:bodyPr/>
          <a:lstStyle/>
          <a:p>
            <a:endParaRPr lang="en-US"/>
          </a:p>
        </p:txBody>
      </p:sp>
      <p:grpSp>
        <p:nvGrpSpPr>
          <p:cNvPr id="2" name="Group 3"/>
          <p:cNvGrpSpPr>
            <a:grpSpLocks/>
          </p:cNvGrpSpPr>
          <p:nvPr/>
        </p:nvGrpSpPr>
        <p:grpSpPr bwMode="auto">
          <a:xfrm>
            <a:off x="304800" y="1143000"/>
            <a:ext cx="4410075" cy="2346325"/>
            <a:chOff x="192" y="720"/>
            <a:chExt cx="2778" cy="1478"/>
          </a:xfrm>
        </p:grpSpPr>
        <p:sp>
          <p:nvSpPr>
            <p:cNvPr id="6148" name="Oval 4"/>
            <p:cNvSpPr>
              <a:spLocks noChangeArrowheads="1"/>
            </p:cNvSpPr>
            <p:nvPr/>
          </p:nvSpPr>
          <p:spPr bwMode="auto">
            <a:xfrm>
              <a:off x="842" y="1127"/>
              <a:ext cx="432" cy="407"/>
            </a:xfrm>
            <a:prstGeom prst="ellipse">
              <a:avLst/>
            </a:prstGeom>
            <a:solidFill>
              <a:srgbClr val="FFFF00"/>
            </a:solidFill>
            <a:ln w="9360" cap="sq">
              <a:solidFill>
                <a:srgbClr val="000000"/>
              </a:solidFill>
              <a:miter lim="800000"/>
              <a:headEnd/>
              <a:tailEnd/>
            </a:ln>
            <a:effectLst/>
          </p:spPr>
          <p:txBody>
            <a:bodyPr wrap="none" anchor="ctr"/>
            <a:lstStyle/>
            <a:p>
              <a:endParaRPr lang="en-US"/>
            </a:p>
          </p:txBody>
        </p:sp>
        <p:sp>
          <p:nvSpPr>
            <p:cNvPr id="6149" name="Line 5"/>
            <p:cNvSpPr>
              <a:spLocks noChangeShapeType="1"/>
            </p:cNvSpPr>
            <p:nvPr/>
          </p:nvSpPr>
          <p:spPr bwMode="auto">
            <a:xfrm>
              <a:off x="192" y="1026"/>
              <a:ext cx="324" cy="0"/>
            </a:xfrm>
            <a:prstGeom prst="line">
              <a:avLst/>
            </a:prstGeom>
            <a:noFill/>
            <a:ln w="9360" cap="sq">
              <a:solidFill>
                <a:srgbClr val="000000"/>
              </a:solidFill>
              <a:miter lim="800000"/>
              <a:headEnd/>
              <a:tailEnd type="triangle" w="med" len="med"/>
            </a:ln>
            <a:effectLst/>
          </p:spPr>
          <p:txBody>
            <a:bodyPr/>
            <a:lstStyle/>
            <a:p>
              <a:endParaRPr lang="en-US"/>
            </a:p>
          </p:txBody>
        </p:sp>
        <p:sp>
          <p:nvSpPr>
            <p:cNvPr id="6150" name="Line 6"/>
            <p:cNvSpPr>
              <a:spLocks noChangeShapeType="1"/>
            </p:cNvSpPr>
            <p:nvPr/>
          </p:nvSpPr>
          <p:spPr bwMode="auto">
            <a:xfrm>
              <a:off x="192" y="1127"/>
              <a:ext cx="324" cy="0"/>
            </a:xfrm>
            <a:prstGeom prst="line">
              <a:avLst/>
            </a:prstGeom>
            <a:noFill/>
            <a:ln w="9360" cap="sq">
              <a:solidFill>
                <a:srgbClr val="000000"/>
              </a:solidFill>
              <a:miter lim="800000"/>
              <a:headEnd/>
              <a:tailEnd type="triangle" w="med" len="med"/>
            </a:ln>
            <a:effectLst/>
          </p:spPr>
          <p:txBody>
            <a:bodyPr/>
            <a:lstStyle/>
            <a:p>
              <a:endParaRPr lang="en-US"/>
            </a:p>
          </p:txBody>
        </p:sp>
        <p:sp>
          <p:nvSpPr>
            <p:cNvPr id="6151" name="Line 7"/>
            <p:cNvSpPr>
              <a:spLocks noChangeShapeType="1"/>
            </p:cNvSpPr>
            <p:nvPr/>
          </p:nvSpPr>
          <p:spPr bwMode="auto">
            <a:xfrm>
              <a:off x="192" y="1229"/>
              <a:ext cx="324" cy="0"/>
            </a:xfrm>
            <a:prstGeom prst="line">
              <a:avLst/>
            </a:prstGeom>
            <a:noFill/>
            <a:ln w="9360" cap="sq">
              <a:solidFill>
                <a:srgbClr val="000000"/>
              </a:solidFill>
              <a:miter lim="800000"/>
              <a:headEnd/>
              <a:tailEnd type="triangle" w="med" len="med"/>
            </a:ln>
            <a:effectLst/>
          </p:spPr>
          <p:txBody>
            <a:bodyPr/>
            <a:lstStyle/>
            <a:p>
              <a:endParaRPr lang="en-US"/>
            </a:p>
          </p:txBody>
        </p:sp>
        <p:sp>
          <p:nvSpPr>
            <p:cNvPr id="6152" name="Line 8"/>
            <p:cNvSpPr>
              <a:spLocks noChangeShapeType="1"/>
            </p:cNvSpPr>
            <p:nvPr/>
          </p:nvSpPr>
          <p:spPr bwMode="auto">
            <a:xfrm>
              <a:off x="192" y="1331"/>
              <a:ext cx="324" cy="0"/>
            </a:xfrm>
            <a:prstGeom prst="line">
              <a:avLst/>
            </a:prstGeom>
            <a:noFill/>
            <a:ln w="9360" cap="sq">
              <a:solidFill>
                <a:srgbClr val="000000"/>
              </a:solidFill>
              <a:miter lim="800000"/>
              <a:headEnd/>
              <a:tailEnd type="triangle" w="med" len="med"/>
            </a:ln>
            <a:effectLst/>
          </p:spPr>
          <p:txBody>
            <a:bodyPr/>
            <a:lstStyle/>
            <a:p>
              <a:endParaRPr lang="en-US"/>
            </a:p>
          </p:txBody>
        </p:sp>
        <p:sp>
          <p:nvSpPr>
            <p:cNvPr id="6153" name="Line 9"/>
            <p:cNvSpPr>
              <a:spLocks noChangeShapeType="1"/>
            </p:cNvSpPr>
            <p:nvPr/>
          </p:nvSpPr>
          <p:spPr bwMode="auto">
            <a:xfrm>
              <a:off x="192" y="1433"/>
              <a:ext cx="324" cy="0"/>
            </a:xfrm>
            <a:prstGeom prst="line">
              <a:avLst/>
            </a:prstGeom>
            <a:noFill/>
            <a:ln w="9360" cap="sq">
              <a:solidFill>
                <a:srgbClr val="000000"/>
              </a:solidFill>
              <a:miter lim="800000"/>
              <a:headEnd/>
              <a:tailEnd type="triangle" w="med" len="med"/>
            </a:ln>
            <a:effectLst/>
          </p:spPr>
          <p:txBody>
            <a:bodyPr/>
            <a:lstStyle/>
            <a:p>
              <a:endParaRPr lang="en-US"/>
            </a:p>
          </p:txBody>
        </p:sp>
        <p:sp>
          <p:nvSpPr>
            <p:cNvPr id="6154" name="Line 10"/>
            <p:cNvSpPr>
              <a:spLocks noChangeShapeType="1"/>
            </p:cNvSpPr>
            <p:nvPr/>
          </p:nvSpPr>
          <p:spPr bwMode="auto">
            <a:xfrm>
              <a:off x="192" y="1569"/>
              <a:ext cx="324" cy="0"/>
            </a:xfrm>
            <a:prstGeom prst="line">
              <a:avLst/>
            </a:prstGeom>
            <a:noFill/>
            <a:ln w="9360" cap="sq">
              <a:solidFill>
                <a:srgbClr val="000000"/>
              </a:solidFill>
              <a:miter lim="800000"/>
              <a:headEnd/>
              <a:tailEnd type="triangle" w="med" len="med"/>
            </a:ln>
            <a:effectLst/>
          </p:spPr>
          <p:txBody>
            <a:bodyPr/>
            <a:lstStyle/>
            <a:p>
              <a:endParaRPr lang="en-US"/>
            </a:p>
          </p:txBody>
        </p:sp>
        <p:sp>
          <p:nvSpPr>
            <p:cNvPr id="6155" name="Text Box 11"/>
            <p:cNvSpPr txBox="1">
              <a:spLocks noChangeArrowheads="1"/>
            </p:cNvSpPr>
            <p:nvPr/>
          </p:nvSpPr>
          <p:spPr bwMode="auto">
            <a:xfrm>
              <a:off x="265" y="788"/>
              <a:ext cx="207" cy="231"/>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Tahoma" pitchFamily="32" charset="0"/>
                </a:rPr>
                <a:t>U</a:t>
              </a:r>
            </a:p>
          </p:txBody>
        </p:sp>
        <p:sp>
          <p:nvSpPr>
            <p:cNvPr id="6156" name="Text Box 12"/>
            <p:cNvSpPr txBox="1">
              <a:spLocks noChangeArrowheads="1"/>
            </p:cNvSpPr>
            <p:nvPr/>
          </p:nvSpPr>
          <p:spPr bwMode="auto">
            <a:xfrm>
              <a:off x="975" y="1248"/>
              <a:ext cx="175" cy="192"/>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latin typeface="Tahoma" pitchFamily="32" charset="0"/>
                </a:rPr>
                <a:t>d</a:t>
              </a:r>
            </a:p>
          </p:txBody>
        </p:sp>
        <p:sp>
          <p:nvSpPr>
            <p:cNvPr id="6157" name="Line 13"/>
            <p:cNvSpPr>
              <a:spLocks noChangeShapeType="1"/>
            </p:cNvSpPr>
            <p:nvPr/>
          </p:nvSpPr>
          <p:spPr bwMode="auto">
            <a:xfrm>
              <a:off x="1094" y="1331"/>
              <a:ext cx="180" cy="0"/>
            </a:xfrm>
            <a:prstGeom prst="line">
              <a:avLst/>
            </a:prstGeom>
            <a:noFill/>
            <a:ln w="9360" cap="sq">
              <a:solidFill>
                <a:srgbClr val="000000"/>
              </a:solidFill>
              <a:miter lim="800000"/>
              <a:headEnd/>
              <a:tailEnd type="triangle" w="med" len="med"/>
            </a:ln>
            <a:effectLst/>
          </p:spPr>
          <p:txBody>
            <a:bodyPr/>
            <a:lstStyle/>
            <a:p>
              <a:endParaRPr lang="en-US"/>
            </a:p>
          </p:txBody>
        </p:sp>
        <p:sp>
          <p:nvSpPr>
            <p:cNvPr id="6158" name="Line 14"/>
            <p:cNvSpPr>
              <a:spLocks noChangeShapeType="1"/>
            </p:cNvSpPr>
            <p:nvPr/>
          </p:nvSpPr>
          <p:spPr bwMode="auto">
            <a:xfrm flipH="1">
              <a:off x="841" y="1331"/>
              <a:ext cx="181" cy="0"/>
            </a:xfrm>
            <a:prstGeom prst="line">
              <a:avLst/>
            </a:prstGeom>
            <a:noFill/>
            <a:ln w="9360" cap="sq">
              <a:solidFill>
                <a:srgbClr val="000000"/>
              </a:solidFill>
              <a:miter lim="800000"/>
              <a:headEnd/>
              <a:tailEnd type="triangle" w="med" len="med"/>
            </a:ln>
            <a:effectLst/>
          </p:spPr>
          <p:txBody>
            <a:bodyPr/>
            <a:lstStyle/>
            <a:p>
              <a:endParaRPr lang="en-US"/>
            </a:p>
          </p:txBody>
        </p:sp>
        <p:sp>
          <p:nvSpPr>
            <p:cNvPr id="6159" name="Line 15"/>
            <p:cNvSpPr>
              <a:spLocks noChangeShapeType="1"/>
            </p:cNvSpPr>
            <p:nvPr/>
          </p:nvSpPr>
          <p:spPr bwMode="auto">
            <a:xfrm>
              <a:off x="1780" y="1127"/>
              <a:ext cx="396" cy="0"/>
            </a:xfrm>
            <a:prstGeom prst="line">
              <a:avLst/>
            </a:prstGeom>
            <a:noFill/>
            <a:ln w="9360" cap="sq">
              <a:solidFill>
                <a:srgbClr val="000000"/>
              </a:solidFill>
              <a:miter lim="800000"/>
              <a:headEnd/>
              <a:tailEnd/>
            </a:ln>
            <a:effectLst/>
          </p:spPr>
          <p:txBody>
            <a:bodyPr/>
            <a:lstStyle/>
            <a:p>
              <a:endParaRPr lang="en-US"/>
            </a:p>
          </p:txBody>
        </p:sp>
        <p:sp>
          <p:nvSpPr>
            <p:cNvPr id="6160" name="Line 16"/>
            <p:cNvSpPr>
              <a:spLocks noChangeShapeType="1"/>
            </p:cNvSpPr>
            <p:nvPr/>
          </p:nvSpPr>
          <p:spPr bwMode="auto">
            <a:xfrm>
              <a:off x="1780" y="1229"/>
              <a:ext cx="540" cy="0"/>
            </a:xfrm>
            <a:prstGeom prst="line">
              <a:avLst/>
            </a:prstGeom>
            <a:noFill/>
            <a:ln w="9360" cap="sq">
              <a:solidFill>
                <a:srgbClr val="000000"/>
              </a:solidFill>
              <a:miter lim="800000"/>
              <a:headEnd/>
              <a:tailEnd/>
            </a:ln>
            <a:effectLst/>
          </p:spPr>
          <p:txBody>
            <a:bodyPr/>
            <a:lstStyle/>
            <a:p>
              <a:endParaRPr lang="en-US"/>
            </a:p>
          </p:txBody>
        </p:sp>
        <p:sp>
          <p:nvSpPr>
            <p:cNvPr id="6161" name="Line 17"/>
            <p:cNvSpPr>
              <a:spLocks noChangeShapeType="1"/>
            </p:cNvSpPr>
            <p:nvPr/>
          </p:nvSpPr>
          <p:spPr bwMode="auto">
            <a:xfrm>
              <a:off x="1780" y="1127"/>
              <a:ext cx="0" cy="101"/>
            </a:xfrm>
            <a:prstGeom prst="line">
              <a:avLst/>
            </a:prstGeom>
            <a:noFill/>
            <a:ln w="9360" cap="sq">
              <a:solidFill>
                <a:srgbClr val="000000"/>
              </a:solidFill>
              <a:miter lim="800000"/>
              <a:headEnd/>
              <a:tailEnd/>
            </a:ln>
            <a:effectLst/>
          </p:spPr>
          <p:txBody>
            <a:bodyPr/>
            <a:lstStyle/>
            <a:p>
              <a:endParaRPr lang="en-US"/>
            </a:p>
          </p:txBody>
        </p:sp>
        <p:sp>
          <p:nvSpPr>
            <p:cNvPr id="6162" name="Line 18"/>
            <p:cNvSpPr>
              <a:spLocks noChangeShapeType="1"/>
            </p:cNvSpPr>
            <p:nvPr/>
          </p:nvSpPr>
          <p:spPr bwMode="auto">
            <a:xfrm flipH="1">
              <a:off x="1707" y="1161"/>
              <a:ext cx="73" cy="0"/>
            </a:xfrm>
            <a:prstGeom prst="line">
              <a:avLst/>
            </a:prstGeom>
            <a:noFill/>
            <a:ln w="9360" cap="sq">
              <a:solidFill>
                <a:srgbClr val="000000"/>
              </a:solidFill>
              <a:miter lim="800000"/>
              <a:headEnd/>
              <a:tailEnd/>
            </a:ln>
            <a:effectLst/>
          </p:spPr>
          <p:txBody>
            <a:bodyPr/>
            <a:lstStyle/>
            <a:p>
              <a:endParaRPr lang="en-US"/>
            </a:p>
          </p:txBody>
        </p:sp>
        <p:sp>
          <p:nvSpPr>
            <p:cNvPr id="6163" name="Line 19"/>
            <p:cNvSpPr>
              <a:spLocks noChangeShapeType="1"/>
            </p:cNvSpPr>
            <p:nvPr/>
          </p:nvSpPr>
          <p:spPr bwMode="auto">
            <a:xfrm flipH="1">
              <a:off x="1707" y="1195"/>
              <a:ext cx="73" cy="0"/>
            </a:xfrm>
            <a:prstGeom prst="line">
              <a:avLst/>
            </a:prstGeom>
            <a:noFill/>
            <a:ln w="9360" cap="sq">
              <a:solidFill>
                <a:srgbClr val="000000"/>
              </a:solidFill>
              <a:miter lim="800000"/>
              <a:headEnd/>
              <a:tailEnd/>
            </a:ln>
            <a:effectLst/>
          </p:spPr>
          <p:txBody>
            <a:bodyPr/>
            <a:lstStyle/>
            <a:p>
              <a:endParaRPr lang="en-US"/>
            </a:p>
          </p:txBody>
        </p:sp>
        <p:sp>
          <p:nvSpPr>
            <p:cNvPr id="6164" name="Line 20"/>
            <p:cNvSpPr>
              <a:spLocks noChangeShapeType="1"/>
            </p:cNvSpPr>
            <p:nvPr/>
          </p:nvSpPr>
          <p:spPr bwMode="auto">
            <a:xfrm>
              <a:off x="1708" y="1161"/>
              <a:ext cx="0" cy="33"/>
            </a:xfrm>
            <a:prstGeom prst="line">
              <a:avLst/>
            </a:prstGeom>
            <a:noFill/>
            <a:ln w="12600" cap="sq">
              <a:solidFill>
                <a:srgbClr val="A50021"/>
              </a:solidFill>
              <a:miter lim="800000"/>
              <a:headEnd/>
              <a:tailEnd/>
            </a:ln>
            <a:effectLst/>
          </p:spPr>
          <p:txBody>
            <a:bodyPr/>
            <a:lstStyle/>
            <a:p>
              <a:endParaRPr lang="en-US"/>
            </a:p>
          </p:txBody>
        </p:sp>
        <p:sp>
          <p:nvSpPr>
            <p:cNvPr id="6165" name="Line 21"/>
            <p:cNvSpPr>
              <a:spLocks noChangeShapeType="1"/>
            </p:cNvSpPr>
            <p:nvPr/>
          </p:nvSpPr>
          <p:spPr bwMode="auto">
            <a:xfrm flipV="1">
              <a:off x="2177" y="719"/>
              <a:ext cx="0" cy="408"/>
            </a:xfrm>
            <a:prstGeom prst="line">
              <a:avLst/>
            </a:prstGeom>
            <a:noFill/>
            <a:ln w="9360" cap="sq">
              <a:solidFill>
                <a:srgbClr val="000000"/>
              </a:solidFill>
              <a:miter lim="800000"/>
              <a:headEnd/>
              <a:tailEnd/>
            </a:ln>
            <a:effectLst/>
          </p:spPr>
          <p:txBody>
            <a:bodyPr/>
            <a:lstStyle/>
            <a:p>
              <a:endParaRPr lang="en-US"/>
            </a:p>
          </p:txBody>
        </p:sp>
        <p:sp>
          <p:nvSpPr>
            <p:cNvPr id="6166" name="Line 22"/>
            <p:cNvSpPr>
              <a:spLocks noChangeShapeType="1"/>
            </p:cNvSpPr>
            <p:nvPr/>
          </p:nvSpPr>
          <p:spPr bwMode="auto">
            <a:xfrm flipV="1">
              <a:off x="2321" y="719"/>
              <a:ext cx="0" cy="510"/>
            </a:xfrm>
            <a:prstGeom prst="line">
              <a:avLst/>
            </a:prstGeom>
            <a:noFill/>
            <a:ln w="9360" cap="sq">
              <a:solidFill>
                <a:srgbClr val="000000"/>
              </a:solidFill>
              <a:miter lim="800000"/>
              <a:headEnd/>
              <a:tailEnd/>
            </a:ln>
            <a:effectLst/>
          </p:spPr>
          <p:txBody>
            <a:bodyPr/>
            <a:lstStyle/>
            <a:p>
              <a:endParaRPr lang="en-US"/>
            </a:p>
          </p:txBody>
        </p:sp>
        <p:sp>
          <p:nvSpPr>
            <p:cNvPr id="6167" name="Text Box 23"/>
            <p:cNvSpPr txBox="1">
              <a:spLocks noChangeArrowheads="1"/>
            </p:cNvSpPr>
            <p:nvPr/>
          </p:nvSpPr>
          <p:spPr bwMode="auto">
            <a:xfrm>
              <a:off x="886" y="1737"/>
              <a:ext cx="2084" cy="461"/>
            </a:xfrm>
            <a:prstGeom prst="rect">
              <a:avLst/>
            </a:prstGeom>
            <a:noFill/>
            <a:ln w="9525" cap="flat">
              <a:noFill/>
              <a:round/>
              <a:headEnd/>
              <a:tailEnd/>
            </a:ln>
            <a:effectLst/>
          </p:spPr>
          <p:txBody>
            <a:bodyPr wrap="none"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latin typeface="Tahoma" pitchFamily="32" charset="0"/>
                </a:rPr>
                <a:t>Hotwire: “hot” resistor used as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latin typeface="Tahoma" pitchFamily="32" charset="0"/>
                </a:rPr>
                <a:t>one leg of a Wheatstone bridge that</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latin typeface="Tahoma" pitchFamily="32" charset="0"/>
                </a:rPr>
                <a:t>provides a fast measurement of velocity</a:t>
              </a:r>
            </a:p>
          </p:txBody>
        </p:sp>
        <p:sp>
          <p:nvSpPr>
            <p:cNvPr id="6168" name="Line 24"/>
            <p:cNvSpPr>
              <a:spLocks noChangeShapeType="1"/>
            </p:cNvSpPr>
            <p:nvPr/>
          </p:nvSpPr>
          <p:spPr bwMode="auto">
            <a:xfrm flipV="1">
              <a:off x="1347" y="1194"/>
              <a:ext cx="360" cy="511"/>
            </a:xfrm>
            <a:prstGeom prst="line">
              <a:avLst/>
            </a:prstGeom>
            <a:noFill/>
            <a:ln w="9360" cap="sq">
              <a:solidFill>
                <a:srgbClr val="000000"/>
              </a:solidFill>
              <a:miter lim="800000"/>
              <a:headEnd/>
              <a:tailEnd type="triangle" w="med" len="med"/>
            </a:ln>
            <a:effectLst/>
          </p:spPr>
          <p:txBody>
            <a:bodyPr/>
            <a:lstStyle/>
            <a:p>
              <a:endParaRPr lang="en-US"/>
            </a:p>
          </p:txBody>
        </p:sp>
      </p:grpSp>
      <p:pic>
        <p:nvPicPr>
          <p:cNvPr id="6169" name="Picture 25"/>
          <p:cNvPicPr>
            <a:picLocks noChangeAspect="1" noChangeArrowheads="1"/>
          </p:cNvPicPr>
          <p:nvPr/>
        </p:nvPicPr>
        <p:blipFill>
          <a:blip r:embed="rId4" cstate="print"/>
          <a:srcRect/>
          <a:stretch>
            <a:fillRect/>
          </a:stretch>
        </p:blipFill>
        <p:spPr bwMode="auto">
          <a:xfrm>
            <a:off x="4876800" y="838200"/>
            <a:ext cx="3886200" cy="3019425"/>
          </a:xfrm>
          <a:prstGeom prst="rect">
            <a:avLst/>
          </a:prstGeom>
          <a:noFill/>
          <a:ln w="9525" cap="flat">
            <a:noFill/>
            <a:round/>
            <a:headEnd/>
            <a:tailEnd/>
          </a:ln>
          <a:effectLst/>
        </p:spPr>
      </p:pic>
      <p:pic>
        <p:nvPicPr>
          <p:cNvPr id="6170" name="Picture 26"/>
          <p:cNvPicPr>
            <a:picLocks noChangeAspect="1" noChangeArrowheads="1"/>
          </p:cNvPicPr>
          <p:nvPr/>
        </p:nvPicPr>
        <p:blipFill>
          <a:blip r:embed="rId5" cstate="print"/>
          <a:srcRect/>
          <a:stretch>
            <a:fillRect/>
          </a:stretch>
        </p:blipFill>
        <p:spPr bwMode="auto">
          <a:xfrm>
            <a:off x="381000" y="4267200"/>
            <a:ext cx="3733800" cy="2043113"/>
          </a:xfrm>
          <a:prstGeom prst="rect">
            <a:avLst/>
          </a:prstGeom>
          <a:noFill/>
          <a:ln w="9525" cap="flat">
            <a:noFill/>
            <a:round/>
            <a:headEnd/>
            <a:tailEnd/>
          </a:ln>
          <a:effectLst/>
        </p:spPr>
      </p:pic>
      <p:sp>
        <p:nvSpPr>
          <p:cNvPr id="6171" name="Text Box 27"/>
          <p:cNvSpPr txBox="1">
            <a:spLocks noChangeArrowheads="1"/>
          </p:cNvSpPr>
          <p:nvPr/>
        </p:nvSpPr>
        <p:spPr bwMode="auto">
          <a:xfrm>
            <a:off x="5110163" y="928688"/>
            <a:ext cx="1687512"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Tahoma" pitchFamily="32" charset="0"/>
              </a:rPr>
              <a:t>Hot-wire signal</a:t>
            </a:r>
          </a:p>
        </p:txBody>
      </p:sp>
      <p:sp>
        <p:nvSpPr>
          <p:cNvPr id="6172" name="Text Box 28"/>
          <p:cNvSpPr txBox="1">
            <a:spLocks noChangeArrowheads="1"/>
          </p:cNvSpPr>
          <p:nvPr/>
        </p:nvSpPr>
        <p:spPr bwMode="auto">
          <a:xfrm>
            <a:off x="381000" y="3886200"/>
            <a:ext cx="2370138"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Tahoma" pitchFamily="32" charset="0"/>
              </a:rPr>
              <a:t>FFT of hot wire signal</a:t>
            </a:r>
          </a:p>
        </p:txBody>
      </p:sp>
      <p:sp>
        <p:nvSpPr>
          <p:cNvPr id="6173" name="Text Box 29"/>
          <p:cNvSpPr txBox="1">
            <a:spLocks noChangeArrowheads="1"/>
          </p:cNvSpPr>
          <p:nvPr/>
        </p:nvSpPr>
        <p:spPr bwMode="auto">
          <a:xfrm>
            <a:off x="2578100" y="4527550"/>
            <a:ext cx="1174750" cy="917575"/>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Tahoma" pitchFamily="32" charset="0"/>
              </a:rPr>
              <a:t>shedding</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Tahoma" pitchFamily="32" charset="0"/>
              </a:rPr>
              <a:t>frequency</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Tahoma" pitchFamily="32" charset="0"/>
              </a:rPr>
              <a:t>(f)</a:t>
            </a:r>
          </a:p>
        </p:txBody>
      </p:sp>
      <p:sp>
        <p:nvSpPr>
          <p:cNvPr id="6174" name="Line 30"/>
          <p:cNvSpPr>
            <a:spLocks noChangeShapeType="1"/>
          </p:cNvSpPr>
          <p:nvPr/>
        </p:nvSpPr>
        <p:spPr bwMode="auto">
          <a:xfrm flipH="1">
            <a:off x="2360613" y="5029200"/>
            <a:ext cx="231775" cy="228600"/>
          </a:xfrm>
          <a:prstGeom prst="line">
            <a:avLst/>
          </a:prstGeom>
          <a:noFill/>
          <a:ln w="9360" cap="sq">
            <a:solidFill>
              <a:srgbClr val="000000"/>
            </a:solidFill>
            <a:miter lim="800000"/>
            <a:headEnd/>
            <a:tailEnd type="triangle" w="med" len="med"/>
          </a:ln>
          <a:effectLst/>
        </p:spPr>
        <p:txBody>
          <a:bodyPr/>
          <a:lstStyle/>
          <a:p>
            <a:endParaRPr lang="en-US"/>
          </a:p>
        </p:txBody>
      </p:sp>
      <p:graphicFrame>
        <p:nvGraphicFramePr>
          <p:cNvPr id="6175" name="Object 31"/>
          <p:cNvGraphicFramePr>
            <a:graphicFrameLocks noChangeAspect="1"/>
          </p:cNvGraphicFramePr>
          <p:nvPr/>
        </p:nvGraphicFramePr>
        <p:xfrm>
          <a:off x="4724400" y="4419600"/>
          <a:ext cx="3962400" cy="1087438"/>
        </p:xfrm>
        <a:graphic>
          <a:graphicData uri="http://schemas.openxmlformats.org/presentationml/2006/ole">
            <mc:AlternateContent xmlns:mc="http://schemas.openxmlformats.org/markup-compatibility/2006">
              <mc:Choice xmlns:v="urn:schemas-microsoft-com:vml" Requires="v">
                <p:oleObj spid="_x0000_s25611" r:id="rId6" imgW="1434960" imgH="393480" progId="Equation.DSMT4">
                  <p:embed/>
                </p:oleObj>
              </mc:Choice>
              <mc:Fallback>
                <p:oleObj r:id="rId6" imgW="1434960" imgH="39348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4419600"/>
                        <a:ext cx="3962400" cy="10874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6176" name="Text Box 32"/>
          <p:cNvSpPr txBox="1">
            <a:spLocks noChangeArrowheads="1"/>
          </p:cNvSpPr>
          <p:nvPr/>
        </p:nvSpPr>
        <p:spPr bwMode="auto">
          <a:xfrm>
            <a:off x="4268788" y="1676400"/>
            <a:ext cx="649287"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Tahoma" pitchFamily="32" charset="0"/>
              </a:rPr>
              <a:t>volts</a:t>
            </a:r>
          </a:p>
        </p:txBody>
      </p:sp>
      <p:sp>
        <p:nvSpPr>
          <p:cNvPr id="6177" name="Text Box 33"/>
          <p:cNvSpPr txBox="1">
            <a:spLocks noChangeArrowheads="1"/>
          </p:cNvSpPr>
          <p:nvPr/>
        </p:nvSpPr>
        <p:spPr bwMode="auto">
          <a:xfrm rot="16200000">
            <a:off x="-403225" y="5053013"/>
            <a:ext cx="1174750"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Tahoma" pitchFamily="32" charset="0"/>
              </a:rPr>
              <a:t>amplitude</a:t>
            </a:r>
          </a:p>
        </p:txBody>
      </p:sp>
      <p:sp>
        <p:nvSpPr>
          <p:cNvPr id="6178" name="Text Box 34"/>
          <p:cNvSpPr txBox="1">
            <a:spLocks noChangeArrowheads="1"/>
          </p:cNvSpPr>
          <p:nvPr/>
        </p:nvSpPr>
        <p:spPr bwMode="auto">
          <a:xfrm>
            <a:off x="6554788" y="3810000"/>
            <a:ext cx="620712"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Tahoma" pitchFamily="32" charset="0"/>
              </a:rPr>
              <a:t>time</a:t>
            </a:r>
          </a:p>
        </p:txBody>
      </p:sp>
      <p:sp>
        <p:nvSpPr>
          <p:cNvPr id="6179" name="Text Box 35"/>
          <p:cNvSpPr txBox="1">
            <a:spLocks noChangeArrowheads="1"/>
          </p:cNvSpPr>
          <p:nvPr/>
        </p:nvSpPr>
        <p:spPr bwMode="auto">
          <a:xfrm>
            <a:off x="1908175" y="6324600"/>
            <a:ext cx="579438"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Tahoma" pitchFamily="32" charset="0"/>
              </a:rPr>
              <a:t>freq</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3" cstate="print"/>
          <a:srcRect/>
          <a:stretch>
            <a:fillRect/>
          </a:stretch>
        </p:blipFill>
        <p:spPr bwMode="auto">
          <a:xfrm>
            <a:off x="2133600" y="1295400"/>
            <a:ext cx="5143500" cy="5143500"/>
          </a:xfrm>
          <a:prstGeom prst="rect">
            <a:avLst/>
          </a:prstGeom>
          <a:noFill/>
          <a:ln w="9525" cap="flat">
            <a:noFill/>
            <a:round/>
            <a:headEnd/>
            <a:tailEnd/>
          </a:ln>
          <a:effectLst/>
        </p:spPr>
      </p:pic>
      <p:sp>
        <p:nvSpPr>
          <p:cNvPr id="7170" name="Text Box 2"/>
          <p:cNvSpPr txBox="1">
            <a:spLocks noChangeArrowheads="1"/>
          </p:cNvSpPr>
          <p:nvPr/>
        </p:nvSpPr>
        <p:spPr bwMode="auto">
          <a:xfrm>
            <a:off x="457200" y="152400"/>
            <a:ext cx="8229600" cy="825500"/>
          </a:xfrm>
          <a:prstGeom prst="rect">
            <a:avLst/>
          </a:prstGeom>
          <a:noFill/>
          <a:ln w="9525" cap="flat">
            <a:noFill/>
            <a:round/>
            <a:headEnd/>
            <a:tailEnd/>
          </a:ln>
          <a:effec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0000"/>
                </a:solidFill>
                <a:latin typeface="Tahoma" pitchFamily="32" charset="0"/>
                <a:cs typeface="Tahoma" pitchFamily="32" charset="0"/>
              </a:rPr>
              <a:t>Not just in the lab: Karman vortex street behind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0000"/>
                </a:solidFill>
                <a:latin typeface="Tahoma" pitchFamily="32" charset="0"/>
                <a:cs typeface="Tahoma" pitchFamily="32" charset="0"/>
              </a:rPr>
              <a:t>a mountain off the Chilean coast</a:t>
            </a:r>
          </a:p>
        </p:txBody>
      </p:sp>
      <p:sp>
        <p:nvSpPr>
          <p:cNvPr id="7171" name="Line 3"/>
          <p:cNvSpPr>
            <a:spLocks noChangeShapeType="1"/>
          </p:cNvSpPr>
          <p:nvPr/>
        </p:nvSpPr>
        <p:spPr bwMode="auto">
          <a:xfrm>
            <a:off x="457200" y="1066800"/>
            <a:ext cx="8229600" cy="1588"/>
          </a:xfrm>
          <a:prstGeom prst="line">
            <a:avLst/>
          </a:prstGeom>
          <a:noFill/>
          <a:ln w="57240" cap="sq">
            <a:solidFill>
              <a:srgbClr val="A50021"/>
            </a:solidFill>
            <a:miter lim="800000"/>
            <a:headEnd/>
            <a:tailEnd/>
          </a:ln>
          <a:effectLst/>
        </p:spPr>
        <p:txBody>
          <a:bodyPr/>
          <a:lstStyle/>
          <a:p>
            <a:endParaRPr lang="en-US"/>
          </a:p>
        </p:txBody>
      </p:sp>
      <p:sp>
        <p:nvSpPr>
          <p:cNvPr id="7172" name="Text Box 4"/>
          <p:cNvSpPr txBox="1">
            <a:spLocks noChangeArrowheads="1"/>
          </p:cNvSpPr>
          <p:nvPr/>
        </p:nvSpPr>
        <p:spPr bwMode="auto">
          <a:xfrm>
            <a:off x="7378700" y="3613150"/>
            <a:ext cx="931863" cy="368300"/>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latin typeface="Tahoma" pitchFamily="32" charset="0"/>
              </a:rPr>
              <a:t>200 km</a:t>
            </a:r>
          </a:p>
        </p:txBody>
      </p:sp>
      <p:sp>
        <p:nvSpPr>
          <p:cNvPr id="7173" name="Line 5"/>
          <p:cNvSpPr>
            <a:spLocks noChangeShapeType="1"/>
          </p:cNvSpPr>
          <p:nvPr/>
        </p:nvSpPr>
        <p:spPr bwMode="auto">
          <a:xfrm flipV="1">
            <a:off x="7620000" y="1370013"/>
            <a:ext cx="1588" cy="2289175"/>
          </a:xfrm>
          <a:prstGeom prst="line">
            <a:avLst/>
          </a:prstGeom>
          <a:noFill/>
          <a:ln w="9360" cap="sq">
            <a:solidFill>
              <a:srgbClr val="000000"/>
            </a:solidFill>
            <a:miter lim="800000"/>
            <a:headEnd/>
            <a:tailEnd type="triangle" w="med" len="med"/>
          </a:ln>
          <a:effectLst/>
        </p:spPr>
        <p:txBody>
          <a:bodyPr/>
          <a:lstStyle/>
          <a:p>
            <a:endParaRPr lang="en-US"/>
          </a:p>
        </p:txBody>
      </p:sp>
      <p:sp>
        <p:nvSpPr>
          <p:cNvPr id="7174" name="Line 6"/>
          <p:cNvSpPr>
            <a:spLocks noChangeShapeType="1"/>
          </p:cNvSpPr>
          <p:nvPr/>
        </p:nvSpPr>
        <p:spPr bwMode="auto">
          <a:xfrm>
            <a:off x="7620000" y="3962400"/>
            <a:ext cx="1588" cy="2438400"/>
          </a:xfrm>
          <a:prstGeom prst="line">
            <a:avLst/>
          </a:prstGeom>
          <a:noFill/>
          <a:ln w="9360" cap="sq">
            <a:solidFill>
              <a:srgbClr val="000000"/>
            </a:solidFill>
            <a:miter lim="800000"/>
            <a:headEnd/>
            <a:tail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Vibrating string experiment</a:t>
            </a:r>
            <a:endParaRPr lang="en-US" dirty="0"/>
          </a:p>
        </p:txBody>
      </p:sp>
      <p:grpSp>
        <p:nvGrpSpPr>
          <p:cNvPr id="7" name="Group 6"/>
          <p:cNvGrpSpPr/>
          <p:nvPr/>
        </p:nvGrpSpPr>
        <p:grpSpPr>
          <a:xfrm>
            <a:off x="1600200" y="3959772"/>
            <a:ext cx="5867400" cy="1526628"/>
            <a:chOff x="1600200" y="3959772"/>
            <a:chExt cx="5867400" cy="1526628"/>
          </a:xfrm>
        </p:grpSpPr>
        <p:sp>
          <p:nvSpPr>
            <p:cNvPr id="4" name="Rectangle 3"/>
            <p:cNvSpPr/>
            <p:nvPr/>
          </p:nvSpPr>
          <p:spPr>
            <a:xfrm>
              <a:off x="1600200" y="3962400"/>
              <a:ext cx="228600" cy="1371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00200" y="5334000"/>
              <a:ext cx="5867400" cy="1524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239000" y="3959772"/>
              <a:ext cx="228600" cy="1371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6400800" y="3959772"/>
            <a:ext cx="838200"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62700" y="2775654"/>
            <a:ext cx="914400" cy="1200329"/>
          </a:xfrm>
          <a:prstGeom prst="rect">
            <a:avLst/>
          </a:prstGeom>
          <a:noFill/>
        </p:spPr>
        <p:txBody>
          <a:bodyPr wrap="square" rtlCol="0">
            <a:spAutoFit/>
          </a:bodyPr>
          <a:lstStyle/>
          <a:p>
            <a:pPr algn="ctr"/>
            <a:r>
              <a:rPr lang="en-US" dirty="0" smtClean="0"/>
              <a:t>Strain gauge load cell</a:t>
            </a:r>
            <a:endParaRPr lang="en-US" dirty="0"/>
          </a:p>
        </p:txBody>
      </p:sp>
      <p:cxnSp>
        <p:nvCxnSpPr>
          <p:cNvPr id="11" name="Straight Connector 10"/>
          <p:cNvCxnSpPr>
            <a:stCxn id="8" idx="1"/>
          </p:cNvCxnSpPr>
          <p:nvPr/>
        </p:nvCxnSpPr>
        <p:spPr>
          <a:xfrm flipH="1">
            <a:off x="1828800" y="4227786"/>
            <a:ext cx="4572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0" y="4227786"/>
            <a:ext cx="533400" cy="11035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66900" y="5599387"/>
            <a:ext cx="1371600" cy="646331"/>
          </a:xfrm>
          <a:prstGeom prst="rect">
            <a:avLst/>
          </a:prstGeom>
          <a:noFill/>
        </p:spPr>
        <p:txBody>
          <a:bodyPr wrap="square" rtlCol="0">
            <a:spAutoFit/>
          </a:bodyPr>
          <a:lstStyle/>
          <a:p>
            <a:pPr algn="ctr"/>
            <a:r>
              <a:rPr lang="en-US" dirty="0" smtClean="0"/>
              <a:t>Piezoelectric load cell</a:t>
            </a:r>
            <a:endParaRPr lang="en-US" dirty="0"/>
          </a:p>
        </p:txBody>
      </p:sp>
      <p:sp>
        <p:nvSpPr>
          <p:cNvPr id="14" name="TextBox 13"/>
          <p:cNvSpPr txBox="1"/>
          <p:nvPr/>
        </p:nvSpPr>
        <p:spPr>
          <a:xfrm>
            <a:off x="2933700" y="3725761"/>
            <a:ext cx="2590800" cy="369332"/>
          </a:xfrm>
          <a:prstGeom prst="rect">
            <a:avLst/>
          </a:prstGeom>
          <a:noFill/>
        </p:spPr>
        <p:txBody>
          <a:bodyPr wrap="square" rtlCol="0">
            <a:spAutoFit/>
          </a:bodyPr>
          <a:lstStyle/>
          <a:p>
            <a:r>
              <a:rPr lang="en-US" dirty="0" smtClean="0"/>
              <a:t>Guitar string</a:t>
            </a:r>
            <a:endParaRPr lang="en-US" dirty="0"/>
          </a:p>
        </p:txBody>
      </p:sp>
    </p:spTree>
    <p:extLst>
      <p:ext uri="{BB962C8B-B14F-4D97-AF65-F5344CB8AC3E}">
        <p14:creationId xmlns:p14="http://schemas.microsoft.com/office/powerpoint/2010/main" val="113987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4" name="Text Placeholder 3"/>
          <p:cNvSpPr>
            <a:spLocks noGrp="1"/>
          </p:cNvSpPr>
          <p:nvPr>
            <p:ph type="body" idx="1"/>
          </p:nvPr>
        </p:nvSpPr>
        <p:spPr/>
        <p:txBody>
          <a:bodyPr/>
          <a:lstStyle/>
          <a:p>
            <a:r>
              <a:rPr lang="en-US" dirty="0" smtClean="0"/>
              <a:t>Assumptions</a:t>
            </a:r>
            <a:endParaRPr lang="en-US" dirty="0"/>
          </a:p>
        </p:txBody>
      </p:sp>
      <p:sp>
        <p:nvSpPr>
          <p:cNvPr id="5" name="Content Placeholder 4"/>
          <p:cNvSpPr>
            <a:spLocks noGrp="1"/>
          </p:cNvSpPr>
          <p:nvPr>
            <p:ph sz="half" idx="2"/>
          </p:nvPr>
        </p:nvSpPr>
        <p:spPr/>
        <p:txBody>
          <a:bodyPr>
            <a:normAutofit fontScale="92500"/>
          </a:bodyPr>
          <a:lstStyle/>
          <a:p>
            <a:r>
              <a:rPr lang="en-US" dirty="0" smtClean="0"/>
              <a:t>Mass per unit length is constant = </a:t>
            </a:r>
            <a:r>
              <a:rPr lang="en-US" dirty="0" smtClean="0">
                <a:sym typeface="Symbol"/>
              </a:rPr>
              <a:t></a:t>
            </a:r>
            <a:endParaRPr lang="en-US" dirty="0" smtClean="0"/>
          </a:p>
          <a:p>
            <a:r>
              <a:rPr lang="en-US" dirty="0" smtClean="0"/>
              <a:t>Can ignore gravitational effects on string.</a:t>
            </a:r>
          </a:p>
          <a:p>
            <a:r>
              <a:rPr lang="en-US" dirty="0" smtClean="0"/>
              <a:t>Bending stiffness is zero.</a:t>
            </a:r>
          </a:p>
          <a:p>
            <a:r>
              <a:rPr lang="en-US" dirty="0" smtClean="0"/>
              <a:t>String moves in one direction.</a:t>
            </a:r>
          </a:p>
          <a:p>
            <a:r>
              <a:rPr lang="en-US" dirty="0" smtClean="0"/>
              <a:t>Each portion of the string only moves normal to the string.</a:t>
            </a:r>
          </a:p>
          <a:p>
            <a:r>
              <a:rPr lang="en-US" dirty="0" smtClean="0"/>
              <a:t>Boundary conditions that u(0,t)=u(</a:t>
            </a:r>
            <a:r>
              <a:rPr lang="en-US" dirty="0" err="1" smtClean="0">
                <a:latin typeface="French Script MT"/>
              </a:rPr>
              <a:t>l</a:t>
            </a:r>
            <a:r>
              <a:rPr lang="en-US" dirty="0" err="1" smtClean="0"/>
              <a:t>,t</a:t>
            </a:r>
            <a:r>
              <a:rPr lang="en-US" dirty="0" smtClean="0"/>
              <a:t>)=0</a:t>
            </a:r>
            <a:endParaRPr lang="en-US" dirty="0"/>
          </a:p>
        </p:txBody>
      </p:sp>
      <p:grpSp>
        <p:nvGrpSpPr>
          <p:cNvPr id="22" name="Group 21"/>
          <p:cNvGrpSpPr/>
          <p:nvPr/>
        </p:nvGrpSpPr>
        <p:grpSpPr>
          <a:xfrm>
            <a:off x="4800600" y="2602468"/>
            <a:ext cx="3733800" cy="2198132"/>
            <a:chOff x="4800600" y="1600200"/>
            <a:chExt cx="3733800" cy="2198132"/>
          </a:xfrm>
        </p:grpSpPr>
        <p:grpSp>
          <p:nvGrpSpPr>
            <p:cNvPr id="23" name="Group 9"/>
            <p:cNvGrpSpPr/>
            <p:nvPr/>
          </p:nvGrpSpPr>
          <p:grpSpPr>
            <a:xfrm>
              <a:off x="5105400" y="2209800"/>
              <a:ext cx="3352800" cy="609600"/>
              <a:chOff x="5105400" y="2209800"/>
              <a:chExt cx="3352800" cy="609600"/>
            </a:xfrm>
          </p:grpSpPr>
          <p:sp>
            <p:nvSpPr>
              <p:cNvPr id="33" name="Rectangle 32"/>
              <p:cNvSpPr/>
              <p:nvPr/>
            </p:nvSpPr>
            <p:spPr>
              <a:xfrm>
                <a:off x="5105400" y="2590800"/>
                <a:ext cx="3352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257800" y="2209800"/>
                <a:ext cx="76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229600" y="2209800"/>
                <a:ext cx="76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 name="Straight Connector 23"/>
            <p:cNvCxnSpPr>
              <a:stCxn id="34" idx="0"/>
              <a:endCxn id="35" idx="0"/>
            </p:cNvCxnSpPr>
            <p:nvPr/>
          </p:nvCxnSpPr>
          <p:spPr>
            <a:xfrm>
              <a:off x="5295900" y="2209800"/>
              <a:ext cx="2971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5342709" y="1905000"/>
              <a:ext cx="2899954" cy="315686"/>
            </a:xfrm>
            <a:custGeom>
              <a:avLst/>
              <a:gdLst>
                <a:gd name="connsiteX0" fmla="*/ 0 w 2899954"/>
                <a:gd name="connsiteY0" fmla="*/ 169817 h 182880"/>
                <a:gd name="connsiteX1" fmla="*/ 1476102 w 2899954"/>
                <a:gd name="connsiteY1" fmla="*/ 0 h 182880"/>
                <a:gd name="connsiteX2" fmla="*/ 2899954 w 2899954"/>
                <a:gd name="connsiteY2" fmla="*/ 182880 h 182880"/>
              </a:gdLst>
              <a:ahLst/>
              <a:cxnLst>
                <a:cxn ang="0">
                  <a:pos x="connsiteX0" y="connsiteY0"/>
                </a:cxn>
                <a:cxn ang="0">
                  <a:pos x="connsiteX1" y="connsiteY1"/>
                </a:cxn>
                <a:cxn ang="0">
                  <a:pos x="connsiteX2" y="connsiteY2"/>
                </a:cxn>
              </a:cxnLst>
              <a:rect l="l" t="t" r="r" b="b"/>
              <a:pathLst>
                <a:path w="2899954" h="182880">
                  <a:moveTo>
                    <a:pt x="0" y="169817"/>
                  </a:moveTo>
                  <a:lnTo>
                    <a:pt x="1476102" y="0"/>
                  </a:lnTo>
                  <a:lnTo>
                    <a:pt x="2899954" y="182880"/>
                  </a:lnTo>
                </a:path>
              </a:pathLst>
            </a:custGeom>
            <a:ln>
              <a:prstDash val="sys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6" name="Straight Arrow Connector 25"/>
            <p:cNvCxnSpPr/>
            <p:nvPr/>
          </p:nvCxnSpPr>
          <p:spPr>
            <a:xfrm flipV="1">
              <a:off x="6400800" y="1981200"/>
              <a:ext cx="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5306646" y="3001108"/>
              <a:ext cx="3227754" cy="429846"/>
            </a:xfrm>
            <a:custGeom>
              <a:avLst/>
              <a:gdLst>
                <a:gd name="connsiteX0" fmla="*/ 0 w 2977662"/>
                <a:gd name="connsiteY0" fmla="*/ 0 h 429846"/>
                <a:gd name="connsiteX1" fmla="*/ 0 w 2977662"/>
                <a:gd name="connsiteY1" fmla="*/ 429846 h 429846"/>
                <a:gd name="connsiteX2" fmla="*/ 2977662 w 2977662"/>
                <a:gd name="connsiteY2" fmla="*/ 429846 h 429846"/>
              </a:gdLst>
              <a:ahLst/>
              <a:cxnLst>
                <a:cxn ang="0">
                  <a:pos x="connsiteX0" y="connsiteY0"/>
                </a:cxn>
                <a:cxn ang="0">
                  <a:pos x="connsiteX1" y="connsiteY1"/>
                </a:cxn>
                <a:cxn ang="0">
                  <a:pos x="connsiteX2" y="connsiteY2"/>
                </a:cxn>
              </a:cxnLst>
              <a:rect l="l" t="t" r="r" b="b"/>
              <a:pathLst>
                <a:path w="2977662" h="429846">
                  <a:moveTo>
                    <a:pt x="0" y="0"/>
                  </a:moveTo>
                  <a:lnTo>
                    <a:pt x="0" y="429846"/>
                  </a:lnTo>
                  <a:lnTo>
                    <a:pt x="2977662" y="429846"/>
                  </a:lnTo>
                </a:path>
              </a:pathLst>
            </a:cu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5105400" y="3352800"/>
              <a:ext cx="609600" cy="369332"/>
            </a:xfrm>
            <a:prstGeom prst="rect">
              <a:avLst/>
            </a:prstGeom>
            <a:noFill/>
          </p:spPr>
          <p:txBody>
            <a:bodyPr wrap="square" rtlCol="0">
              <a:spAutoFit/>
            </a:bodyPr>
            <a:lstStyle/>
            <a:p>
              <a:r>
                <a:rPr lang="en-US" dirty="0"/>
                <a:t>x</a:t>
              </a:r>
              <a:r>
                <a:rPr lang="en-US" dirty="0" smtClean="0"/>
                <a:t>=0</a:t>
              </a:r>
              <a:endParaRPr lang="en-US" dirty="0"/>
            </a:p>
          </p:txBody>
        </p:sp>
        <p:sp>
          <p:nvSpPr>
            <p:cNvPr id="29" name="TextBox 28"/>
            <p:cNvSpPr txBox="1"/>
            <p:nvPr/>
          </p:nvSpPr>
          <p:spPr>
            <a:xfrm>
              <a:off x="7924800" y="3429000"/>
              <a:ext cx="609600" cy="369332"/>
            </a:xfrm>
            <a:prstGeom prst="rect">
              <a:avLst/>
            </a:prstGeom>
            <a:noFill/>
          </p:spPr>
          <p:txBody>
            <a:bodyPr wrap="square" rtlCol="0">
              <a:spAutoFit/>
            </a:bodyPr>
            <a:lstStyle/>
            <a:p>
              <a:r>
                <a:rPr lang="en-US" dirty="0" smtClean="0"/>
                <a:t>x=</a:t>
              </a:r>
              <a:r>
                <a:rPr lang="en-US" dirty="0" smtClean="0">
                  <a:latin typeface="French Script MT"/>
                </a:rPr>
                <a:t>l</a:t>
              </a:r>
              <a:endParaRPr lang="en-US" dirty="0"/>
            </a:p>
          </p:txBody>
        </p:sp>
        <p:cxnSp>
          <p:nvCxnSpPr>
            <p:cNvPr id="30" name="Straight Connector 29"/>
            <p:cNvCxnSpPr>
              <a:stCxn id="35" idx="1"/>
            </p:cNvCxnSpPr>
            <p:nvPr/>
          </p:nvCxnSpPr>
          <p:spPr>
            <a:xfrm>
              <a:off x="8229600" y="2400300"/>
              <a:ext cx="0" cy="102870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67400" y="1600200"/>
              <a:ext cx="914400" cy="369332"/>
            </a:xfrm>
            <a:prstGeom prst="rect">
              <a:avLst/>
            </a:prstGeom>
            <a:noFill/>
          </p:spPr>
          <p:txBody>
            <a:bodyPr wrap="square" rtlCol="0">
              <a:spAutoFit/>
            </a:bodyPr>
            <a:lstStyle/>
            <a:p>
              <a:r>
                <a:rPr lang="en-US" dirty="0"/>
                <a:t>u</a:t>
              </a:r>
              <a:r>
                <a:rPr lang="en-US" dirty="0" smtClean="0"/>
                <a:t>(x, t)</a:t>
              </a:r>
              <a:endParaRPr lang="en-US" dirty="0"/>
            </a:p>
          </p:txBody>
        </p:sp>
        <p:sp>
          <p:nvSpPr>
            <p:cNvPr id="32" name="TextBox 31"/>
            <p:cNvSpPr txBox="1"/>
            <p:nvPr/>
          </p:nvSpPr>
          <p:spPr>
            <a:xfrm>
              <a:off x="4800600" y="3059668"/>
              <a:ext cx="457200" cy="369332"/>
            </a:xfrm>
            <a:prstGeom prst="rect">
              <a:avLst/>
            </a:prstGeom>
            <a:noFill/>
          </p:spPr>
          <p:txBody>
            <a:bodyPr wrap="square" rtlCol="0">
              <a:spAutoFit/>
            </a:bodyPr>
            <a:lstStyle/>
            <a:p>
              <a:r>
                <a:rPr lang="en-US" dirty="0" smtClean="0"/>
                <a:t>u</a:t>
              </a:r>
              <a:endParaRPr lang="en-US"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2133600" y="152400"/>
            <a:ext cx="4572000" cy="1524000"/>
            <a:chOff x="4038600" y="1828800"/>
            <a:chExt cx="4572000" cy="1524000"/>
          </a:xfrm>
        </p:grpSpPr>
        <p:sp>
          <p:nvSpPr>
            <p:cNvPr id="41" name="Freeform 40"/>
            <p:cNvSpPr/>
            <p:nvPr/>
          </p:nvSpPr>
          <p:spPr>
            <a:xfrm>
              <a:off x="5033108" y="2133600"/>
              <a:ext cx="2586892" cy="359508"/>
            </a:xfrm>
            <a:custGeom>
              <a:avLst/>
              <a:gdLst>
                <a:gd name="connsiteX0" fmla="*/ 0 w 2586892"/>
                <a:gd name="connsiteY0" fmla="*/ 359508 h 359508"/>
                <a:gd name="connsiteX1" fmla="*/ 1359877 w 2586892"/>
                <a:gd name="connsiteY1" fmla="*/ 85969 h 359508"/>
                <a:gd name="connsiteX2" fmla="*/ 2586892 w 2586892"/>
                <a:gd name="connsiteY2" fmla="*/ 0 h 359508"/>
              </a:gdLst>
              <a:ahLst/>
              <a:cxnLst>
                <a:cxn ang="0">
                  <a:pos x="connsiteX0" y="connsiteY0"/>
                </a:cxn>
                <a:cxn ang="0">
                  <a:pos x="connsiteX1" y="connsiteY1"/>
                </a:cxn>
                <a:cxn ang="0">
                  <a:pos x="connsiteX2" y="connsiteY2"/>
                </a:cxn>
              </a:cxnLst>
              <a:rect l="l" t="t" r="r" b="b"/>
              <a:pathLst>
                <a:path w="2586892" h="359508">
                  <a:moveTo>
                    <a:pt x="0" y="359508"/>
                  </a:moveTo>
                  <a:cubicBezTo>
                    <a:pt x="464364" y="252697"/>
                    <a:pt x="928728" y="145887"/>
                    <a:pt x="1359877" y="85969"/>
                  </a:cubicBezTo>
                  <a:cubicBezTo>
                    <a:pt x="1791026" y="26051"/>
                    <a:pt x="2188959" y="13025"/>
                    <a:pt x="2586892" y="0"/>
                  </a:cubicBezTo>
                </a:path>
              </a:pathLst>
            </a:cu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a:stCxn id="41" idx="2"/>
            </p:cNvCxnSpPr>
            <p:nvPr/>
          </p:nvCxnSpPr>
          <p:spPr>
            <a:xfrm flipV="1">
              <a:off x="7620000" y="20574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419600" y="25146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2"/>
            </p:cNvCxnSpPr>
            <p:nvPr/>
          </p:nvCxnSpPr>
          <p:spPr>
            <a:xfrm>
              <a:off x="7620000" y="2133600"/>
              <a:ext cx="99060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038600" y="2514600"/>
              <a:ext cx="99060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aphicFrame>
          <p:nvGraphicFramePr>
            <p:cNvPr id="49" name="Object 48"/>
            <p:cNvGraphicFramePr>
              <a:graphicFrameLocks noChangeAspect="1"/>
            </p:cNvGraphicFramePr>
            <p:nvPr/>
          </p:nvGraphicFramePr>
          <p:xfrm>
            <a:off x="4648200" y="2667000"/>
            <a:ext cx="139700" cy="139700"/>
          </p:xfrm>
          <a:graphic>
            <a:graphicData uri="http://schemas.openxmlformats.org/presentationml/2006/ole">
              <mc:AlternateContent xmlns:mc="http://schemas.openxmlformats.org/markup-compatibility/2006">
                <mc:Choice xmlns:v="urn:schemas-microsoft-com:vml" Requires="v">
                  <p:oleObj spid="_x0000_s1127" name="Equation" r:id="rId4" imgW="139680" imgH="139680" progId="Equation.DSMT4">
                    <p:embed/>
                  </p:oleObj>
                </mc:Choice>
                <mc:Fallback>
                  <p:oleObj name="Equation" r:id="rId4" imgW="139680" imgH="13968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66700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49"/>
            <p:cNvGraphicFramePr>
              <a:graphicFrameLocks noChangeAspect="1"/>
            </p:cNvGraphicFramePr>
            <p:nvPr/>
          </p:nvGraphicFramePr>
          <p:xfrm>
            <a:off x="8001000" y="2133600"/>
            <a:ext cx="127000" cy="203200"/>
          </p:xfrm>
          <a:graphic>
            <a:graphicData uri="http://schemas.openxmlformats.org/presentationml/2006/ole">
              <mc:AlternateContent xmlns:mc="http://schemas.openxmlformats.org/markup-compatibility/2006">
                <mc:Choice xmlns:v="urn:schemas-microsoft-com:vml" Requires="v">
                  <p:oleObj spid="_x0000_s1128" name="Equation" r:id="rId6" imgW="126720" imgH="203040" progId="Equation.DSMT4">
                    <p:embed/>
                  </p:oleObj>
                </mc:Choice>
                <mc:Fallback>
                  <p:oleObj name="Equation" r:id="rId6" imgW="126720" imgH="20304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1000" y="21336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50"/>
            <p:cNvGraphicFramePr>
              <a:graphicFrameLocks noChangeAspect="1"/>
            </p:cNvGraphicFramePr>
            <p:nvPr/>
          </p:nvGraphicFramePr>
          <p:xfrm>
            <a:off x="4267200" y="2590800"/>
            <a:ext cx="152400" cy="228600"/>
          </p:xfrm>
          <a:graphic>
            <a:graphicData uri="http://schemas.openxmlformats.org/presentationml/2006/ole">
              <mc:AlternateContent xmlns:mc="http://schemas.openxmlformats.org/markup-compatibility/2006">
                <mc:Choice xmlns:v="urn:schemas-microsoft-com:vml" Requires="v">
                  <p:oleObj spid="_x0000_s1129" name="Equation" r:id="rId8" imgW="152280" imgH="228600" progId="Equation.DSMT4">
                    <p:embed/>
                  </p:oleObj>
                </mc:Choice>
                <mc:Fallback>
                  <p:oleObj name="Equation" r:id="rId8" imgW="152280" imgH="22860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2590800"/>
                          <a:ext cx="152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51"/>
            <p:cNvGraphicFramePr>
              <a:graphicFrameLocks noChangeAspect="1"/>
            </p:cNvGraphicFramePr>
            <p:nvPr/>
          </p:nvGraphicFramePr>
          <p:xfrm>
            <a:off x="8382000" y="1828800"/>
            <a:ext cx="177800" cy="228600"/>
          </p:xfrm>
          <a:graphic>
            <a:graphicData uri="http://schemas.openxmlformats.org/presentationml/2006/ole">
              <mc:AlternateContent xmlns:mc="http://schemas.openxmlformats.org/markup-compatibility/2006">
                <mc:Choice xmlns:v="urn:schemas-microsoft-com:vml" Requires="v">
                  <p:oleObj spid="_x0000_s1130" name="Equation" r:id="rId10" imgW="177480" imgH="228600" progId="Equation.DSMT4">
                    <p:embed/>
                  </p:oleObj>
                </mc:Choice>
                <mc:Fallback>
                  <p:oleObj name="Equation" r:id="rId10" imgW="177480" imgH="22860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0" y="1828800"/>
                          <a:ext cx="1778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4" name="Straight Connector 53"/>
            <p:cNvCxnSpPr/>
            <p:nvPr/>
          </p:nvCxnSpPr>
          <p:spPr>
            <a:xfrm>
              <a:off x="5029200" y="2514600"/>
              <a:ext cx="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20000" y="2133600"/>
              <a:ext cx="0" cy="990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57" name="Object 56"/>
            <p:cNvGraphicFramePr>
              <a:graphicFrameLocks noChangeAspect="1"/>
            </p:cNvGraphicFramePr>
            <p:nvPr/>
          </p:nvGraphicFramePr>
          <p:xfrm>
            <a:off x="5029200" y="3200400"/>
            <a:ext cx="127000" cy="127000"/>
          </p:xfrm>
          <a:graphic>
            <a:graphicData uri="http://schemas.openxmlformats.org/presentationml/2006/ole">
              <mc:AlternateContent xmlns:mc="http://schemas.openxmlformats.org/markup-compatibility/2006">
                <mc:Choice xmlns:v="urn:schemas-microsoft-com:vml" Requires="v">
                  <p:oleObj spid="_x0000_s1131" name="Equation" r:id="rId12" imgW="126720" imgH="126720" progId="Equation.DSMT4">
                    <p:embed/>
                  </p:oleObj>
                </mc:Choice>
                <mc:Fallback>
                  <p:oleObj name="Equation" r:id="rId12" imgW="126720" imgH="12672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9200" y="3200400"/>
                          <a:ext cx="127000" cy="12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7"/>
            <p:cNvGraphicFramePr>
              <a:graphicFrameLocks noChangeAspect="1"/>
            </p:cNvGraphicFramePr>
            <p:nvPr/>
          </p:nvGraphicFramePr>
          <p:xfrm>
            <a:off x="7391400" y="3175000"/>
            <a:ext cx="431800" cy="177800"/>
          </p:xfrm>
          <a:graphic>
            <a:graphicData uri="http://schemas.openxmlformats.org/presentationml/2006/ole">
              <mc:AlternateContent xmlns:mc="http://schemas.openxmlformats.org/markup-compatibility/2006">
                <mc:Choice xmlns:v="urn:schemas-microsoft-com:vml" Requires="v">
                  <p:oleObj spid="_x0000_s1132" name="Equation" r:id="rId14" imgW="431640" imgH="177480" progId="Equation.DSMT4">
                    <p:embed/>
                  </p:oleObj>
                </mc:Choice>
                <mc:Fallback>
                  <p:oleObj name="Equation" r:id="rId14" imgW="431640" imgH="177480" progId="Equation.DSMT4">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91400" y="3175000"/>
                          <a:ext cx="4318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Freeform 58"/>
            <p:cNvSpPr/>
            <p:nvPr/>
          </p:nvSpPr>
          <p:spPr>
            <a:xfrm>
              <a:off x="4603262" y="2508738"/>
              <a:ext cx="46892" cy="109416"/>
            </a:xfrm>
            <a:custGeom>
              <a:avLst/>
              <a:gdLst>
                <a:gd name="connsiteX0" fmla="*/ 0 w 46892"/>
                <a:gd name="connsiteY0" fmla="*/ 0 h 109416"/>
                <a:gd name="connsiteX1" fmla="*/ 7815 w 46892"/>
                <a:gd name="connsiteY1" fmla="*/ 62524 h 109416"/>
                <a:gd name="connsiteX2" fmla="*/ 46892 w 46892"/>
                <a:gd name="connsiteY2" fmla="*/ 109416 h 109416"/>
              </a:gdLst>
              <a:ahLst/>
              <a:cxnLst>
                <a:cxn ang="0">
                  <a:pos x="connsiteX0" y="connsiteY0"/>
                </a:cxn>
                <a:cxn ang="0">
                  <a:pos x="connsiteX1" y="connsiteY1"/>
                </a:cxn>
                <a:cxn ang="0">
                  <a:pos x="connsiteX2" y="connsiteY2"/>
                </a:cxn>
              </a:cxnLst>
              <a:rect l="l" t="t" r="r" b="b"/>
              <a:pathLst>
                <a:path w="46892" h="109416">
                  <a:moveTo>
                    <a:pt x="0" y="0"/>
                  </a:moveTo>
                  <a:cubicBezTo>
                    <a:pt x="0" y="22144"/>
                    <a:pt x="0" y="44288"/>
                    <a:pt x="7815" y="62524"/>
                  </a:cubicBezTo>
                  <a:cubicBezTo>
                    <a:pt x="15630" y="80760"/>
                    <a:pt x="31261" y="95088"/>
                    <a:pt x="46892" y="109416"/>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Freeform 59"/>
            <p:cNvSpPr/>
            <p:nvPr/>
          </p:nvSpPr>
          <p:spPr>
            <a:xfrm>
              <a:off x="8206154" y="2071077"/>
              <a:ext cx="7815" cy="54708"/>
            </a:xfrm>
            <a:custGeom>
              <a:avLst/>
              <a:gdLst>
                <a:gd name="connsiteX0" fmla="*/ 0 w 7815"/>
                <a:gd name="connsiteY0" fmla="*/ 0 h 54708"/>
                <a:gd name="connsiteX1" fmla="*/ 7815 w 7815"/>
                <a:gd name="connsiteY1" fmla="*/ 54708 h 54708"/>
              </a:gdLst>
              <a:ahLst/>
              <a:cxnLst>
                <a:cxn ang="0">
                  <a:pos x="connsiteX0" y="connsiteY0"/>
                </a:cxn>
                <a:cxn ang="0">
                  <a:pos x="connsiteX1" y="connsiteY1"/>
                </a:cxn>
              </a:cxnLst>
              <a:rect l="l" t="t" r="r" b="b"/>
              <a:pathLst>
                <a:path w="7815" h="54708">
                  <a:moveTo>
                    <a:pt x="0" y="0"/>
                  </a:moveTo>
                  <a:cubicBezTo>
                    <a:pt x="3907" y="18236"/>
                    <a:pt x="7815" y="36472"/>
                    <a:pt x="7815" y="5470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2" name="TextBox 61"/>
          <p:cNvSpPr txBox="1"/>
          <p:nvPr/>
        </p:nvSpPr>
        <p:spPr>
          <a:xfrm>
            <a:off x="1143000" y="1676400"/>
            <a:ext cx="6553200" cy="369332"/>
          </a:xfrm>
          <a:prstGeom prst="rect">
            <a:avLst/>
          </a:prstGeom>
          <a:noFill/>
        </p:spPr>
        <p:txBody>
          <a:bodyPr wrap="square" rtlCol="0">
            <a:spAutoFit/>
          </a:bodyPr>
          <a:lstStyle/>
          <a:p>
            <a:r>
              <a:rPr lang="en-US" dirty="0" smtClean="0"/>
              <a:t>Balance forces, use Newton’s Second law to get net force.</a:t>
            </a:r>
            <a:endParaRPr lang="en-US" dirty="0"/>
          </a:p>
        </p:txBody>
      </p:sp>
      <p:graphicFrame>
        <p:nvGraphicFramePr>
          <p:cNvPr id="63" name="Object 62"/>
          <p:cNvGraphicFramePr>
            <a:graphicFrameLocks noChangeAspect="1"/>
          </p:cNvGraphicFramePr>
          <p:nvPr/>
        </p:nvGraphicFramePr>
        <p:xfrm>
          <a:off x="3333750" y="1981200"/>
          <a:ext cx="2260600" cy="533400"/>
        </p:xfrm>
        <a:graphic>
          <a:graphicData uri="http://schemas.openxmlformats.org/presentationml/2006/ole">
            <mc:AlternateContent xmlns:mc="http://schemas.openxmlformats.org/markup-compatibility/2006">
              <mc:Choice xmlns:v="urn:schemas-microsoft-com:vml" Requires="v">
                <p:oleObj spid="_x0000_s1133" name="Equation" r:id="rId16" imgW="2260440" imgH="533160" progId="Equation.DSMT4">
                  <p:embed/>
                </p:oleObj>
              </mc:Choice>
              <mc:Fallback>
                <p:oleObj name="Equation" r:id="rId16" imgW="2260440" imgH="533160" progId="Equation.DSMT4">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33750" y="1981200"/>
                        <a:ext cx="2260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TextBox 63"/>
          <p:cNvSpPr txBox="1"/>
          <p:nvPr/>
        </p:nvSpPr>
        <p:spPr>
          <a:xfrm>
            <a:off x="1143000" y="2590800"/>
            <a:ext cx="6324600" cy="646331"/>
          </a:xfrm>
          <a:prstGeom prst="rect">
            <a:avLst/>
          </a:prstGeom>
          <a:noFill/>
        </p:spPr>
        <p:txBody>
          <a:bodyPr wrap="square" rtlCol="0">
            <a:spAutoFit/>
          </a:bodyPr>
          <a:lstStyle/>
          <a:p>
            <a:r>
              <a:rPr lang="en-US" dirty="0" smtClean="0"/>
              <a:t>Assume string tension is constant while it is oscillating, this means,</a:t>
            </a:r>
            <a:endParaRPr lang="en-US" dirty="0"/>
          </a:p>
        </p:txBody>
      </p:sp>
      <p:graphicFrame>
        <p:nvGraphicFramePr>
          <p:cNvPr id="1036" name="Object 12"/>
          <p:cNvGraphicFramePr>
            <a:graphicFrameLocks noChangeAspect="1"/>
          </p:cNvGraphicFramePr>
          <p:nvPr/>
        </p:nvGraphicFramePr>
        <p:xfrm>
          <a:off x="3568700" y="3022600"/>
          <a:ext cx="1790700" cy="279400"/>
        </p:xfrm>
        <a:graphic>
          <a:graphicData uri="http://schemas.openxmlformats.org/presentationml/2006/ole">
            <mc:AlternateContent xmlns:mc="http://schemas.openxmlformats.org/markup-compatibility/2006">
              <mc:Choice xmlns:v="urn:schemas-microsoft-com:vml" Requires="v">
                <p:oleObj spid="_x0000_s1134" name="Equation" r:id="rId18" imgW="1790640" imgH="279360" progId="Equation.DSMT4">
                  <p:embed/>
                </p:oleObj>
              </mc:Choice>
              <mc:Fallback>
                <p:oleObj name="Equation" r:id="rId18" imgW="1790640" imgH="279360" progId="Equation.DSMT4">
                  <p:embed/>
                  <p:pic>
                    <p:nvPicPr>
                      <p:cNvPr id="0"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68700" y="3022600"/>
                        <a:ext cx="17907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TextBox 66"/>
          <p:cNvSpPr txBox="1"/>
          <p:nvPr/>
        </p:nvSpPr>
        <p:spPr>
          <a:xfrm>
            <a:off x="1143000" y="3352800"/>
            <a:ext cx="6477000" cy="369332"/>
          </a:xfrm>
          <a:prstGeom prst="rect">
            <a:avLst/>
          </a:prstGeom>
          <a:noFill/>
        </p:spPr>
        <p:txBody>
          <a:bodyPr wrap="square" rtlCol="0">
            <a:spAutoFit/>
          </a:bodyPr>
          <a:lstStyle/>
          <a:p>
            <a:r>
              <a:rPr lang="en-US" dirty="0" smtClean="0"/>
              <a:t>This allows us to make some substitutions to simplify the equation</a:t>
            </a:r>
            <a:endParaRPr lang="en-US" dirty="0"/>
          </a:p>
        </p:txBody>
      </p:sp>
      <p:graphicFrame>
        <p:nvGraphicFramePr>
          <p:cNvPr id="68" name="Object 67"/>
          <p:cNvGraphicFramePr>
            <a:graphicFrameLocks noChangeAspect="1"/>
          </p:cNvGraphicFramePr>
          <p:nvPr/>
        </p:nvGraphicFramePr>
        <p:xfrm>
          <a:off x="2667000" y="3810000"/>
          <a:ext cx="3594100" cy="584200"/>
        </p:xfrm>
        <a:graphic>
          <a:graphicData uri="http://schemas.openxmlformats.org/presentationml/2006/ole">
            <mc:AlternateContent xmlns:mc="http://schemas.openxmlformats.org/markup-compatibility/2006">
              <mc:Choice xmlns:v="urn:schemas-microsoft-com:vml" Requires="v">
                <p:oleObj spid="_x0000_s1135" name="Equation" r:id="rId20" imgW="3593880" imgH="583920" progId="Equation.DSMT4">
                  <p:embed/>
                </p:oleObj>
              </mc:Choice>
              <mc:Fallback>
                <p:oleObj name="Equation" r:id="rId20" imgW="3593880" imgH="583920" progId="Equation.DSMT4">
                  <p:embed/>
                  <p:pic>
                    <p:nvPicPr>
                      <p:cNvPr id="0" name="Picture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67000" y="3810000"/>
                        <a:ext cx="35941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TextBox 68"/>
          <p:cNvSpPr txBox="1"/>
          <p:nvPr/>
        </p:nvSpPr>
        <p:spPr>
          <a:xfrm>
            <a:off x="1143000" y="4419600"/>
            <a:ext cx="6781800" cy="381000"/>
          </a:xfrm>
          <a:prstGeom prst="rect">
            <a:avLst/>
          </a:prstGeom>
          <a:noFill/>
        </p:spPr>
        <p:txBody>
          <a:bodyPr wrap="square" rtlCol="0">
            <a:spAutoFit/>
          </a:bodyPr>
          <a:lstStyle/>
          <a:p>
            <a:r>
              <a:rPr lang="en-US" dirty="0" smtClean="0"/>
              <a:t>Using the definition of the tangent</a:t>
            </a:r>
            <a:endParaRPr lang="en-US" dirty="0"/>
          </a:p>
        </p:txBody>
      </p:sp>
      <p:graphicFrame>
        <p:nvGraphicFramePr>
          <p:cNvPr id="70" name="Object 69"/>
          <p:cNvGraphicFramePr>
            <a:graphicFrameLocks noChangeAspect="1"/>
          </p:cNvGraphicFramePr>
          <p:nvPr/>
        </p:nvGraphicFramePr>
        <p:xfrm>
          <a:off x="2971800" y="4800600"/>
          <a:ext cx="2984500" cy="1790700"/>
        </p:xfrm>
        <a:graphic>
          <a:graphicData uri="http://schemas.openxmlformats.org/presentationml/2006/ole">
            <mc:AlternateContent xmlns:mc="http://schemas.openxmlformats.org/markup-compatibility/2006">
              <mc:Choice xmlns:v="urn:schemas-microsoft-com:vml" Requires="v">
                <p:oleObj spid="_x0000_s1136" name="Equation" r:id="rId22" imgW="2984400" imgH="1790640" progId="Equation.DSMT4">
                  <p:embed/>
                </p:oleObj>
              </mc:Choice>
              <mc:Fallback>
                <p:oleObj name="Equation" r:id="rId22" imgW="2984400" imgH="1790640" progId="Equation.DSMT4">
                  <p:embed/>
                  <p:pic>
                    <p:nvPicPr>
                      <p:cNvPr id="0" name="Picture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71800" y="4800600"/>
                        <a:ext cx="2984500"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6248400" y="2057400"/>
            <a:ext cx="1981200" cy="646331"/>
          </a:xfrm>
          <a:prstGeom prst="rect">
            <a:avLst/>
          </a:prstGeom>
          <a:noFill/>
        </p:spPr>
        <p:txBody>
          <a:bodyPr wrap="square" rtlCol="0">
            <a:spAutoFit/>
          </a:bodyPr>
          <a:lstStyle/>
          <a:p>
            <a:pPr>
              <a:buFont typeface="Symbol"/>
              <a:buChar char="r"/>
            </a:pPr>
            <a:r>
              <a:rPr lang="en-US" dirty="0" smtClean="0">
                <a:sym typeface="Symbol"/>
              </a:rPr>
              <a:t>= mass/length</a:t>
            </a:r>
          </a:p>
          <a:p>
            <a:r>
              <a:rPr lang="en-US" dirty="0" smtClean="0">
                <a:sym typeface="Symbol"/>
              </a:rPr>
              <a:t>T = string tension</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902390524"/>
              </p:ext>
            </p:extLst>
          </p:nvPr>
        </p:nvGraphicFramePr>
        <p:xfrm>
          <a:off x="6705600" y="6019816"/>
          <a:ext cx="634950" cy="587250"/>
        </p:xfrm>
        <a:graphic>
          <a:graphicData uri="http://schemas.openxmlformats.org/presentationml/2006/ole">
            <mc:AlternateContent xmlns:mc="http://schemas.openxmlformats.org/markup-compatibility/2006">
              <mc:Choice xmlns:v="urn:schemas-microsoft-com:vml" Requires="v">
                <p:oleObj spid="_x0000_s1137" name="Equation" r:id="rId24" imgW="507960" imgH="469800" progId="Equation.DSMT4">
                  <p:embed/>
                </p:oleObj>
              </mc:Choice>
              <mc:Fallback>
                <p:oleObj name="Equation" r:id="rId24" imgW="507960" imgH="469800" progId="Equation.DSMT4">
                  <p:embed/>
                  <p:pic>
                    <p:nvPicPr>
                      <p:cNvPr id="0" name=""/>
                      <p:cNvPicPr/>
                      <p:nvPr/>
                    </p:nvPicPr>
                    <p:blipFill>
                      <a:blip r:embed="rId25"/>
                      <a:stretch>
                        <a:fillRect/>
                      </a:stretch>
                    </p:blipFill>
                    <p:spPr>
                      <a:xfrm>
                        <a:off x="6705600" y="6019816"/>
                        <a:ext cx="634950" cy="5872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Solution of wave equation using separation of variables</a:t>
            </a:r>
            <a:endParaRPr lang="en-US" sz="2400" dirty="0"/>
          </a:p>
        </p:txBody>
      </p:sp>
      <p:graphicFrame>
        <p:nvGraphicFramePr>
          <p:cNvPr id="2050" name="Object 2"/>
          <p:cNvGraphicFramePr>
            <a:graphicFrameLocks noChangeAspect="1"/>
          </p:cNvGraphicFramePr>
          <p:nvPr/>
        </p:nvGraphicFramePr>
        <p:xfrm>
          <a:off x="4013200" y="1600200"/>
          <a:ext cx="1117600" cy="533400"/>
        </p:xfrm>
        <a:graphic>
          <a:graphicData uri="http://schemas.openxmlformats.org/presentationml/2006/ole">
            <mc:AlternateContent xmlns:mc="http://schemas.openxmlformats.org/markup-compatibility/2006">
              <mc:Choice xmlns:v="urn:schemas-microsoft-com:vml" Requires="v">
                <p:oleObj spid="_x0000_s2086" name="Equation" r:id="rId4" imgW="1117440" imgH="533160" progId="Equation.DSMT4">
                  <p:embed/>
                </p:oleObj>
              </mc:Choice>
              <mc:Fallback>
                <p:oleObj name="Equation" r:id="rId4" imgW="1117440" imgH="5331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3200" y="1600200"/>
                        <a:ext cx="111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2438400" y="2286000"/>
            <a:ext cx="4495800" cy="369332"/>
          </a:xfrm>
          <a:prstGeom prst="rect">
            <a:avLst/>
          </a:prstGeom>
          <a:noFill/>
        </p:spPr>
        <p:txBody>
          <a:bodyPr wrap="square" rtlCol="0">
            <a:spAutoFit/>
          </a:bodyPr>
          <a:lstStyle/>
          <a:p>
            <a:pPr algn="ctr"/>
            <a:r>
              <a:rPr lang="en-US" dirty="0" smtClean="0"/>
              <a:t>Boundary conditions</a:t>
            </a:r>
            <a:endParaRPr lang="en-US" dirty="0"/>
          </a:p>
        </p:txBody>
      </p:sp>
      <p:graphicFrame>
        <p:nvGraphicFramePr>
          <p:cNvPr id="5" name="Object 4"/>
          <p:cNvGraphicFramePr>
            <a:graphicFrameLocks noChangeAspect="1"/>
          </p:cNvGraphicFramePr>
          <p:nvPr/>
        </p:nvGraphicFramePr>
        <p:xfrm>
          <a:off x="3810000" y="2743200"/>
          <a:ext cx="1524000" cy="254000"/>
        </p:xfrm>
        <a:graphic>
          <a:graphicData uri="http://schemas.openxmlformats.org/presentationml/2006/ole">
            <mc:AlternateContent xmlns:mc="http://schemas.openxmlformats.org/markup-compatibility/2006">
              <mc:Choice xmlns:v="urn:schemas-microsoft-com:vml" Requires="v">
                <p:oleObj spid="_x0000_s2087" name="Equation" r:id="rId6" imgW="1523880" imgH="253800" progId="Equation.DSMT4">
                  <p:embed/>
                </p:oleObj>
              </mc:Choice>
              <mc:Fallback>
                <p:oleObj name="Equation" r:id="rId6" imgW="1523880" imgH="2538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743200"/>
                        <a:ext cx="15240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657600" y="3200400"/>
            <a:ext cx="2057400" cy="369332"/>
          </a:xfrm>
          <a:prstGeom prst="rect">
            <a:avLst/>
          </a:prstGeom>
          <a:noFill/>
        </p:spPr>
        <p:txBody>
          <a:bodyPr wrap="square" rtlCol="0">
            <a:spAutoFit/>
          </a:bodyPr>
          <a:lstStyle/>
          <a:p>
            <a:pPr algn="ctr"/>
            <a:r>
              <a:rPr lang="en-US" dirty="0" smtClean="0"/>
              <a:t>Initial conditions</a:t>
            </a:r>
            <a:endParaRPr lang="en-US" dirty="0"/>
          </a:p>
        </p:txBody>
      </p:sp>
      <p:graphicFrame>
        <p:nvGraphicFramePr>
          <p:cNvPr id="7" name="Object 6"/>
          <p:cNvGraphicFramePr>
            <a:graphicFrameLocks noChangeAspect="1"/>
          </p:cNvGraphicFramePr>
          <p:nvPr/>
        </p:nvGraphicFramePr>
        <p:xfrm>
          <a:off x="3276600" y="3581400"/>
          <a:ext cx="2590800" cy="571500"/>
        </p:xfrm>
        <a:graphic>
          <a:graphicData uri="http://schemas.openxmlformats.org/presentationml/2006/ole">
            <mc:AlternateContent xmlns:mc="http://schemas.openxmlformats.org/markup-compatibility/2006">
              <mc:Choice xmlns:v="urn:schemas-microsoft-com:vml" Requires="v">
                <p:oleObj spid="_x0000_s2088" name="Equation" r:id="rId8" imgW="2590560" imgH="571320" progId="Equation.DSMT4">
                  <p:embed/>
                </p:oleObj>
              </mc:Choice>
              <mc:Fallback>
                <p:oleObj name="Equation" r:id="rId8" imgW="2590560" imgH="57132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3581400"/>
                        <a:ext cx="25908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3829050" y="4724400"/>
          <a:ext cx="1485900" cy="254000"/>
        </p:xfrm>
        <a:graphic>
          <a:graphicData uri="http://schemas.openxmlformats.org/presentationml/2006/ole">
            <mc:AlternateContent xmlns:mc="http://schemas.openxmlformats.org/markup-compatibility/2006">
              <mc:Choice xmlns:v="urn:schemas-microsoft-com:vml" Requires="v">
                <p:oleObj spid="_x0000_s2089" name="Equation" r:id="rId10" imgW="1485720" imgH="253800" progId="Equation.DSMT4">
                  <p:embed/>
                </p:oleObj>
              </mc:Choice>
              <mc:Fallback>
                <p:oleObj name="Equation" r:id="rId10" imgW="1485720" imgH="253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9050" y="4724400"/>
                        <a:ext cx="14859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990600" y="4191000"/>
            <a:ext cx="7391400" cy="369332"/>
          </a:xfrm>
          <a:prstGeom prst="rect">
            <a:avLst/>
          </a:prstGeom>
          <a:noFill/>
        </p:spPr>
        <p:txBody>
          <a:bodyPr wrap="square" rtlCol="0">
            <a:spAutoFit/>
          </a:bodyPr>
          <a:lstStyle/>
          <a:p>
            <a:r>
              <a:rPr lang="en-US" dirty="0" smtClean="0"/>
              <a:t>Propose the solution is a product of a time and a position based function.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228600"/>
            <a:ext cx="7162800" cy="646331"/>
          </a:xfrm>
          <a:prstGeom prst="rect">
            <a:avLst/>
          </a:prstGeom>
          <a:noFill/>
        </p:spPr>
        <p:txBody>
          <a:bodyPr wrap="square" rtlCol="0">
            <a:spAutoFit/>
          </a:bodyPr>
          <a:lstStyle/>
          <a:p>
            <a:r>
              <a:rPr lang="en-US" dirty="0" smtClean="0"/>
              <a:t>This allows us to separate the time and position equations to yield two, ordinary linear differential equations.</a:t>
            </a:r>
            <a:endParaRPr lang="en-US" dirty="0"/>
          </a:p>
        </p:txBody>
      </p:sp>
      <p:graphicFrame>
        <p:nvGraphicFramePr>
          <p:cNvPr id="4" name="Object 3"/>
          <p:cNvGraphicFramePr>
            <a:graphicFrameLocks noChangeAspect="1"/>
          </p:cNvGraphicFramePr>
          <p:nvPr/>
        </p:nvGraphicFramePr>
        <p:xfrm>
          <a:off x="4953000" y="1066800"/>
          <a:ext cx="1917700" cy="2044700"/>
        </p:xfrm>
        <a:graphic>
          <a:graphicData uri="http://schemas.openxmlformats.org/presentationml/2006/ole">
            <mc:AlternateContent xmlns:mc="http://schemas.openxmlformats.org/markup-compatibility/2006">
              <mc:Choice xmlns:v="urn:schemas-microsoft-com:vml" Requires="v">
                <p:oleObj spid="_x0000_s3119" name="Equation" r:id="rId4" imgW="1917360" imgH="2044440" progId="Equation.DSMT4">
                  <p:embed/>
                </p:oleObj>
              </mc:Choice>
              <mc:Fallback>
                <p:oleObj name="Equation" r:id="rId4" imgW="1917360" imgH="20444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066800"/>
                        <a:ext cx="1917700" cy="204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371600" y="1066800"/>
            <a:ext cx="2819400" cy="369332"/>
          </a:xfrm>
          <a:prstGeom prst="rect">
            <a:avLst/>
          </a:prstGeom>
          <a:noFill/>
        </p:spPr>
        <p:txBody>
          <a:bodyPr wrap="square" rtlCol="0">
            <a:spAutoFit/>
          </a:bodyPr>
          <a:lstStyle/>
          <a:p>
            <a:r>
              <a:rPr lang="en-US" dirty="0" smtClean="0"/>
              <a:t>Evaluate partial derivatives</a:t>
            </a:r>
          </a:p>
        </p:txBody>
      </p:sp>
      <p:sp>
        <p:nvSpPr>
          <p:cNvPr id="7" name="TextBox 6"/>
          <p:cNvSpPr txBox="1"/>
          <p:nvPr/>
        </p:nvSpPr>
        <p:spPr>
          <a:xfrm>
            <a:off x="457200" y="1676400"/>
            <a:ext cx="4648200" cy="369332"/>
          </a:xfrm>
          <a:prstGeom prst="rect">
            <a:avLst/>
          </a:prstGeom>
          <a:noFill/>
        </p:spPr>
        <p:txBody>
          <a:bodyPr wrap="square" rtlCol="0">
            <a:spAutoFit/>
          </a:bodyPr>
          <a:lstStyle/>
          <a:p>
            <a:r>
              <a:rPr lang="en-US" dirty="0" smtClean="0"/>
              <a:t>Substitute into the partial differential equation.</a:t>
            </a:r>
            <a:endParaRPr lang="en-US" dirty="0"/>
          </a:p>
        </p:txBody>
      </p:sp>
      <p:graphicFrame>
        <p:nvGraphicFramePr>
          <p:cNvPr id="3075" name="Object 3"/>
          <p:cNvGraphicFramePr>
            <a:graphicFrameLocks noChangeAspect="1"/>
          </p:cNvGraphicFramePr>
          <p:nvPr/>
        </p:nvGraphicFramePr>
        <p:xfrm>
          <a:off x="2108200" y="2222500"/>
          <a:ext cx="1346200" cy="292100"/>
        </p:xfrm>
        <a:graphic>
          <a:graphicData uri="http://schemas.openxmlformats.org/presentationml/2006/ole">
            <mc:AlternateContent xmlns:mc="http://schemas.openxmlformats.org/markup-compatibility/2006">
              <mc:Choice xmlns:v="urn:schemas-microsoft-com:vml" Requires="v">
                <p:oleObj spid="_x0000_s3120" name="Equation" r:id="rId6" imgW="1346040" imgH="291960" progId="Equation.DSMT4">
                  <p:embed/>
                </p:oleObj>
              </mc:Choice>
              <mc:Fallback>
                <p:oleObj name="Equation" r:id="rId6" imgW="1346040" imgH="29196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8200" y="2222500"/>
                        <a:ext cx="13462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1295400" y="2667000"/>
            <a:ext cx="2971800" cy="369332"/>
          </a:xfrm>
          <a:prstGeom prst="rect">
            <a:avLst/>
          </a:prstGeom>
          <a:noFill/>
        </p:spPr>
        <p:txBody>
          <a:bodyPr wrap="square" rtlCol="0">
            <a:spAutoFit/>
          </a:bodyPr>
          <a:lstStyle/>
          <a:p>
            <a:pPr algn="ctr"/>
            <a:r>
              <a:rPr lang="en-US" dirty="0" smtClean="0"/>
              <a:t>Separate equations</a:t>
            </a:r>
            <a:endParaRPr lang="en-US" dirty="0"/>
          </a:p>
        </p:txBody>
      </p:sp>
      <p:sp>
        <p:nvSpPr>
          <p:cNvPr id="10" name="TextBox 9"/>
          <p:cNvSpPr txBox="1"/>
          <p:nvPr/>
        </p:nvSpPr>
        <p:spPr>
          <a:xfrm>
            <a:off x="457200" y="3429000"/>
            <a:ext cx="7467600" cy="369332"/>
          </a:xfrm>
          <a:prstGeom prst="rect">
            <a:avLst/>
          </a:prstGeom>
          <a:noFill/>
        </p:spPr>
        <p:txBody>
          <a:bodyPr wrap="square" rtlCol="0">
            <a:spAutoFit/>
          </a:bodyPr>
          <a:lstStyle/>
          <a:p>
            <a:r>
              <a:rPr lang="en-US" dirty="0" smtClean="0"/>
              <a:t>Solve individual linear differential equations.  Propose that F is given by:</a:t>
            </a:r>
            <a:endParaRPr lang="en-US" dirty="0"/>
          </a:p>
        </p:txBody>
      </p:sp>
      <p:graphicFrame>
        <p:nvGraphicFramePr>
          <p:cNvPr id="11" name="Object 10"/>
          <p:cNvGraphicFramePr>
            <a:graphicFrameLocks noChangeAspect="1"/>
          </p:cNvGraphicFramePr>
          <p:nvPr/>
        </p:nvGraphicFramePr>
        <p:xfrm>
          <a:off x="3352800" y="3886200"/>
          <a:ext cx="2197100" cy="292100"/>
        </p:xfrm>
        <a:graphic>
          <a:graphicData uri="http://schemas.openxmlformats.org/presentationml/2006/ole">
            <mc:AlternateContent xmlns:mc="http://schemas.openxmlformats.org/markup-compatibility/2006">
              <mc:Choice xmlns:v="urn:schemas-microsoft-com:vml" Requires="v">
                <p:oleObj spid="_x0000_s3121" name="Equation" r:id="rId8" imgW="2197080" imgH="291960" progId="Equation.DSMT4">
                  <p:embed/>
                </p:oleObj>
              </mc:Choice>
              <mc:Fallback>
                <p:oleObj name="Equation" r:id="rId8" imgW="2197080" imgH="29196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886200"/>
                        <a:ext cx="21971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533400" y="4191000"/>
            <a:ext cx="7772400" cy="369332"/>
          </a:xfrm>
          <a:prstGeom prst="rect">
            <a:avLst/>
          </a:prstGeom>
          <a:noFill/>
        </p:spPr>
        <p:txBody>
          <a:bodyPr wrap="square" rtlCol="0">
            <a:spAutoFit/>
          </a:bodyPr>
          <a:lstStyle/>
          <a:p>
            <a:r>
              <a:rPr lang="en-US" dirty="0" smtClean="0"/>
              <a:t>When we evaluate at boundary conditions, we get A=B=0, so k must be negative.</a:t>
            </a:r>
            <a:endParaRPr lang="en-US" dirty="0"/>
          </a:p>
        </p:txBody>
      </p:sp>
      <p:sp>
        <p:nvSpPr>
          <p:cNvPr id="14" name="TextBox 13"/>
          <p:cNvSpPr txBox="1"/>
          <p:nvPr/>
        </p:nvSpPr>
        <p:spPr>
          <a:xfrm>
            <a:off x="533400" y="4495800"/>
            <a:ext cx="7391400" cy="369332"/>
          </a:xfrm>
          <a:prstGeom prst="rect">
            <a:avLst/>
          </a:prstGeom>
          <a:noFill/>
        </p:spPr>
        <p:txBody>
          <a:bodyPr wrap="square" rtlCol="0">
            <a:spAutoFit/>
          </a:bodyPr>
          <a:lstStyle/>
          <a:p>
            <a:r>
              <a:rPr lang="en-US" dirty="0" smtClean="0"/>
              <a:t>Propose a cyclic function solution.</a:t>
            </a:r>
            <a:endParaRPr lang="en-US" dirty="0"/>
          </a:p>
        </p:txBody>
      </p:sp>
      <p:graphicFrame>
        <p:nvGraphicFramePr>
          <p:cNvPr id="15" name="Object 14"/>
          <p:cNvGraphicFramePr>
            <a:graphicFrameLocks noChangeAspect="1"/>
          </p:cNvGraphicFramePr>
          <p:nvPr/>
        </p:nvGraphicFramePr>
        <p:xfrm>
          <a:off x="3048000" y="4876800"/>
          <a:ext cx="2730500" cy="292100"/>
        </p:xfrm>
        <a:graphic>
          <a:graphicData uri="http://schemas.openxmlformats.org/presentationml/2006/ole">
            <mc:AlternateContent xmlns:mc="http://schemas.openxmlformats.org/markup-compatibility/2006">
              <mc:Choice xmlns:v="urn:schemas-microsoft-com:vml" Requires="v">
                <p:oleObj spid="_x0000_s3122" name="Equation" r:id="rId10" imgW="2730240" imgH="291960" progId="Equation.DSMT4">
                  <p:embed/>
                </p:oleObj>
              </mc:Choice>
              <mc:Fallback>
                <p:oleObj name="Equation" r:id="rId10" imgW="2730240" imgH="29196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4876800"/>
                        <a:ext cx="27305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nvGraphicFramePr>
        <p:xfrm>
          <a:off x="3124200" y="5257800"/>
          <a:ext cx="2476500" cy="1397000"/>
        </p:xfrm>
        <a:graphic>
          <a:graphicData uri="http://schemas.openxmlformats.org/presentationml/2006/ole">
            <mc:AlternateContent xmlns:mc="http://schemas.openxmlformats.org/markup-compatibility/2006">
              <mc:Choice xmlns:v="urn:schemas-microsoft-com:vml" Requires="v">
                <p:oleObj spid="_x0000_s3123" name="Equation" r:id="rId12" imgW="2476440" imgH="1396800" progId="Equation.DSMT4">
                  <p:embed/>
                </p:oleObj>
              </mc:Choice>
              <mc:Fallback>
                <p:oleObj name="Equation" r:id="rId12" imgW="2476440" imgH="13968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4200" y="5257800"/>
                        <a:ext cx="2476500" cy="139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28600"/>
            <a:ext cx="7239000" cy="646331"/>
          </a:xfrm>
          <a:prstGeom prst="rect">
            <a:avLst/>
          </a:prstGeom>
          <a:noFill/>
        </p:spPr>
        <p:txBody>
          <a:bodyPr wrap="square" rtlCol="0">
            <a:spAutoFit/>
          </a:bodyPr>
          <a:lstStyle/>
          <a:p>
            <a:r>
              <a:rPr lang="en-US" dirty="0" smtClean="0"/>
              <a:t>This now restricts k=-p</a:t>
            </a:r>
            <a:r>
              <a:rPr lang="en-US" baseline="30000" dirty="0" smtClean="0"/>
              <a:t>2</a:t>
            </a:r>
            <a:r>
              <a:rPr lang="en-US" dirty="0" smtClean="0"/>
              <a:t> which leads to the following linear differential equation:</a:t>
            </a:r>
            <a:endParaRPr lang="en-US" dirty="0"/>
          </a:p>
        </p:txBody>
      </p:sp>
      <p:graphicFrame>
        <p:nvGraphicFramePr>
          <p:cNvPr id="3" name="Object 2"/>
          <p:cNvGraphicFramePr>
            <a:graphicFrameLocks noChangeAspect="1"/>
          </p:cNvGraphicFramePr>
          <p:nvPr/>
        </p:nvGraphicFramePr>
        <p:xfrm>
          <a:off x="3003550" y="787400"/>
          <a:ext cx="2476500" cy="508000"/>
        </p:xfrm>
        <a:graphic>
          <a:graphicData uri="http://schemas.openxmlformats.org/presentationml/2006/ole">
            <mc:AlternateContent xmlns:mc="http://schemas.openxmlformats.org/markup-compatibility/2006">
              <mc:Choice xmlns:v="urn:schemas-microsoft-com:vml" Requires="v">
                <p:oleObj spid="_x0000_s4152" name="Equation" r:id="rId4" imgW="2476440" imgH="507960" progId="Equation.DSMT4">
                  <p:embed/>
                </p:oleObj>
              </mc:Choice>
              <mc:Fallback>
                <p:oleObj name="Equation" r:id="rId4" imgW="2476440" imgH="5079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550" y="787400"/>
                        <a:ext cx="24765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838200" y="1371600"/>
            <a:ext cx="7086600" cy="369332"/>
          </a:xfrm>
          <a:prstGeom prst="rect">
            <a:avLst/>
          </a:prstGeom>
          <a:noFill/>
        </p:spPr>
        <p:txBody>
          <a:bodyPr wrap="square" rtlCol="0">
            <a:spAutoFit/>
          </a:bodyPr>
          <a:lstStyle/>
          <a:p>
            <a:r>
              <a:rPr lang="en-US" dirty="0" smtClean="0"/>
              <a:t>The general solution to this equation is:</a:t>
            </a:r>
            <a:endParaRPr lang="en-US" dirty="0"/>
          </a:p>
        </p:txBody>
      </p:sp>
      <p:graphicFrame>
        <p:nvGraphicFramePr>
          <p:cNvPr id="5" name="Object 4"/>
          <p:cNvGraphicFramePr>
            <a:graphicFrameLocks noChangeAspect="1"/>
          </p:cNvGraphicFramePr>
          <p:nvPr/>
        </p:nvGraphicFramePr>
        <p:xfrm>
          <a:off x="1987550" y="1701800"/>
          <a:ext cx="4508500" cy="558800"/>
        </p:xfrm>
        <a:graphic>
          <a:graphicData uri="http://schemas.openxmlformats.org/presentationml/2006/ole">
            <mc:AlternateContent xmlns:mc="http://schemas.openxmlformats.org/markup-compatibility/2006">
              <mc:Choice xmlns:v="urn:schemas-microsoft-com:vml" Requires="v">
                <p:oleObj spid="_x0000_s4153" name="Equation" r:id="rId6" imgW="4508280" imgH="558720" progId="Equation.DSMT4">
                  <p:embed/>
                </p:oleObj>
              </mc:Choice>
              <mc:Fallback>
                <p:oleObj name="Equation" r:id="rId6" imgW="4508280" imgH="5587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7550" y="1701800"/>
                        <a:ext cx="45085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38200" y="2209800"/>
            <a:ext cx="5943600" cy="369332"/>
          </a:xfrm>
          <a:prstGeom prst="rect">
            <a:avLst/>
          </a:prstGeom>
          <a:noFill/>
        </p:spPr>
        <p:txBody>
          <a:bodyPr wrap="square" rtlCol="0">
            <a:spAutoFit/>
          </a:bodyPr>
          <a:lstStyle/>
          <a:p>
            <a:r>
              <a:rPr lang="en-US" dirty="0" smtClean="0"/>
              <a:t>Thus, the final solution to the partial differential equation is:</a:t>
            </a:r>
          </a:p>
        </p:txBody>
      </p:sp>
      <p:graphicFrame>
        <p:nvGraphicFramePr>
          <p:cNvPr id="7" name="Object 6"/>
          <p:cNvGraphicFramePr>
            <a:graphicFrameLocks noChangeAspect="1"/>
          </p:cNvGraphicFramePr>
          <p:nvPr/>
        </p:nvGraphicFramePr>
        <p:xfrm>
          <a:off x="1282700" y="2590800"/>
          <a:ext cx="5930900" cy="558800"/>
        </p:xfrm>
        <a:graphic>
          <a:graphicData uri="http://schemas.openxmlformats.org/presentationml/2006/ole">
            <mc:AlternateContent xmlns:mc="http://schemas.openxmlformats.org/markup-compatibility/2006">
              <mc:Choice xmlns:v="urn:schemas-microsoft-com:vml" Requires="v">
                <p:oleObj spid="_x0000_s4154" name="Equation" r:id="rId8" imgW="5930640" imgH="558720" progId="Equation.DSMT4">
                  <p:embed/>
                </p:oleObj>
              </mc:Choice>
              <mc:Fallback>
                <p:oleObj name="Equation" r:id="rId8" imgW="5930640" imgH="55872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2700" y="2590800"/>
                        <a:ext cx="59309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838200" y="3200400"/>
            <a:ext cx="6858000" cy="369332"/>
          </a:xfrm>
          <a:prstGeom prst="rect">
            <a:avLst/>
          </a:prstGeom>
          <a:noFill/>
        </p:spPr>
        <p:txBody>
          <a:bodyPr wrap="square" rtlCol="0">
            <a:spAutoFit/>
          </a:bodyPr>
          <a:lstStyle/>
          <a:p>
            <a:r>
              <a:rPr lang="en-US" dirty="0" smtClean="0"/>
              <a:t>The first initial condition requires that u(x,0)=f(x), therefore;</a:t>
            </a:r>
            <a:endParaRPr lang="en-US" dirty="0"/>
          </a:p>
        </p:txBody>
      </p:sp>
      <p:graphicFrame>
        <p:nvGraphicFramePr>
          <p:cNvPr id="4101" name="Object 5"/>
          <p:cNvGraphicFramePr>
            <a:graphicFrameLocks noChangeAspect="1"/>
          </p:cNvGraphicFramePr>
          <p:nvPr/>
        </p:nvGraphicFramePr>
        <p:xfrm>
          <a:off x="2489200" y="3581400"/>
          <a:ext cx="3505200" cy="558800"/>
        </p:xfrm>
        <a:graphic>
          <a:graphicData uri="http://schemas.openxmlformats.org/presentationml/2006/ole">
            <mc:AlternateContent xmlns:mc="http://schemas.openxmlformats.org/markup-compatibility/2006">
              <mc:Choice xmlns:v="urn:schemas-microsoft-com:vml" Requires="v">
                <p:oleObj spid="_x0000_s4155" name="Equation" r:id="rId10" imgW="3504960" imgH="558720" progId="Equation.DSMT4">
                  <p:embed/>
                </p:oleObj>
              </mc:Choice>
              <mc:Fallback>
                <p:oleObj name="Equation" r:id="rId10" imgW="3504960" imgH="55872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9200" y="3581400"/>
                        <a:ext cx="35052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838200" y="4114800"/>
            <a:ext cx="7162800" cy="381000"/>
          </a:xfrm>
          <a:prstGeom prst="rect">
            <a:avLst/>
          </a:prstGeom>
          <a:noFill/>
        </p:spPr>
        <p:txBody>
          <a:bodyPr wrap="square" rtlCol="0">
            <a:spAutoFit/>
          </a:bodyPr>
          <a:lstStyle/>
          <a:p>
            <a:r>
              <a:rPr lang="en-US" dirty="0" smtClean="0"/>
              <a:t>The </a:t>
            </a:r>
            <a:r>
              <a:rPr lang="en-US" dirty="0" err="1" smtClean="0"/>
              <a:t>B</a:t>
            </a:r>
            <a:r>
              <a:rPr lang="en-US" baseline="-25000" dirty="0" err="1" smtClean="0"/>
              <a:t>n</a:t>
            </a:r>
            <a:r>
              <a:rPr lang="en-US" dirty="0" smtClean="0"/>
              <a:t> values are determined from the Fourier sine series</a:t>
            </a:r>
            <a:endParaRPr lang="en-US" dirty="0"/>
          </a:p>
        </p:txBody>
      </p:sp>
      <p:graphicFrame>
        <p:nvGraphicFramePr>
          <p:cNvPr id="11" name="Object 10"/>
          <p:cNvGraphicFramePr>
            <a:graphicFrameLocks noChangeAspect="1"/>
          </p:cNvGraphicFramePr>
          <p:nvPr/>
        </p:nvGraphicFramePr>
        <p:xfrm>
          <a:off x="3263900" y="4419600"/>
          <a:ext cx="1955800" cy="609600"/>
        </p:xfrm>
        <a:graphic>
          <a:graphicData uri="http://schemas.openxmlformats.org/presentationml/2006/ole">
            <mc:AlternateContent xmlns:mc="http://schemas.openxmlformats.org/markup-compatibility/2006">
              <mc:Choice xmlns:v="urn:schemas-microsoft-com:vml" Requires="v">
                <p:oleObj spid="_x0000_s4156" name="Equation" r:id="rId12" imgW="1955520" imgH="609480" progId="Equation.DSMT4">
                  <p:embed/>
                </p:oleObj>
              </mc:Choice>
              <mc:Fallback>
                <p:oleObj name="Equation" r:id="rId12" imgW="1955520" imgH="60948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63900" y="4419600"/>
                        <a:ext cx="1955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838200" y="5029200"/>
            <a:ext cx="6781800" cy="381000"/>
          </a:xfrm>
          <a:prstGeom prst="rect">
            <a:avLst/>
          </a:prstGeom>
          <a:noFill/>
        </p:spPr>
        <p:txBody>
          <a:bodyPr wrap="square" rtlCol="0">
            <a:spAutoFit/>
          </a:bodyPr>
          <a:lstStyle/>
          <a:p>
            <a:r>
              <a:rPr lang="en-US" dirty="0" smtClean="0"/>
              <a:t>The </a:t>
            </a:r>
            <a:r>
              <a:rPr lang="en-US" dirty="0" err="1" smtClean="0"/>
              <a:t>B</a:t>
            </a:r>
            <a:r>
              <a:rPr lang="en-US" baseline="-25000" dirty="0" err="1" smtClean="0"/>
              <a:t>n</a:t>
            </a:r>
            <a:r>
              <a:rPr lang="en-US" baseline="30000" dirty="0" smtClean="0"/>
              <a:t>*</a:t>
            </a:r>
            <a:r>
              <a:rPr lang="en-US" dirty="0" smtClean="0"/>
              <a:t>are determined from the second boundary condition</a:t>
            </a:r>
            <a:endParaRPr lang="en-US" dirty="0"/>
          </a:p>
        </p:txBody>
      </p:sp>
      <p:graphicFrame>
        <p:nvGraphicFramePr>
          <p:cNvPr id="4103" name="Object 7"/>
          <p:cNvGraphicFramePr>
            <a:graphicFrameLocks noChangeAspect="1"/>
          </p:cNvGraphicFramePr>
          <p:nvPr/>
        </p:nvGraphicFramePr>
        <p:xfrm>
          <a:off x="1739900" y="5486400"/>
          <a:ext cx="5003800" cy="1219200"/>
        </p:xfrm>
        <a:graphic>
          <a:graphicData uri="http://schemas.openxmlformats.org/presentationml/2006/ole">
            <mc:AlternateContent xmlns:mc="http://schemas.openxmlformats.org/markup-compatibility/2006">
              <mc:Choice xmlns:v="urn:schemas-microsoft-com:vml" Requires="v">
                <p:oleObj spid="_x0000_s4157" name="Equation" r:id="rId14" imgW="5003640" imgH="1218960" progId="Equation.DSMT4">
                  <p:embed/>
                </p:oleObj>
              </mc:Choice>
              <mc:Fallback>
                <p:oleObj name="Equation" r:id="rId14" imgW="5003640" imgH="121896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9900" y="5486400"/>
                        <a:ext cx="50038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81000"/>
            <a:ext cx="7620000" cy="369332"/>
          </a:xfrm>
          <a:prstGeom prst="rect">
            <a:avLst/>
          </a:prstGeom>
          <a:noFill/>
        </p:spPr>
        <p:txBody>
          <a:bodyPr wrap="square" rtlCol="0">
            <a:spAutoFit/>
          </a:bodyPr>
          <a:lstStyle/>
          <a:p>
            <a:r>
              <a:rPr lang="en-US" dirty="0" smtClean="0"/>
              <a:t>If we consider the condition that g(x)=0, which means it is not moving at t=0</a:t>
            </a:r>
            <a:endParaRPr lang="en-US" dirty="0"/>
          </a:p>
        </p:txBody>
      </p:sp>
      <p:graphicFrame>
        <p:nvGraphicFramePr>
          <p:cNvPr id="19458" name="Object 2"/>
          <p:cNvGraphicFramePr>
            <a:graphicFrameLocks noChangeAspect="1"/>
          </p:cNvGraphicFramePr>
          <p:nvPr/>
        </p:nvGraphicFramePr>
        <p:xfrm>
          <a:off x="2895600" y="762000"/>
          <a:ext cx="3352800" cy="558800"/>
        </p:xfrm>
        <a:graphic>
          <a:graphicData uri="http://schemas.openxmlformats.org/presentationml/2006/ole">
            <mc:AlternateContent xmlns:mc="http://schemas.openxmlformats.org/markup-compatibility/2006">
              <mc:Choice xmlns:v="urn:schemas-microsoft-com:vml" Requires="v">
                <p:oleObj spid="_x0000_s19485" name="Equation" r:id="rId4" imgW="3352680" imgH="558720" progId="Equation.DSMT4">
                  <p:embed/>
                </p:oleObj>
              </mc:Choice>
              <mc:Fallback>
                <p:oleObj name="Equation" r:id="rId4" imgW="3352680" imgH="55872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762000"/>
                        <a:ext cx="33528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914400" y="1295400"/>
            <a:ext cx="8001000" cy="646331"/>
          </a:xfrm>
          <a:prstGeom prst="rect">
            <a:avLst/>
          </a:prstGeom>
          <a:noFill/>
        </p:spPr>
        <p:txBody>
          <a:bodyPr wrap="square" rtlCol="0">
            <a:spAutoFit/>
          </a:bodyPr>
          <a:lstStyle/>
          <a:p>
            <a:r>
              <a:rPr lang="en-US" dirty="0" smtClean="0"/>
              <a:t>This can be rearranged to form the equation for a traveling wave.  Use the trig formulas to convert the product of the cosine and the sine;</a:t>
            </a:r>
            <a:endParaRPr lang="en-US" dirty="0"/>
          </a:p>
        </p:txBody>
      </p:sp>
      <p:graphicFrame>
        <p:nvGraphicFramePr>
          <p:cNvPr id="19459" name="Object 3"/>
          <p:cNvGraphicFramePr>
            <a:graphicFrameLocks noChangeAspect="1"/>
          </p:cNvGraphicFramePr>
          <p:nvPr/>
        </p:nvGraphicFramePr>
        <p:xfrm>
          <a:off x="2159000" y="2057400"/>
          <a:ext cx="4826000" cy="1168400"/>
        </p:xfrm>
        <a:graphic>
          <a:graphicData uri="http://schemas.openxmlformats.org/presentationml/2006/ole">
            <mc:AlternateContent xmlns:mc="http://schemas.openxmlformats.org/markup-compatibility/2006">
              <mc:Choice xmlns:v="urn:schemas-microsoft-com:vml" Requires="v">
                <p:oleObj spid="_x0000_s19486" name="Equation" r:id="rId6" imgW="4825800" imgH="1168200" progId="Equation.DSMT4">
                  <p:embed/>
                </p:oleObj>
              </mc:Choice>
              <mc:Fallback>
                <p:oleObj name="Equation" r:id="rId6" imgW="4825800" imgH="1168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9000" y="2057400"/>
                        <a:ext cx="482600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838200" y="3276600"/>
            <a:ext cx="7543800" cy="923330"/>
          </a:xfrm>
          <a:prstGeom prst="rect">
            <a:avLst/>
          </a:prstGeom>
          <a:noFill/>
        </p:spPr>
        <p:txBody>
          <a:bodyPr wrap="square" rtlCol="0">
            <a:spAutoFit/>
          </a:bodyPr>
          <a:lstStyle/>
          <a:p>
            <a:r>
              <a:rPr lang="en-US" dirty="0" smtClean="0"/>
              <a:t>Going back to the definition of the Fourier series, we recognize that each of the above summations are the odd components of the Fourier series of f.  We define that odd extension as f</a:t>
            </a:r>
            <a:r>
              <a:rPr lang="en-US" baseline="30000" dirty="0" smtClean="0"/>
              <a:t>*</a:t>
            </a:r>
            <a:endParaRPr lang="en-US" dirty="0"/>
          </a:p>
        </p:txBody>
      </p:sp>
      <p:graphicFrame>
        <p:nvGraphicFramePr>
          <p:cNvPr id="19460" name="Object 4"/>
          <p:cNvGraphicFramePr>
            <a:graphicFrameLocks noChangeAspect="1"/>
          </p:cNvGraphicFramePr>
          <p:nvPr/>
        </p:nvGraphicFramePr>
        <p:xfrm>
          <a:off x="3168650" y="4140200"/>
          <a:ext cx="2806700" cy="1117600"/>
        </p:xfrm>
        <a:graphic>
          <a:graphicData uri="http://schemas.openxmlformats.org/presentationml/2006/ole">
            <mc:AlternateContent xmlns:mc="http://schemas.openxmlformats.org/markup-compatibility/2006">
              <mc:Choice xmlns:v="urn:schemas-microsoft-com:vml" Requires="v">
                <p:oleObj spid="_x0000_s19487" name="Equation" r:id="rId8" imgW="2806560" imgH="1117440" progId="Equation.DSMT4">
                  <p:embed/>
                </p:oleObj>
              </mc:Choice>
              <mc:Fallback>
                <p:oleObj name="Equation" r:id="rId8" imgW="2806560" imgH="111744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8650" y="4140200"/>
                        <a:ext cx="28067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914400" y="5181600"/>
            <a:ext cx="7315200" cy="646331"/>
          </a:xfrm>
          <a:prstGeom prst="rect">
            <a:avLst/>
          </a:prstGeom>
          <a:noFill/>
        </p:spPr>
        <p:txBody>
          <a:bodyPr wrap="square" rtlCol="0">
            <a:spAutoFit/>
          </a:bodyPr>
          <a:lstStyle/>
          <a:p>
            <a:r>
              <a:rPr lang="en-US" dirty="0" smtClean="0"/>
              <a:t>These functions are two traveling waves going in opposite directions that are the odd extension of f.  The diagrams on the following page show this.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4876800" y="1752600"/>
            <a:ext cx="3649784" cy="930031"/>
          </a:xfrm>
          <a:custGeom>
            <a:avLst/>
            <a:gdLst>
              <a:gd name="connsiteX0" fmla="*/ 0 w 3649784"/>
              <a:gd name="connsiteY0" fmla="*/ 930031 h 930031"/>
              <a:gd name="connsiteX1" fmla="*/ 1860061 w 3649784"/>
              <a:gd name="connsiteY1" fmla="*/ 0 h 930031"/>
              <a:gd name="connsiteX2" fmla="*/ 3649784 w 3649784"/>
              <a:gd name="connsiteY2" fmla="*/ 922215 h 930031"/>
            </a:gdLst>
            <a:ahLst/>
            <a:cxnLst>
              <a:cxn ang="0">
                <a:pos x="connsiteX0" y="connsiteY0"/>
              </a:cxn>
              <a:cxn ang="0">
                <a:pos x="connsiteX1" y="connsiteY1"/>
              </a:cxn>
              <a:cxn ang="0">
                <a:pos x="connsiteX2" y="connsiteY2"/>
              </a:cxn>
            </a:cxnLst>
            <a:rect l="l" t="t" r="r" b="b"/>
            <a:pathLst>
              <a:path w="3649784" h="930031">
                <a:moveTo>
                  <a:pt x="0" y="930031"/>
                </a:moveTo>
                <a:lnTo>
                  <a:pt x="1860061" y="0"/>
                </a:lnTo>
                <a:lnTo>
                  <a:pt x="3649784" y="92221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7" name="Group 16"/>
          <p:cNvGrpSpPr/>
          <p:nvPr/>
        </p:nvGrpSpPr>
        <p:grpSpPr>
          <a:xfrm>
            <a:off x="152400" y="3413369"/>
            <a:ext cx="4724400" cy="1311031"/>
            <a:chOff x="2209800" y="2498969"/>
            <a:chExt cx="4724400" cy="1311031"/>
          </a:xfrm>
        </p:grpSpPr>
        <p:grpSp>
          <p:nvGrpSpPr>
            <p:cNvPr id="11" name="Group 10"/>
            <p:cNvGrpSpPr/>
            <p:nvPr/>
          </p:nvGrpSpPr>
          <p:grpSpPr>
            <a:xfrm>
              <a:off x="2743200" y="2498969"/>
              <a:ext cx="4038600" cy="1158631"/>
              <a:chOff x="2743200" y="2498969"/>
              <a:chExt cx="4038600" cy="1158631"/>
            </a:xfrm>
          </p:grpSpPr>
          <p:sp>
            <p:nvSpPr>
              <p:cNvPr id="7" name="Freeform 6"/>
              <p:cNvSpPr/>
              <p:nvPr/>
            </p:nvSpPr>
            <p:spPr>
              <a:xfrm>
                <a:off x="3132016" y="2498969"/>
                <a:ext cx="3649784" cy="930031"/>
              </a:xfrm>
              <a:custGeom>
                <a:avLst/>
                <a:gdLst>
                  <a:gd name="connsiteX0" fmla="*/ 0 w 3649784"/>
                  <a:gd name="connsiteY0" fmla="*/ 930031 h 930031"/>
                  <a:gd name="connsiteX1" fmla="*/ 1860061 w 3649784"/>
                  <a:gd name="connsiteY1" fmla="*/ 0 h 930031"/>
                  <a:gd name="connsiteX2" fmla="*/ 3649784 w 3649784"/>
                  <a:gd name="connsiteY2" fmla="*/ 922215 h 930031"/>
                </a:gdLst>
                <a:ahLst/>
                <a:cxnLst>
                  <a:cxn ang="0">
                    <a:pos x="connsiteX0" y="connsiteY0"/>
                  </a:cxn>
                  <a:cxn ang="0">
                    <a:pos x="connsiteX1" y="connsiteY1"/>
                  </a:cxn>
                  <a:cxn ang="0">
                    <a:pos x="connsiteX2" y="connsiteY2"/>
                  </a:cxn>
                </a:cxnLst>
                <a:rect l="l" t="t" r="r" b="b"/>
                <a:pathLst>
                  <a:path w="3649784" h="930031">
                    <a:moveTo>
                      <a:pt x="0" y="930031"/>
                    </a:moveTo>
                    <a:lnTo>
                      <a:pt x="1860061" y="0"/>
                    </a:lnTo>
                    <a:lnTo>
                      <a:pt x="3649784" y="92221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a:stCxn id="7" idx="0"/>
              </p:cNvCxnSpPr>
              <p:nvPr/>
            </p:nvCxnSpPr>
            <p:spPr>
              <a:xfrm flipH="1">
                <a:off x="2743200" y="3429000"/>
                <a:ext cx="388816" cy="228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286000" y="2500923"/>
              <a:ext cx="4114800" cy="1156677"/>
              <a:chOff x="2286000" y="2500923"/>
              <a:chExt cx="4114800" cy="1156677"/>
            </a:xfrm>
          </p:grpSpPr>
          <p:sp>
            <p:nvSpPr>
              <p:cNvPr id="5" name="Freeform 4"/>
              <p:cNvSpPr/>
              <p:nvPr/>
            </p:nvSpPr>
            <p:spPr>
              <a:xfrm>
                <a:off x="2286000" y="2500923"/>
                <a:ext cx="3649784" cy="930031"/>
              </a:xfrm>
              <a:custGeom>
                <a:avLst/>
                <a:gdLst>
                  <a:gd name="connsiteX0" fmla="*/ 0 w 3649784"/>
                  <a:gd name="connsiteY0" fmla="*/ 930031 h 930031"/>
                  <a:gd name="connsiteX1" fmla="*/ 1860061 w 3649784"/>
                  <a:gd name="connsiteY1" fmla="*/ 0 h 930031"/>
                  <a:gd name="connsiteX2" fmla="*/ 3649784 w 3649784"/>
                  <a:gd name="connsiteY2" fmla="*/ 922215 h 930031"/>
                </a:gdLst>
                <a:ahLst/>
                <a:cxnLst>
                  <a:cxn ang="0">
                    <a:pos x="connsiteX0" y="connsiteY0"/>
                  </a:cxn>
                  <a:cxn ang="0">
                    <a:pos x="connsiteX1" y="connsiteY1"/>
                  </a:cxn>
                  <a:cxn ang="0">
                    <a:pos x="connsiteX2" y="connsiteY2"/>
                  </a:cxn>
                </a:cxnLst>
                <a:rect l="l" t="t" r="r" b="b"/>
                <a:pathLst>
                  <a:path w="3649784" h="930031">
                    <a:moveTo>
                      <a:pt x="0" y="930031"/>
                    </a:moveTo>
                    <a:lnTo>
                      <a:pt x="1860061" y="0"/>
                    </a:lnTo>
                    <a:lnTo>
                      <a:pt x="3649784" y="922215"/>
                    </a:ln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a:off x="5943600" y="3429000"/>
                <a:ext cx="457200" cy="228600"/>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2209800" y="2514600"/>
              <a:ext cx="5334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6400800" y="2667000"/>
              <a:ext cx="5334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21"/>
          <p:cNvSpPr/>
          <p:nvPr/>
        </p:nvSpPr>
        <p:spPr>
          <a:xfrm>
            <a:off x="4900246" y="3657600"/>
            <a:ext cx="3634154" cy="687754"/>
          </a:xfrm>
          <a:custGeom>
            <a:avLst/>
            <a:gdLst>
              <a:gd name="connsiteX0" fmla="*/ 0 w 3634154"/>
              <a:gd name="connsiteY0" fmla="*/ 687754 h 687754"/>
              <a:gd name="connsiteX1" fmla="*/ 1344247 w 3634154"/>
              <a:gd name="connsiteY1" fmla="*/ 7816 h 687754"/>
              <a:gd name="connsiteX2" fmla="*/ 2274277 w 3634154"/>
              <a:gd name="connsiteY2" fmla="*/ 0 h 687754"/>
              <a:gd name="connsiteX3" fmla="*/ 3634154 w 3634154"/>
              <a:gd name="connsiteY3" fmla="*/ 672123 h 687754"/>
            </a:gdLst>
            <a:ahLst/>
            <a:cxnLst>
              <a:cxn ang="0">
                <a:pos x="connsiteX0" y="connsiteY0"/>
              </a:cxn>
              <a:cxn ang="0">
                <a:pos x="connsiteX1" y="connsiteY1"/>
              </a:cxn>
              <a:cxn ang="0">
                <a:pos x="connsiteX2" y="connsiteY2"/>
              </a:cxn>
              <a:cxn ang="0">
                <a:pos x="connsiteX3" y="connsiteY3"/>
              </a:cxn>
            </a:cxnLst>
            <a:rect l="l" t="t" r="r" b="b"/>
            <a:pathLst>
              <a:path w="3634154" h="687754">
                <a:moveTo>
                  <a:pt x="0" y="687754"/>
                </a:moveTo>
                <a:lnTo>
                  <a:pt x="1344247" y="7816"/>
                </a:lnTo>
                <a:lnTo>
                  <a:pt x="2274277" y="0"/>
                </a:lnTo>
                <a:lnTo>
                  <a:pt x="3634154" y="672123"/>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p:cNvCxnSpPr/>
          <p:nvPr/>
        </p:nvCxnSpPr>
        <p:spPr>
          <a:xfrm flipH="1">
            <a:off x="1524000" y="3427046"/>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95600" y="3427046"/>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7" name="Object 26"/>
          <p:cNvGraphicFramePr>
            <a:graphicFrameLocks noChangeAspect="1"/>
          </p:cNvGraphicFramePr>
          <p:nvPr/>
        </p:nvGraphicFramePr>
        <p:xfrm>
          <a:off x="7924800" y="1752600"/>
          <a:ext cx="584200" cy="254000"/>
        </p:xfrm>
        <a:graphic>
          <a:graphicData uri="http://schemas.openxmlformats.org/presentationml/2006/ole">
            <mc:AlternateContent xmlns:mc="http://schemas.openxmlformats.org/markup-compatibility/2006">
              <mc:Choice xmlns:v="urn:schemas-microsoft-com:vml" Requires="v">
                <p:oleObj spid="_x0000_s20494" name="Equation" r:id="rId4" imgW="583920" imgH="253800" progId="Equation.DSMT4">
                  <p:embed/>
                </p:oleObj>
              </mc:Choice>
              <mc:Fallback>
                <p:oleObj name="Equation" r:id="rId4" imgW="583920" imgH="2538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752600"/>
                        <a:ext cx="5842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Freeform 27"/>
          <p:cNvSpPr/>
          <p:nvPr/>
        </p:nvSpPr>
        <p:spPr>
          <a:xfrm>
            <a:off x="609600" y="1736969"/>
            <a:ext cx="3649784" cy="930031"/>
          </a:xfrm>
          <a:custGeom>
            <a:avLst/>
            <a:gdLst>
              <a:gd name="connsiteX0" fmla="*/ 0 w 3649784"/>
              <a:gd name="connsiteY0" fmla="*/ 930031 h 930031"/>
              <a:gd name="connsiteX1" fmla="*/ 1860061 w 3649784"/>
              <a:gd name="connsiteY1" fmla="*/ 0 h 930031"/>
              <a:gd name="connsiteX2" fmla="*/ 3649784 w 3649784"/>
              <a:gd name="connsiteY2" fmla="*/ 922215 h 930031"/>
            </a:gdLst>
            <a:ahLst/>
            <a:cxnLst>
              <a:cxn ang="0">
                <a:pos x="connsiteX0" y="connsiteY0"/>
              </a:cxn>
              <a:cxn ang="0">
                <a:pos x="connsiteX1" y="connsiteY1"/>
              </a:cxn>
              <a:cxn ang="0">
                <a:pos x="connsiteX2" y="connsiteY2"/>
              </a:cxn>
            </a:cxnLst>
            <a:rect l="l" t="t" r="r" b="b"/>
            <a:pathLst>
              <a:path w="3649784" h="930031">
                <a:moveTo>
                  <a:pt x="0" y="930031"/>
                </a:moveTo>
                <a:lnTo>
                  <a:pt x="1860061" y="0"/>
                </a:lnTo>
                <a:lnTo>
                  <a:pt x="3649784" y="92221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Connector 29"/>
          <p:cNvCxnSpPr/>
          <p:nvPr/>
        </p:nvCxnSpPr>
        <p:spPr>
          <a:xfrm>
            <a:off x="762000" y="4800600"/>
            <a:ext cx="3505200" cy="1219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762000" y="4800600"/>
            <a:ext cx="3505200" cy="12192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76800" y="5486400"/>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85800" y="914400"/>
            <a:ext cx="7543800" cy="369332"/>
          </a:xfrm>
          <a:prstGeom prst="rect">
            <a:avLst/>
          </a:prstGeom>
          <a:noFill/>
        </p:spPr>
        <p:txBody>
          <a:bodyPr wrap="square" rtlCol="0">
            <a:spAutoFit/>
          </a:bodyPr>
          <a:lstStyle/>
          <a:p>
            <a:pPr algn="ctr"/>
            <a:r>
              <a:rPr lang="en-US" dirty="0" smtClean="0"/>
              <a:t>String shape as two waves travel in opposite directions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3183</TotalTime>
  <Words>776</Words>
  <Application>Microsoft Office PowerPoint</Application>
  <PresentationFormat>On-screen Show (4:3)</PresentationFormat>
  <Paragraphs>93</Paragraphs>
  <Slides>17</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5" baseType="lpstr">
      <vt:lpstr>Arial</vt:lpstr>
      <vt:lpstr>Calibri</vt:lpstr>
      <vt:lpstr>French Script MT</vt:lpstr>
      <vt:lpstr>Symbol</vt:lpstr>
      <vt:lpstr>Tahoma</vt:lpstr>
      <vt:lpstr>Office Theme</vt:lpstr>
      <vt:lpstr>Equation</vt:lpstr>
      <vt:lpstr>MathType 6.0 Equation</vt:lpstr>
      <vt:lpstr>Vibrating string derivation 1D wave equation</vt:lpstr>
      <vt:lpstr>Vibrating string experiment</vt:lpstr>
      <vt:lpstr>Assumptions</vt:lpstr>
      <vt:lpstr>PowerPoint Presentation</vt:lpstr>
      <vt:lpstr>Solution of wave equation using separation of variables</vt:lpstr>
      <vt:lpstr>PowerPoint Presentation</vt:lpstr>
      <vt:lpstr>PowerPoint Presentation</vt:lpstr>
      <vt:lpstr>PowerPoint Presentation</vt:lpstr>
      <vt:lpstr>PowerPoint Presentation</vt:lpstr>
      <vt:lpstr>OK, I am so excited about this derivation, Professor.  Now how is this going to help me analyze my lab data?</vt:lpstr>
      <vt:lpstr>Vibrating cantilever beam equations</vt:lpstr>
      <vt:lpstr>Determining damping ratio, </vt:lpstr>
      <vt:lpstr>Use of resonance to determine material properties like elastic modulus and damping http://www.imce.eu/youngs-modulus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Vibrating string derivation 1D wave equation</dc:title>
  <dc:creator>Todd Gross</dc:creator>
  <cp:lastModifiedBy>Owner</cp:lastModifiedBy>
  <cp:revision>25</cp:revision>
  <dcterms:created xsi:type="dcterms:W3CDTF">2014-02-26T13:01:42Z</dcterms:created>
  <dcterms:modified xsi:type="dcterms:W3CDTF">2017-02-23T12:41:04Z</dcterms:modified>
</cp:coreProperties>
</file>