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16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5437970-7DD1-4A88-B9FD-B14FC3BC1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4CC02-B2F0-4A40-80F0-9ADE4504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CBAC-6F32-4DE3-B86B-49A67E7F9D97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1ACE17-C264-4F41-8514-EF94CDF10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9D72C8-9E23-4EB9-8CEE-223319CFB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1B0-C15A-4840-AB8B-FD28C08F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6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淺</a:t>
            </a:r>
            <a:r>
              <a:rPr lang="zh-TW" altLang="en-US" sz="6000" dirty="0">
                <a:latin typeface="+mj-ea"/>
              </a:rPr>
              <a:t>談</a:t>
            </a:r>
            <a:r>
              <a:rPr lang="en-US" altLang="zh-TW" sz="6000" dirty="0">
                <a:latin typeface="+mj-ea"/>
              </a:rPr>
              <a:t>VGG</a:t>
            </a: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VERY DEEP CONVOLUTIONAL NETWORKS FOR LARGE-SCALE IMAGE RECOGNITION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59A48-DD40-45BE-A78F-6BD188EB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MULTI-CROP EVALUATION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FE19A3-2E72-4E90-B24F-BFCACE644CE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6635" y="2523956"/>
            <a:ext cx="988833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2CD03-E688-4198-8735-3CEEE3E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FCN vs CNN</a:t>
            </a:r>
            <a:endParaRPr lang="zh-TW" altLang="en-US" dirty="0"/>
          </a:p>
        </p:txBody>
      </p:sp>
      <p:pic>
        <p:nvPicPr>
          <p:cNvPr id="1026" name="Picture 2" descr="https://imgconvert.csdnimg.cn/aHR0cDovL21lbG9udGVhbS5jb20vaW1hZ2UvcXVhbl9qdWFuX2ppX3NoZW5famluZ193YW5nX2x1b19mY25feHVlX3hpX2JpX2ppLzJkZmUwZWNkYjZmOTFkZDY0ZDljOTcwYmFkN2NmMWU3ZWI1NjkzNTQ1N2FlM2U1MTY4NTY1MDczZGVhNGNjMTU?x-oss-process=image/format,png">
            <a:extLst>
              <a:ext uri="{FF2B5EF4-FFF2-40B4-BE49-F238E27FC236}">
                <a16:creationId xmlns:a16="http://schemas.microsoft.com/office/drawing/2014/main" id="{DCE3B982-7FBD-4F11-B854-AC7FA649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7" y="2031369"/>
            <a:ext cx="7143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ACCF49-8895-4223-B50F-B0A4679FA285}"/>
              </a:ext>
            </a:extLst>
          </p:cNvPr>
          <p:cNvSpPr/>
          <p:nvPr/>
        </p:nvSpPr>
        <p:spPr>
          <a:xfrm>
            <a:off x="8987161" y="2476870"/>
            <a:ext cx="1506245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Dense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6DA11F-DB80-42C0-B77D-A8CE4F6EE9B9}"/>
              </a:ext>
            </a:extLst>
          </p:cNvPr>
          <p:cNvSpPr/>
          <p:nvPr/>
        </p:nvSpPr>
        <p:spPr>
          <a:xfrm>
            <a:off x="8987161" y="4651899"/>
            <a:ext cx="1506245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Multi-crop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5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E0BB-849B-45B0-A43F-7894DD6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E193507-BB26-4693-9D5E-D1759AA906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19518" y="1447800"/>
            <a:ext cx="97625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44F8A6-6139-4ED7-A3B4-D36FB367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VERY DEEP CONVOLUTIONAL NETWORKS FOR LARGE-SCALE IMAGE RECOGNITION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F674EB-DE17-42F7-B954-A799A9EE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24"/>
          <a:stretch/>
        </p:blipFill>
        <p:spPr>
          <a:xfrm>
            <a:off x="723150" y="3882043"/>
            <a:ext cx="10745700" cy="12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5FD3-0AF5-4702-9828-40932F2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F771-E848-42DF-A72A-F10F82AAC2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VGG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VGG</a:t>
            </a:r>
            <a:r>
              <a:rPr lang="zh-TW" altLang="en-US" dirty="0"/>
              <a:t>是以較小</a:t>
            </a:r>
            <a:r>
              <a:rPr lang="en-US" altLang="zh-TW" dirty="0"/>
              <a:t>kernel size </a:t>
            </a:r>
            <a:r>
              <a:rPr lang="zh-TW" altLang="en-US" dirty="0"/>
              <a:t>與 </a:t>
            </a:r>
            <a:r>
              <a:rPr lang="en-US" altLang="zh-TW" dirty="0"/>
              <a:t>stride </a:t>
            </a:r>
            <a:r>
              <a:rPr lang="zh-TW" altLang="en-US" dirty="0"/>
              <a:t>的架構設計的</a:t>
            </a:r>
            <a:r>
              <a:rPr lang="en-US" altLang="zh-TW" dirty="0"/>
              <a:t>CNN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以加深</a:t>
            </a:r>
            <a:r>
              <a:rPr lang="en-US" altLang="zh-TW" dirty="0"/>
              <a:t>CNN</a:t>
            </a:r>
            <a:r>
              <a:rPr lang="zh-TW" altLang="en-US" dirty="0"/>
              <a:t>的深度為特點，</a:t>
            </a:r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 設定為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首次應用在</a:t>
            </a:r>
            <a:r>
              <a:rPr lang="en-US" altLang="zh-TW" dirty="0"/>
              <a:t>ILSVRC-2014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ILSVRC(ImageNet Large Scale Visual Recognition Competition)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由</a:t>
            </a:r>
            <a:r>
              <a:rPr lang="en-US" altLang="zh-TW" dirty="0"/>
              <a:t>ImageNet</a:t>
            </a:r>
            <a:r>
              <a:rPr lang="zh-TW" altLang="en-US" dirty="0"/>
              <a:t>所舉辦的年度大規模視覺識別挑戰賽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競賽所使用的</a:t>
            </a:r>
            <a:r>
              <a:rPr lang="en-US" altLang="zh-TW" dirty="0"/>
              <a:t>dataset</a:t>
            </a:r>
            <a:r>
              <a:rPr lang="zh-TW" altLang="en-US" dirty="0"/>
              <a:t>來自於</a:t>
            </a:r>
            <a:r>
              <a:rPr lang="en-US" altLang="zh-TW" dirty="0"/>
              <a:t>ImageNet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競賽中評比的</a:t>
            </a:r>
            <a:r>
              <a:rPr lang="en-US" altLang="zh-TW" dirty="0"/>
              <a:t>Top-5 error rate</a:t>
            </a:r>
            <a:r>
              <a:rPr lang="zh-TW" altLang="en-US" dirty="0"/>
              <a:t>分數</a:t>
            </a:r>
          </a:p>
        </p:txBody>
      </p:sp>
    </p:spTree>
    <p:extLst>
      <p:ext uri="{BB962C8B-B14F-4D97-AF65-F5344CB8AC3E}">
        <p14:creationId xmlns:p14="http://schemas.microsoft.com/office/powerpoint/2010/main" val="38937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36FCD-2934-4E22-A9FE-3FE8D966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increase the degree of depth?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4BB48-CDEE-48FB-8154-553AC8D10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 stack of two 3×3 conv. layers (without spatial pooling in between) has an effective receptive field of 5×5.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57A1BE-2E1E-4CE0-BC25-F2FB4C94E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97"/>
          <a:stretch/>
        </p:blipFill>
        <p:spPr>
          <a:xfrm>
            <a:off x="1348249" y="2750598"/>
            <a:ext cx="4257675" cy="29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6C737AF-4A2F-4F74-912F-B8A90066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" y="4524715"/>
            <a:ext cx="7886330" cy="20586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E3D0D2-1425-4185-9FB5-54DF2FDA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of VGG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0295B3-A18D-4536-92A3-4DA8C65C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59" y="274639"/>
            <a:ext cx="4863141" cy="49587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64F8CC-A4DF-4CC1-BBBB-B495230E9B9C}"/>
              </a:ext>
            </a:extLst>
          </p:cNvPr>
          <p:cNvSpPr txBox="1"/>
          <p:nvPr/>
        </p:nvSpPr>
        <p:spPr>
          <a:xfrm>
            <a:off x="831343" y="1857959"/>
            <a:ext cx="284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+mj-lt"/>
              </a:rPr>
              <a:t>Fixed stride 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+mj-lt"/>
              </a:rPr>
              <a:t>Padding(same)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+mj-lt"/>
              </a:rPr>
              <a:t>Pool size 2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2147851D-79C1-432B-9D3D-CC7272DD57E9}"/>
              </a:ext>
            </a:extLst>
          </p:cNvPr>
          <p:cNvSpPr/>
          <p:nvPr/>
        </p:nvSpPr>
        <p:spPr>
          <a:xfrm>
            <a:off x="6751320" y="472440"/>
            <a:ext cx="4739640" cy="4640580"/>
          </a:xfrm>
          <a:custGeom>
            <a:avLst/>
            <a:gdLst>
              <a:gd name="connsiteX0" fmla="*/ 0 w 4739640"/>
              <a:gd name="connsiteY0" fmla="*/ 3825240 h 4640580"/>
              <a:gd name="connsiteX1" fmla="*/ 3154680 w 4739640"/>
              <a:gd name="connsiteY1" fmla="*/ 3832860 h 4640580"/>
              <a:gd name="connsiteX2" fmla="*/ 3154680 w 4739640"/>
              <a:gd name="connsiteY2" fmla="*/ 0 h 4640580"/>
              <a:gd name="connsiteX3" fmla="*/ 3947160 w 4739640"/>
              <a:gd name="connsiteY3" fmla="*/ 0 h 4640580"/>
              <a:gd name="connsiteX4" fmla="*/ 3947160 w 4739640"/>
              <a:gd name="connsiteY4" fmla="*/ 3832860 h 4640580"/>
              <a:gd name="connsiteX5" fmla="*/ 4732020 w 4739640"/>
              <a:gd name="connsiteY5" fmla="*/ 3825240 h 4640580"/>
              <a:gd name="connsiteX6" fmla="*/ 4739640 w 4739640"/>
              <a:gd name="connsiteY6" fmla="*/ 4632960 h 4640580"/>
              <a:gd name="connsiteX7" fmla="*/ 7620 w 4739640"/>
              <a:gd name="connsiteY7" fmla="*/ 4640580 h 4640580"/>
              <a:gd name="connsiteX8" fmla="*/ 0 w 4739640"/>
              <a:gd name="connsiteY8" fmla="*/ 3825240 h 46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9640" h="4640580">
                <a:moveTo>
                  <a:pt x="0" y="3825240"/>
                </a:moveTo>
                <a:lnTo>
                  <a:pt x="3154680" y="3832860"/>
                </a:lnTo>
                <a:lnTo>
                  <a:pt x="3154680" y="0"/>
                </a:lnTo>
                <a:lnTo>
                  <a:pt x="3947160" y="0"/>
                </a:lnTo>
                <a:lnTo>
                  <a:pt x="3947160" y="3832860"/>
                </a:lnTo>
                <a:lnTo>
                  <a:pt x="4732020" y="3825240"/>
                </a:lnTo>
                <a:lnTo>
                  <a:pt x="4739640" y="4632960"/>
                </a:lnTo>
                <a:lnTo>
                  <a:pt x="7620" y="4640580"/>
                </a:lnTo>
                <a:lnTo>
                  <a:pt x="0" y="382524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ADCEDCC-4DB8-409B-BE7F-C4CA5B7B4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3" y="3377866"/>
            <a:ext cx="4807457" cy="8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733B4-5A48-4A97-8AD5-65DEE3EF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6B96FE-9B8C-413B-91E2-4ADBAF5E182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Using mini-batch gradient descent with momentum</a:t>
                </a:r>
              </a:p>
              <a:p>
                <a:r>
                  <a:rPr lang="en-US" altLang="zh-TW" dirty="0"/>
                  <a:t>The batch size was set to 256, momentum to 0.9.</a:t>
                </a:r>
              </a:p>
              <a:p>
                <a:r>
                  <a:rPr lang="en-US" altLang="zh-TW" dirty="0"/>
                  <a:t>Weight decay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Initial learning rate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br>
                  <a:rPr lang="en-US" altLang="zh-TW" b="0" dirty="0"/>
                </a:br>
                <a:r>
                  <a:rPr lang="en-US" altLang="zh-TW" b="0" dirty="0"/>
                  <a:t>(</a:t>
                </a:r>
                <a:r>
                  <a:rPr lang="en-US" altLang="zh-TW" dirty="0"/>
                  <a:t>decreased by a factor of 10 when the validation set accuracy stopped improving</a:t>
                </a:r>
                <a:r>
                  <a:rPr lang="en-US" altLang="zh-TW" b="0" dirty="0"/>
                  <a:t>)</a:t>
                </a:r>
              </a:p>
              <a:p>
                <a:r>
                  <a:rPr lang="en-US" altLang="zh-TW" dirty="0"/>
                  <a:t>Dropout </a:t>
                </a:r>
                <a:r>
                  <a:rPr lang="en-US" altLang="zh-TW" dirty="0" err="1"/>
                  <a:t>regularisation</a:t>
                </a:r>
                <a:r>
                  <a:rPr lang="en-US" altLang="zh-TW" dirty="0"/>
                  <a:t> for the first two fully-connected layers (dropout ratio set to 0.5)</a:t>
                </a:r>
                <a:endParaRPr lang="en-US" altLang="zh-TW" b="0" dirty="0"/>
              </a:p>
              <a:p>
                <a:r>
                  <a:rPr lang="en-US" altLang="zh-TW" dirty="0"/>
                  <a:t>Train shallow net(configuration A) with random initialization.</a:t>
                </a:r>
              </a:p>
              <a:p>
                <a:r>
                  <a:rPr lang="en-US" altLang="zh-TW" dirty="0"/>
                  <a:t>When training deeper architectures, we </a:t>
                </a:r>
                <a:r>
                  <a:rPr lang="en-US" altLang="zh-TW" dirty="0" err="1"/>
                  <a:t>initialised</a:t>
                </a:r>
                <a:r>
                  <a:rPr lang="en-US" altLang="zh-TW" dirty="0"/>
                  <a:t> the first four convolutional layers and the last three </a:t>
                </a:r>
                <a:r>
                  <a:rPr lang="en-US" altLang="zh-TW" dirty="0" err="1"/>
                  <a:t>fullyconnected</a:t>
                </a:r>
                <a:r>
                  <a:rPr lang="en-US" altLang="zh-TW" dirty="0"/>
                  <a:t> layers with the layers of net A.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6B96FE-9B8C-413B-91E2-4ADBAF5E1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12" t="-1733" r="-176" b="-14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4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5B4D0-F82B-45A0-BF1D-10615F9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size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3345B-1201-43BB-90FC-434B7B0E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822013"/>
            <a:ext cx="9945488" cy="1705213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B7A877A-286F-406C-BBD7-411397E80CFE}"/>
              </a:ext>
            </a:extLst>
          </p:cNvPr>
          <p:cNvCxnSpPr/>
          <p:nvPr/>
        </p:nvCxnSpPr>
        <p:spPr>
          <a:xfrm>
            <a:off x="2179320" y="2666999"/>
            <a:ext cx="110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5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48516-A598-4167-87E7-A7D2F804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SINGLE SCALE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27B42-A29D-4557-A386-2696FEF5C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test image size was set as follows: Q = S for fixed S.</a:t>
            </a:r>
          </a:p>
          <a:p>
            <a:r>
              <a:rPr lang="en-US" altLang="zh-TW" dirty="0"/>
              <a:t>Q = 0.5(</a:t>
            </a:r>
            <a:r>
              <a:rPr lang="en-US" altLang="zh-TW" dirty="0" err="1"/>
              <a:t>Smin</a:t>
            </a:r>
            <a:r>
              <a:rPr lang="en-US" altLang="zh-TW" dirty="0"/>
              <a:t> + </a:t>
            </a:r>
            <a:r>
              <a:rPr lang="en-US" altLang="zh-TW" dirty="0" err="1"/>
              <a:t>Smax</a:t>
            </a:r>
            <a:r>
              <a:rPr lang="en-US" altLang="zh-TW" dirty="0"/>
              <a:t>) for jittered S ∈ [</a:t>
            </a:r>
            <a:r>
              <a:rPr lang="en-US" altLang="zh-TW" dirty="0" err="1"/>
              <a:t>Smin</a:t>
            </a:r>
            <a:r>
              <a:rPr lang="en-US" altLang="zh-TW" dirty="0"/>
              <a:t>, </a:t>
            </a:r>
            <a:r>
              <a:rPr lang="en-US" altLang="zh-TW" dirty="0" err="1"/>
              <a:t>Smax</a:t>
            </a:r>
            <a:r>
              <a:rPr lang="en-US" altLang="zh-TW" dirty="0"/>
              <a:t>].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E212C5-89D7-4C1D-9699-DA8BEFD2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2641425"/>
            <a:ext cx="8092440" cy="35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C8087-7AD6-4AF1-A865-C9FB8767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MULTI-SCALE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2598C-2734-4EF1-A05E-A0585A76EA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Q = {S-32,S,S+32} for fixed S.</a:t>
            </a:r>
          </a:p>
          <a:p>
            <a:r>
              <a:rPr lang="en-US" altLang="zh-TW" dirty="0"/>
              <a:t>Q = {</a:t>
            </a:r>
            <a:r>
              <a:rPr lang="en-US" altLang="zh-TW" dirty="0" err="1"/>
              <a:t>Smin</a:t>
            </a:r>
            <a:r>
              <a:rPr lang="en-US" altLang="zh-TW" dirty="0"/>
              <a:t>, 0.5(</a:t>
            </a:r>
            <a:r>
              <a:rPr lang="en-US" altLang="zh-TW" dirty="0" err="1"/>
              <a:t>Smin</a:t>
            </a:r>
            <a:r>
              <a:rPr lang="en-US" altLang="zh-TW" dirty="0"/>
              <a:t> + </a:t>
            </a:r>
            <a:r>
              <a:rPr lang="en-US" altLang="zh-TW" dirty="0" err="1"/>
              <a:t>Smax</a:t>
            </a:r>
            <a:r>
              <a:rPr lang="en-US" altLang="zh-TW" dirty="0"/>
              <a:t>), </a:t>
            </a:r>
            <a:r>
              <a:rPr lang="en-US" altLang="zh-TW" dirty="0" err="1"/>
              <a:t>Smax</a:t>
            </a:r>
            <a:r>
              <a:rPr lang="en-US" altLang="zh-TW" dirty="0"/>
              <a:t>} for jittered S ∈ [</a:t>
            </a:r>
            <a:r>
              <a:rPr lang="en-US" altLang="zh-TW" dirty="0" err="1"/>
              <a:t>Smin</a:t>
            </a:r>
            <a:r>
              <a:rPr lang="en-US" altLang="zh-TW" dirty="0"/>
              <a:t>, </a:t>
            </a:r>
            <a:r>
              <a:rPr lang="en-US" altLang="zh-TW" dirty="0" err="1"/>
              <a:t>Smax</a:t>
            </a:r>
            <a:r>
              <a:rPr lang="en-US" altLang="zh-TW" dirty="0"/>
              <a:t>].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493AAF-F373-4DD7-99CF-5734A144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2798207"/>
            <a:ext cx="947869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61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11611</TotalTime>
  <Words>332</Words>
  <Application>Microsoft Office PowerPoint</Application>
  <PresentationFormat>寬螢幕</PresentationFormat>
  <Paragraphs>43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Cambria Math</vt:lpstr>
      <vt:lpstr>Franklin Gothic Book</vt:lpstr>
      <vt:lpstr>Perpetua</vt:lpstr>
      <vt:lpstr>Wingdings 2</vt:lpstr>
      <vt:lpstr>常用佈景主題</vt:lpstr>
      <vt:lpstr>VERY DEEP CONVOLUTIONAL NETWORKS FOR LARGE-SCALE IMAGE RECOGNITION</vt:lpstr>
      <vt:lpstr>VERY DEEP CONVOLUTIONAL NETWORKS FOR LARGE-SCALE IMAGE RECOGNITION</vt:lpstr>
      <vt:lpstr>Introduction</vt:lpstr>
      <vt:lpstr>How to increase the degree of depth?</vt:lpstr>
      <vt:lpstr>Architecture of VGG</vt:lpstr>
      <vt:lpstr>Training</vt:lpstr>
      <vt:lpstr>Image size</vt:lpstr>
      <vt:lpstr> SINGLE SCALE EVALUATION</vt:lpstr>
      <vt:lpstr>MULTI-SCALE EVALUATION</vt:lpstr>
      <vt:lpstr>MULTI-CROP EVALUATION</vt:lpstr>
      <vt:lpstr>FCN vs CNN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359</cp:revision>
  <dcterms:created xsi:type="dcterms:W3CDTF">2020-04-02T15:49:13Z</dcterms:created>
  <dcterms:modified xsi:type="dcterms:W3CDTF">2020-07-17T08:31:57Z</dcterms:modified>
</cp:coreProperties>
</file>