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66" r:id="rId7"/>
    <p:sldId id="261" r:id="rId8"/>
    <p:sldId id="268" r:id="rId9"/>
    <p:sldId id="269" r:id="rId10"/>
    <p:sldId id="270" r:id="rId11"/>
    <p:sldId id="265" r:id="rId12"/>
    <p:sldId id="272" r:id="rId13"/>
    <p:sldId id="27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08A-3136-46C5-8B33-CC13A5F92878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5C620BE-B24B-4027-8477-5D7352B710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3" y="1449304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3" y="1396721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3" y="2976650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08A-3136-46C5-8B33-CC13A5F92878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20BE-B24B-4027-8477-5D7352B710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08A-3136-46C5-8B33-CC13A5F92878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20BE-B24B-4027-8477-5D7352B710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08A-3136-46C5-8B33-CC13A5F92878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20BE-B24B-4027-8477-5D7352B710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3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08A-3136-46C5-8B33-CC13A5F92878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4" y="2376831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8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8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C620BE-B24B-4027-8477-5D7352B710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08A-3136-46C5-8B33-CC13A5F92878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20BE-B24B-4027-8477-5D7352B710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1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08A-3136-46C5-8B33-CC13A5F92878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20BE-B24B-4027-8477-5D7352B710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08A-3136-46C5-8B33-CC13A5F92878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20BE-B24B-4027-8477-5D7352B710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08A-3136-46C5-8B33-CC13A5F92878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20BE-B24B-4027-8477-5D7352B710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1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08A-3136-46C5-8B33-CC13A5F92878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20BE-B24B-4027-8477-5D7352B710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1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08A-3136-46C5-8B33-CC13A5F92878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C620BE-B24B-4027-8477-5D7352B710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10" y="4650475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2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10" y="66676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49"/>
            <a:ext cx="2476500" cy="476251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BEF08A-3136-46C5-8B33-CC13A5F92878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5C620BE-B24B-4027-8477-5D7352B710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60486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7000" dirty="0">
                <a:latin typeface="+mj-ea"/>
                <a:ea typeface="+mj-ea"/>
              </a:rPr>
              <a:t>CH2 </a:t>
            </a:r>
            <a:r>
              <a:rPr lang="zh-TW" altLang="en-US" sz="7000" dirty="0">
                <a:latin typeface="+mj-ea"/>
                <a:ea typeface="+mj-ea"/>
              </a:rPr>
              <a:t>感知器</a:t>
            </a:r>
            <a:endParaRPr lang="en-US" altLang="zh-TW" sz="7000" dirty="0">
              <a:latin typeface="+mj-ea"/>
              <a:ea typeface="+mj-ea"/>
            </a:endParaRPr>
          </a:p>
          <a:p>
            <a:endParaRPr lang="en-US" altLang="zh-TW" sz="4000" dirty="0">
              <a:latin typeface="+mj-ea"/>
              <a:ea typeface="+mj-ea"/>
            </a:endParaRPr>
          </a:p>
          <a:p>
            <a:endParaRPr lang="en-US" altLang="zh-TW" sz="4000" dirty="0">
              <a:latin typeface="+mj-ea"/>
              <a:ea typeface="+mj-ea"/>
            </a:endParaRPr>
          </a:p>
          <a:p>
            <a:r>
              <a:rPr lang="en-US" altLang="zh-TW" sz="3400" dirty="0">
                <a:latin typeface="+mj-ea"/>
                <a:ea typeface="+mj-ea"/>
              </a:rPr>
              <a:t>Professor: Lu-Hung Chen</a:t>
            </a:r>
          </a:p>
          <a:p>
            <a:r>
              <a:rPr lang="en-US" altLang="zh-TW" sz="3400" dirty="0" err="1">
                <a:latin typeface="+mj-ea"/>
                <a:ea typeface="+mj-ea"/>
              </a:rPr>
              <a:t>Presenter:Chih-Huan</a:t>
            </a:r>
            <a:r>
              <a:rPr lang="en-US" altLang="zh-TW" sz="3400" dirty="0">
                <a:latin typeface="+mj-ea"/>
                <a:ea typeface="+mj-ea"/>
              </a:rPr>
              <a:t> Wang</a:t>
            </a:r>
            <a:endParaRPr lang="zh-TW" altLang="en-US" sz="3400" dirty="0">
              <a:latin typeface="+mj-ea"/>
              <a:ea typeface="+mj-ea"/>
            </a:endParaRPr>
          </a:p>
          <a:p>
            <a:endParaRPr lang="en-US" altLang="zh-TW" sz="3400" dirty="0"/>
          </a:p>
          <a:p>
            <a:endParaRPr lang="zh-TW" altLang="en-US" sz="40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/>
              <a:t>Deep Learning</a:t>
            </a:r>
            <a:r>
              <a:rPr lang="zh-TW" altLang="en-US" dirty="0"/>
              <a:t>：</a:t>
            </a:r>
            <a:br>
              <a:rPr lang="en-US" altLang="zh-TW" dirty="0"/>
            </a:br>
            <a:r>
              <a:rPr lang="zh-TW" altLang="en-US" sz="3600" dirty="0"/>
              <a:t>用</a:t>
            </a:r>
            <a:r>
              <a:rPr lang="en-US" altLang="zh-TW" sz="3600" dirty="0"/>
              <a:t>Python</a:t>
            </a:r>
            <a:r>
              <a:rPr lang="zh-TW" altLang="en-US" sz="3600" dirty="0"/>
              <a:t>進行深度學習的基礎理論實作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02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914400" y="274639"/>
                <a:ext cx="7474024" cy="114300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多層感知器</a:t>
                </a:r>
                <a:r>
                  <a:rPr lang="en-US" altLang="zh-TW" sz="2800" dirty="0"/>
                  <a:t>(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/>
                      </a:rPr>
                      <m:t>𝑚𝑢𝑙𝑡𝑖</m:t>
                    </m:r>
                    <m:r>
                      <a:rPr lang="en-US" altLang="zh-TW" sz="2800" i="1" dirty="0" smtClean="0">
                        <a:latin typeface="Cambria Math"/>
                      </a:rPr>
                      <m:t>−</m:t>
                    </m:r>
                    <m:r>
                      <a:rPr lang="en-US" altLang="zh-TW" sz="2800" i="1" dirty="0" smtClean="0">
                        <a:latin typeface="Cambria Math"/>
                      </a:rPr>
                      <m:t>𝑙𝑎𝑦𝑒𝑟𝑒𝑑</m:t>
                    </m:r>
                    <m:r>
                      <a:rPr lang="en-US" altLang="zh-TW" sz="2800" i="1" dirty="0" smtClean="0">
                        <a:latin typeface="Cambria Math"/>
                      </a:rPr>
                      <m:t> </m:t>
                    </m:r>
                    <m:r>
                      <a:rPr lang="en-US" altLang="zh-TW" sz="2800" i="1" dirty="0" smtClean="0">
                        <a:latin typeface="Cambria Math"/>
                      </a:rPr>
                      <m:t>𝑝𝑒𝑟𝑐𝑒𝑝𝑡𝑟𝑜𝑛</m:t>
                    </m:r>
                  </m:oMath>
                </a14:m>
                <a:r>
                  <a:rPr lang="en-US" altLang="zh-TW" sz="2800" dirty="0"/>
                  <a:t>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4400" y="274639"/>
                <a:ext cx="7474024" cy="1143000"/>
              </a:xfrm>
              <a:blipFill rotWithShape="1">
                <a:blip r:embed="rId2"/>
                <a:stretch>
                  <a:fillRect l="-2855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以感知器進行「層疊」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以「非線性」區分訊號的傳遞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2314967" y="2699628"/>
            <a:ext cx="4057233" cy="3753708"/>
            <a:chOff x="2409358" y="2195572"/>
            <a:chExt cx="4057233" cy="3753708"/>
          </a:xfrm>
        </p:grpSpPr>
        <p:grpSp>
          <p:nvGrpSpPr>
            <p:cNvPr id="8" name="群組 7"/>
            <p:cNvGrpSpPr/>
            <p:nvPr/>
          </p:nvGrpSpPr>
          <p:grpSpPr>
            <a:xfrm>
              <a:off x="2409358" y="2195572"/>
              <a:ext cx="4057233" cy="3753708"/>
              <a:chOff x="2409358" y="2168860"/>
              <a:chExt cx="4057233" cy="3753708"/>
            </a:xfrm>
          </p:grpSpPr>
          <p:cxnSp>
            <p:nvCxnSpPr>
              <p:cNvPr id="20" name="直線接點 19"/>
              <p:cNvCxnSpPr/>
              <p:nvPr/>
            </p:nvCxnSpPr>
            <p:spPr>
              <a:xfrm>
                <a:off x="2409358" y="4698432"/>
                <a:ext cx="33843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 flipV="1">
                <a:off x="3633494" y="2538192"/>
                <a:ext cx="0" cy="338437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3633494" y="3690432"/>
                <a:ext cx="1008112" cy="100800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6007426" y="4513766"/>
                    <a:ext cx="4591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7426" y="4513766"/>
                    <a:ext cx="45916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3403911" y="2168860"/>
                    <a:ext cx="4644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3911" y="2168860"/>
                    <a:ext cx="46448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文字方塊 24"/>
              <p:cNvSpPr txBox="1"/>
              <p:nvPr/>
            </p:nvSpPr>
            <p:spPr>
              <a:xfrm>
                <a:off x="3329564" y="4698432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(0,0)</a:t>
                </a:r>
                <a:endParaRPr lang="zh-TW" altLang="en-US" dirty="0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4337676" y="4690956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(1,0)</a:t>
                </a:r>
                <a:endParaRPr lang="zh-TW" altLang="en-US" dirty="0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4337676" y="3321100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(1,1)</a:t>
                </a:r>
                <a:endParaRPr lang="zh-TW" altLang="en-US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332224" y="3321100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(0,1)</a:t>
                </a:r>
                <a:endParaRPr lang="zh-TW" altLang="en-US" dirty="0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>
                <a:off x="4564579" y="4608413"/>
                <a:ext cx="159914" cy="13472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590536" y="3649212"/>
                <a:ext cx="108000" cy="108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587977" y="4652915"/>
                <a:ext cx="108000" cy="108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>
                <a:off x="4988150" y="2470830"/>
                <a:ext cx="159914" cy="13472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040064" y="2844232"/>
                <a:ext cx="108000" cy="108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900044" y="2353526"/>
                <a:ext cx="824084" cy="715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字方塊 5"/>
                  <p:cNvSpPr txBox="1"/>
                  <p:nvPr/>
                </p:nvSpPr>
                <p:spPr>
                  <a:xfrm>
                    <a:off x="5194689" y="2348880"/>
                    <a:ext cx="601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4689" y="2348880"/>
                    <a:ext cx="601447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5194689" y="2699628"/>
                    <a:ext cx="601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7" name="文字方塊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4689" y="2699628"/>
                    <a:ext cx="601447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等腰三角形 28"/>
              <p:cNvSpPr/>
              <p:nvPr/>
            </p:nvSpPr>
            <p:spPr>
              <a:xfrm>
                <a:off x="3562020" y="3619583"/>
                <a:ext cx="159914" cy="13472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手繪多邊形 8"/>
            <p:cNvSpPr/>
            <p:nvPr/>
          </p:nvSpPr>
          <p:spPr>
            <a:xfrm>
              <a:off x="3178735" y="3070860"/>
              <a:ext cx="2018105" cy="2202180"/>
            </a:xfrm>
            <a:custGeom>
              <a:avLst/>
              <a:gdLst>
                <a:gd name="connsiteX0" fmla="*/ 52145 w 2018105"/>
                <a:gd name="connsiteY0" fmla="*/ 0 h 2202180"/>
                <a:gd name="connsiteX1" fmla="*/ 699845 w 2018105"/>
                <a:gd name="connsiteY1" fmla="*/ 632460 h 2202180"/>
                <a:gd name="connsiteX2" fmla="*/ 14045 w 2018105"/>
                <a:gd name="connsiteY2" fmla="*/ 1958340 h 2202180"/>
                <a:gd name="connsiteX3" fmla="*/ 1477085 w 2018105"/>
                <a:gd name="connsiteY3" fmla="*/ 1409700 h 2202180"/>
                <a:gd name="connsiteX4" fmla="*/ 2018105 w 2018105"/>
                <a:gd name="connsiteY4" fmla="*/ 2202180 h 220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8105" h="2202180">
                  <a:moveTo>
                    <a:pt x="52145" y="0"/>
                  </a:moveTo>
                  <a:cubicBezTo>
                    <a:pt x="379170" y="153035"/>
                    <a:pt x="706195" y="306070"/>
                    <a:pt x="699845" y="632460"/>
                  </a:cubicBezTo>
                  <a:cubicBezTo>
                    <a:pt x="693495" y="958850"/>
                    <a:pt x="-115495" y="1828800"/>
                    <a:pt x="14045" y="1958340"/>
                  </a:cubicBezTo>
                  <a:cubicBezTo>
                    <a:pt x="143585" y="2087880"/>
                    <a:pt x="1143075" y="1369060"/>
                    <a:pt x="1477085" y="1409700"/>
                  </a:cubicBezTo>
                  <a:cubicBezTo>
                    <a:pt x="1811095" y="1450340"/>
                    <a:pt x="1907615" y="2084070"/>
                    <a:pt x="2018105" y="22021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87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914400" y="548679"/>
            <a:ext cx="4089648" cy="868959"/>
          </a:xfrm>
        </p:spPr>
        <p:txBody>
          <a:bodyPr/>
          <a:lstStyle/>
          <a:p>
            <a:r>
              <a:rPr lang="zh-TW" altLang="en-US" dirty="0"/>
              <a:t>互斥或閘</a:t>
            </a:r>
            <a:r>
              <a:rPr lang="en-US" altLang="zh-TW" dirty="0"/>
              <a:t>(XOR)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內容版面配置區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827846934"/>
                  </p:ext>
                </p:extLst>
              </p:nvPr>
            </p:nvGraphicFramePr>
            <p:xfrm>
              <a:off x="683568" y="3884136"/>
              <a:ext cx="4305670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11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611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11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11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6113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4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內容版面配置區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827846934"/>
                  </p:ext>
                </p:extLst>
              </p:nvPr>
            </p:nvGraphicFramePr>
            <p:xfrm>
              <a:off x="683568" y="3884136"/>
              <a:ext cx="4305670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1134"/>
                    <a:gridCol w="861134"/>
                    <a:gridCol w="861134"/>
                    <a:gridCol w="861134"/>
                    <a:gridCol w="86113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r="-40141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0000" r="-30141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98592" r="-19929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709" r="-1007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00709" r="-709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1" name="群組 60"/>
          <p:cNvGrpSpPr/>
          <p:nvPr/>
        </p:nvGrpSpPr>
        <p:grpSpPr>
          <a:xfrm>
            <a:off x="251520" y="1429264"/>
            <a:ext cx="5312736" cy="2174530"/>
            <a:chOff x="1203480" y="1429264"/>
            <a:chExt cx="5312736" cy="2174530"/>
          </a:xfrm>
        </p:grpSpPr>
        <p:sp>
          <p:nvSpPr>
            <p:cNvPr id="33" name="矩形 32"/>
            <p:cNvSpPr/>
            <p:nvPr/>
          </p:nvSpPr>
          <p:spPr>
            <a:xfrm>
              <a:off x="1203480" y="1429264"/>
              <a:ext cx="5312736" cy="2160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橢圓 33"/>
                <p:cNvSpPr/>
                <p:nvPr/>
              </p:nvSpPr>
              <p:spPr>
                <a:xfrm>
                  <a:off x="1491512" y="1573280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512" y="1573280"/>
                  <a:ext cx="720000" cy="72008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橢圓 34"/>
                <p:cNvSpPr/>
                <p:nvPr/>
              </p:nvSpPr>
              <p:spPr>
                <a:xfrm>
                  <a:off x="1491512" y="2797416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5" name="橢圓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512" y="2797416"/>
                  <a:ext cx="720000" cy="72008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橢圓 35"/>
                <p:cNvSpPr/>
                <p:nvPr/>
              </p:nvSpPr>
              <p:spPr>
                <a:xfrm>
                  <a:off x="5580112" y="2149516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6" name="橢圓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112" y="2149516"/>
                  <a:ext cx="720000" cy="72008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單箭頭接點 36"/>
            <p:cNvCxnSpPr/>
            <p:nvPr/>
          </p:nvCxnSpPr>
          <p:spPr>
            <a:xfrm>
              <a:off x="2261517" y="1916832"/>
              <a:ext cx="144638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橢圓 42"/>
                <p:cNvSpPr/>
                <p:nvPr/>
              </p:nvSpPr>
              <p:spPr>
                <a:xfrm>
                  <a:off x="3707904" y="1573280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橢圓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1573280"/>
                  <a:ext cx="720000" cy="72008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橢圓 43"/>
                <p:cNvSpPr/>
                <p:nvPr/>
              </p:nvSpPr>
              <p:spPr>
                <a:xfrm>
                  <a:off x="3707904" y="2852936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橢圓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2852936"/>
                  <a:ext cx="720000" cy="72008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單箭頭接點 44"/>
            <p:cNvCxnSpPr/>
            <p:nvPr/>
          </p:nvCxnSpPr>
          <p:spPr>
            <a:xfrm>
              <a:off x="2261517" y="3212108"/>
              <a:ext cx="144638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2249027" y="1933320"/>
              <a:ext cx="1446387" cy="127965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 flipV="1">
              <a:off x="2261517" y="1933320"/>
              <a:ext cx="1433897" cy="1279656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2655466" y="1551164"/>
              <a:ext cx="82586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  <a:latin typeface="+mj-lt"/>
                  <a:ea typeface="+mj-ea"/>
                  <a:cs typeface="+mj-cs"/>
                </a:rPr>
                <a:t>NAND</a:t>
              </a:r>
              <a:endParaRPr lang="zh-TW" alt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785016" y="3203684"/>
              <a:ext cx="503664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OR</a:t>
              </a:r>
              <a:endParaRPr lang="zh-TW" altLang="en-US" sz="2000" dirty="0">
                <a:solidFill>
                  <a:srgbClr val="FF0000"/>
                </a:solidFill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53" name="直線單箭頭接點 52"/>
            <p:cNvCxnSpPr>
              <a:stCxn id="43" idx="6"/>
            </p:cNvCxnSpPr>
            <p:nvPr/>
          </p:nvCxnSpPr>
          <p:spPr>
            <a:xfrm>
              <a:off x="4427904" y="1933320"/>
              <a:ext cx="1172796" cy="4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44" idx="6"/>
            </p:cNvCxnSpPr>
            <p:nvPr/>
          </p:nvCxnSpPr>
          <p:spPr>
            <a:xfrm flipV="1">
              <a:off x="4427904" y="2628900"/>
              <a:ext cx="1185496" cy="5840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/>
            <p:cNvSpPr txBox="1"/>
            <p:nvPr/>
          </p:nvSpPr>
          <p:spPr>
            <a:xfrm>
              <a:off x="4696825" y="2324890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j-lt"/>
                  <a:ea typeface="+mj-ea"/>
                  <a:cs typeface="+mj-cs"/>
                </a:rPr>
                <a:t>AND</a:t>
              </a:r>
              <a:endParaRPr lang="zh-TW" altLang="en-US" sz="2000" dirty="0">
                <a:latin typeface="+mj-lt"/>
                <a:ea typeface="+mj-ea"/>
                <a:cs typeface="+mj-cs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44" y="1966514"/>
            <a:ext cx="2826528" cy="11527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38" y="4293096"/>
            <a:ext cx="1604139" cy="108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64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04C91-8BBC-445A-8E5F-09B7912E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互斥或閘</a:t>
            </a:r>
            <a:r>
              <a:rPr lang="en-US" altLang="zh-TW" dirty="0"/>
              <a:t>(XOR)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44DD5BD-A5CA-4AA4-B1F1-84EABA57837E}"/>
              </a:ext>
            </a:extLst>
          </p:cNvPr>
          <p:cNvGrpSpPr/>
          <p:nvPr/>
        </p:nvGrpSpPr>
        <p:grpSpPr>
          <a:xfrm>
            <a:off x="971600" y="1844824"/>
            <a:ext cx="4278623" cy="4135474"/>
            <a:chOff x="4397833" y="2559005"/>
            <a:chExt cx="4278623" cy="413547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DBEF2D65-5EF9-48B6-9EA8-CDAB3B477F9E}"/>
                </a:ext>
              </a:extLst>
            </p:cNvPr>
            <p:cNvGrpSpPr/>
            <p:nvPr/>
          </p:nvGrpSpPr>
          <p:grpSpPr>
            <a:xfrm>
              <a:off x="4619223" y="2699628"/>
              <a:ext cx="4057233" cy="3753708"/>
              <a:chOff x="2409358" y="2168860"/>
              <a:chExt cx="4057233" cy="3753708"/>
            </a:xfrm>
          </p:grpSpPr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E0DE9EA6-BEBE-4F03-B267-9B0F1E86F122}"/>
                  </a:ext>
                </a:extLst>
              </p:cNvPr>
              <p:cNvCxnSpPr/>
              <p:nvPr/>
            </p:nvCxnSpPr>
            <p:spPr>
              <a:xfrm>
                <a:off x="2409358" y="4698432"/>
                <a:ext cx="33843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5198AFB3-9941-4D01-97C7-6C7F7960A950}"/>
                  </a:ext>
                </a:extLst>
              </p:cNvPr>
              <p:cNvCxnSpPr/>
              <p:nvPr/>
            </p:nvCxnSpPr>
            <p:spPr>
              <a:xfrm flipV="1">
                <a:off x="3633494" y="2538192"/>
                <a:ext cx="0" cy="338437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35D5492-C351-49B7-BF69-DA2CBB61FE7B}"/>
                  </a:ext>
                </a:extLst>
              </p:cNvPr>
              <p:cNvSpPr/>
              <p:nvPr/>
            </p:nvSpPr>
            <p:spPr>
              <a:xfrm>
                <a:off x="3633494" y="3690432"/>
                <a:ext cx="1008112" cy="100800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219CECD5-AA12-4F75-887A-F29A61B0A3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7426" y="4513766"/>
                    <a:ext cx="4591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7426" y="4513766"/>
                    <a:ext cx="45916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FE1B0EEE-D041-4BFE-9CF4-08086D96C86B}"/>
                      </a:ext>
                    </a:extLst>
                  </p:cNvPr>
                  <p:cNvSpPr txBox="1"/>
                  <p:nvPr/>
                </p:nvSpPr>
                <p:spPr>
                  <a:xfrm>
                    <a:off x="3403911" y="2168860"/>
                    <a:ext cx="4644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3911" y="2168860"/>
                    <a:ext cx="46448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31DE6EC-200E-4E06-8076-5BDC31F7A6A9}"/>
                  </a:ext>
                </a:extLst>
              </p:cNvPr>
              <p:cNvSpPr txBox="1"/>
              <p:nvPr/>
            </p:nvSpPr>
            <p:spPr>
              <a:xfrm>
                <a:off x="3329564" y="4698432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(0,0)</a:t>
                </a:r>
                <a:endParaRPr lang="zh-TW" altLang="en-US" dirty="0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764C8B7-6249-4671-80A7-7E26D99089C1}"/>
                  </a:ext>
                </a:extLst>
              </p:cNvPr>
              <p:cNvSpPr txBox="1"/>
              <p:nvPr/>
            </p:nvSpPr>
            <p:spPr>
              <a:xfrm>
                <a:off x="4337676" y="4690956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(1,0)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DE5DFC4-BED5-4C09-83D3-0F7022A8A466}"/>
                  </a:ext>
                </a:extLst>
              </p:cNvPr>
              <p:cNvSpPr txBox="1"/>
              <p:nvPr/>
            </p:nvSpPr>
            <p:spPr>
              <a:xfrm>
                <a:off x="4337676" y="3321100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(1,1)</a:t>
                </a:r>
                <a:endParaRPr lang="zh-TW" altLang="en-US" dirty="0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46D6008-7B36-45AF-9DC5-AE60D5359994}"/>
                  </a:ext>
                </a:extLst>
              </p:cNvPr>
              <p:cNvSpPr txBox="1"/>
              <p:nvPr/>
            </p:nvSpPr>
            <p:spPr>
              <a:xfrm>
                <a:off x="3332224" y="3321100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(0,1)</a:t>
                </a:r>
                <a:endParaRPr lang="zh-TW" altLang="en-US" dirty="0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id="{D3922232-090F-4DFE-9AB8-477D99A2811F}"/>
                  </a:ext>
                </a:extLst>
              </p:cNvPr>
              <p:cNvSpPr/>
              <p:nvPr/>
            </p:nvSpPr>
            <p:spPr>
              <a:xfrm>
                <a:off x="4564579" y="4608413"/>
                <a:ext cx="159914" cy="13472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C91E8BB-D299-4455-896C-ADFCB87A26CF}"/>
                  </a:ext>
                </a:extLst>
              </p:cNvPr>
              <p:cNvSpPr/>
              <p:nvPr/>
            </p:nvSpPr>
            <p:spPr>
              <a:xfrm>
                <a:off x="4590536" y="3649212"/>
                <a:ext cx="108000" cy="108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AC83F33-2F72-408A-8930-8F98404F0A1A}"/>
                  </a:ext>
                </a:extLst>
              </p:cNvPr>
              <p:cNvSpPr/>
              <p:nvPr/>
            </p:nvSpPr>
            <p:spPr>
              <a:xfrm>
                <a:off x="3587977" y="4652915"/>
                <a:ext cx="108000" cy="108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5553DD29-1B5E-41CF-BB1E-B6FF8A0B85CD}"/>
                  </a:ext>
                </a:extLst>
              </p:cNvPr>
              <p:cNvSpPr/>
              <p:nvPr/>
            </p:nvSpPr>
            <p:spPr>
              <a:xfrm>
                <a:off x="4988150" y="2470830"/>
                <a:ext cx="159914" cy="13472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2102C7D-F676-499E-AA0A-6D3E7721EF86}"/>
                  </a:ext>
                </a:extLst>
              </p:cNvPr>
              <p:cNvSpPr/>
              <p:nvPr/>
            </p:nvSpPr>
            <p:spPr>
              <a:xfrm>
                <a:off x="5040064" y="2844232"/>
                <a:ext cx="108000" cy="108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26B3640-8574-4934-9D9D-8FA3FCF12DA0}"/>
                  </a:ext>
                </a:extLst>
              </p:cNvPr>
              <p:cNvSpPr/>
              <p:nvPr/>
            </p:nvSpPr>
            <p:spPr>
              <a:xfrm>
                <a:off x="4900044" y="2353526"/>
                <a:ext cx="824084" cy="715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7D2FF087-02F7-45E5-B6C4-0FCA00FFBEE7}"/>
                      </a:ext>
                    </a:extLst>
                  </p:cNvPr>
                  <p:cNvSpPr txBox="1"/>
                  <p:nvPr/>
                </p:nvSpPr>
                <p:spPr>
                  <a:xfrm>
                    <a:off x="5194689" y="2348880"/>
                    <a:ext cx="601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4689" y="2348880"/>
                    <a:ext cx="601447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5C6BCB97-4607-45A6-BE6C-0BDD3CB2D16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4689" y="2699628"/>
                    <a:ext cx="601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7" name="文字方塊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4689" y="2699628"/>
                    <a:ext cx="601447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A3DB0012-0765-41D0-9FC8-528A4BDF8800}"/>
                  </a:ext>
                </a:extLst>
              </p:cNvPr>
              <p:cNvSpPr/>
              <p:nvPr/>
            </p:nvSpPr>
            <p:spPr>
              <a:xfrm>
                <a:off x="3562020" y="3619583"/>
                <a:ext cx="159914" cy="13472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6469E14-3475-4350-BF5B-6426586CCD88}"/>
                </a:ext>
              </a:extLst>
            </p:cNvPr>
            <p:cNvSpPr/>
            <p:nvPr/>
          </p:nvSpPr>
          <p:spPr>
            <a:xfrm rot="2961581">
              <a:off x="4271619" y="4178230"/>
              <a:ext cx="3975933" cy="738199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10D20BC1-A0CE-47BA-A314-B43FD75F2D15}"/>
                </a:ext>
              </a:extLst>
            </p:cNvPr>
            <p:cNvCxnSpPr/>
            <p:nvPr/>
          </p:nvCxnSpPr>
          <p:spPr>
            <a:xfrm>
              <a:off x="5016357" y="2559005"/>
              <a:ext cx="3213243" cy="373131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92FF2BC-8989-4207-8688-167DE3CFE751}"/>
                </a:ext>
              </a:extLst>
            </p:cNvPr>
            <p:cNvCxnSpPr/>
            <p:nvPr/>
          </p:nvCxnSpPr>
          <p:spPr>
            <a:xfrm>
              <a:off x="4397833" y="2963160"/>
              <a:ext cx="3213243" cy="373131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585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「感知器」可表現「電腦」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電腦：處理資料的機器，擁有輸入與輸出。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感知器：收到多個輸入訊號之後，在當作一個訊號輸出。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製作「電腦」：</a:t>
            </a:r>
            <a:endParaRPr lang="en-US" altLang="zh-TW" dirty="0">
              <a:latin typeface="+mj-ea"/>
              <a:ea typeface="+mj-ea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組合「反及閘」即可表現電腦。</a:t>
            </a:r>
            <a:endParaRPr lang="en-US" altLang="zh-TW" dirty="0">
              <a:latin typeface="+mj-ea"/>
              <a:ea typeface="+mj-ea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同理，組合「感知器」亦可表現電腦。</a:t>
            </a:r>
            <a:endParaRPr lang="en-US" altLang="zh-TW" dirty="0">
              <a:latin typeface="+mj-ea"/>
              <a:ea typeface="+mj-ea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理論上，雙層感知器即可表現電腦。</a:t>
            </a:r>
            <a:endParaRPr lang="en-US" altLang="zh-TW" dirty="0">
              <a:latin typeface="+mj-ea"/>
              <a:ea typeface="+mj-ea"/>
            </a:endParaRPr>
          </a:p>
          <a:p>
            <a:pPr marL="594360" lvl="2" indent="0">
              <a:buNone/>
            </a:pP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在活化函數中，使用非線性的</a:t>
            </a:r>
            <a:r>
              <a:rPr lang="en-US" altLang="zh-TW" dirty="0">
                <a:latin typeface="+mj-ea"/>
                <a:ea typeface="+mj-ea"/>
              </a:rPr>
              <a:t>sigmoid</a:t>
            </a:r>
            <a:r>
              <a:rPr lang="zh-TW" altLang="en-US" dirty="0">
                <a:latin typeface="+mj-ea"/>
                <a:ea typeface="+mj-ea"/>
              </a:rPr>
              <a:t>函數</a:t>
            </a:r>
            <a:r>
              <a:rPr lang="en-US" altLang="zh-TW" dirty="0">
                <a:latin typeface="+mj-ea"/>
                <a:ea typeface="+mj-ea"/>
              </a:rPr>
              <a:t>)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595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何謂感知器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𝑝𝑒𝑟𝑐𝑒𝑝𝑡𝑟𝑜𝑛</m:t>
                    </m:r>
                  </m:oMath>
                </a14:m>
                <a:r>
                  <a:rPr lang="en-US" altLang="zh-TW" dirty="0"/>
                  <a:t>)?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745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感知器：收到多個輸入訊號之後，在當作一個訊號輸出。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精確來說，稱作「人工神經元」或「單純感知器」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訊號：傳遞</a:t>
            </a:r>
            <a:r>
              <a:rPr lang="en-US" altLang="zh-TW" dirty="0">
                <a:latin typeface="+mj-ea"/>
                <a:ea typeface="+mj-ea"/>
              </a:rPr>
              <a:t>(1) vs</a:t>
            </a:r>
            <a:r>
              <a:rPr lang="zh-TW" altLang="en-US" dirty="0">
                <a:latin typeface="+mj-ea"/>
                <a:ea typeface="+mj-ea"/>
              </a:rPr>
              <a:t> 不傳遞</a:t>
            </a:r>
            <a:r>
              <a:rPr lang="en-US" altLang="zh-TW" dirty="0">
                <a:latin typeface="+mj-ea"/>
                <a:ea typeface="+mj-ea"/>
              </a:rPr>
              <a:t>(0)</a:t>
            </a:r>
          </a:p>
          <a:p>
            <a:endParaRPr lang="zh-TW" altLang="en-US" dirty="0"/>
          </a:p>
        </p:txBody>
      </p:sp>
      <p:grpSp>
        <p:nvGrpSpPr>
          <p:cNvPr id="25" name="群組 24"/>
          <p:cNvGrpSpPr/>
          <p:nvPr/>
        </p:nvGrpSpPr>
        <p:grpSpPr>
          <a:xfrm>
            <a:off x="2211672" y="3203376"/>
            <a:ext cx="4032448" cy="2160240"/>
            <a:chOff x="1979712" y="2996952"/>
            <a:chExt cx="4032448" cy="2160240"/>
          </a:xfrm>
        </p:grpSpPr>
        <p:sp>
          <p:nvSpPr>
            <p:cNvPr id="4" name="矩形 3"/>
            <p:cNvSpPr/>
            <p:nvPr/>
          </p:nvSpPr>
          <p:spPr>
            <a:xfrm>
              <a:off x="1979712" y="2996952"/>
              <a:ext cx="4032448" cy="2160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橢圓 4"/>
                <p:cNvSpPr/>
                <p:nvPr/>
              </p:nvSpPr>
              <p:spPr>
                <a:xfrm>
                  <a:off x="2267744" y="3140968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3140968"/>
                  <a:ext cx="720000" cy="72008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橢圓 7"/>
                <p:cNvSpPr/>
                <p:nvPr/>
              </p:nvSpPr>
              <p:spPr>
                <a:xfrm>
                  <a:off x="2267744" y="4365104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橢圓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4365104"/>
                  <a:ext cx="720000" cy="72008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橢圓 8"/>
                <p:cNvSpPr/>
                <p:nvPr/>
              </p:nvSpPr>
              <p:spPr>
                <a:xfrm>
                  <a:off x="5076136" y="3861048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橢圓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136" y="3861048"/>
                  <a:ext cx="720000" cy="72008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單箭頭接點 10"/>
            <p:cNvCxnSpPr/>
            <p:nvPr/>
          </p:nvCxnSpPr>
          <p:spPr>
            <a:xfrm>
              <a:off x="2987744" y="3586784"/>
              <a:ext cx="2117656" cy="48991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flipV="1">
              <a:off x="2987744" y="4320540"/>
              <a:ext cx="2117656" cy="40460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3616289" y="3383080"/>
                  <a:ext cx="500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289" y="3383080"/>
                  <a:ext cx="50020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3601819" y="4148680"/>
                  <a:ext cx="505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19" y="4148680"/>
                  <a:ext cx="5055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76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何謂感知器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𝑝𝑒𝑟𝑐𝑒𝑝𝑡𝑟𝑜𝑛</m:t>
                    </m:r>
                  </m:oMath>
                </a14:m>
                <a:r>
                  <a:rPr lang="en-US" altLang="zh-TW" dirty="0"/>
                  <a:t>)?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745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𝑦</m:t>
                    </m:r>
                    <m:r>
                      <a:rPr lang="en-US" altLang="zh-TW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0     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𝜃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1     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𝜃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000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i="1" dirty="0">
                    <a:latin typeface="Cambria Math"/>
                  </a:rPr>
                  <a:t>  </a:t>
                </a:r>
                <a:r>
                  <a:rPr lang="en-US" altLang="zh-TW" dirty="0">
                    <a:latin typeface="+mj-ea"/>
                    <a:ea typeface="+mj-ea"/>
                  </a:rPr>
                  <a:t>: </a:t>
                </a:r>
                <a:r>
                  <a:rPr lang="zh-TW" altLang="en-US" dirty="0">
                    <a:latin typeface="+mj-ea"/>
                    <a:ea typeface="+mj-ea"/>
                  </a:rPr>
                  <a:t>輸入訊號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𝑦</m:t>
                    </m:r>
                  </m:oMath>
                </a14:m>
                <a:r>
                  <a:rPr lang="en-US" altLang="zh-TW" dirty="0">
                    <a:latin typeface="+mj-ea"/>
                    <a:ea typeface="+mj-ea"/>
                  </a:rPr>
                  <a:t>   : </a:t>
                </a:r>
                <a:r>
                  <a:rPr lang="zh-TW" altLang="en-US" dirty="0">
                    <a:latin typeface="+mj-ea"/>
                    <a:ea typeface="+mj-ea"/>
                  </a:rPr>
                  <a:t>輸出訊號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latin typeface="+mj-ea"/>
                    <a:ea typeface="+mj-ea"/>
                  </a:rPr>
                  <a:t> : </a:t>
                </a:r>
                <a:r>
                  <a:rPr lang="zh-TW" altLang="en-US" dirty="0">
                    <a:latin typeface="+mj-ea"/>
                    <a:ea typeface="+mj-ea"/>
                  </a:rPr>
                  <a:t>權重</a:t>
                </a:r>
                <a:r>
                  <a:rPr lang="en-US" altLang="zh-TW" dirty="0">
                    <a:latin typeface="+mj-ea"/>
                    <a:ea typeface="+mj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𝑤𝑒𝑖𝑔h𝑡</m:t>
                    </m:r>
                  </m:oMath>
                </a14:m>
                <a:r>
                  <a:rPr lang="en-US" altLang="zh-TW" dirty="0">
                    <a:latin typeface="+mj-ea"/>
                    <a:ea typeface="+mj-ea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</m:oMath>
                </a14:m>
                <a:r>
                  <a:rPr lang="zh-TW" altLang="en-US" dirty="0">
                    <a:latin typeface="+mj-ea"/>
                    <a:ea typeface="+mj-ea"/>
                  </a:rPr>
                  <a:t>  </a:t>
                </a:r>
                <a:r>
                  <a:rPr lang="en-US" altLang="zh-TW" dirty="0">
                    <a:latin typeface="+mj-ea"/>
                    <a:ea typeface="+mj-ea"/>
                  </a:rPr>
                  <a:t>: </a:t>
                </a:r>
                <a:r>
                  <a:rPr lang="zh-TW" altLang="en-US" dirty="0">
                    <a:latin typeface="+mj-ea"/>
                    <a:ea typeface="+mj-ea"/>
                  </a:rPr>
                  <a:t> 臨界值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+mj-ea"/>
                    <a:ea typeface="+mj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=1</m:t>
                    </m:r>
                  </m:oMath>
                </a14:m>
                <a:r>
                  <a:rPr lang="zh-TW" altLang="en-US" dirty="0">
                    <a:latin typeface="+mj-ea"/>
                    <a:ea typeface="+mj-ea"/>
                  </a:rPr>
                  <a:t>，稱之為「神經元發火」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5076056" y="1448157"/>
            <a:ext cx="3528392" cy="1836828"/>
            <a:chOff x="1979712" y="2996952"/>
            <a:chExt cx="4032448" cy="2160240"/>
          </a:xfrm>
        </p:grpSpPr>
        <p:sp>
          <p:nvSpPr>
            <p:cNvPr id="5" name="矩形 4"/>
            <p:cNvSpPr/>
            <p:nvPr/>
          </p:nvSpPr>
          <p:spPr>
            <a:xfrm>
              <a:off x="1979712" y="2996952"/>
              <a:ext cx="4032448" cy="2160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橢圓 5"/>
                <p:cNvSpPr/>
                <p:nvPr/>
              </p:nvSpPr>
              <p:spPr>
                <a:xfrm>
                  <a:off x="2267744" y="3140968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3140968"/>
                  <a:ext cx="720000" cy="72008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橢圓 6"/>
                <p:cNvSpPr/>
                <p:nvPr/>
              </p:nvSpPr>
              <p:spPr>
                <a:xfrm>
                  <a:off x="2267744" y="4365104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橢圓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4365104"/>
                  <a:ext cx="720000" cy="72008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橢圓 7"/>
                <p:cNvSpPr/>
                <p:nvPr/>
              </p:nvSpPr>
              <p:spPr>
                <a:xfrm>
                  <a:off x="5076136" y="3861048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橢圓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136" y="3861048"/>
                  <a:ext cx="720000" cy="72008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線單箭頭接點 8"/>
            <p:cNvCxnSpPr/>
            <p:nvPr/>
          </p:nvCxnSpPr>
          <p:spPr>
            <a:xfrm>
              <a:off x="2987744" y="3586784"/>
              <a:ext cx="2117656" cy="48991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V="1">
              <a:off x="2987744" y="4320540"/>
              <a:ext cx="2117656" cy="40460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3616289" y="3383080"/>
                  <a:ext cx="571658" cy="434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289" y="3383080"/>
                  <a:ext cx="571658" cy="43436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3601819" y="4148679"/>
                  <a:ext cx="577741" cy="434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19" y="4148679"/>
                  <a:ext cx="577741" cy="43436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288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及閘</a:t>
            </a:r>
            <a:r>
              <a:rPr lang="en-US" altLang="zh-TW" dirty="0"/>
              <a:t>(AND)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552498600"/>
                  </p:ext>
                </p:extLst>
              </p:nvPr>
            </p:nvGraphicFramePr>
            <p:xfrm>
              <a:off x="5364088" y="548680"/>
              <a:ext cx="2505471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1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1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4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552498600"/>
                  </p:ext>
                </p:extLst>
              </p:nvPr>
            </p:nvGraphicFramePr>
            <p:xfrm>
              <a:off x="5364088" y="548680"/>
              <a:ext cx="2505471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157"/>
                    <a:gridCol w="835157"/>
                    <a:gridCol w="83515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30" r="-2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0730" r="-1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730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99592" y="1590725"/>
                <a:ext cx="7465377" cy="156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/>
                      </a:rPr>
                      <m:t>𝑦</m:t>
                    </m:r>
                    <m:r>
                      <a:rPr lang="en-US" altLang="zh-TW" sz="24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0     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𝜃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1     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𝜃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sz="2400" dirty="0"/>
                  <a:t> </a:t>
                </a:r>
              </a:p>
              <a:p>
                <a:endParaRPr lang="en-US" altLang="zh-TW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0.5,0.5,0.7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𝑜𝑟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0.5,0.5,0.8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𝑜𝑟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1.0,1.0,1,0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590725"/>
                <a:ext cx="7465377" cy="15607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4419600" cy="169545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99942"/>
            <a:ext cx="4410075" cy="1905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6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導入權重與偏權值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034308539"/>
                  </p:ext>
                </p:extLst>
              </p:nvPr>
            </p:nvGraphicFramePr>
            <p:xfrm>
              <a:off x="5364088" y="548680"/>
              <a:ext cx="2505471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1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1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4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034308539"/>
                  </p:ext>
                </p:extLst>
              </p:nvPr>
            </p:nvGraphicFramePr>
            <p:xfrm>
              <a:off x="5364088" y="548680"/>
              <a:ext cx="2505471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157"/>
                    <a:gridCol w="835157"/>
                    <a:gridCol w="83515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30" r="-2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0730" r="-1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730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99592" y="1590725"/>
                <a:ext cx="4852610" cy="2644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400" dirty="0">
                    <a:latin typeface="Cambria Math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𝜃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=−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sz="2400" dirty="0">
                    <a:latin typeface="Cambria Math"/>
                  </a:rPr>
                  <a:t>,</a:t>
                </a:r>
                <a:r>
                  <a:rPr lang="zh-TW" altLang="en-US" sz="2400" dirty="0">
                    <a:latin typeface="Cambria Math"/>
                  </a:rPr>
                  <a:t>則可改寫成</a:t>
                </a:r>
                <a:endParaRPr lang="en-US" altLang="zh-TW" sz="2400" dirty="0">
                  <a:latin typeface="Cambria Math"/>
                </a:endParaRPr>
              </a:p>
              <a:p>
                <a:endParaRPr lang="en-US" altLang="zh-TW" sz="1050" dirty="0">
                  <a:latin typeface="Cambria Math"/>
                </a:endParaRPr>
              </a:p>
              <a:p>
                <a:r>
                  <a:rPr lang="zh-TW" altLang="en-US" sz="2400" dirty="0"/>
                  <a:t>　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𝑦</m:t>
                    </m:r>
                    <m:r>
                      <a:rPr lang="en-US" altLang="zh-TW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0     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𝜃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1     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𝜃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sz="2400" dirty="0"/>
                  <a:t> </a:t>
                </a:r>
              </a:p>
              <a:p>
                <a:endParaRPr lang="en-US" altLang="zh-TW" sz="1100" i="1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altLang="zh-TW" sz="2400" i="1" smtClean="0">
                        <a:latin typeface="Cambria Math"/>
                      </a:rPr>
                      <m:t>𝑦</m:t>
                    </m:r>
                    <m:r>
                      <a:rPr lang="en-US" altLang="zh-TW" sz="24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0     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TW" sz="24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1     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TW" sz="2400" b="0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sz="2400" dirty="0"/>
                  <a:t> </a:t>
                </a:r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590725"/>
                <a:ext cx="4852610" cy="2644442"/>
              </a:xfrm>
              <a:prstGeom prst="rect">
                <a:avLst/>
              </a:prstGeom>
              <a:blipFill rotWithShape="1">
                <a:blip r:embed="rId3"/>
                <a:stretch>
                  <a:fillRect l="-2010" t="-20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86796"/>
            <a:ext cx="4824536" cy="268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3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5277780" cy="1143000"/>
          </a:xfrm>
        </p:spPr>
        <p:txBody>
          <a:bodyPr>
            <a:normAutofit/>
          </a:bodyPr>
          <a:lstStyle/>
          <a:p>
            <a:r>
              <a:rPr lang="zh-TW" altLang="en-US" dirty="0"/>
              <a:t>單層感知器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以「線性」區分訊號的傳遞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2409358" y="2168860"/>
            <a:ext cx="4057233" cy="3753708"/>
            <a:chOff x="2409358" y="2168860"/>
            <a:chExt cx="4057233" cy="3753708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2409358" y="4698432"/>
              <a:ext cx="338437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V="1">
              <a:off x="3633494" y="2538192"/>
              <a:ext cx="0" cy="338437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3633494" y="3690432"/>
              <a:ext cx="1008112" cy="100800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6007426" y="4513766"/>
                  <a:ext cx="459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426" y="4513766"/>
                  <a:ext cx="45916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/>
                <p:cNvSpPr txBox="1"/>
                <p:nvPr/>
              </p:nvSpPr>
              <p:spPr>
                <a:xfrm>
                  <a:off x="3403911" y="2168860"/>
                  <a:ext cx="464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911" y="2168860"/>
                  <a:ext cx="4644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字方塊 24"/>
            <p:cNvSpPr txBox="1"/>
            <p:nvPr/>
          </p:nvSpPr>
          <p:spPr>
            <a:xfrm>
              <a:off x="3329564" y="469843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(0,0)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337676" y="469095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(1,0)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337676" y="33211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(1,1)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332224" y="33211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(0,1)</a:t>
              </a:r>
              <a:endParaRPr lang="zh-TW" altLang="en-US" dirty="0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4561649" y="3620297"/>
              <a:ext cx="159914" cy="1347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87606" y="4644432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587977" y="4652915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3203848" y="2605554"/>
              <a:ext cx="2589886" cy="2983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3587977" y="3645456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4988150" y="2470830"/>
              <a:ext cx="159914" cy="1347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040064" y="2844232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900044" y="2353526"/>
              <a:ext cx="824084" cy="7154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5194689" y="2348880"/>
                  <a:ext cx="60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689" y="2348880"/>
                  <a:ext cx="60144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5194689" y="2699628"/>
                  <a:ext cx="60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689" y="2699628"/>
                  <a:ext cx="60144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136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48679"/>
            <a:ext cx="2793504" cy="868959"/>
          </a:xfrm>
        </p:spPr>
        <p:txBody>
          <a:bodyPr>
            <a:normAutofit/>
          </a:bodyPr>
          <a:lstStyle/>
          <a:p>
            <a:r>
              <a:rPr lang="zh-TW" altLang="en-US" dirty="0"/>
              <a:t>及閘</a:t>
            </a:r>
            <a:r>
              <a:rPr lang="en-US" altLang="zh-TW" dirty="0"/>
              <a:t>(AND)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868629521"/>
                  </p:ext>
                </p:extLst>
              </p:nvPr>
            </p:nvGraphicFramePr>
            <p:xfrm>
              <a:off x="539552" y="1628800"/>
              <a:ext cx="2505471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1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1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4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868629521"/>
                  </p:ext>
                </p:extLst>
              </p:nvPr>
            </p:nvGraphicFramePr>
            <p:xfrm>
              <a:off x="539552" y="1628800"/>
              <a:ext cx="2505471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157"/>
                    <a:gridCol w="835157"/>
                    <a:gridCol w="83515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30" r="-2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0730" r="-1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730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4" y="4142036"/>
            <a:ext cx="2912040" cy="19689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0" name="群組 29"/>
          <p:cNvGrpSpPr/>
          <p:nvPr/>
        </p:nvGrpSpPr>
        <p:grpSpPr>
          <a:xfrm>
            <a:off x="4000094" y="721656"/>
            <a:ext cx="4057233" cy="3753708"/>
            <a:chOff x="2409358" y="2168860"/>
            <a:chExt cx="4057233" cy="3753708"/>
          </a:xfrm>
        </p:grpSpPr>
        <p:cxnSp>
          <p:nvCxnSpPr>
            <p:cNvPr id="31" name="直線接點 30"/>
            <p:cNvCxnSpPr/>
            <p:nvPr/>
          </p:nvCxnSpPr>
          <p:spPr>
            <a:xfrm>
              <a:off x="2409358" y="4698432"/>
              <a:ext cx="338437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V="1">
              <a:off x="3633494" y="2538192"/>
              <a:ext cx="0" cy="338437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633494" y="3690432"/>
              <a:ext cx="1008112" cy="100800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6007426" y="4513766"/>
                  <a:ext cx="459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426" y="4513766"/>
                  <a:ext cx="45916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3403911" y="2168860"/>
                  <a:ext cx="464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911" y="2168860"/>
                  <a:ext cx="46448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字方塊 35"/>
            <p:cNvSpPr txBox="1"/>
            <p:nvPr/>
          </p:nvSpPr>
          <p:spPr>
            <a:xfrm>
              <a:off x="3329564" y="469843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(0,0)</a:t>
              </a:r>
              <a:endParaRPr lang="zh-TW" altLang="en-US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337676" y="469095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(1,0)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4337676" y="33211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(1,1)</a:t>
              </a:r>
              <a:endParaRPr lang="zh-TW" altLang="en-US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332224" y="33211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(0,1)</a:t>
              </a:r>
              <a:endParaRPr lang="zh-TW" altLang="en-US" dirty="0"/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4561649" y="3620297"/>
              <a:ext cx="159914" cy="1347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587606" y="4644432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587977" y="4652915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接點 42"/>
            <p:cNvCxnSpPr/>
            <p:nvPr/>
          </p:nvCxnSpPr>
          <p:spPr>
            <a:xfrm>
              <a:off x="3203848" y="2605554"/>
              <a:ext cx="2589886" cy="2983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587977" y="3645456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等腰三角形 44"/>
            <p:cNvSpPr/>
            <p:nvPr/>
          </p:nvSpPr>
          <p:spPr>
            <a:xfrm>
              <a:off x="4988150" y="2470830"/>
              <a:ext cx="159914" cy="1347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040064" y="2844232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900044" y="2353526"/>
              <a:ext cx="824084" cy="7154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5194689" y="2348880"/>
                  <a:ext cx="60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689" y="2348880"/>
                  <a:ext cx="60144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5194689" y="2699628"/>
                  <a:ext cx="60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689" y="2699628"/>
                  <a:ext cx="60144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57" y="4720381"/>
            <a:ext cx="1495425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7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48679"/>
            <a:ext cx="3085694" cy="86895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反及閘</a:t>
            </a:r>
            <a:r>
              <a:rPr lang="en-US" altLang="zh-TW" dirty="0"/>
              <a:t>(NAND)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643048701"/>
                  </p:ext>
                </p:extLst>
              </p:nvPr>
            </p:nvGraphicFramePr>
            <p:xfrm>
              <a:off x="539552" y="1628800"/>
              <a:ext cx="2505471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1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1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4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643048701"/>
                  </p:ext>
                </p:extLst>
              </p:nvPr>
            </p:nvGraphicFramePr>
            <p:xfrm>
              <a:off x="539552" y="1628800"/>
              <a:ext cx="2505471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157"/>
                    <a:gridCol w="835157"/>
                    <a:gridCol w="83515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30" r="-2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0730" r="-1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730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0" name="群組 29"/>
          <p:cNvGrpSpPr/>
          <p:nvPr/>
        </p:nvGrpSpPr>
        <p:grpSpPr>
          <a:xfrm>
            <a:off x="4000094" y="721656"/>
            <a:ext cx="4057233" cy="3753708"/>
            <a:chOff x="2409358" y="2168860"/>
            <a:chExt cx="4057233" cy="3753708"/>
          </a:xfrm>
        </p:grpSpPr>
        <p:cxnSp>
          <p:nvCxnSpPr>
            <p:cNvPr id="31" name="直線接點 30"/>
            <p:cNvCxnSpPr/>
            <p:nvPr/>
          </p:nvCxnSpPr>
          <p:spPr>
            <a:xfrm>
              <a:off x="2409358" y="4698432"/>
              <a:ext cx="338437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V="1">
              <a:off x="3633494" y="2538192"/>
              <a:ext cx="0" cy="338437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633494" y="3690432"/>
              <a:ext cx="1008112" cy="100800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6007426" y="4513766"/>
                  <a:ext cx="459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426" y="4513766"/>
                  <a:ext cx="45916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3403911" y="2168860"/>
                  <a:ext cx="464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911" y="2168860"/>
                  <a:ext cx="46448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字方塊 35"/>
            <p:cNvSpPr txBox="1"/>
            <p:nvPr/>
          </p:nvSpPr>
          <p:spPr>
            <a:xfrm>
              <a:off x="3329564" y="469843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(0,0)</a:t>
              </a:r>
              <a:endParaRPr lang="zh-TW" altLang="en-US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337676" y="469095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(1,0)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4337676" y="33211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(1,1)</a:t>
              </a:r>
              <a:endParaRPr lang="zh-TW" altLang="en-US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332224" y="33211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(0,1)</a:t>
              </a:r>
              <a:endParaRPr lang="zh-TW" altLang="en-US" dirty="0"/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3556196" y="4617708"/>
              <a:ext cx="159914" cy="1347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587605" y="3664440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接點 42"/>
            <p:cNvCxnSpPr/>
            <p:nvPr/>
          </p:nvCxnSpPr>
          <p:spPr>
            <a:xfrm>
              <a:off x="3203848" y="2605554"/>
              <a:ext cx="2589886" cy="2983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等腰三角形 44"/>
            <p:cNvSpPr/>
            <p:nvPr/>
          </p:nvSpPr>
          <p:spPr>
            <a:xfrm>
              <a:off x="4988150" y="2470830"/>
              <a:ext cx="159914" cy="1347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040064" y="2844232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900044" y="2353526"/>
              <a:ext cx="824084" cy="7154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5194689" y="2348880"/>
                  <a:ext cx="60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689" y="2348880"/>
                  <a:ext cx="60144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5194689" y="2699628"/>
                  <a:ext cx="60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689" y="2699628"/>
                  <a:ext cx="60144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等腰三角形 26"/>
            <p:cNvSpPr/>
            <p:nvPr/>
          </p:nvSpPr>
          <p:spPr>
            <a:xfrm>
              <a:off x="3556196" y="3623070"/>
              <a:ext cx="159914" cy="1347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4548439" y="4610564"/>
              <a:ext cx="159914" cy="1347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13" y="4142036"/>
            <a:ext cx="2930895" cy="19608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82" y="4725144"/>
            <a:ext cx="1609725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48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48679"/>
            <a:ext cx="3085694" cy="868959"/>
          </a:xfrm>
        </p:spPr>
        <p:txBody>
          <a:bodyPr>
            <a:normAutofit/>
          </a:bodyPr>
          <a:lstStyle/>
          <a:p>
            <a:r>
              <a:rPr lang="zh-TW" altLang="en-US" dirty="0"/>
              <a:t>或閘</a:t>
            </a:r>
            <a:r>
              <a:rPr lang="en-US" altLang="zh-TW" dirty="0"/>
              <a:t>(OR)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163865122"/>
                  </p:ext>
                </p:extLst>
              </p:nvPr>
            </p:nvGraphicFramePr>
            <p:xfrm>
              <a:off x="539552" y="1628800"/>
              <a:ext cx="2505471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1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1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4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163865122"/>
                  </p:ext>
                </p:extLst>
              </p:nvPr>
            </p:nvGraphicFramePr>
            <p:xfrm>
              <a:off x="539552" y="1628800"/>
              <a:ext cx="2505471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157"/>
                    <a:gridCol w="835157"/>
                    <a:gridCol w="83515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30" r="-2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0730" r="-1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730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25144"/>
            <a:ext cx="1371600" cy="9620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26383"/>
            <a:ext cx="2819400" cy="2152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1" name="群組 40"/>
          <p:cNvGrpSpPr/>
          <p:nvPr/>
        </p:nvGrpSpPr>
        <p:grpSpPr>
          <a:xfrm>
            <a:off x="4009435" y="721684"/>
            <a:ext cx="4057233" cy="3818822"/>
            <a:chOff x="2409358" y="2168860"/>
            <a:chExt cx="4057233" cy="3818822"/>
          </a:xfrm>
        </p:grpSpPr>
        <p:cxnSp>
          <p:nvCxnSpPr>
            <p:cNvPr id="44" name="直線接點 43"/>
            <p:cNvCxnSpPr/>
            <p:nvPr/>
          </p:nvCxnSpPr>
          <p:spPr>
            <a:xfrm>
              <a:off x="2409358" y="4698432"/>
              <a:ext cx="338437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3633494" y="2538192"/>
              <a:ext cx="0" cy="338437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3633494" y="3690432"/>
              <a:ext cx="1008112" cy="100800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6007426" y="4513766"/>
                  <a:ext cx="459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426" y="4513766"/>
                  <a:ext cx="45916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3403911" y="2168860"/>
                  <a:ext cx="464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文字方塊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911" y="2168860"/>
                  <a:ext cx="46448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文字方塊 53"/>
            <p:cNvSpPr txBox="1"/>
            <p:nvPr/>
          </p:nvSpPr>
          <p:spPr>
            <a:xfrm>
              <a:off x="3329564" y="469843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(0,0)</a:t>
              </a:r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4337676" y="469095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(1,0)</a:t>
              </a:r>
              <a:endParaRPr lang="zh-TW" altLang="en-US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4337676" y="33211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(1,1)</a:t>
              </a:r>
              <a:endParaRPr lang="zh-TW" altLang="en-US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332224" y="33211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(0,1)</a:t>
              </a:r>
              <a:endParaRPr lang="zh-TW" altLang="en-US" dirty="0"/>
            </a:p>
          </p:txBody>
        </p:sp>
        <p:sp>
          <p:nvSpPr>
            <p:cNvPr id="58" name="等腰三角形 57"/>
            <p:cNvSpPr/>
            <p:nvPr/>
          </p:nvSpPr>
          <p:spPr>
            <a:xfrm>
              <a:off x="4561649" y="3620297"/>
              <a:ext cx="159914" cy="1347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587977" y="4652915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/>
            <p:cNvCxnSpPr/>
            <p:nvPr/>
          </p:nvCxnSpPr>
          <p:spPr>
            <a:xfrm>
              <a:off x="2621224" y="3003996"/>
              <a:ext cx="2589886" cy="2983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等腰三角形 62"/>
            <p:cNvSpPr/>
            <p:nvPr/>
          </p:nvSpPr>
          <p:spPr>
            <a:xfrm>
              <a:off x="4988150" y="2470830"/>
              <a:ext cx="159914" cy="1347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5040064" y="2844232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900044" y="2353526"/>
              <a:ext cx="824084" cy="7154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5194689" y="2348880"/>
                  <a:ext cx="60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689" y="2348880"/>
                  <a:ext cx="60144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5194689" y="2699628"/>
                  <a:ext cx="60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689" y="2699628"/>
                  <a:ext cx="60144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等腰三角形 67"/>
            <p:cNvSpPr/>
            <p:nvPr/>
          </p:nvSpPr>
          <p:spPr>
            <a:xfrm>
              <a:off x="4561649" y="4631070"/>
              <a:ext cx="159914" cy="1347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等腰三角形 68"/>
            <p:cNvSpPr/>
            <p:nvPr/>
          </p:nvSpPr>
          <p:spPr>
            <a:xfrm>
              <a:off x="3556197" y="3620297"/>
              <a:ext cx="159914" cy="1347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8014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1201</TotalTime>
  <Words>536</Words>
  <Application>Microsoft Office PowerPoint</Application>
  <PresentationFormat>如螢幕大小 (4:3)</PresentationFormat>
  <Paragraphs>215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Cambria Math</vt:lpstr>
      <vt:lpstr>Franklin Gothic Book</vt:lpstr>
      <vt:lpstr>Perpetua</vt:lpstr>
      <vt:lpstr>Wingdings 2</vt:lpstr>
      <vt:lpstr>公正</vt:lpstr>
      <vt:lpstr>Deep Learning： 用Python進行深度學習的基礎理論實作</vt:lpstr>
      <vt:lpstr>何謂感知器(perceptron)?</vt:lpstr>
      <vt:lpstr>何謂感知器(perceptron)?</vt:lpstr>
      <vt:lpstr>及閘(AND)</vt:lpstr>
      <vt:lpstr>導入權重與偏權值</vt:lpstr>
      <vt:lpstr>單層感知器</vt:lpstr>
      <vt:lpstr>及閘(AND)</vt:lpstr>
      <vt:lpstr>反及閘(NAND)</vt:lpstr>
      <vt:lpstr>或閘(OR)</vt:lpstr>
      <vt:lpstr>多層感知器(multi-layered perceptron)</vt:lpstr>
      <vt:lpstr>互斥或閘(XOR)</vt:lpstr>
      <vt:lpstr>互斥或閘(XOR)</vt:lpstr>
      <vt:lpstr>「感知器」可表現「電腦」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Learning： 用Python進行深度學習的基礎理論實作</dc:title>
  <dc:creator>SIMON</dc:creator>
  <cp:lastModifiedBy>Simon</cp:lastModifiedBy>
  <cp:revision>33</cp:revision>
  <dcterms:created xsi:type="dcterms:W3CDTF">2020-03-18T08:28:33Z</dcterms:created>
  <dcterms:modified xsi:type="dcterms:W3CDTF">2020-04-02T15:44:35Z</dcterms:modified>
</cp:coreProperties>
</file>