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11" y="1449305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11" y="1396721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11" y="2976650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3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935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5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2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9"/>
            <a:ext cx="103632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3" y="2376831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8" y="2341478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8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3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9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26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5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99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1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7" y="4650476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50" y="4773227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81" y="66677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95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1AA839-B423-4057-B91F-683D38029FFF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0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83.png"/><Relationship Id="rId21" Type="http://schemas.openxmlformats.org/officeDocument/2006/relationships/image" Target="../media/image95.png"/><Relationship Id="rId7" Type="http://schemas.openxmlformats.org/officeDocument/2006/relationships/image" Target="../media/image87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99.png"/><Relationship Id="rId2" Type="http://schemas.openxmlformats.org/officeDocument/2006/relationships/image" Target="../media/image82.pn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73.png"/><Relationship Id="rId24" Type="http://schemas.openxmlformats.org/officeDocument/2006/relationships/image" Target="../media/image98.png"/><Relationship Id="rId5" Type="http://schemas.openxmlformats.org/officeDocument/2006/relationships/image" Target="../media/image85.png"/><Relationship Id="rId15" Type="http://schemas.openxmlformats.org/officeDocument/2006/relationships/image" Target="../media/image77.png"/><Relationship Id="rId23" Type="http://schemas.openxmlformats.org/officeDocument/2006/relationships/image" Target="../media/image97.png"/><Relationship Id="rId10" Type="http://schemas.openxmlformats.org/officeDocument/2006/relationships/image" Target="../media/image72.png"/><Relationship Id="rId19" Type="http://schemas.openxmlformats.org/officeDocument/2006/relationships/image" Target="../media/image93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76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6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20.png"/><Relationship Id="rId4" Type="http://schemas.openxmlformats.org/officeDocument/2006/relationships/image" Target="../media/image38.png"/><Relationship Id="rId9" Type="http://schemas.openxmlformats.org/officeDocument/2006/relationships/image" Target="../media/image410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20ECDA1-58CE-499B-9AE6-17A118055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3200399"/>
            <a:ext cx="8534400" cy="27432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6000" dirty="0">
                <a:latin typeface="+mj-ea"/>
              </a:rPr>
              <a:t>CH3 </a:t>
            </a:r>
            <a:r>
              <a:rPr lang="zh-TW" altLang="en-US" sz="6000" dirty="0">
                <a:latin typeface="+mj-ea"/>
              </a:rPr>
              <a:t>神經網路</a:t>
            </a:r>
            <a:endParaRPr lang="en-US" altLang="zh-TW" sz="6000" dirty="0">
              <a:latin typeface="+mj-ea"/>
            </a:endParaRPr>
          </a:p>
          <a:p>
            <a:endParaRPr lang="en-US" altLang="zh-TW" sz="3200" dirty="0">
              <a:latin typeface="+mj-ea"/>
            </a:endParaRPr>
          </a:p>
          <a:p>
            <a:endParaRPr lang="en-US" altLang="zh-TW" sz="3200" dirty="0">
              <a:latin typeface="+mj-ea"/>
            </a:endParaRPr>
          </a:p>
          <a:p>
            <a:r>
              <a:rPr lang="en-US" altLang="zh-TW" sz="2800" dirty="0">
                <a:latin typeface="+mj-ea"/>
              </a:rPr>
              <a:t>Professor: Lu-Hung Chen</a:t>
            </a:r>
          </a:p>
          <a:p>
            <a:r>
              <a:rPr lang="en-US" altLang="zh-TW" sz="2800" dirty="0" err="1">
                <a:latin typeface="+mj-ea"/>
              </a:rPr>
              <a:t>Presenter:Chih-Huan</a:t>
            </a:r>
            <a:r>
              <a:rPr lang="en-US" altLang="zh-TW" sz="2800" dirty="0">
                <a:latin typeface="+mj-ea"/>
              </a:rPr>
              <a:t> Wang</a:t>
            </a:r>
            <a:endParaRPr lang="zh-TW" altLang="en-US" sz="2800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BD2148-76D7-4965-849C-1B4AC5AE5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進行深度學習的基礎理論實作</a:t>
            </a:r>
          </a:p>
        </p:txBody>
      </p:sp>
    </p:spTree>
    <p:extLst>
      <p:ext uri="{BB962C8B-B14F-4D97-AF65-F5344CB8AC3E}">
        <p14:creationId xmlns:p14="http://schemas.microsoft.com/office/powerpoint/2010/main" val="198245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3EE2E3-CCC8-4610-8CC6-00A79E1210B2}"/>
              </a:ext>
            </a:extLst>
          </p:cNvPr>
          <p:cNvSpPr/>
          <p:nvPr/>
        </p:nvSpPr>
        <p:spPr>
          <a:xfrm>
            <a:off x="257035" y="1375796"/>
            <a:ext cx="7024607" cy="4316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33D3247-C1CC-4EC2-BD50-73BE394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三層神經網路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0DC9BB4B-CA77-456B-AA5D-62D9EBE09460}"/>
                  </a:ext>
                </a:extLst>
              </p:cNvPr>
              <p:cNvSpPr/>
              <p:nvPr/>
            </p:nvSpPr>
            <p:spPr>
              <a:xfrm>
                <a:off x="607274" y="3614857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0DC9BB4B-CA77-456B-AA5D-62D9EBE09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4" y="3614857"/>
                <a:ext cx="562578" cy="5101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7D4F28D-801A-4E2B-AE47-187BE7AD43F2}"/>
                  </a:ext>
                </a:extLst>
              </p:cNvPr>
              <p:cNvSpPr/>
              <p:nvPr/>
            </p:nvSpPr>
            <p:spPr>
              <a:xfrm>
                <a:off x="607274" y="4472448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7D4F28D-801A-4E2B-AE47-187BE7AD4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4" y="4472448"/>
                <a:ext cx="562578" cy="5101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48DD33A9-100B-4CAB-9400-5D42DE982D71}"/>
              </a:ext>
            </a:extLst>
          </p:cNvPr>
          <p:cNvSpPr/>
          <p:nvPr/>
        </p:nvSpPr>
        <p:spPr>
          <a:xfrm>
            <a:off x="4947366" y="3071928"/>
            <a:ext cx="562578" cy="510171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3737D01-712F-4B03-BA6A-81B0ACAA32C5}"/>
              </a:ext>
            </a:extLst>
          </p:cNvPr>
          <p:cNvCxnSpPr>
            <a:cxnSpLocks/>
          </p:cNvCxnSpPr>
          <p:nvPr/>
        </p:nvCxnSpPr>
        <p:spPr>
          <a:xfrm>
            <a:off x="1185102" y="3881352"/>
            <a:ext cx="1202587" cy="10368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8A446B3-0A6D-4332-9249-5520A85990C4}"/>
              </a:ext>
            </a:extLst>
          </p:cNvPr>
          <p:cNvCxnSpPr>
            <a:cxnSpLocks/>
          </p:cNvCxnSpPr>
          <p:nvPr/>
        </p:nvCxnSpPr>
        <p:spPr>
          <a:xfrm flipV="1">
            <a:off x="1117128" y="4023026"/>
            <a:ext cx="1280778" cy="73033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E15B3A6-B82C-4115-8A1E-AE95A435B958}"/>
              </a:ext>
            </a:extLst>
          </p:cNvPr>
          <p:cNvSpPr/>
          <p:nvPr/>
        </p:nvSpPr>
        <p:spPr>
          <a:xfrm>
            <a:off x="4950493" y="4405010"/>
            <a:ext cx="562578" cy="510171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6FBA59B-6AAD-411E-8C0A-6AF34B979AFB}"/>
              </a:ext>
            </a:extLst>
          </p:cNvPr>
          <p:cNvCxnSpPr>
            <a:cxnSpLocks/>
          </p:cNvCxnSpPr>
          <p:nvPr/>
        </p:nvCxnSpPr>
        <p:spPr>
          <a:xfrm>
            <a:off x="1169852" y="4745684"/>
            <a:ext cx="1228054" cy="40061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46B7B3-0AA9-4549-965A-D1F483D16589}"/>
              </a:ext>
            </a:extLst>
          </p:cNvPr>
          <p:cNvCxnSpPr>
            <a:cxnSpLocks/>
          </p:cNvCxnSpPr>
          <p:nvPr/>
        </p:nvCxnSpPr>
        <p:spPr>
          <a:xfrm>
            <a:off x="1178848" y="3897467"/>
            <a:ext cx="1219058" cy="124883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F8FF87F-0DE5-4B7E-844E-10D318C97AD0}"/>
              </a:ext>
            </a:extLst>
          </p:cNvPr>
          <p:cNvCxnSpPr>
            <a:cxnSpLocks/>
          </p:cNvCxnSpPr>
          <p:nvPr/>
        </p:nvCxnSpPr>
        <p:spPr>
          <a:xfrm flipV="1">
            <a:off x="1169852" y="2927015"/>
            <a:ext cx="1206796" cy="17919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C94B06B-30F5-4309-ACC8-A86A4CD54BF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610103" y="2805279"/>
            <a:ext cx="1337263" cy="52173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196EBC5-F7D8-49D8-A287-49794AA3DF93}"/>
              </a:ext>
            </a:extLst>
          </p:cNvPr>
          <p:cNvCxnSpPr>
            <a:cxnSpLocks/>
          </p:cNvCxnSpPr>
          <p:nvPr/>
        </p:nvCxnSpPr>
        <p:spPr>
          <a:xfrm>
            <a:off x="3599768" y="2846486"/>
            <a:ext cx="1347598" cy="171541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89965DC-AB7F-4082-94B5-E64E6DFC21D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641614" y="4660096"/>
            <a:ext cx="1308879" cy="38624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8F3A0D9-4377-40A8-8FD5-547396CFF02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619312" y="3327014"/>
            <a:ext cx="1328054" cy="171932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EF07331-3BD4-4A1A-BA1F-22B12603BA15}"/>
              </a:ext>
            </a:extLst>
          </p:cNvPr>
          <p:cNvCxnSpPr>
            <a:cxnSpLocks/>
          </p:cNvCxnSpPr>
          <p:nvPr/>
        </p:nvCxnSpPr>
        <p:spPr>
          <a:xfrm flipV="1">
            <a:off x="3641614" y="3300367"/>
            <a:ext cx="1305752" cy="63201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AF84646E-E7B3-4EFC-8E8C-5FA6DC9567A3}"/>
                  </a:ext>
                </a:extLst>
              </p:cNvPr>
              <p:cNvSpPr/>
              <p:nvPr/>
            </p:nvSpPr>
            <p:spPr>
              <a:xfrm>
                <a:off x="6173778" y="3080317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AF84646E-E7B3-4EFC-8E8C-5FA6DC956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778" y="3080317"/>
                <a:ext cx="562578" cy="510171"/>
              </a:xfrm>
              <a:prstGeom prst="ellipse">
                <a:avLst/>
              </a:prstGeom>
              <a:blipFill>
                <a:blip r:embed="rId4"/>
                <a:stretch>
                  <a:fillRect l="-106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44B66625-4F53-4986-B03D-03AB889ABDC8}"/>
                  </a:ext>
                </a:extLst>
              </p:cNvPr>
              <p:cNvSpPr/>
              <p:nvPr/>
            </p:nvSpPr>
            <p:spPr>
              <a:xfrm>
                <a:off x="6167450" y="4413399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44B66625-4F53-4986-B03D-03AB889AB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50" y="4413399"/>
                <a:ext cx="562578" cy="510171"/>
              </a:xfrm>
              <a:prstGeom prst="ellipse">
                <a:avLst/>
              </a:prstGeom>
              <a:blipFill>
                <a:blip r:embed="rId5"/>
                <a:stretch>
                  <a:fillRect l="-106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3BAFE25-868A-45CA-881C-ED52DCADB7E8}"/>
              </a:ext>
            </a:extLst>
          </p:cNvPr>
          <p:cNvCxnSpPr>
            <a:cxnSpLocks/>
            <a:stCxn id="10" idx="6"/>
            <a:endCxn id="29" idx="2"/>
          </p:cNvCxnSpPr>
          <p:nvPr/>
        </p:nvCxnSpPr>
        <p:spPr>
          <a:xfrm>
            <a:off x="5513071" y="4660096"/>
            <a:ext cx="654379" cy="838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AF88882-2944-49C8-A997-B0F5C750AD6D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>
            <a:off x="5509944" y="3327014"/>
            <a:ext cx="663834" cy="838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74BD68D-6F76-46A1-958A-864D76FA591F}"/>
              </a:ext>
            </a:extLst>
          </p:cNvPr>
          <p:cNvCxnSpPr>
            <a:cxnSpLocks/>
          </p:cNvCxnSpPr>
          <p:nvPr/>
        </p:nvCxnSpPr>
        <p:spPr>
          <a:xfrm>
            <a:off x="3619312" y="3955304"/>
            <a:ext cx="1363662" cy="68208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>
            <a:extLst>
              <a:ext uri="{FF2B5EF4-FFF2-40B4-BE49-F238E27FC236}">
                <a16:creationId xmlns:a16="http://schemas.microsoft.com/office/drawing/2014/main" id="{6107936C-4D38-47CF-9741-56110051B8F0}"/>
              </a:ext>
            </a:extLst>
          </p:cNvPr>
          <p:cNvSpPr/>
          <p:nvPr/>
        </p:nvSpPr>
        <p:spPr>
          <a:xfrm>
            <a:off x="599649" y="2591400"/>
            <a:ext cx="562578" cy="5101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896264E-B868-4118-B9C4-D83F40FE64EA}"/>
              </a:ext>
            </a:extLst>
          </p:cNvPr>
          <p:cNvCxnSpPr>
            <a:cxnSpLocks/>
          </p:cNvCxnSpPr>
          <p:nvPr/>
        </p:nvCxnSpPr>
        <p:spPr>
          <a:xfrm flipV="1">
            <a:off x="1168957" y="2818934"/>
            <a:ext cx="1193341" cy="171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35C8F0F-24B4-4FAA-BA75-B6F8588696C4}"/>
              </a:ext>
            </a:extLst>
          </p:cNvPr>
          <p:cNvCxnSpPr>
            <a:cxnSpLocks/>
          </p:cNvCxnSpPr>
          <p:nvPr/>
        </p:nvCxnSpPr>
        <p:spPr>
          <a:xfrm>
            <a:off x="1178848" y="2856926"/>
            <a:ext cx="1197800" cy="108557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0891EEB-C427-44EB-A80C-B83EDAB8E9B9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162227" y="2846486"/>
            <a:ext cx="1235679" cy="229981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96E66A4-1F54-41F3-B4DC-667555C9D25C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169852" y="2873219"/>
            <a:ext cx="1192446" cy="9967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B902A45B-CA01-4683-AC7F-2190DC30BAFA}"/>
                  </a:ext>
                </a:extLst>
              </p:cNvPr>
              <p:cNvSpPr txBox="1"/>
              <p:nvPr/>
            </p:nvSpPr>
            <p:spPr>
              <a:xfrm>
                <a:off x="1504840" y="2415961"/>
                <a:ext cx="616707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B902A45B-CA01-4683-AC7F-2190DC30B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40" y="2415961"/>
                <a:ext cx="616707" cy="4382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E8D10293-8D32-44A1-9831-C1BC475273B1}"/>
                  </a:ext>
                </a:extLst>
              </p:cNvPr>
              <p:cNvSpPr txBox="1"/>
              <p:nvPr/>
            </p:nvSpPr>
            <p:spPr>
              <a:xfrm>
                <a:off x="1334666" y="3035990"/>
                <a:ext cx="667170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E8D10293-8D32-44A1-9831-C1BC4752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66" y="3035990"/>
                <a:ext cx="667170" cy="4346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86E1960D-143F-47EA-8F36-85C8CF043C62}"/>
                  </a:ext>
                </a:extLst>
              </p:cNvPr>
              <p:cNvSpPr txBox="1"/>
              <p:nvPr/>
            </p:nvSpPr>
            <p:spPr>
              <a:xfrm>
                <a:off x="1534224" y="3790499"/>
                <a:ext cx="667170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86E1960D-143F-47EA-8F36-85C8CF043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224" y="3790499"/>
                <a:ext cx="667170" cy="434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FF9BB78A-F911-4AC6-AE54-9BA5C3A03D56}"/>
              </a:ext>
            </a:extLst>
          </p:cNvPr>
          <p:cNvGrpSpPr/>
          <p:nvPr/>
        </p:nvGrpSpPr>
        <p:grpSpPr>
          <a:xfrm>
            <a:off x="2392357" y="2357237"/>
            <a:ext cx="1210702" cy="943619"/>
            <a:chOff x="2971198" y="2290125"/>
            <a:chExt cx="1210702" cy="943619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92CC6020-3B9C-40AE-9D01-255FCFD06934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CC2306D2-7C09-4D6A-A60B-511B37614AD9}"/>
                    </a:ext>
                  </a:extLst>
                </p:cNvPr>
                <p:cNvSpPr/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CC2306D2-7C09-4D6A-A60B-511B37614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E03D7D61-503E-4EE2-9F88-36A1DC609DBB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E03D7D61-503E-4EE2-9F88-36A1DC609D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A08A62C1-9177-49E4-B362-AC01F1993478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09A0EA4-C8FA-44F3-876F-37E294C0CECE}"/>
                    </a:ext>
                  </a:extLst>
                </p:cNvPr>
                <p:cNvSpPr txBox="1"/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09A0EA4-C8FA-44F3-876F-37E294C0C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223C4766-3E48-41E3-90B8-76F07E75F620}"/>
              </a:ext>
            </a:extLst>
          </p:cNvPr>
          <p:cNvGrpSpPr/>
          <p:nvPr/>
        </p:nvGrpSpPr>
        <p:grpSpPr>
          <a:xfrm>
            <a:off x="2392357" y="3470687"/>
            <a:ext cx="1210702" cy="943619"/>
            <a:chOff x="2971198" y="2290125"/>
            <a:chExt cx="1210702" cy="943619"/>
          </a:xfrm>
        </p:grpSpPr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408ADAE-DDBC-4AD1-A626-F3232E5A75CD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DB770017-9749-47EB-8F66-58CE124FDBC7}"/>
                    </a:ext>
                  </a:extLst>
                </p:cNvPr>
                <p:cNvSpPr/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DB770017-9749-47EB-8F66-58CE124FD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AAA10F7B-7EEB-4297-86E8-1A40F72416A0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AAA10F7B-7EEB-4297-86E8-1A40F7241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D1136E5-B0C9-4727-87D5-ECCB2955F79E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377C2EA-573A-4DA6-BA73-5A0420372295}"/>
                    </a:ext>
                  </a:extLst>
                </p:cNvPr>
                <p:cNvSpPr txBox="1"/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377C2EA-573A-4DA6-BA73-5A0420372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9C71FA9B-415A-4BAB-94AB-4631F93B4111}"/>
              </a:ext>
            </a:extLst>
          </p:cNvPr>
          <p:cNvGrpSpPr/>
          <p:nvPr/>
        </p:nvGrpSpPr>
        <p:grpSpPr>
          <a:xfrm>
            <a:off x="2392357" y="4584645"/>
            <a:ext cx="1210702" cy="943619"/>
            <a:chOff x="2971198" y="2290125"/>
            <a:chExt cx="1210702" cy="943619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E18CC7BE-F2F9-4D9A-ABE9-D89112EE0974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DF47D8A8-8708-4ED1-8338-2036C84ABA9D}"/>
                    </a:ext>
                  </a:extLst>
                </p:cNvPr>
                <p:cNvSpPr/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DF47D8A8-8708-4ED1-8338-2036C84ABA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橢圓 54">
                  <a:extLst>
                    <a:ext uri="{FF2B5EF4-FFF2-40B4-BE49-F238E27FC236}">
                      <a16:creationId xmlns:a16="http://schemas.microsoft.com/office/drawing/2014/main" id="{451EFAC7-DC9B-4D76-BC90-D048F43A8EA1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橢圓 54">
                  <a:extLst>
                    <a:ext uri="{FF2B5EF4-FFF2-40B4-BE49-F238E27FC236}">
                      <a16:creationId xmlns:a16="http://schemas.microsoft.com/office/drawing/2014/main" id="{451EFAC7-DC9B-4D76-BC90-D048F43A8E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68EF3423-BABF-4552-AB1D-4C8634C71C59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382ED0F9-E843-47DD-8029-6A3CEE8A4EF4}"/>
                    </a:ext>
                  </a:extLst>
                </p:cNvPr>
                <p:cNvSpPr txBox="1"/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382ED0F9-E843-47DD-8029-6A3CEE8A4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F46E7D36-084D-478A-9642-B90F1F6F7375}"/>
              </a:ext>
            </a:extLst>
          </p:cNvPr>
          <p:cNvSpPr/>
          <p:nvPr/>
        </p:nvSpPr>
        <p:spPr>
          <a:xfrm>
            <a:off x="2747028" y="1493480"/>
            <a:ext cx="562578" cy="5101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875EBDC-3E19-4D63-9988-170968980F4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18631" y="1821412"/>
            <a:ext cx="1714250" cy="265831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E84CF0D-E5D4-4F74-9072-E24AFF382B1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327656" y="1729881"/>
            <a:ext cx="1619710" cy="159713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>
            <a:extLst>
              <a:ext uri="{FF2B5EF4-FFF2-40B4-BE49-F238E27FC236}">
                <a16:creationId xmlns:a16="http://schemas.microsoft.com/office/drawing/2014/main" id="{13F689C9-0D14-4547-A470-F90D2D886624}"/>
              </a:ext>
            </a:extLst>
          </p:cNvPr>
          <p:cNvSpPr/>
          <p:nvPr/>
        </p:nvSpPr>
        <p:spPr>
          <a:xfrm>
            <a:off x="4947366" y="2147658"/>
            <a:ext cx="562578" cy="5101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2861990-5B2B-48EC-9166-BACD244E8AED}"/>
              </a:ext>
            </a:extLst>
          </p:cNvPr>
          <p:cNvCxnSpPr>
            <a:cxnSpLocks/>
          </p:cNvCxnSpPr>
          <p:nvPr/>
        </p:nvCxnSpPr>
        <p:spPr>
          <a:xfrm>
            <a:off x="5501298" y="2420934"/>
            <a:ext cx="663834" cy="229801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59F776EE-4F2C-4C81-9B57-1643197557BA}"/>
              </a:ext>
            </a:extLst>
          </p:cNvPr>
          <p:cNvCxnSpPr>
            <a:cxnSpLocks/>
          </p:cNvCxnSpPr>
          <p:nvPr/>
        </p:nvCxnSpPr>
        <p:spPr>
          <a:xfrm>
            <a:off x="5501298" y="2425838"/>
            <a:ext cx="663834" cy="90117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6E7C2DE-23B2-4028-9128-3F1D4FE3EFBA}"/>
              </a:ext>
            </a:extLst>
          </p:cNvPr>
          <p:cNvCxnSpPr>
            <a:cxnSpLocks/>
          </p:cNvCxnSpPr>
          <p:nvPr/>
        </p:nvCxnSpPr>
        <p:spPr>
          <a:xfrm>
            <a:off x="5501298" y="3307606"/>
            <a:ext cx="621852" cy="1308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58D48E66-A517-41AD-9A1B-2A3420DDF612}"/>
              </a:ext>
            </a:extLst>
          </p:cNvPr>
          <p:cNvCxnSpPr>
            <a:cxnSpLocks/>
          </p:cNvCxnSpPr>
          <p:nvPr/>
        </p:nvCxnSpPr>
        <p:spPr>
          <a:xfrm flipV="1">
            <a:off x="5516473" y="3411229"/>
            <a:ext cx="647575" cy="126142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542FD496-72CA-4438-A664-37CCE1DA3FC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65104" y="1383384"/>
            <a:ext cx="3362794" cy="1238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F465083C-5CCB-4EED-BE8E-1E2AEF65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447" y="3435044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3EE2E3-CCC8-4610-8CC6-00A79E1210B2}"/>
              </a:ext>
            </a:extLst>
          </p:cNvPr>
          <p:cNvSpPr/>
          <p:nvPr/>
        </p:nvSpPr>
        <p:spPr>
          <a:xfrm>
            <a:off x="276679" y="1367990"/>
            <a:ext cx="7416026" cy="4316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33D3247-C1CC-4EC2-BD50-73BE394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三層神經網路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0DC9BB4B-CA77-456B-AA5D-62D9EBE09460}"/>
                  </a:ext>
                </a:extLst>
              </p:cNvPr>
              <p:cNvSpPr/>
              <p:nvPr/>
            </p:nvSpPr>
            <p:spPr>
              <a:xfrm>
                <a:off x="607274" y="3614857"/>
                <a:ext cx="562578" cy="510171"/>
              </a:xfrm>
              <a:prstGeom prst="ellipse">
                <a:avLst/>
              </a:prstGeom>
              <a:noFill/>
              <a:ln>
                <a:solidFill>
                  <a:srgbClr val="A6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0DC9BB4B-CA77-456B-AA5D-62D9EBE09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4" y="3614857"/>
                <a:ext cx="562578" cy="5101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A6A1A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7D4F28D-801A-4E2B-AE47-187BE7AD43F2}"/>
                  </a:ext>
                </a:extLst>
              </p:cNvPr>
              <p:cNvSpPr/>
              <p:nvPr/>
            </p:nvSpPr>
            <p:spPr>
              <a:xfrm>
                <a:off x="607274" y="4472448"/>
                <a:ext cx="562578" cy="510171"/>
              </a:xfrm>
              <a:prstGeom prst="ellipse">
                <a:avLst/>
              </a:prstGeom>
              <a:noFill/>
              <a:ln>
                <a:solidFill>
                  <a:srgbClr val="A6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7D4F28D-801A-4E2B-AE47-187BE7AD4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4" y="4472448"/>
                <a:ext cx="562578" cy="5101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A6A1A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3737D01-712F-4B03-BA6A-81B0ACAA32C5}"/>
              </a:ext>
            </a:extLst>
          </p:cNvPr>
          <p:cNvCxnSpPr>
            <a:cxnSpLocks/>
          </p:cNvCxnSpPr>
          <p:nvPr/>
        </p:nvCxnSpPr>
        <p:spPr>
          <a:xfrm>
            <a:off x="1185102" y="3881352"/>
            <a:ext cx="1202587" cy="10368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8A446B3-0A6D-4332-9249-5520A85990C4}"/>
              </a:ext>
            </a:extLst>
          </p:cNvPr>
          <p:cNvCxnSpPr>
            <a:cxnSpLocks/>
          </p:cNvCxnSpPr>
          <p:nvPr/>
        </p:nvCxnSpPr>
        <p:spPr>
          <a:xfrm flipV="1">
            <a:off x="1117128" y="4023026"/>
            <a:ext cx="1280778" cy="73033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6FBA59B-6AAD-411E-8C0A-6AF34B979AFB}"/>
              </a:ext>
            </a:extLst>
          </p:cNvPr>
          <p:cNvCxnSpPr>
            <a:cxnSpLocks/>
          </p:cNvCxnSpPr>
          <p:nvPr/>
        </p:nvCxnSpPr>
        <p:spPr>
          <a:xfrm>
            <a:off x="1169852" y="4745684"/>
            <a:ext cx="1228054" cy="40061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46B7B3-0AA9-4549-965A-D1F483D16589}"/>
              </a:ext>
            </a:extLst>
          </p:cNvPr>
          <p:cNvCxnSpPr>
            <a:cxnSpLocks/>
          </p:cNvCxnSpPr>
          <p:nvPr/>
        </p:nvCxnSpPr>
        <p:spPr>
          <a:xfrm>
            <a:off x="1178848" y="3897467"/>
            <a:ext cx="1219058" cy="124883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F8FF87F-0DE5-4B7E-844E-10D318C97AD0}"/>
              </a:ext>
            </a:extLst>
          </p:cNvPr>
          <p:cNvCxnSpPr>
            <a:cxnSpLocks/>
          </p:cNvCxnSpPr>
          <p:nvPr/>
        </p:nvCxnSpPr>
        <p:spPr>
          <a:xfrm flipV="1">
            <a:off x="1169852" y="2927015"/>
            <a:ext cx="1206796" cy="1791937"/>
          </a:xfrm>
          <a:prstGeom prst="straightConnector1">
            <a:avLst/>
          </a:prstGeom>
          <a:ln w="19050">
            <a:solidFill>
              <a:srgbClr val="A6A1A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196EBC5-F7D8-49D8-A287-49794AA3DF93}"/>
              </a:ext>
            </a:extLst>
          </p:cNvPr>
          <p:cNvCxnSpPr>
            <a:cxnSpLocks/>
          </p:cNvCxnSpPr>
          <p:nvPr/>
        </p:nvCxnSpPr>
        <p:spPr>
          <a:xfrm>
            <a:off x="3599768" y="2846486"/>
            <a:ext cx="1347598" cy="171541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89965DC-AB7F-4082-94B5-E64E6DFC21DA}"/>
              </a:ext>
            </a:extLst>
          </p:cNvPr>
          <p:cNvCxnSpPr>
            <a:cxnSpLocks/>
          </p:cNvCxnSpPr>
          <p:nvPr/>
        </p:nvCxnSpPr>
        <p:spPr>
          <a:xfrm flipV="1">
            <a:off x="3628036" y="4660096"/>
            <a:ext cx="1322457" cy="427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AF84646E-E7B3-4EFC-8E8C-5FA6DC9567A3}"/>
                  </a:ext>
                </a:extLst>
              </p:cNvPr>
              <p:cNvSpPr/>
              <p:nvPr/>
            </p:nvSpPr>
            <p:spPr>
              <a:xfrm>
                <a:off x="6828120" y="3063539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AF84646E-E7B3-4EFC-8E8C-5FA6DC956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20" y="3063539"/>
                <a:ext cx="562578" cy="510171"/>
              </a:xfrm>
              <a:prstGeom prst="ellipse">
                <a:avLst/>
              </a:prstGeom>
              <a:blipFill>
                <a:blip r:embed="rId4"/>
                <a:stretch>
                  <a:fillRect l="-106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44B66625-4F53-4986-B03D-03AB889ABDC8}"/>
                  </a:ext>
                </a:extLst>
              </p:cNvPr>
              <p:cNvSpPr/>
              <p:nvPr/>
            </p:nvSpPr>
            <p:spPr>
              <a:xfrm>
                <a:off x="6821792" y="4396621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44B66625-4F53-4986-B03D-03AB889AB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92" y="4396621"/>
                <a:ext cx="562578" cy="510171"/>
              </a:xfrm>
              <a:prstGeom prst="ellipse">
                <a:avLst/>
              </a:prstGeom>
              <a:blipFill>
                <a:blip r:embed="rId5"/>
                <a:stretch>
                  <a:fillRect l="-106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3BAFE25-868A-45CA-881C-ED52DCADB7E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167413" y="4643318"/>
            <a:ext cx="654379" cy="838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AF88882-2944-49C8-A997-B0F5C750AD6D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164286" y="3310236"/>
            <a:ext cx="663834" cy="838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74BD68D-6F76-46A1-958A-864D76FA591F}"/>
              </a:ext>
            </a:extLst>
          </p:cNvPr>
          <p:cNvCxnSpPr>
            <a:cxnSpLocks/>
          </p:cNvCxnSpPr>
          <p:nvPr/>
        </p:nvCxnSpPr>
        <p:spPr>
          <a:xfrm>
            <a:off x="3619312" y="3955304"/>
            <a:ext cx="1363662" cy="68208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>
            <a:extLst>
              <a:ext uri="{FF2B5EF4-FFF2-40B4-BE49-F238E27FC236}">
                <a16:creationId xmlns:a16="http://schemas.microsoft.com/office/drawing/2014/main" id="{6107936C-4D38-47CF-9741-56110051B8F0}"/>
              </a:ext>
            </a:extLst>
          </p:cNvPr>
          <p:cNvSpPr/>
          <p:nvPr/>
        </p:nvSpPr>
        <p:spPr>
          <a:xfrm>
            <a:off x="599649" y="2591400"/>
            <a:ext cx="562578" cy="5101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A6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896264E-B868-4118-B9C4-D83F40FE64EA}"/>
              </a:ext>
            </a:extLst>
          </p:cNvPr>
          <p:cNvCxnSpPr>
            <a:cxnSpLocks/>
          </p:cNvCxnSpPr>
          <p:nvPr/>
        </p:nvCxnSpPr>
        <p:spPr>
          <a:xfrm flipV="1">
            <a:off x="1168957" y="2818934"/>
            <a:ext cx="1193341" cy="17112"/>
          </a:xfrm>
          <a:prstGeom prst="straightConnector1">
            <a:avLst/>
          </a:prstGeom>
          <a:ln w="19050">
            <a:solidFill>
              <a:srgbClr val="A6A1A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35C8F0F-24B4-4FAA-BA75-B6F8588696C4}"/>
              </a:ext>
            </a:extLst>
          </p:cNvPr>
          <p:cNvCxnSpPr>
            <a:cxnSpLocks/>
          </p:cNvCxnSpPr>
          <p:nvPr/>
        </p:nvCxnSpPr>
        <p:spPr>
          <a:xfrm>
            <a:off x="1178848" y="2856926"/>
            <a:ext cx="1197800" cy="108557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0891EEB-C427-44EB-A80C-B83EDAB8E9B9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162227" y="2846486"/>
            <a:ext cx="1235679" cy="229981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96E66A4-1F54-41F3-B4DC-667555C9D25C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169852" y="2873219"/>
            <a:ext cx="1192446" cy="996724"/>
          </a:xfrm>
          <a:prstGeom prst="straightConnector1">
            <a:avLst/>
          </a:prstGeom>
          <a:ln w="19050">
            <a:solidFill>
              <a:srgbClr val="A6A1A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B902A45B-CA01-4683-AC7F-2190DC30BAFA}"/>
                  </a:ext>
                </a:extLst>
              </p:cNvPr>
              <p:cNvSpPr txBox="1"/>
              <p:nvPr/>
            </p:nvSpPr>
            <p:spPr>
              <a:xfrm>
                <a:off x="3853596" y="1797989"/>
                <a:ext cx="615553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B902A45B-CA01-4683-AC7F-2190DC30B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596" y="1797989"/>
                <a:ext cx="615553" cy="434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E8D10293-8D32-44A1-9831-C1BC475273B1}"/>
                  </a:ext>
                </a:extLst>
              </p:cNvPr>
              <p:cNvSpPr txBox="1"/>
              <p:nvPr/>
            </p:nvSpPr>
            <p:spPr>
              <a:xfrm>
                <a:off x="3796416" y="2600803"/>
                <a:ext cx="667170" cy="434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E8D10293-8D32-44A1-9831-C1BC4752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16" y="2600803"/>
                <a:ext cx="667170" cy="434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86E1960D-143F-47EA-8F36-85C8CF043C62}"/>
                  </a:ext>
                </a:extLst>
              </p:cNvPr>
              <p:cNvSpPr txBox="1"/>
              <p:nvPr/>
            </p:nvSpPr>
            <p:spPr>
              <a:xfrm>
                <a:off x="3771159" y="3263491"/>
                <a:ext cx="667170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86E1960D-143F-47EA-8F36-85C8CF043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159" y="3263491"/>
                <a:ext cx="667170" cy="434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FF9BB78A-F911-4AC6-AE54-9BA5C3A03D56}"/>
              </a:ext>
            </a:extLst>
          </p:cNvPr>
          <p:cNvGrpSpPr/>
          <p:nvPr/>
        </p:nvGrpSpPr>
        <p:grpSpPr>
          <a:xfrm>
            <a:off x="2392357" y="2357237"/>
            <a:ext cx="1210702" cy="943619"/>
            <a:chOff x="2971198" y="2290125"/>
            <a:chExt cx="1210702" cy="943619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92CC6020-3B9C-40AE-9D01-255FCFD06934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CC2306D2-7C09-4D6A-A60B-511B37614AD9}"/>
                    </a:ext>
                  </a:extLst>
                </p:cNvPr>
                <p:cNvSpPr/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rgbClr val="A6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4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CC2306D2-7C09-4D6A-A60B-511B37614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rgbClr val="A6A1A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E03D7D61-503E-4EE2-9F88-36A1DC609DBB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E03D7D61-503E-4EE2-9F88-36A1DC609D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A08A62C1-9177-49E4-B362-AC01F1993478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28575">
              <a:solidFill>
                <a:srgbClr val="A6A1A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09A0EA4-C8FA-44F3-876F-37E294C0CECE}"/>
                    </a:ext>
                  </a:extLst>
                </p:cNvPr>
                <p:cNvSpPr txBox="1"/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09A0EA4-C8FA-44F3-876F-37E294C0C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223C4766-3E48-41E3-90B8-76F07E75F620}"/>
              </a:ext>
            </a:extLst>
          </p:cNvPr>
          <p:cNvGrpSpPr/>
          <p:nvPr/>
        </p:nvGrpSpPr>
        <p:grpSpPr>
          <a:xfrm>
            <a:off x="2392357" y="3470687"/>
            <a:ext cx="1210702" cy="943619"/>
            <a:chOff x="2971198" y="2290125"/>
            <a:chExt cx="1210702" cy="943619"/>
          </a:xfrm>
        </p:grpSpPr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408ADAE-DDBC-4AD1-A626-F3232E5A75CD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DB770017-9749-47EB-8F66-58CE124FDBC7}"/>
                    </a:ext>
                  </a:extLst>
                </p:cNvPr>
                <p:cNvSpPr/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DB770017-9749-47EB-8F66-58CE124FD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AAA10F7B-7EEB-4297-86E8-1A40F72416A0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AAA10F7B-7EEB-4297-86E8-1A40F7241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D1136E5-B0C9-4727-87D5-ECCB2955F79E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377C2EA-573A-4DA6-BA73-5A0420372295}"/>
                    </a:ext>
                  </a:extLst>
                </p:cNvPr>
                <p:cNvSpPr txBox="1"/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377C2EA-573A-4DA6-BA73-5A0420372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9C71FA9B-415A-4BAB-94AB-4631F93B4111}"/>
              </a:ext>
            </a:extLst>
          </p:cNvPr>
          <p:cNvGrpSpPr/>
          <p:nvPr/>
        </p:nvGrpSpPr>
        <p:grpSpPr>
          <a:xfrm>
            <a:off x="2392357" y="4584645"/>
            <a:ext cx="1210702" cy="943619"/>
            <a:chOff x="2971198" y="2290125"/>
            <a:chExt cx="1210702" cy="943619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E18CC7BE-F2F9-4D9A-ABE9-D89112EE0974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DF47D8A8-8708-4ED1-8338-2036C84ABA9D}"/>
                    </a:ext>
                  </a:extLst>
                </p:cNvPr>
                <p:cNvSpPr/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DF47D8A8-8708-4ED1-8338-2036C84ABA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橢圓 54">
                  <a:extLst>
                    <a:ext uri="{FF2B5EF4-FFF2-40B4-BE49-F238E27FC236}">
                      <a16:creationId xmlns:a16="http://schemas.microsoft.com/office/drawing/2014/main" id="{451EFAC7-DC9B-4D76-BC90-D048F43A8EA1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橢圓 54">
                  <a:extLst>
                    <a:ext uri="{FF2B5EF4-FFF2-40B4-BE49-F238E27FC236}">
                      <a16:creationId xmlns:a16="http://schemas.microsoft.com/office/drawing/2014/main" id="{451EFAC7-DC9B-4D76-BC90-D048F43A8E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68EF3423-BABF-4552-AB1D-4C8634C71C59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382ED0F9-E843-47DD-8029-6A3CEE8A4EF4}"/>
                    </a:ext>
                  </a:extLst>
                </p:cNvPr>
                <p:cNvSpPr txBox="1"/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382ED0F9-E843-47DD-8029-6A3CEE8A4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橢圓 61">
            <a:extLst>
              <a:ext uri="{FF2B5EF4-FFF2-40B4-BE49-F238E27FC236}">
                <a16:creationId xmlns:a16="http://schemas.microsoft.com/office/drawing/2014/main" id="{F46E7D36-084D-478A-9642-B90F1F6F7375}"/>
              </a:ext>
            </a:extLst>
          </p:cNvPr>
          <p:cNvSpPr/>
          <p:nvPr/>
        </p:nvSpPr>
        <p:spPr>
          <a:xfrm>
            <a:off x="2747013" y="1517677"/>
            <a:ext cx="562578" cy="5101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875EBDC-3E19-4D63-9988-170968980F42}"/>
              </a:ext>
            </a:extLst>
          </p:cNvPr>
          <p:cNvCxnSpPr>
            <a:cxnSpLocks/>
          </p:cNvCxnSpPr>
          <p:nvPr/>
        </p:nvCxnSpPr>
        <p:spPr>
          <a:xfrm>
            <a:off x="3318631" y="1821412"/>
            <a:ext cx="1714250" cy="265831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>
            <a:extLst>
              <a:ext uri="{FF2B5EF4-FFF2-40B4-BE49-F238E27FC236}">
                <a16:creationId xmlns:a16="http://schemas.microsoft.com/office/drawing/2014/main" id="{13F689C9-0D14-4547-A470-F90D2D886624}"/>
              </a:ext>
            </a:extLst>
          </p:cNvPr>
          <p:cNvSpPr/>
          <p:nvPr/>
        </p:nvSpPr>
        <p:spPr>
          <a:xfrm>
            <a:off x="5174418" y="1729881"/>
            <a:ext cx="562578" cy="5101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2861990-5B2B-48EC-9166-BACD244E8AED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5736996" y="1984967"/>
            <a:ext cx="1082478" cy="271720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59F776EE-4F2C-4C81-9B57-1643197557BA}"/>
              </a:ext>
            </a:extLst>
          </p:cNvPr>
          <p:cNvCxnSpPr>
            <a:cxnSpLocks/>
          </p:cNvCxnSpPr>
          <p:nvPr/>
        </p:nvCxnSpPr>
        <p:spPr>
          <a:xfrm>
            <a:off x="5757527" y="2002595"/>
            <a:ext cx="1061947" cy="130764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6E7C2DE-23B2-4028-9128-3F1D4FE3EFBA}"/>
              </a:ext>
            </a:extLst>
          </p:cNvPr>
          <p:cNvCxnSpPr>
            <a:cxnSpLocks/>
          </p:cNvCxnSpPr>
          <p:nvPr/>
        </p:nvCxnSpPr>
        <p:spPr>
          <a:xfrm>
            <a:off x="6151753" y="3351935"/>
            <a:ext cx="625739" cy="124743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58D48E66-A517-41AD-9A1B-2A3420DDF612}"/>
              </a:ext>
            </a:extLst>
          </p:cNvPr>
          <p:cNvCxnSpPr>
            <a:cxnSpLocks/>
          </p:cNvCxnSpPr>
          <p:nvPr/>
        </p:nvCxnSpPr>
        <p:spPr>
          <a:xfrm flipV="1">
            <a:off x="6170815" y="3394451"/>
            <a:ext cx="647575" cy="126142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8F3A0D9-4377-40A8-8FD5-547396CFF02C}"/>
              </a:ext>
            </a:extLst>
          </p:cNvPr>
          <p:cNvCxnSpPr>
            <a:cxnSpLocks/>
          </p:cNvCxnSpPr>
          <p:nvPr/>
        </p:nvCxnSpPr>
        <p:spPr>
          <a:xfrm flipV="1">
            <a:off x="3616021" y="3327014"/>
            <a:ext cx="1331345" cy="1729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EF07331-3BD4-4A1A-BA1F-22B12603BA15}"/>
              </a:ext>
            </a:extLst>
          </p:cNvPr>
          <p:cNvCxnSpPr>
            <a:cxnSpLocks/>
          </p:cNvCxnSpPr>
          <p:nvPr/>
        </p:nvCxnSpPr>
        <p:spPr>
          <a:xfrm flipV="1">
            <a:off x="3641614" y="3300367"/>
            <a:ext cx="1305752" cy="6320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C94B06B-30F5-4309-ACC8-A86A4CD54BF4}"/>
              </a:ext>
            </a:extLst>
          </p:cNvPr>
          <p:cNvCxnSpPr>
            <a:cxnSpLocks/>
          </p:cNvCxnSpPr>
          <p:nvPr/>
        </p:nvCxnSpPr>
        <p:spPr>
          <a:xfrm>
            <a:off x="3610103" y="2805279"/>
            <a:ext cx="1337263" cy="5217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E84CF0D-E5D4-4F74-9072-E24AFF382B10}"/>
              </a:ext>
            </a:extLst>
          </p:cNvPr>
          <p:cNvCxnSpPr>
            <a:cxnSpLocks/>
          </p:cNvCxnSpPr>
          <p:nvPr/>
        </p:nvCxnSpPr>
        <p:spPr>
          <a:xfrm>
            <a:off x="3327656" y="1729881"/>
            <a:ext cx="1619710" cy="15971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6596CCF-22EA-4C2C-A433-FA76093F334E}"/>
                  </a:ext>
                </a:extLst>
              </p:cNvPr>
              <p:cNvSpPr txBox="1"/>
              <p:nvPr/>
            </p:nvSpPr>
            <p:spPr>
              <a:xfrm>
                <a:off x="4098584" y="4106405"/>
                <a:ext cx="667170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6596CCF-22EA-4C2C-A433-FA76093F3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584" y="4106405"/>
                <a:ext cx="667170" cy="434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群組 67">
            <a:extLst>
              <a:ext uri="{FF2B5EF4-FFF2-40B4-BE49-F238E27FC236}">
                <a16:creationId xmlns:a16="http://schemas.microsoft.com/office/drawing/2014/main" id="{F47435ED-083F-461C-86AE-E2CA2ABF123E}"/>
              </a:ext>
            </a:extLst>
          </p:cNvPr>
          <p:cNvGrpSpPr/>
          <p:nvPr/>
        </p:nvGrpSpPr>
        <p:grpSpPr>
          <a:xfrm>
            <a:off x="4944342" y="4191534"/>
            <a:ext cx="1210702" cy="943619"/>
            <a:chOff x="2971198" y="2290125"/>
            <a:chExt cx="1210702" cy="943619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4CE4B052-7F42-47EC-AB51-8B36F059473E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橢圓 74">
                  <a:extLst>
                    <a:ext uri="{FF2B5EF4-FFF2-40B4-BE49-F238E27FC236}">
                      <a16:creationId xmlns:a16="http://schemas.microsoft.com/office/drawing/2014/main" id="{C9E3AE8C-1F66-40CB-B429-DF07F815E412}"/>
                    </a:ext>
                  </a:extLst>
                </p:cNvPr>
                <p:cNvSpPr/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橢圓 74">
                  <a:extLst>
                    <a:ext uri="{FF2B5EF4-FFF2-40B4-BE49-F238E27FC236}">
                      <a16:creationId xmlns:a16="http://schemas.microsoft.com/office/drawing/2014/main" id="{C9E3AE8C-1F66-40CB-B429-DF07F815E4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A4C25E1D-BAB2-446B-909F-15ECEF5F081E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A4C25E1D-BAB2-446B-909F-15ECEF5F08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E65AFA6D-2B6E-4086-A6CA-36A8CAF3EB33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D9548DAA-8F80-4DCD-89F5-CFF32508C61F}"/>
                    </a:ext>
                  </a:extLst>
                </p:cNvPr>
                <p:cNvSpPr txBox="1"/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D9548DAA-8F80-4DCD-89F5-CFF32508C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34FC3E7E-5A3D-4648-82AF-BEB7CD78B7DB}"/>
              </a:ext>
            </a:extLst>
          </p:cNvPr>
          <p:cNvGrpSpPr/>
          <p:nvPr/>
        </p:nvGrpSpPr>
        <p:grpSpPr>
          <a:xfrm>
            <a:off x="4921206" y="2782792"/>
            <a:ext cx="1210702" cy="943619"/>
            <a:chOff x="2971198" y="2290125"/>
            <a:chExt cx="1210702" cy="943619"/>
          </a:xfrm>
        </p:grpSpPr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0264113B-53E4-4E72-A701-15007BD60DCF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橢圓 84">
                  <a:extLst>
                    <a:ext uri="{FF2B5EF4-FFF2-40B4-BE49-F238E27FC236}">
                      <a16:creationId xmlns:a16="http://schemas.microsoft.com/office/drawing/2014/main" id="{72468F70-D6C8-4F80-AFE5-6238560B311B}"/>
                    </a:ext>
                  </a:extLst>
                </p:cNvPr>
                <p:cNvSpPr/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橢圓 84">
                  <a:extLst>
                    <a:ext uri="{FF2B5EF4-FFF2-40B4-BE49-F238E27FC236}">
                      <a16:creationId xmlns:a16="http://schemas.microsoft.com/office/drawing/2014/main" id="{72468F70-D6C8-4F80-AFE5-6238560B3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橢圓 86">
                  <a:extLst>
                    <a:ext uri="{FF2B5EF4-FFF2-40B4-BE49-F238E27FC236}">
                      <a16:creationId xmlns:a16="http://schemas.microsoft.com/office/drawing/2014/main" id="{B9CF5FD3-04E4-4E1A-A0BA-A87B25F5AB5A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橢圓 86">
                  <a:extLst>
                    <a:ext uri="{FF2B5EF4-FFF2-40B4-BE49-F238E27FC236}">
                      <a16:creationId xmlns:a16="http://schemas.microsoft.com/office/drawing/2014/main" id="{B9CF5FD3-04E4-4E1A-A0BA-A87B25F5A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76BB5163-6B9C-4843-B733-F6261F04C8F9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07B290ED-E71E-4F4B-A4FF-00FE0A30061B}"/>
                    </a:ext>
                  </a:extLst>
                </p:cNvPr>
                <p:cNvSpPr txBox="1"/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9" name="文字方塊 88">
                  <a:extLst>
                    <a:ext uri="{FF2B5EF4-FFF2-40B4-BE49-F238E27FC236}">
                      <a16:creationId xmlns:a16="http://schemas.microsoft.com/office/drawing/2014/main" id="{07B290ED-E71E-4F4B-A4FF-00FE0A300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266" y="2348849"/>
                  <a:ext cx="502573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6C67250C-6A72-463F-ADFF-A5F4F612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398" y="4410398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184C5A2F-3C80-4214-B4CA-F8C2AF8CC93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860684" y="472515"/>
            <a:ext cx="3877216" cy="1790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4DFF4897-CA25-44F6-A566-77F4779F6E8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501844" y="2524333"/>
            <a:ext cx="2629267" cy="1495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059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828F65B1-A789-4B50-9814-BF5056D457E7}"/>
              </a:ext>
            </a:extLst>
          </p:cNvPr>
          <p:cNvSpPr/>
          <p:nvPr/>
        </p:nvSpPr>
        <p:spPr>
          <a:xfrm>
            <a:off x="503339" y="1367990"/>
            <a:ext cx="3867326" cy="4316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274B010-91AC-41DE-B890-DED45BAA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三層神經網路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24E7C13-01C3-4CE7-966D-0A9AF70CA3C7}"/>
              </a:ext>
            </a:extLst>
          </p:cNvPr>
          <p:cNvCxnSpPr>
            <a:cxnSpLocks/>
          </p:cNvCxnSpPr>
          <p:nvPr/>
        </p:nvCxnSpPr>
        <p:spPr>
          <a:xfrm>
            <a:off x="2006469" y="4643318"/>
            <a:ext cx="654379" cy="838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63421E84-118E-4ED0-A7F5-BF7D61FECF22}"/>
              </a:ext>
            </a:extLst>
          </p:cNvPr>
          <p:cNvSpPr/>
          <p:nvPr/>
        </p:nvSpPr>
        <p:spPr>
          <a:xfrm>
            <a:off x="1013474" y="1729881"/>
            <a:ext cx="562578" cy="5101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538C4E-C826-4461-8C5E-26ED8562A2DE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576052" y="1984967"/>
            <a:ext cx="1082478" cy="271720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AD7D76B-1B24-444B-939C-B77806C6BFAF}"/>
              </a:ext>
            </a:extLst>
          </p:cNvPr>
          <p:cNvCxnSpPr>
            <a:cxnSpLocks/>
          </p:cNvCxnSpPr>
          <p:nvPr/>
        </p:nvCxnSpPr>
        <p:spPr>
          <a:xfrm>
            <a:off x="1596583" y="2002595"/>
            <a:ext cx="1060863" cy="12418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FF7090-5BF1-46E6-8380-C70E0D810515}"/>
              </a:ext>
            </a:extLst>
          </p:cNvPr>
          <p:cNvCxnSpPr>
            <a:cxnSpLocks/>
          </p:cNvCxnSpPr>
          <p:nvPr/>
        </p:nvCxnSpPr>
        <p:spPr>
          <a:xfrm>
            <a:off x="1990809" y="3351935"/>
            <a:ext cx="625739" cy="124743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32E3842-ABF2-42D5-A46C-55DE3B819B24}"/>
              </a:ext>
            </a:extLst>
          </p:cNvPr>
          <p:cNvGrpSpPr/>
          <p:nvPr/>
        </p:nvGrpSpPr>
        <p:grpSpPr>
          <a:xfrm>
            <a:off x="783398" y="4191534"/>
            <a:ext cx="1210702" cy="943619"/>
            <a:chOff x="2971198" y="2290125"/>
            <a:chExt cx="1210702" cy="943619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7B366F0A-4DDD-4657-934D-9BEFBE80EF8C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695E895-C812-45F4-B745-BC09E0F47A0C}"/>
                </a:ext>
              </a:extLst>
            </p:cNvPr>
            <p:cNvSpPr/>
            <p:nvPr/>
          </p:nvSpPr>
          <p:spPr>
            <a:xfrm>
              <a:off x="2971198" y="2570946"/>
              <a:ext cx="422674" cy="383299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78896299-D950-429D-9A6A-9A5AFA014D13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78896299-D950-429D-9A6A-9A5AFA014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4663CA6F-BED4-4AD8-A837-B469C02335A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ABD13FD-DA13-48CC-8CFC-44CA6362BB5D}"/>
              </a:ext>
            </a:extLst>
          </p:cNvPr>
          <p:cNvGrpSpPr/>
          <p:nvPr/>
        </p:nvGrpSpPr>
        <p:grpSpPr>
          <a:xfrm>
            <a:off x="760262" y="2782792"/>
            <a:ext cx="1210702" cy="943619"/>
            <a:chOff x="2971198" y="2290125"/>
            <a:chExt cx="1210702" cy="943619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ED230A4-B419-4B48-ADF6-A6D2B46E982C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FB2ABFF4-0C1A-4BFB-8964-362ABE657125}"/>
                </a:ext>
              </a:extLst>
            </p:cNvPr>
            <p:cNvSpPr/>
            <p:nvPr/>
          </p:nvSpPr>
          <p:spPr>
            <a:xfrm>
              <a:off x="2971198" y="2570946"/>
              <a:ext cx="422674" cy="383299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C1A6C45B-03F3-4259-97E1-6E130435A374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C1A6C45B-03F3-4259-97E1-6E130435A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5B1B3F4-03A8-48CC-A182-2C45A56ED4A9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80F06A7-EAC4-4FB9-8695-AD6495899A63}"/>
              </a:ext>
            </a:extLst>
          </p:cNvPr>
          <p:cNvCxnSpPr>
            <a:cxnSpLocks/>
          </p:cNvCxnSpPr>
          <p:nvPr/>
        </p:nvCxnSpPr>
        <p:spPr>
          <a:xfrm>
            <a:off x="2003342" y="3310236"/>
            <a:ext cx="663834" cy="83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BB4EE4C-0A6A-4EA7-B8B9-5265727D6E40}"/>
              </a:ext>
            </a:extLst>
          </p:cNvPr>
          <p:cNvCxnSpPr>
            <a:cxnSpLocks/>
          </p:cNvCxnSpPr>
          <p:nvPr/>
        </p:nvCxnSpPr>
        <p:spPr>
          <a:xfrm flipV="1">
            <a:off x="2009871" y="3394451"/>
            <a:ext cx="647575" cy="12614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91C9ADE-FF99-457A-B696-2A1AC1E5BEA8}"/>
              </a:ext>
            </a:extLst>
          </p:cNvPr>
          <p:cNvGrpSpPr/>
          <p:nvPr/>
        </p:nvGrpSpPr>
        <p:grpSpPr>
          <a:xfrm>
            <a:off x="2673010" y="4179896"/>
            <a:ext cx="1210702" cy="943619"/>
            <a:chOff x="2971198" y="2290125"/>
            <a:chExt cx="1210702" cy="943619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069BA53-F28B-463A-BC6B-F02A09256ADA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810D9DE0-8CD5-4591-AD21-EEDF3FC46C7D}"/>
                    </a:ext>
                  </a:extLst>
                </p:cNvPr>
                <p:cNvSpPr/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810D9DE0-8CD5-4591-AD21-EEDF3FC46C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FFC327C1-B3A7-4D3D-99CA-FA2183C790EA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FFC327C1-B3A7-4D3D-99CA-FA2183C790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4C3382DD-487A-4831-AAE1-5B510B2369B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9C991D02-BC96-4CF0-8338-7C288F45BD0B}"/>
                    </a:ext>
                  </a:extLst>
                </p:cNvPr>
                <p:cNvSpPr txBox="1"/>
                <p:nvPr/>
              </p:nvSpPr>
              <p:spPr>
                <a:xfrm>
                  <a:off x="3316266" y="2348849"/>
                  <a:ext cx="5085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9C991D02-BC96-4CF0-8338-7C288F45B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266" y="2348849"/>
                  <a:ext cx="50853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A0CC4F9-E2BC-4D9B-B138-7B9BE8635359}"/>
              </a:ext>
            </a:extLst>
          </p:cNvPr>
          <p:cNvGrpSpPr/>
          <p:nvPr/>
        </p:nvGrpSpPr>
        <p:grpSpPr>
          <a:xfrm>
            <a:off x="2657446" y="2846815"/>
            <a:ext cx="1210702" cy="943619"/>
            <a:chOff x="2971198" y="2290125"/>
            <a:chExt cx="1210702" cy="943619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85A60E47-E519-4C4A-8F6A-74FF3BEA15CC}"/>
                </a:ext>
              </a:extLst>
            </p:cNvPr>
            <p:cNvSpPr/>
            <p:nvPr/>
          </p:nvSpPr>
          <p:spPr>
            <a:xfrm>
              <a:off x="2979293" y="2290125"/>
              <a:ext cx="1202607" cy="943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704B4C30-7A35-4F05-A766-8775EFFC12D6}"/>
                    </a:ext>
                  </a:extLst>
                </p:cNvPr>
                <p:cNvSpPr/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704B4C30-7A35-4F05-A766-8775EFFC12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98" y="2570946"/>
                  <a:ext cx="422674" cy="38329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098E71E2-B1DE-4705-827A-BF7D834BB7FE}"/>
                    </a:ext>
                  </a:extLst>
                </p:cNvPr>
                <p:cNvSpPr/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098E71E2-B1DE-4705-827A-BF7D834BB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35" y="2570946"/>
                  <a:ext cx="422674" cy="38329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D1397CED-F447-4D3C-93DA-F89357CFD5E0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3395158" y="2751822"/>
              <a:ext cx="360777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2DCE55D-8052-4B65-85F8-B25D347572CC}"/>
                    </a:ext>
                  </a:extLst>
                </p:cNvPr>
                <p:cNvSpPr txBox="1"/>
                <p:nvPr/>
              </p:nvSpPr>
              <p:spPr>
                <a:xfrm>
                  <a:off x="3316266" y="2348849"/>
                  <a:ext cx="5085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2DCE55D-8052-4B65-85F8-B25D34757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266" y="2348849"/>
                  <a:ext cx="508537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7F3DEA6-A3BB-41CD-A86C-64D72C6D7470}"/>
                  </a:ext>
                </a:extLst>
              </p:cNvPr>
              <p:cNvSpPr txBox="1"/>
              <p:nvPr/>
            </p:nvSpPr>
            <p:spPr>
              <a:xfrm>
                <a:off x="2021444" y="2240961"/>
                <a:ext cx="615553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7F3DEA6-A3BB-41CD-A86C-64D72C6D7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44" y="2240961"/>
                <a:ext cx="615553" cy="4346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225D4116-FCC8-4DC4-B062-57B62BBC56E0}"/>
                  </a:ext>
                </a:extLst>
              </p:cNvPr>
              <p:cNvSpPr txBox="1"/>
              <p:nvPr/>
            </p:nvSpPr>
            <p:spPr>
              <a:xfrm>
                <a:off x="1944775" y="2937484"/>
                <a:ext cx="667170" cy="434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225D4116-FCC8-4DC4-B062-57B62BB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5" y="2937484"/>
                <a:ext cx="667170" cy="4349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9B049AD-DA3A-42A7-8FB2-04574A0CBDDD}"/>
                  </a:ext>
                </a:extLst>
              </p:cNvPr>
              <p:cNvSpPr txBox="1"/>
              <p:nvPr/>
            </p:nvSpPr>
            <p:spPr>
              <a:xfrm>
                <a:off x="2303412" y="3784498"/>
                <a:ext cx="667170" cy="434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9B049AD-DA3A-42A7-8FB2-04574A0CB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412" y="3784498"/>
                <a:ext cx="667170" cy="4349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圖片 48">
            <a:extLst>
              <a:ext uri="{FF2B5EF4-FFF2-40B4-BE49-F238E27FC236}">
                <a16:creationId xmlns:a16="http://schemas.microsoft.com/office/drawing/2014/main" id="{081D0C4C-48A2-485A-B6A0-142A7C4937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0718" y="1358005"/>
            <a:ext cx="3458058" cy="2200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FDB1A41-6213-4B10-92A0-1B7C40F8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76" y="407023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5C32D9D-7B58-470A-B8EB-BA2AEC113B5E}"/>
                  </a:ext>
                </a:extLst>
              </p:cNvPr>
              <p:cNvSpPr txBox="1"/>
              <p:nvPr/>
            </p:nvSpPr>
            <p:spPr>
              <a:xfrm>
                <a:off x="5313836" y="3734627"/>
                <a:ext cx="2069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𝐼𝑑𝑒𝑛𝑡𝑖𝑡𝑦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5C32D9D-7B58-470A-B8EB-BA2AEC11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836" y="3734627"/>
                <a:ext cx="2069734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2661FC1B-466A-4C47-B799-31E5A617CD06}"/>
              </a:ext>
            </a:extLst>
          </p:cNvPr>
          <p:cNvSpPr txBox="1"/>
          <p:nvPr/>
        </p:nvSpPr>
        <p:spPr>
          <a:xfrm>
            <a:off x="8319968" y="71421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輸出層使用的活化函數</a:t>
            </a:r>
            <a:endParaRPr lang="en-US" altLang="zh-TW" sz="2400" dirty="0"/>
          </a:p>
        </p:txBody>
      </p:sp>
      <p:grpSp>
        <p:nvGrpSpPr>
          <p:cNvPr id="7169" name="群組 7168">
            <a:extLst>
              <a:ext uri="{FF2B5EF4-FFF2-40B4-BE49-F238E27FC236}">
                <a16:creationId xmlns:a16="http://schemas.microsoft.com/office/drawing/2014/main" id="{7E18C333-8908-40AE-9B2E-4226879A6772}"/>
              </a:ext>
            </a:extLst>
          </p:cNvPr>
          <p:cNvGrpSpPr/>
          <p:nvPr/>
        </p:nvGrpSpPr>
        <p:grpSpPr>
          <a:xfrm>
            <a:off x="9384358" y="1343986"/>
            <a:ext cx="1210588" cy="1344333"/>
            <a:chOff x="9384969" y="1514317"/>
            <a:chExt cx="1210588" cy="13443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6D39267-437A-4FBA-9D81-D21D262D751E}"/>
                </a:ext>
              </a:extLst>
            </p:cNvPr>
            <p:cNvSpPr/>
            <p:nvPr/>
          </p:nvSpPr>
          <p:spPr>
            <a:xfrm>
              <a:off x="9384969" y="1514317"/>
              <a:ext cx="1210588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sz="2000" dirty="0"/>
                <a:t>迴歸問題</a:t>
              </a:r>
            </a:p>
          </p:txBody>
        </p:sp>
        <p:sp>
          <p:nvSpPr>
            <p:cNvPr id="54" name="箭號: 向下 53">
              <a:extLst>
                <a:ext uri="{FF2B5EF4-FFF2-40B4-BE49-F238E27FC236}">
                  <a16:creationId xmlns:a16="http://schemas.microsoft.com/office/drawing/2014/main" id="{2A5EB99A-0264-4F87-AEB9-66424B5FD5E8}"/>
                </a:ext>
              </a:extLst>
            </p:cNvPr>
            <p:cNvSpPr/>
            <p:nvPr/>
          </p:nvSpPr>
          <p:spPr>
            <a:xfrm>
              <a:off x="9833517" y="2035236"/>
              <a:ext cx="313492" cy="28851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4306AD-99E8-4474-ADF3-F69CD2A4E7FC}"/>
                </a:ext>
              </a:extLst>
            </p:cNvPr>
            <p:cNvSpPr/>
            <p:nvPr/>
          </p:nvSpPr>
          <p:spPr>
            <a:xfrm>
              <a:off x="9436265" y="2489318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dirty="0"/>
                <a:t>恆等函數</a:t>
              </a:r>
            </a:p>
          </p:txBody>
        </p:sp>
      </p:grpSp>
      <p:grpSp>
        <p:nvGrpSpPr>
          <p:cNvPr id="7168" name="群組 7167">
            <a:extLst>
              <a:ext uri="{FF2B5EF4-FFF2-40B4-BE49-F238E27FC236}">
                <a16:creationId xmlns:a16="http://schemas.microsoft.com/office/drawing/2014/main" id="{C8B9C342-C7D2-42A6-BFE0-B785C8BEA4D9}"/>
              </a:ext>
            </a:extLst>
          </p:cNvPr>
          <p:cNvGrpSpPr/>
          <p:nvPr/>
        </p:nvGrpSpPr>
        <p:grpSpPr>
          <a:xfrm>
            <a:off x="9384358" y="3078341"/>
            <a:ext cx="1338828" cy="1447659"/>
            <a:chOff x="9338050" y="3376711"/>
            <a:chExt cx="1338828" cy="144765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DCC17D0-1C3A-4320-AF2A-2B9AD7B62807}"/>
                </a:ext>
              </a:extLst>
            </p:cNvPr>
            <p:cNvSpPr/>
            <p:nvPr/>
          </p:nvSpPr>
          <p:spPr>
            <a:xfrm>
              <a:off x="9338050" y="3376711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dirty="0"/>
                <a:t>二分類問題</a:t>
              </a:r>
            </a:p>
          </p:txBody>
        </p:sp>
        <p:sp>
          <p:nvSpPr>
            <p:cNvPr id="58" name="箭號: 向下 57">
              <a:extLst>
                <a:ext uri="{FF2B5EF4-FFF2-40B4-BE49-F238E27FC236}">
                  <a16:creationId xmlns:a16="http://schemas.microsoft.com/office/drawing/2014/main" id="{619BB7E7-3473-4D2E-8712-AD89B26E5AB3}"/>
                </a:ext>
              </a:extLst>
            </p:cNvPr>
            <p:cNvSpPr/>
            <p:nvPr/>
          </p:nvSpPr>
          <p:spPr>
            <a:xfrm>
              <a:off x="9850718" y="3969735"/>
              <a:ext cx="313492" cy="28851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649255A-DEBE-43BF-952E-A75C6E55EA0A}"/>
                </a:ext>
              </a:extLst>
            </p:cNvPr>
            <p:cNvSpPr/>
            <p:nvPr/>
          </p:nvSpPr>
          <p:spPr>
            <a:xfrm>
              <a:off x="9358088" y="4455038"/>
              <a:ext cx="129875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dirty="0"/>
                <a:t>sigmoid</a:t>
              </a:r>
              <a:r>
                <a:rPr lang="zh-TW" altLang="en-US" dirty="0"/>
                <a:t>函數</a:t>
              </a: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855A721-2C7F-4FF0-A864-663231185603}"/>
              </a:ext>
            </a:extLst>
          </p:cNvPr>
          <p:cNvGrpSpPr/>
          <p:nvPr/>
        </p:nvGrpSpPr>
        <p:grpSpPr>
          <a:xfrm>
            <a:off x="9435654" y="4960364"/>
            <a:ext cx="1338828" cy="1447659"/>
            <a:chOff x="9386202" y="5123021"/>
            <a:chExt cx="1338828" cy="144765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765FC4A-FC86-4718-A7CD-3D131BA913CF}"/>
                </a:ext>
              </a:extLst>
            </p:cNvPr>
            <p:cNvSpPr/>
            <p:nvPr/>
          </p:nvSpPr>
          <p:spPr>
            <a:xfrm>
              <a:off x="9386202" y="5123021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dirty="0"/>
                <a:t>多分類問題</a:t>
              </a:r>
            </a:p>
          </p:txBody>
        </p:sp>
        <p:sp>
          <p:nvSpPr>
            <p:cNvPr id="64" name="箭號: 向下 63">
              <a:extLst>
                <a:ext uri="{FF2B5EF4-FFF2-40B4-BE49-F238E27FC236}">
                  <a16:creationId xmlns:a16="http://schemas.microsoft.com/office/drawing/2014/main" id="{1A429426-01B7-436D-9BC9-A22637D0F54C}"/>
                </a:ext>
              </a:extLst>
            </p:cNvPr>
            <p:cNvSpPr/>
            <p:nvPr/>
          </p:nvSpPr>
          <p:spPr>
            <a:xfrm>
              <a:off x="9898870" y="5716045"/>
              <a:ext cx="313492" cy="28851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9B3DFC9-3731-449E-BF1C-8462A3C437C9}"/>
                </a:ext>
              </a:extLst>
            </p:cNvPr>
            <p:cNvSpPr/>
            <p:nvPr/>
          </p:nvSpPr>
          <p:spPr>
            <a:xfrm>
              <a:off x="9401431" y="6201348"/>
              <a:ext cx="130837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dirty="0" err="1"/>
                <a:t>softmax</a:t>
              </a:r>
              <a:r>
                <a:rPr lang="zh-TW" altLang="en-US" dirty="0"/>
                <a:t>函數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75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EBADF-0EF7-47AE-A211-D7D5F948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三層神經網路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6DD0299-B4F0-400D-BDEA-8BC7187C11D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3736" y="1476060"/>
            <a:ext cx="5344271" cy="4515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50E373-5E8F-46FD-BF65-44AA0012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96" y="2531055"/>
            <a:ext cx="2650840" cy="149625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9256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7D7E70A-4F7A-4DBD-921A-63237032AB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19200" y="274639"/>
                <a:ext cx="4876800" cy="1143000"/>
              </a:xfrm>
            </p:spPr>
            <p:txBody>
              <a:bodyPr/>
              <a:lstStyle/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𝑆𝑜𝑓𝑡𝑚𝑎𝑥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7D7E70A-4F7A-4DBD-921A-63237032A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9200" y="274639"/>
                <a:ext cx="48768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8812998-C06C-402F-BD56-C91D46626108}"/>
                  </a:ext>
                </a:extLst>
              </p:cNvPr>
              <p:cNvSpPr txBox="1"/>
              <p:nvPr/>
            </p:nvSpPr>
            <p:spPr>
              <a:xfrm>
                <a:off x="2115400" y="1537859"/>
                <a:ext cx="2617833" cy="894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8812998-C06C-402F-BD56-C91D46626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400" y="1537859"/>
                <a:ext cx="2617833" cy="894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09C1BA9A-655A-402D-99A8-7AD364965C1A}"/>
                  </a:ext>
                </a:extLst>
              </p:cNvPr>
              <p:cNvSpPr/>
              <p:nvPr/>
            </p:nvSpPr>
            <p:spPr>
              <a:xfrm>
                <a:off x="2200713" y="3093645"/>
                <a:ext cx="576000" cy="576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09C1BA9A-655A-402D-99A8-7AD364965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713" y="3093645"/>
                <a:ext cx="576000" cy="57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C6C1717-9582-4B75-B798-DE19B462B443}"/>
                  </a:ext>
                </a:extLst>
              </p:cNvPr>
              <p:cNvSpPr/>
              <p:nvPr/>
            </p:nvSpPr>
            <p:spPr>
              <a:xfrm>
                <a:off x="2200713" y="4164696"/>
                <a:ext cx="576000" cy="576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C6C1717-9582-4B75-B798-DE19B462B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713" y="4164696"/>
                <a:ext cx="576000" cy="57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2F9ED46B-896B-4ED0-A833-2DE4AF18F169}"/>
                  </a:ext>
                </a:extLst>
              </p:cNvPr>
              <p:cNvSpPr/>
              <p:nvPr/>
            </p:nvSpPr>
            <p:spPr>
              <a:xfrm>
                <a:off x="2200713" y="5235747"/>
                <a:ext cx="576000" cy="576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2F9ED46B-896B-4ED0-A833-2DE4AF18F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713" y="5235747"/>
                <a:ext cx="576000" cy="57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BB8BAF2D-3E63-44AE-A6BB-9FF76C5F2783}"/>
                  </a:ext>
                </a:extLst>
              </p:cNvPr>
              <p:cNvSpPr/>
              <p:nvPr/>
            </p:nvSpPr>
            <p:spPr>
              <a:xfrm>
                <a:off x="3987569" y="3093645"/>
                <a:ext cx="576000" cy="576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BB8BAF2D-3E63-44AE-A6BB-9FF76C5F2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69" y="3093645"/>
                <a:ext cx="576000" cy="57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C855C81E-54CB-41F3-BE96-6427B280FDCD}"/>
                  </a:ext>
                </a:extLst>
              </p:cNvPr>
              <p:cNvSpPr/>
              <p:nvPr/>
            </p:nvSpPr>
            <p:spPr>
              <a:xfrm>
                <a:off x="3987569" y="4164696"/>
                <a:ext cx="576000" cy="576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C855C81E-54CB-41F3-BE96-6427B280F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69" y="4164696"/>
                <a:ext cx="576000" cy="57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466A76AD-1654-4AA1-BDA2-754CA2569A86}"/>
                  </a:ext>
                </a:extLst>
              </p:cNvPr>
              <p:cNvSpPr/>
              <p:nvPr/>
            </p:nvSpPr>
            <p:spPr>
              <a:xfrm>
                <a:off x="3987569" y="5235747"/>
                <a:ext cx="576000" cy="576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466A76AD-1654-4AA1-BDA2-754CA2569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69" y="5235747"/>
                <a:ext cx="576000" cy="57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4EFD7AB-2F91-4773-84AB-BEFD22344865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776713" y="3381645"/>
            <a:ext cx="121085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C238649-B902-439D-88AE-E98FC2EF4FD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776713" y="4452696"/>
            <a:ext cx="1210856" cy="27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AA24488-D2F7-4D9F-B606-1AC12B30D2C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776713" y="5523747"/>
            <a:ext cx="1210856" cy="222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E4E5818-E8F5-4EF8-B078-B70378538F5E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2776713" y="3381645"/>
            <a:ext cx="1295209" cy="8674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3B9B38-E930-4817-9FF1-C4C49DC20DDA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2776713" y="3381645"/>
            <a:ext cx="1295209" cy="19384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EA89081-8114-48A7-9CCC-B4948122C8DF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2776713" y="3585292"/>
            <a:ext cx="1295209" cy="19384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9D45343-7EFC-4277-97F2-C1D8E67FD165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2776713" y="4656343"/>
            <a:ext cx="1295209" cy="86740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7384396-7EC9-4674-A744-9E218E92BC9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776713" y="3498209"/>
            <a:ext cx="1210856" cy="9544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BCEDB7C-F942-48E4-8640-F677788E31C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776713" y="4452696"/>
            <a:ext cx="1210856" cy="9544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圖片 45">
            <a:extLst>
              <a:ext uri="{FF2B5EF4-FFF2-40B4-BE49-F238E27FC236}">
                <a16:creationId xmlns:a16="http://schemas.microsoft.com/office/drawing/2014/main" id="{EB890E87-0E45-4299-9BCB-6D800E0FA3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4646" y="1489190"/>
            <a:ext cx="2735027" cy="1599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51D88B09-2865-40C0-958B-C68878960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1262" y="3244217"/>
            <a:ext cx="3181794" cy="1086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423A180F-3C1D-4598-9244-1BA422091C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88973" y="4452696"/>
            <a:ext cx="2486372" cy="104789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1945A588-D7D2-4C9C-9E40-A713B44B9E38}"/>
                  </a:ext>
                </a:extLst>
              </p:cNvPr>
              <p:cNvSpPr txBox="1"/>
              <p:nvPr/>
            </p:nvSpPr>
            <p:spPr>
              <a:xfrm>
                <a:off x="3019926" y="2901528"/>
                <a:ext cx="724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1945A588-D7D2-4C9C-9E40-A713B44B9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26" y="2901528"/>
                <a:ext cx="72442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5EB794B7-420A-4A30-A18C-A5E9A91F28EC}"/>
              </a:ext>
            </a:extLst>
          </p:cNvPr>
          <p:cNvSpPr txBox="1"/>
          <p:nvPr/>
        </p:nvSpPr>
        <p:spPr>
          <a:xfrm>
            <a:off x="4968477" y="2775123"/>
            <a:ext cx="2850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優點：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輸出為</a:t>
            </a:r>
            <a:r>
              <a:rPr lang="en-US" altLang="zh-TW" b="1" dirty="0"/>
              <a:t>0~1.0</a:t>
            </a:r>
            <a:r>
              <a:rPr lang="zh-TW" altLang="en-US" b="1" dirty="0"/>
              <a:t>之間的實數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可用來解讀為機率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各元素的大小關係不變</a:t>
            </a:r>
          </a:p>
        </p:txBody>
      </p:sp>
    </p:spTree>
    <p:extLst>
      <p:ext uri="{BB962C8B-B14F-4D97-AF65-F5344CB8AC3E}">
        <p14:creationId xmlns:p14="http://schemas.microsoft.com/office/powerpoint/2010/main" val="175390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7D7E70A-4F7A-4DBD-921A-63237032AB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19200" y="274639"/>
                <a:ext cx="534938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𝑆𝑜𝑓𝑡𝑚𝑎𝑥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r>
                  <a:rPr lang="en-US" altLang="zh-TW" dirty="0"/>
                  <a:t>(</a:t>
                </a:r>
                <a:r>
                  <a:rPr lang="zh-TW" altLang="en-US" dirty="0"/>
                  <a:t>優化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7D7E70A-4F7A-4DBD-921A-63237032A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9200" y="274639"/>
                <a:ext cx="5349380" cy="1143000"/>
              </a:xfrm>
              <a:blipFill>
                <a:blip r:embed="rId2"/>
                <a:stretch>
                  <a:fillRect r="-797" b="-15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8812998-C06C-402F-BD56-C91D46626108}"/>
                  </a:ext>
                </a:extLst>
              </p:cNvPr>
              <p:cNvSpPr txBox="1"/>
              <p:nvPr/>
            </p:nvSpPr>
            <p:spPr>
              <a:xfrm>
                <a:off x="648813" y="1730806"/>
                <a:ext cx="4431149" cy="894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8812998-C06C-402F-BD56-C91D46626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3" y="1730806"/>
                <a:ext cx="4431149" cy="894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4D3726-F8A4-4A0E-B721-561B95782E2A}"/>
                  </a:ext>
                </a:extLst>
              </p:cNvPr>
              <p:cNvSpPr/>
              <p:nvPr/>
            </p:nvSpPr>
            <p:spPr>
              <a:xfrm>
                <a:off x="3094059" y="2669492"/>
                <a:ext cx="2621936" cy="1863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𝑙𝑜𝑔𝐶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𝑙𝑜𝑔𝐶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en-US" altLang="zh-TW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p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4D3726-F8A4-4A0E-B721-561B95782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059" y="2669492"/>
                <a:ext cx="2621936" cy="18632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FC48BA47-968D-4E5F-8C79-0FFBABC52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511" y="1417639"/>
            <a:ext cx="2869329" cy="1912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47B68AB-2176-4E7E-BA7C-C04954031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628" y="3677976"/>
            <a:ext cx="4086795" cy="10288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188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EDDD8-61E3-4EB8-B11A-6E214D48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輸出層的神經元數量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AFC6C15-1827-42CA-B21D-4171C2F44F9F}"/>
              </a:ext>
            </a:extLst>
          </p:cNvPr>
          <p:cNvGrpSpPr/>
          <p:nvPr/>
        </p:nvGrpSpPr>
        <p:grpSpPr>
          <a:xfrm>
            <a:off x="1507753" y="1770093"/>
            <a:ext cx="7663092" cy="4005180"/>
            <a:chOff x="836634" y="1518423"/>
            <a:chExt cx="7663092" cy="400518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CB56B4-31C3-4D64-8075-C2259F120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634" y="3145871"/>
              <a:ext cx="765132" cy="765132"/>
            </a:xfrm>
            <a:prstGeom prst="rect">
              <a:avLst/>
            </a:prstGeom>
          </p:spPr>
        </p:pic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FDF483C3-D82C-4499-AD18-1DE1514B1CC9}"/>
                </a:ext>
              </a:extLst>
            </p:cNvPr>
            <p:cNvCxnSpPr/>
            <p:nvPr/>
          </p:nvCxnSpPr>
          <p:spPr>
            <a:xfrm>
              <a:off x="1623437" y="3523376"/>
              <a:ext cx="1325461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雲朵形 7">
              <a:extLst>
                <a:ext uri="{FF2B5EF4-FFF2-40B4-BE49-F238E27FC236}">
                  <a16:creationId xmlns:a16="http://schemas.microsoft.com/office/drawing/2014/main" id="{1B66D6A7-3614-4459-9148-56C67CF41B4B}"/>
                </a:ext>
              </a:extLst>
            </p:cNvPr>
            <p:cNvSpPr/>
            <p:nvPr/>
          </p:nvSpPr>
          <p:spPr>
            <a:xfrm>
              <a:off x="2970569" y="2886691"/>
              <a:ext cx="2684476" cy="1273369"/>
            </a:xfrm>
            <a:prstGeom prst="cloud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某種運算</a:t>
              </a: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4283AF14-E5D7-41D5-B6AC-0A3C63200891}"/>
                </a:ext>
              </a:extLst>
            </p:cNvPr>
            <p:cNvCxnSpPr/>
            <p:nvPr/>
          </p:nvCxnSpPr>
          <p:spPr>
            <a:xfrm>
              <a:off x="5588633" y="3347207"/>
              <a:ext cx="1325461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B989CCAA-3D72-4119-B6AF-28BF3816A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633" y="2492308"/>
              <a:ext cx="1283516" cy="85489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6F85026-5C8F-4BFD-B731-4F22442F8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6072" y="1812022"/>
              <a:ext cx="1244542" cy="15351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CDB47331-0D93-47DE-B159-64047F439850}"/>
                    </a:ext>
                  </a:extLst>
                </p:cNvPr>
                <p:cNvSpPr/>
                <p:nvPr/>
              </p:nvSpPr>
              <p:spPr>
                <a:xfrm>
                  <a:off x="6860614" y="1518423"/>
                  <a:ext cx="576000" cy="5760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CDB47331-0D93-47DE-B159-64047F4398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614" y="1518423"/>
                  <a:ext cx="576000" cy="576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24753973-C2F7-482C-BDE5-BD205D7B6C4F}"/>
                    </a:ext>
                  </a:extLst>
                </p:cNvPr>
                <p:cNvSpPr/>
                <p:nvPr/>
              </p:nvSpPr>
              <p:spPr>
                <a:xfrm>
                  <a:off x="6860614" y="2246355"/>
                  <a:ext cx="576000" cy="576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24753973-C2F7-482C-BDE5-BD205D7B6C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614" y="2246355"/>
                  <a:ext cx="576000" cy="576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1DD6A3F7-B854-4FDF-A6EB-7A94488566EC}"/>
                    </a:ext>
                  </a:extLst>
                </p:cNvPr>
                <p:cNvSpPr/>
                <p:nvPr/>
              </p:nvSpPr>
              <p:spPr>
                <a:xfrm>
                  <a:off x="6860614" y="2969710"/>
                  <a:ext cx="576000" cy="576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1DD6A3F7-B854-4FDF-A6EB-7A94488566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614" y="2969710"/>
                  <a:ext cx="576000" cy="576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C864B30A-0FFE-4814-9E00-78607C6E8A0A}"/>
                    </a:ext>
                  </a:extLst>
                </p:cNvPr>
                <p:cNvSpPr/>
                <p:nvPr/>
              </p:nvSpPr>
              <p:spPr>
                <a:xfrm>
                  <a:off x="6860614" y="4947603"/>
                  <a:ext cx="576000" cy="576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C864B30A-0FFE-4814-9E00-78607C6E8A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614" y="4947603"/>
                  <a:ext cx="576000" cy="576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F46F46BC-9A23-4159-B8CD-8E84C4DE9743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616072" y="3429000"/>
              <a:ext cx="1244542" cy="180660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EE2935D0-B89E-4D8A-B3D7-7923EA5AEA90}"/>
                    </a:ext>
                  </a:extLst>
                </p:cNvPr>
                <p:cNvSpPr txBox="1"/>
                <p:nvPr/>
              </p:nvSpPr>
              <p:spPr>
                <a:xfrm>
                  <a:off x="7436614" y="1621757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「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」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EE2935D0-B89E-4D8A-B3D7-7923EA5AE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614" y="1621757"/>
                  <a:ext cx="106311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41301E0A-ADAE-4F47-AEBA-1315D74FF5FC}"/>
                    </a:ext>
                  </a:extLst>
                </p:cNvPr>
                <p:cNvSpPr txBox="1"/>
                <p:nvPr/>
              </p:nvSpPr>
              <p:spPr>
                <a:xfrm>
                  <a:off x="7436614" y="2349689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「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」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41301E0A-ADAE-4F47-AEBA-1315D74F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614" y="2349689"/>
                  <a:ext cx="10631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62317CB1-1C63-4C6C-AA3D-BF57184C82F7}"/>
                    </a:ext>
                  </a:extLst>
                </p:cNvPr>
                <p:cNvSpPr txBox="1"/>
                <p:nvPr/>
              </p:nvSpPr>
              <p:spPr>
                <a:xfrm>
                  <a:off x="7436614" y="3125331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「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」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62317CB1-1C63-4C6C-AA3D-BF57184C8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614" y="3125331"/>
                  <a:ext cx="10631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540F7520-D040-4BC1-A7BB-67DD80929B8F}"/>
                    </a:ext>
                  </a:extLst>
                </p:cNvPr>
                <p:cNvSpPr txBox="1"/>
                <p:nvPr/>
              </p:nvSpPr>
              <p:spPr>
                <a:xfrm>
                  <a:off x="7436614" y="5050937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「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」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540F7520-D040-4BC1-A7BB-67DD80929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614" y="5050937"/>
                  <a:ext cx="106311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C7E564D-FA62-40D7-8F81-203E6F010DDC}"/>
                </a:ext>
              </a:extLst>
            </p:cNvPr>
            <p:cNvSpPr txBox="1"/>
            <p:nvPr/>
          </p:nvSpPr>
          <p:spPr>
            <a:xfrm>
              <a:off x="7838883" y="4034914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b="1" dirty="0"/>
                <a:t>…</a:t>
              </a:r>
              <a:endParaRPr lang="zh-TW" altLang="en-US" b="1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AB03D19-326B-49FC-8361-BE98DC3B84DA}"/>
                </a:ext>
              </a:extLst>
            </p:cNvPr>
            <p:cNvSpPr txBox="1"/>
            <p:nvPr/>
          </p:nvSpPr>
          <p:spPr>
            <a:xfrm>
              <a:off x="7023848" y="4034914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b="1" dirty="0"/>
                <a:t>…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93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1477D-DFB5-44B9-8979-0134E754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MNIST </a:t>
            </a:r>
            <a:r>
              <a:rPr lang="zh-TW" altLang="en-US" dirty="0"/>
              <a:t>資料集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278320-44D5-487E-BE4A-3FB5300574D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最有名的手寫數字影像集之一</a:t>
                </a:r>
                <a:endParaRPr lang="en-US" altLang="zh-TW" dirty="0"/>
              </a:p>
              <a:p>
                <a:r>
                  <a:rPr lang="zh-TW" altLang="en-US" dirty="0"/>
                  <a:t>由</a:t>
                </a:r>
                <a:r>
                  <a:rPr lang="en-US" altLang="zh-TW" dirty="0"/>
                  <a:t>0~9</a:t>
                </a:r>
                <a:r>
                  <a:rPr lang="zh-TW" altLang="en-US" dirty="0"/>
                  <a:t>的數字影像構成</a:t>
                </a:r>
                <a:endParaRPr lang="en-US" altLang="zh-TW" dirty="0"/>
              </a:p>
              <a:p>
                <a:r>
                  <a:rPr lang="zh-TW" altLang="en-US" dirty="0"/>
                  <a:t>提供</a:t>
                </a:r>
                <a:r>
                  <a:rPr lang="en-US" altLang="zh-TW" dirty="0"/>
                  <a:t>60000</a:t>
                </a:r>
                <a:r>
                  <a:rPr lang="zh-TW" altLang="en-US" dirty="0"/>
                  <a:t>張訓練影像、</a:t>
                </a:r>
                <a:r>
                  <a:rPr lang="en-US" altLang="zh-TW" dirty="0"/>
                  <a:t>10000</a:t>
                </a:r>
                <a:r>
                  <a:rPr lang="zh-TW" altLang="en-US" dirty="0"/>
                  <a:t>張測試影像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b="0" i="1" dirty="0">
                        <a:latin typeface="Cambria Math" panose="02040503050406030204" pitchFamily="18" charset="0"/>
                      </a:rPr>
                      <m:t>每張圖皆為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×28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灰階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影像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各像素是</a:t>
                </a:r>
                <a:r>
                  <a:rPr lang="en-US" altLang="zh-TW" dirty="0"/>
                  <a:t>0~255</a:t>
                </a:r>
                <a:r>
                  <a:rPr lang="zh-TW" altLang="en-US" dirty="0"/>
                  <a:t>的數值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278320-44D5-487E-BE4A-3FB530057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88" t="-1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B0EA2CC2-1C92-449F-BA1B-6802D16B1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43" y="3040062"/>
            <a:ext cx="4623730" cy="346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7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C9233-4618-462E-951E-5455B435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</a:t>
            </a:r>
            <a:r>
              <a:rPr lang="en-US" altLang="zh-TW" dirty="0"/>
              <a:t>MNIST</a:t>
            </a:r>
            <a:r>
              <a:rPr lang="zh-TW" altLang="en-US" dirty="0"/>
              <a:t>資料集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A1245DF0-C70D-4838-A7BE-92D9A4E10155}"/>
              </a:ext>
            </a:extLst>
          </p:cNvPr>
          <p:cNvGrpSpPr/>
          <p:nvPr/>
        </p:nvGrpSpPr>
        <p:grpSpPr>
          <a:xfrm>
            <a:off x="7515730" y="1677801"/>
            <a:ext cx="4003159" cy="2793531"/>
            <a:chOff x="7515730" y="1677801"/>
            <a:chExt cx="4003159" cy="279353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DA1BC20-F3DD-4326-B7B8-72C9BB182BC3}"/>
                </a:ext>
              </a:extLst>
            </p:cNvPr>
            <p:cNvSpPr/>
            <p:nvPr/>
          </p:nvSpPr>
          <p:spPr>
            <a:xfrm>
              <a:off x="7515730" y="2877424"/>
              <a:ext cx="1561962" cy="570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Ch3(</a:t>
              </a:r>
              <a:r>
                <a:rPr lang="zh-TW" altLang="en-US" dirty="0">
                  <a:solidFill>
                    <a:schemeClr val="tx1"/>
                  </a:solidFill>
                </a:rPr>
                <a:t>資料夾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FE3B3889-2104-446B-8874-7154F3A7D96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8296711" y="3447875"/>
              <a:ext cx="0" cy="4530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311A6FBA-048F-46FB-8F56-CB870340C43F}"/>
                    </a:ext>
                  </a:extLst>
                </p:cNvPr>
                <p:cNvSpPr/>
                <p:nvPr/>
              </p:nvSpPr>
              <p:spPr>
                <a:xfrm>
                  <a:off x="7515730" y="3900881"/>
                  <a:ext cx="1561962" cy="57045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𝑖𝑝𝑦𝑛𝑏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311A6FBA-048F-46FB-8F56-CB870340C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730" y="3900881"/>
                  <a:ext cx="1561962" cy="57045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9AE18D9-F657-4702-B644-85A1BDA9CC42}"/>
                </a:ext>
              </a:extLst>
            </p:cNvPr>
            <p:cNvSpPr/>
            <p:nvPr/>
          </p:nvSpPr>
          <p:spPr>
            <a:xfrm>
              <a:off x="9956927" y="2877424"/>
              <a:ext cx="1561962" cy="570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dataset(</a:t>
              </a:r>
              <a:r>
                <a:rPr lang="zh-TW" altLang="en-US" dirty="0">
                  <a:solidFill>
                    <a:schemeClr val="tx1"/>
                  </a:solidFill>
                </a:rPr>
                <a:t>資料夾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EDE7BF71-0B62-4AE5-AAFE-AD291CEA8142}"/>
                    </a:ext>
                  </a:extLst>
                </p:cNvPr>
                <p:cNvSpPr/>
                <p:nvPr/>
              </p:nvSpPr>
              <p:spPr>
                <a:xfrm>
                  <a:off x="9956927" y="3900881"/>
                  <a:ext cx="1561962" cy="57045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𝑚𝑛𝑖𝑠𝑡</m:t>
                        </m:r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𝑝𝑦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EDE7BF71-0B62-4AE5-AAFE-AD291CEA81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6927" y="3900881"/>
                  <a:ext cx="1561962" cy="57045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C868DA6-B8D7-4362-B7C0-E5E27DBAEB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908" y="3447875"/>
              <a:ext cx="0" cy="4530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F814D292-AA50-4951-92B1-88C8874D9A45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8296711" y="2197915"/>
              <a:ext cx="0" cy="67950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934A423-54F4-4339-85B7-5CAD7FC0EDAB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10737908" y="2197915"/>
              <a:ext cx="0" cy="67950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BE6BB7C-7E07-4103-ADCC-80791FE0CB8D}"/>
                </a:ext>
              </a:extLst>
            </p:cNvPr>
            <p:cNvCxnSpPr>
              <a:cxnSpLocks/>
            </p:cNvCxnSpPr>
            <p:nvPr/>
          </p:nvCxnSpPr>
          <p:spPr>
            <a:xfrm>
              <a:off x="8296711" y="2197915"/>
              <a:ext cx="78098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59E224C-BF74-4770-BB21-73C994A29CD3}"/>
                </a:ext>
              </a:extLst>
            </p:cNvPr>
            <p:cNvCxnSpPr/>
            <p:nvPr/>
          </p:nvCxnSpPr>
          <p:spPr>
            <a:xfrm flipH="1">
              <a:off x="9956927" y="2197915"/>
              <a:ext cx="78098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A932BF3-1485-4D72-B99F-AD270EF971A8}"/>
                    </a:ext>
                  </a:extLst>
                </p:cNvPr>
                <p:cNvSpPr/>
                <p:nvPr/>
              </p:nvSpPr>
              <p:spPr>
                <a:xfrm>
                  <a:off x="8951067" y="1677801"/>
                  <a:ext cx="1065373" cy="74658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父目錄</a:t>
                  </a:r>
                  <a:endParaRPr lang="en-US" altLang="zh-TW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𝑝𝑎𝑟𝑑𝑖𝑟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A932BF3-1485-4D72-B99F-AD270EF97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1067" y="1677801"/>
                  <a:ext cx="1065373" cy="746587"/>
                </a:xfrm>
                <a:prstGeom prst="rect">
                  <a:avLst/>
                </a:prstGeom>
                <a:blipFill>
                  <a:blip r:embed="rId4"/>
                  <a:stretch>
                    <a:fillRect l="-3955" r="-452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F19B7D84-C283-4EBD-ACC6-1687BF98A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92" y="5589942"/>
            <a:ext cx="5249008" cy="30484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7EADBF7-BA0A-4D64-A356-F7193CBADA05}"/>
              </a:ext>
            </a:extLst>
          </p:cNvPr>
          <p:cNvCxnSpPr>
            <a:cxnSpLocks/>
          </p:cNvCxnSpPr>
          <p:nvPr/>
        </p:nvCxnSpPr>
        <p:spPr>
          <a:xfrm flipV="1">
            <a:off x="7653494" y="5368954"/>
            <a:ext cx="643217" cy="37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C9FA51FC-436E-4BBA-89C0-764F93CE5044}"/>
              </a:ext>
            </a:extLst>
          </p:cNvPr>
          <p:cNvCxnSpPr>
            <a:cxnSpLocks/>
          </p:cNvCxnSpPr>
          <p:nvPr/>
        </p:nvCxnSpPr>
        <p:spPr>
          <a:xfrm>
            <a:off x="7653494" y="5742363"/>
            <a:ext cx="643217" cy="26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17C0B64-A5AA-471B-AD90-3A6F30458947}"/>
              </a:ext>
            </a:extLst>
          </p:cNvPr>
          <p:cNvSpPr txBox="1"/>
          <p:nvPr/>
        </p:nvSpPr>
        <p:spPr>
          <a:xfrm>
            <a:off x="8395647" y="5186326"/>
            <a:ext cx="58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074A58E-45DC-4460-8D42-EA103C67E92C}"/>
              </a:ext>
            </a:extLst>
          </p:cNvPr>
          <p:cNvSpPr txBox="1"/>
          <p:nvPr/>
        </p:nvSpPr>
        <p:spPr>
          <a:xfrm>
            <a:off x="8395647" y="5863947"/>
            <a:ext cx="59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47F15F4-3AFC-46E0-B7FB-E20B2CA1F758}"/>
                  </a:ext>
                </a:extLst>
              </p:cNvPr>
              <p:cNvSpPr txBox="1"/>
              <p:nvPr/>
            </p:nvSpPr>
            <p:spPr>
              <a:xfrm>
                <a:off x="9283023" y="5230454"/>
                <a:ext cx="1926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[0,0,0,0,0,1,0,0,0,0]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47F15F4-3AFC-46E0-B7FB-E20B2CA1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023" y="5230454"/>
                <a:ext cx="1926810" cy="276999"/>
              </a:xfrm>
              <a:prstGeom prst="rect">
                <a:avLst/>
              </a:prstGeom>
              <a:blipFill>
                <a:blip r:embed="rId6"/>
                <a:stretch>
                  <a:fillRect l="-4114" t="-6667" r="-4114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4E78DB63-879F-43AD-A846-9BD2C9D4C3C8}"/>
                  </a:ext>
                </a:extLst>
              </p:cNvPr>
              <p:cNvSpPr txBox="1"/>
              <p:nvPr/>
            </p:nvSpPr>
            <p:spPr>
              <a:xfrm>
                <a:off x="10167881" y="5890635"/>
                <a:ext cx="17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4E78DB63-879F-43AD-A846-9BD2C9D4C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881" y="5890635"/>
                <a:ext cx="179536" cy="276999"/>
              </a:xfrm>
              <a:prstGeom prst="rect">
                <a:avLst/>
              </a:prstGeom>
              <a:blipFill>
                <a:blip r:embed="rId7"/>
                <a:stretch>
                  <a:fillRect l="-34483" t="-2174" r="-34483"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圖片 46">
            <a:extLst>
              <a:ext uri="{FF2B5EF4-FFF2-40B4-BE49-F238E27FC236}">
                <a16:creationId xmlns:a16="http://schemas.microsoft.com/office/drawing/2014/main" id="{BCBCA397-981E-4B98-980A-DE3A3016C8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92" y="1866682"/>
            <a:ext cx="5601482" cy="31246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19EE8589-B6EF-4619-A788-F2DA0095AA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4714" y="5555658"/>
            <a:ext cx="1209844" cy="2857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01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D0759-A369-41AD-B6E9-C54F8366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載入圖片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DED0FC-4C04-46AC-8F51-E52F5A3B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05" y="1627464"/>
            <a:ext cx="4076547" cy="4068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4462660-E100-479E-A9A4-D1FBA97E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4" y="1351841"/>
            <a:ext cx="5496692" cy="51442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2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F34A-62C6-4D60-9C82-09DD7E37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</p:spPr>
        <p:txBody>
          <a:bodyPr/>
          <a:lstStyle/>
          <a:p>
            <a:r>
              <a:rPr lang="zh-TW" altLang="en-US" dirty="0"/>
              <a:t>神經網路的範例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08DAEB-B8AF-4C34-90E7-ED97B814A8EC}"/>
              </a:ext>
            </a:extLst>
          </p:cNvPr>
          <p:cNvSpPr/>
          <p:nvPr/>
        </p:nvSpPr>
        <p:spPr>
          <a:xfrm>
            <a:off x="2161337" y="1551963"/>
            <a:ext cx="7058163" cy="3811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CA3172-A9D5-4E93-8E15-34FF3AD0A115}"/>
              </a:ext>
            </a:extLst>
          </p:cNvPr>
          <p:cNvSpPr/>
          <p:nvPr/>
        </p:nvSpPr>
        <p:spPr>
          <a:xfrm>
            <a:off x="2511576" y="2801125"/>
            <a:ext cx="72000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3CFEC2A-1BCF-4E3A-BE5E-DC105725DBD5}"/>
              </a:ext>
            </a:extLst>
          </p:cNvPr>
          <p:cNvSpPr/>
          <p:nvPr/>
        </p:nvSpPr>
        <p:spPr>
          <a:xfrm>
            <a:off x="2511576" y="4094944"/>
            <a:ext cx="72000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61CF2FC-1640-49B9-B6E6-50CF2D935C18}"/>
              </a:ext>
            </a:extLst>
          </p:cNvPr>
          <p:cNvSpPr/>
          <p:nvPr/>
        </p:nvSpPr>
        <p:spPr>
          <a:xfrm>
            <a:off x="8151963" y="2627312"/>
            <a:ext cx="72000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F6C4705-8FD0-4439-9864-BD164CB0382B}"/>
              </a:ext>
            </a:extLst>
          </p:cNvPr>
          <p:cNvCxnSpPr>
            <a:cxnSpLocks/>
          </p:cNvCxnSpPr>
          <p:nvPr/>
        </p:nvCxnSpPr>
        <p:spPr>
          <a:xfrm>
            <a:off x="3219704" y="3172981"/>
            <a:ext cx="2117656" cy="48991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A2DD5-DDE4-48CF-BAED-3D8353128DD6}"/>
              </a:ext>
            </a:extLst>
          </p:cNvPr>
          <p:cNvCxnSpPr>
            <a:cxnSpLocks/>
          </p:cNvCxnSpPr>
          <p:nvPr/>
        </p:nvCxnSpPr>
        <p:spPr>
          <a:xfrm flipV="1">
            <a:off x="3225897" y="3699857"/>
            <a:ext cx="2099769" cy="76018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302006B4-B078-4EAB-9ECF-A809CCEBF396}"/>
              </a:ext>
            </a:extLst>
          </p:cNvPr>
          <p:cNvSpPr/>
          <p:nvPr/>
        </p:nvSpPr>
        <p:spPr>
          <a:xfrm>
            <a:off x="8155090" y="3960394"/>
            <a:ext cx="72000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DAF2535-A1B0-40AC-A6EE-627431FFCD1C}"/>
              </a:ext>
            </a:extLst>
          </p:cNvPr>
          <p:cNvSpPr/>
          <p:nvPr/>
        </p:nvSpPr>
        <p:spPr>
          <a:xfrm>
            <a:off x="5325666" y="2155173"/>
            <a:ext cx="72000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ADD4A87-B7A5-47E1-8287-5CBC6C5F83DE}"/>
              </a:ext>
            </a:extLst>
          </p:cNvPr>
          <p:cNvSpPr/>
          <p:nvPr/>
        </p:nvSpPr>
        <p:spPr>
          <a:xfrm>
            <a:off x="5325666" y="3331713"/>
            <a:ext cx="72000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F8C4621-ED97-4A98-B667-BBCE051FAB81}"/>
              </a:ext>
            </a:extLst>
          </p:cNvPr>
          <p:cNvSpPr/>
          <p:nvPr/>
        </p:nvSpPr>
        <p:spPr>
          <a:xfrm>
            <a:off x="5325666" y="4454984"/>
            <a:ext cx="72000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EFB2156-3F04-4BA6-888D-69B86E39CD5F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264473" y="4466828"/>
            <a:ext cx="2061193" cy="34819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6E1015F-417F-417A-B563-40E02F6BA6B9}"/>
              </a:ext>
            </a:extLst>
          </p:cNvPr>
          <p:cNvCxnSpPr>
            <a:cxnSpLocks/>
          </p:cNvCxnSpPr>
          <p:nvPr/>
        </p:nvCxnSpPr>
        <p:spPr>
          <a:xfrm flipV="1">
            <a:off x="3245587" y="2552603"/>
            <a:ext cx="2091773" cy="6135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28121CC-E3D5-40D1-9AF1-166E32A070D2}"/>
              </a:ext>
            </a:extLst>
          </p:cNvPr>
          <p:cNvCxnSpPr>
            <a:cxnSpLocks/>
          </p:cNvCxnSpPr>
          <p:nvPr/>
        </p:nvCxnSpPr>
        <p:spPr>
          <a:xfrm>
            <a:off x="3264473" y="3200497"/>
            <a:ext cx="2061193" cy="157237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99AA99-0ACB-4B4C-9FC3-28AA8105665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264473" y="2515213"/>
            <a:ext cx="2061193" cy="19279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C284F34-9A78-41E7-ACF2-0F881C76AF87}"/>
              </a:ext>
            </a:extLst>
          </p:cNvPr>
          <p:cNvCxnSpPr>
            <a:cxnSpLocks/>
          </p:cNvCxnSpPr>
          <p:nvPr/>
        </p:nvCxnSpPr>
        <p:spPr>
          <a:xfrm>
            <a:off x="6039987" y="2490662"/>
            <a:ext cx="2117656" cy="48991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E24F85B-B3FC-408E-8B30-F9240F0E6776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6042304" y="2498539"/>
            <a:ext cx="2112786" cy="182189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635B6D2-06A8-4A6F-9330-9DC22ACF3C26}"/>
              </a:ext>
            </a:extLst>
          </p:cNvPr>
          <p:cNvCxnSpPr>
            <a:cxnSpLocks/>
          </p:cNvCxnSpPr>
          <p:nvPr/>
        </p:nvCxnSpPr>
        <p:spPr>
          <a:xfrm>
            <a:off x="6059465" y="3723389"/>
            <a:ext cx="2081826" cy="59704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F9FCDA3-C6E7-4EB3-A79D-0637B3CC6057}"/>
              </a:ext>
            </a:extLst>
          </p:cNvPr>
          <p:cNvCxnSpPr>
            <a:cxnSpLocks/>
          </p:cNvCxnSpPr>
          <p:nvPr/>
        </p:nvCxnSpPr>
        <p:spPr>
          <a:xfrm flipV="1">
            <a:off x="6070377" y="4317619"/>
            <a:ext cx="2060002" cy="5229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ACD75B9-53FB-4796-8FFC-AD71A0FCAC1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096000" y="2987352"/>
            <a:ext cx="2055963" cy="182767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B198C92-6D7C-47ED-BD5B-8E84EF002E7E}"/>
              </a:ext>
            </a:extLst>
          </p:cNvPr>
          <p:cNvCxnSpPr>
            <a:cxnSpLocks/>
          </p:cNvCxnSpPr>
          <p:nvPr/>
        </p:nvCxnSpPr>
        <p:spPr>
          <a:xfrm flipV="1">
            <a:off x="6028293" y="2978258"/>
            <a:ext cx="2099769" cy="76018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5C1852C-3596-4AC3-A6B3-4494E5E2B4DD}"/>
              </a:ext>
            </a:extLst>
          </p:cNvPr>
          <p:cNvSpPr txBox="1"/>
          <p:nvPr/>
        </p:nvSpPr>
        <p:spPr>
          <a:xfrm>
            <a:off x="2481744" y="2121604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輸入層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3A2F3A6-FF85-428D-B764-5C322B565A06}"/>
              </a:ext>
            </a:extLst>
          </p:cNvPr>
          <p:cNvSpPr txBox="1"/>
          <p:nvPr/>
        </p:nvSpPr>
        <p:spPr>
          <a:xfrm>
            <a:off x="8024047" y="2121604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輸出層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193AC9-0ADB-414C-8707-45FBD3F0759A}"/>
              </a:ext>
            </a:extLst>
          </p:cNvPr>
          <p:cNvSpPr txBox="1"/>
          <p:nvPr/>
        </p:nvSpPr>
        <p:spPr>
          <a:xfrm>
            <a:off x="5194910" y="1645752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中間層</a:t>
            </a:r>
          </a:p>
        </p:txBody>
      </p:sp>
    </p:spTree>
    <p:extLst>
      <p:ext uri="{BB962C8B-B14F-4D97-AF65-F5344CB8AC3E}">
        <p14:creationId xmlns:p14="http://schemas.microsoft.com/office/powerpoint/2010/main" val="412518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9541C-1F43-487F-A765-7AAC970B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推論處理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38C9FFA-035E-4FCD-BBBC-DF21FC7D805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7516" y="1700691"/>
            <a:ext cx="8326012" cy="39057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2CE9E08-A449-4AC7-A7C4-B8C9D4531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14" y="3429000"/>
            <a:ext cx="4315427" cy="25149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08D66B-B73B-45DF-B7AA-9A773E7F9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274" y="547891"/>
            <a:ext cx="5887452" cy="14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0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35B5E-B0F9-405F-ADD8-B1231206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批次處理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1FDEBA8-3591-4DBF-83E7-945DDEF0F2E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2683" y="2085474"/>
            <a:ext cx="5003317" cy="3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7D134B-6A04-4752-A2E7-3BE19ACB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84" y="1238793"/>
            <a:ext cx="786874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97714-BA44-489C-90BF-602E4682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感知器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891F1C2-98BA-404D-A1D7-70110215B9C1}"/>
              </a:ext>
            </a:extLst>
          </p:cNvPr>
          <p:cNvGrpSpPr/>
          <p:nvPr/>
        </p:nvGrpSpPr>
        <p:grpSpPr>
          <a:xfrm>
            <a:off x="1219200" y="3150344"/>
            <a:ext cx="3528392" cy="1836828"/>
            <a:chOff x="1979712" y="2996952"/>
            <a:chExt cx="4032448" cy="216024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6EBA91F-B3BC-40E2-AAF9-1177BFCC34BD}"/>
                </a:ext>
              </a:extLst>
            </p:cNvPr>
            <p:cNvSpPr/>
            <p:nvPr/>
          </p:nvSpPr>
          <p:spPr>
            <a:xfrm>
              <a:off x="1979712" y="2996952"/>
              <a:ext cx="4032448" cy="2160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74C42D49-A559-4620-B9F8-CB3EE6F69909}"/>
                    </a:ext>
                  </a:extLst>
                </p:cNvPr>
                <p:cNvSpPr/>
                <p:nvPr/>
              </p:nvSpPr>
              <p:spPr>
                <a:xfrm>
                  <a:off x="2267744" y="3140968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3140968"/>
                  <a:ext cx="720000" cy="72008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橢圓 6">
                  <a:extLst>
                    <a:ext uri="{FF2B5EF4-FFF2-40B4-BE49-F238E27FC236}">
                      <a16:creationId xmlns:a16="http://schemas.microsoft.com/office/drawing/2014/main" id="{A9EA04D1-C9FF-4C36-9F88-CDADB46B9A11}"/>
                    </a:ext>
                  </a:extLst>
                </p:cNvPr>
                <p:cNvSpPr/>
                <p:nvPr/>
              </p:nvSpPr>
              <p:spPr>
                <a:xfrm>
                  <a:off x="2267744" y="4365104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橢圓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4365104"/>
                  <a:ext cx="720000" cy="72008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EEE08478-A62B-42F0-89B5-2921EA4C2438}"/>
                    </a:ext>
                  </a:extLst>
                </p:cNvPr>
                <p:cNvSpPr/>
                <p:nvPr/>
              </p:nvSpPr>
              <p:spPr>
                <a:xfrm>
                  <a:off x="5076136" y="3861048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橢圓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136" y="3861048"/>
                  <a:ext cx="720000" cy="72008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F18B1F1-684E-4479-AC27-1CC1D0613811}"/>
                </a:ext>
              </a:extLst>
            </p:cNvPr>
            <p:cNvCxnSpPr/>
            <p:nvPr/>
          </p:nvCxnSpPr>
          <p:spPr>
            <a:xfrm>
              <a:off x="2987744" y="3586784"/>
              <a:ext cx="2117656" cy="48991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D6BF4EC-C9A3-403D-82CB-BC6B6BBF3FE9}"/>
                </a:ext>
              </a:extLst>
            </p:cNvPr>
            <p:cNvCxnSpPr/>
            <p:nvPr/>
          </p:nvCxnSpPr>
          <p:spPr>
            <a:xfrm flipV="1">
              <a:off x="2987744" y="4320540"/>
              <a:ext cx="2117656" cy="40460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C7568D0D-89F8-4976-AD1C-AD1F2402BB86}"/>
                    </a:ext>
                  </a:extLst>
                </p:cNvPr>
                <p:cNvSpPr txBox="1"/>
                <p:nvPr/>
              </p:nvSpPr>
              <p:spPr>
                <a:xfrm>
                  <a:off x="3616289" y="3383080"/>
                  <a:ext cx="571658" cy="434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289" y="3383080"/>
                  <a:ext cx="571658" cy="43436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826CBEB7-E5D7-416A-B215-6FADE5E3B013}"/>
                    </a:ext>
                  </a:extLst>
                </p:cNvPr>
                <p:cNvSpPr txBox="1"/>
                <p:nvPr/>
              </p:nvSpPr>
              <p:spPr>
                <a:xfrm>
                  <a:off x="3601819" y="4148679"/>
                  <a:ext cx="577741" cy="434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19" y="4148679"/>
                  <a:ext cx="577741" cy="4343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CD32985-1BF4-417E-B074-AC616830A0AC}"/>
              </a:ext>
            </a:extLst>
          </p:cNvPr>
          <p:cNvGrpSpPr/>
          <p:nvPr/>
        </p:nvGrpSpPr>
        <p:grpSpPr>
          <a:xfrm>
            <a:off x="6976710" y="3072680"/>
            <a:ext cx="3528392" cy="2915869"/>
            <a:chOff x="7106191" y="1669409"/>
            <a:chExt cx="3528392" cy="291586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023A37-663A-4DA7-8AB1-79C768942EE1}"/>
                </a:ext>
              </a:extLst>
            </p:cNvPr>
            <p:cNvSpPr/>
            <p:nvPr/>
          </p:nvSpPr>
          <p:spPr>
            <a:xfrm>
              <a:off x="7106191" y="1669409"/>
              <a:ext cx="3528392" cy="29158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05D5D4C3-1AEF-41B1-9A54-9F12DF6D2F9D}"/>
                    </a:ext>
                  </a:extLst>
                </p:cNvPr>
                <p:cNvSpPr/>
                <p:nvPr/>
              </p:nvSpPr>
              <p:spPr>
                <a:xfrm>
                  <a:off x="7358219" y="2870905"/>
                  <a:ext cx="630000" cy="6122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05D5D4C3-1AEF-41B1-9A54-9F12DF6D2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219" y="2870905"/>
                  <a:ext cx="630000" cy="6122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939A85E0-F346-41C2-AF54-10B988714D23}"/>
                    </a:ext>
                  </a:extLst>
                </p:cNvPr>
                <p:cNvSpPr/>
                <p:nvPr/>
              </p:nvSpPr>
              <p:spPr>
                <a:xfrm>
                  <a:off x="7358219" y="3911774"/>
                  <a:ext cx="630000" cy="6122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939A85E0-F346-41C2-AF54-10B988714D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219" y="3911774"/>
                  <a:ext cx="630000" cy="61227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BEB59B89-8978-4806-B317-E98160D471F1}"/>
                    </a:ext>
                  </a:extLst>
                </p:cNvPr>
                <p:cNvSpPr/>
                <p:nvPr/>
              </p:nvSpPr>
              <p:spPr>
                <a:xfrm>
                  <a:off x="9841168" y="2870905"/>
                  <a:ext cx="630000" cy="6122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BEB59B89-8978-4806-B317-E98160D471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168" y="2870905"/>
                  <a:ext cx="630000" cy="61227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817DEFAC-65EE-45CC-9ADB-6BF50DEA46AA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19" y="3249978"/>
              <a:ext cx="1852949" cy="1145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628B4D2-1199-4D25-BA27-36D8ABB4E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8219" y="3304701"/>
              <a:ext cx="1852949" cy="91321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C961283-A08A-48FE-A6A4-AB6435F85E5F}"/>
                    </a:ext>
                  </a:extLst>
                </p:cNvPr>
                <p:cNvSpPr txBox="1"/>
                <p:nvPr/>
              </p:nvSpPr>
              <p:spPr>
                <a:xfrm>
                  <a:off x="8547552" y="2898503"/>
                  <a:ext cx="500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C961283-A08A-48FE-A6A4-AB6435F85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552" y="2898503"/>
                  <a:ext cx="50020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E7CF237F-80B1-4EF9-98E7-CCF83AF4463A}"/>
                    </a:ext>
                  </a:extLst>
                </p:cNvPr>
                <p:cNvSpPr txBox="1"/>
                <p:nvPr/>
              </p:nvSpPr>
              <p:spPr>
                <a:xfrm>
                  <a:off x="8617485" y="3770036"/>
                  <a:ext cx="505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E7CF237F-80B1-4EF9-98E7-CCF83AF44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485" y="3770036"/>
                  <a:ext cx="50552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30165F89-21B9-4066-B965-2B540F930CBE}"/>
                </a:ext>
              </a:extLst>
            </p:cNvPr>
            <p:cNvSpPr/>
            <p:nvPr/>
          </p:nvSpPr>
          <p:spPr>
            <a:xfrm>
              <a:off x="7358219" y="1826606"/>
              <a:ext cx="630000" cy="61227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552285E9-5B21-4C80-A67B-F704307DCF49}"/>
                </a:ext>
              </a:extLst>
            </p:cNvPr>
            <p:cNvCxnSpPr>
              <a:cxnSpLocks/>
            </p:cNvCxnSpPr>
            <p:nvPr/>
          </p:nvCxnSpPr>
          <p:spPr>
            <a:xfrm>
              <a:off x="7985415" y="2258219"/>
              <a:ext cx="1852949" cy="91321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23E847F-117D-43AC-BB96-0F41EC9A4BA8}"/>
                    </a:ext>
                  </a:extLst>
                </p:cNvPr>
                <p:cNvSpPr txBox="1"/>
                <p:nvPr/>
              </p:nvSpPr>
              <p:spPr>
                <a:xfrm>
                  <a:off x="8561099" y="2179673"/>
                  <a:ext cx="366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23E847F-117D-43AC-BB96-0F41EC9A4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1099" y="2179673"/>
                  <a:ext cx="36606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CCA14E1-F666-4E42-B0B1-6B1B340F6DCF}"/>
                  </a:ext>
                </a:extLst>
              </p:cNvPr>
              <p:cNvSpPr/>
              <p:nvPr/>
            </p:nvSpPr>
            <p:spPr>
              <a:xfrm>
                <a:off x="680139" y="1835142"/>
                <a:ext cx="4535152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𝑦</m:t>
                      </m:r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0     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≤0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1     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&gt;0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CCA14E1-F666-4E42-B0B1-6B1B340F6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39" y="1835142"/>
                <a:ext cx="4535152" cy="9161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AA6C8D1-280C-439B-922D-960DD1E98DDE}"/>
                  </a:ext>
                </a:extLst>
              </p:cNvPr>
              <p:cNvSpPr/>
              <p:nvPr/>
            </p:nvSpPr>
            <p:spPr>
              <a:xfrm>
                <a:off x="6507179" y="1155274"/>
                <a:ext cx="3481402" cy="1500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i="1" dirty="0">
                  <a:latin typeface="Cambria Math"/>
                </a:endParaRPr>
              </a:p>
              <a:p>
                <a:endParaRPr lang="en-US" altLang="zh-TW" sz="1100" dirty="0"/>
              </a:p>
              <a:p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0     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≤0</m:t>
                                </m:r>
                              </m:e>
                            </m:d>
                          </m:e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1     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&gt;0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AA6C8D1-280C-439B-922D-960DD1E9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179" y="1155274"/>
                <a:ext cx="3481402" cy="1500924"/>
              </a:xfrm>
              <a:prstGeom prst="rect">
                <a:avLst/>
              </a:prstGeom>
              <a:blipFill>
                <a:blip r:embed="rId16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61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8699C77-19B4-4063-ABC8-D7F397799E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活化函數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8699C77-19B4-4063-ABC8-D7F397799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86A42C0F-4F6F-454A-917B-8C9ABC6A8E9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5268" y="3194513"/>
                <a:ext cx="3050387" cy="10772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en-US" altLang="zh-TW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i="1" dirty="0">
                  <a:latin typeface="Cambria Math"/>
                </a:endParaRPr>
              </a:p>
              <a:p>
                <a:endParaRPr lang="en-US" altLang="zh-TW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86A42C0F-4F6F-454A-917B-8C9ABC6A8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5268" y="3194513"/>
                <a:ext cx="3050387" cy="1077218"/>
              </a:xfrm>
              <a:prstGeom prst="rect">
                <a:avLst/>
              </a:prstGeom>
              <a:blipFill>
                <a:blip r:embed="rId3"/>
                <a:stretch>
                  <a:fillRect b="-16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DD8FC1D-3672-4BAC-8C75-6F1C58148629}"/>
              </a:ext>
            </a:extLst>
          </p:cNvPr>
          <p:cNvSpPr/>
          <p:nvPr/>
        </p:nvSpPr>
        <p:spPr>
          <a:xfrm>
            <a:off x="5433135" y="2531626"/>
            <a:ext cx="4918879" cy="2915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51660F77-B1F7-4A66-A615-8D3EB4C69D76}"/>
                  </a:ext>
                </a:extLst>
              </p:cNvPr>
              <p:cNvSpPr/>
              <p:nvPr/>
            </p:nvSpPr>
            <p:spPr>
              <a:xfrm>
                <a:off x="5685164" y="3733122"/>
                <a:ext cx="630000" cy="6122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51660F77-B1F7-4A66-A615-8D3EB4C69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164" y="3733122"/>
                <a:ext cx="630000" cy="61227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7EF0D929-8B90-44EC-89C6-BCFD5842885C}"/>
                  </a:ext>
                </a:extLst>
              </p:cNvPr>
              <p:cNvSpPr/>
              <p:nvPr/>
            </p:nvSpPr>
            <p:spPr>
              <a:xfrm>
                <a:off x="5685164" y="4773991"/>
                <a:ext cx="630000" cy="6122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7EF0D929-8B90-44EC-89C6-BCFD58428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164" y="4773991"/>
                <a:ext cx="630000" cy="61227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>
            <a:extLst>
              <a:ext uri="{FF2B5EF4-FFF2-40B4-BE49-F238E27FC236}">
                <a16:creationId xmlns:a16="http://schemas.microsoft.com/office/drawing/2014/main" id="{FAF08BFE-AF42-4320-AC8A-23400C26CA0A}"/>
              </a:ext>
            </a:extLst>
          </p:cNvPr>
          <p:cNvSpPr/>
          <p:nvPr/>
        </p:nvSpPr>
        <p:spPr>
          <a:xfrm>
            <a:off x="8165309" y="3216785"/>
            <a:ext cx="1705729" cy="1653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15A3BAE-83BB-4DC9-871E-12B40E71922D}"/>
              </a:ext>
            </a:extLst>
          </p:cNvPr>
          <p:cNvCxnSpPr>
            <a:cxnSpLocks/>
          </p:cNvCxnSpPr>
          <p:nvPr/>
        </p:nvCxnSpPr>
        <p:spPr>
          <a:xfrm>
            <a:off x="6315164" y="4112195"/>
            <a:ext cx="1852949" cy="1145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563774D-08B2-4001-A6B9-CC8086482EE0}"/>
              </a:ext>
            </a:extLst>
          </p:cNvPr>
          <p:cNvCxnSpPr>
            <a:cxnSpLocks/>
          </p:cNvCxnSpPr>
          <p:nvPr/>
        </p:nvCxnSpPr>
        <p:spPr>
          <a:xfrm flipV="1">
            <a:off x="6315164" y="4166918"/>
            <a:ext cx="1852949" cy="9132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D0EC8E7-E361-46FC-8718-0113A28E0E77}"/>
                  </a:ext>
                </a:extLst>
              </p:cNvPr>
              <p:cNvSpPr txBox="1"/>
              <p:nvPr/>
            </p:nvSpPr>
            <p:spPr>
              <a:xfrm>
                <a:off x="6874497" y="3760720"/>
                <a:ext cx="500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D0EC8E7-E361-46FC-8718-0113A28E0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97" y="3760720"/>
                <a:ext cx="5002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29224F0-621A-4779-B4F0-BDBA9F0D30CC}"/>
                  </a:ext>
                </a:extLst>
              </p:cNvPr>
              <p:cNvSpPr txBox="1"/>
              <p:nvPr/>
            </p:nvSpPr>
            <p:spPr>
              <a:xfrm>
                <a:off x="6944430" y="4632253"/>
                <a:ext cx="505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29224F0-621A-4779-B4F0-BDBA9F0D3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30" y="4632253"/>
                <a:ext cx="5055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79B42207-2E39-4144-94F4-ECA4FCD8711D}"/>
              </a:ext>
            </a:extLst>
          </p:cNvPr>
          <p:cNvSpPr/>
          <p:nvPr/>
        </p:nvSpPr>
        <p:spPr>
          <a:xfrm>
            <a:off x="5685164" y="2688823"/>
            <a:ext cx="630000" cy="61227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B32F338-E707-4B09-857E-954285991BDF}"/>
              </a:ext>
            </a:extLst>
          </p:cNvPr>
          <p:cNvCxnSpPr>
            <a:cxnSpLocks/>
          </p:cNvCxnSpPr>
          <p:nvPr/>
        </p:nvCxnSpPr>
        <p:spPr>
          <a:xfrm>
            <a:off x="6312360" y="3120436"/>
            <a:ext cx="1852949" cy="9132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F49A665-A232-40D2-BB5D-D22BB8742840}"/>
                  </a:ext>
                </a:extLst>
              </p:cNvPr>
              <p:cNvSpPr txBox="1"/>
              <p:nvPr/>
            </p:nvSpPr>
            <p:spPr>
              <a:xfrm>
                <a:off x="6888044" y="3041890"/>
                <a:ext cx="366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F49A665-A232-40D2-BB5D-D22BB8742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44" y="3041890"/>
                <a:ext cx="3660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6116A28E-F0A9-4EE2-99F6-F2EE781C049E}"/>
                  </a:ext>
                </a:extLst>
              </p:cNvPr>
              <p:cNvSpPr/>
              <p:nvPr/>
            </p:nvSpPr>
            <p:spPr>
              <a:xfrm>
                <a:off x="8165309" y="3733122"/>
                <a:ext cx="630000" cy="61227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6116A28E-F0A9-4EE2-99F6-F2EE781C0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309" y="3733122"/>
                <a:ext cx="630000" cy="61227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96930C12-DDCF-43EC-A7C4-C427EAC3DB2C}"/>
                  </a:ext>
                </a:extLst>
              </p:cNvPr>
              <p:cNvSpPr/>
              <p:nvPr/>
            </p:nvSpPr>
            <p:spPr>
              <a:xfrm>
                <a:off x="9241038" y="3733122"/>
                <a:ext cx="630000" cy="61227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96930C12-DDCF-43EC-A7C4-C427EAC3D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38" y="3733122"/>
                <a:ext cx="630000" cy="61227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E532EBE-F291-484C-91E9-CE936C8D253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792505" y="4027271"/>
            <a:ext cx="448533" cy="119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5FA4AFD-2533-42FC-B32E-080259461DE2}"/>
                  </a:ext>
                </a:extLst>
              </p:cNvPr>
              <p:cNvSpPr/>
              <p:nvPr/>
            </p:nvSpPr>
            <p:spPr>
              <a:xfrm>
                <a:off x="8680761" y="3548456"/>
                <a:ext cx="6631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5FA4AFD-2533-42FC-B32E-080259461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61" y="3548456"/>
                <a:ext cx="663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8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328D7E3-6FE2-4174-80C9-ED41DAA608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0282" y="274639"/>
                <a:ext cx="4955097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328D7E3-6FE2-4174-80C9-ED41DAA60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0282" y="274639"/>
                <a:ext cx="4955097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D09441AD-A3EA-46FF-86EE-CD1196AE21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6053" y="1869052"/>
                <a:ext cx="2923557" cy="8484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wrap="none">
                <a:sp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D09441AD-A3EA-46FF-86EE-CD1196AE2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53" y="1869052"/>
                <a:ext cx="2923557" cy="848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6144604-CBB7-4DD4-A0D9-39CF8B653FA8}"/>
                  </a:ext>
                </a:extLst>
              </p:cNvPr>
              <p:cNvSpPr/>
              <p:nvPr/>
            </p:nvSpPr>
            <p:spPr>
              <a:xfrm>
                <a:off x="7094219" y="1801341"/>
                <a:ext cx="2917017" cy="9161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580"/>
                  </a:spcBef>
                  <a:buClr>
                    <a:schemeClr val="accent1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6144604-CBB7-4DD4-A0D9-39CF8B653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219" y="1801341"/>
                <a:ext cx="2917017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標題 1">
                <a:extLst>
                  <a:ext uri="{FF2B5EF4-FFF2-40B4-BE49-F238E27FC236}">
                    <a16:creationId xmlns:a16="http://schemas.microsoft.com/office/drawing/2014/main" id="{35C6D74B-AACC-4FE3-B765-39E055F93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9706" y="274639"/>
                <a:ext cx="4955097" cy="1143000"/>
              </a:xfrm>
              <a:prstGeom prst="rect">
                <a:avLst/>
              </a:prstGeom>
            </p:spPr>
            <p:txBody>
              <a:bodyPr bIns="91440" anchor="b" anchorCtr="0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𝑡𝑒𝑝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標題 1">
                <a:extLst>
                  <a:ext uri="{FF2B5EF4-FFF2-40B4-BE49-F238E27FC236}">
                    <a16:creationId xmlns:a16="http://schemas.microsoft.com/office/drawing/2014/main" id="{35C6D74B-AACC-4FE3-B765-39E055F9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06" y="274639"/>
                <a:ext cx="4955097" cy="1143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A36868B0-5A57-46D2-B1D3-E9FCAB91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80" y="328813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2620A7-7370-49BF-9AB0-3CF30EC8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77" y="328813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5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4A372-785D-4BEE-9F79-FF4E51DA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9"/>
            <a:ext cx="4585982" cy="1143000"/>
          </a:xfrm>
        </p:spPr>
        <p:txBody>
          <a:bodyPr/>
          <a:lstStyle/>
          <a:p>
            <a:r>
              <a:rPr lang="zh-TW" altLang="en-US" dirty="0"/>
              <a:t>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CDB46-309A-4474-828F-8581AEE206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09044" y="1657525"/>
            <a:ext cx="3830972" cy="2157268"/>
          </a:xfrm>
        </p:spPr>
        <p:txBody>
          <a:bodyPr/>
          <a:lstStyle/>
          <a:p>
            <a:r>
              <a:rPr lang="zh-TW" altLang="en-US" dirty="0"/>
              <a:t>平滑度的差異</a:t>
            </a:r>
            <a:endParaRPr lang="en-US" altLang="zh-TW" dirty="0"/>
          </a:p>
          <a:p>
            <a:r>
              <a:rPr lang="zh-TW" altLang="en-US" dirty="0"/>
              <a:t>輸出訊號介在</a:t>
            </a:r>
            <a:r>
              <a:rPr lang="en-US" altLang="zh-TW" dirty="0"/>
              <a:t>0~1</a:t>
            </a:r>
            <a:r>
              <a:rPr lang="zh-TW" altLang="en-US" dirty="0"/>
              <a:t>之間</a:t>
            </a:r>
            <a:endParaRPr lang="en-US" altLang="zh-TW" dirty="0"/>
          </a:p>
          <a:p>
            <a:r>
              <a:rPr lang="zh-TW" altLang="en-US" dirty="0"/>
              <a:t>皆為非線性函數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1BE526-0D4A-4334-B03E-0A0E23F00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80" y="3605068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2E69AA9-0580-4C91-BFF7-744F5A980BF1}"/>
              </a:ext>
            </a:extLst>
          </p:cNvPr>
          <p:cNvSpPr txBox="1">
            <a:spLocks/>
          </p:cNvSpPr>
          <p:nvPr/>
        </p:nvSpPr>
        <p:spPr>
          <a:xfrm>
            <a:off x="6479097" y="274639"/>
            <a:ext cx="4585982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為何使用非線性</a:t>
            </a:r>
            <a:r>
              <a:rPr lang="en-US" altLang="zh-TW" dirty="0"/>
              <a:t>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F06DD9CF-6965-4FD5-83C3-3D539CF1A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2673" y="1657524"/>
                <a:ext cx="3830972" cy="381209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TW" altLang="en-US" dirty="0"/>
                  <a:t> 若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𝑐𝑥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F06DD9CF-6965-4FD5-83C3-3D539CF1A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673" y="1657524"/>
                <a:ext cx="3830972" cy="3812097"/>
              </a:xfrm>
              <a:prstGeom prst="rect">
                <a:avLst/>
              </a:prstGeom>
              <a:blipFill>
                <a:blip r:embed="rId3"/>
                <a:stretch>
                  <a:fillRect l="-955" t="-2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3A82672-A02F-4BD9-913D-09AB3DBEF5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𝑅𝑒𝑐𝑡𝑖𝑓𝑖𝑒𝑑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𝑈𝑛𝑖𝑡</m:t>
                        </m:r>
                      </m:e>
                    </m:d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函數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3A82672-A02F-4BD9-913D-09AB3DBEF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8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CA613D71-6F09-4807-B4B4-99CEBDDC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24790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FCBFF01-C9FB-48D9-845F-1FDACC45798C}"/>
                  </a:ext>
                </a:extLst>
              </p:cNvPr>
              <p:cNvSpPr/>
              <p:nvPr/>
            </p:nvSpPr>
            <p:spPr>
              <a:xfrm>
                <a:off x="1219200" y="2740908"/>
                <a:ext cx="2919902" cy="9161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580"/>
                  </a:spcBef>
                  <a:buClr>
                    <a:schemeClr val="accent1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FCBFF01-C9FB-48D9-845F-1FDACC457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740908"/>
                <a:ext cx="2919902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6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7D238-C123-473A-BEB4-8F023FCC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神經網路的乘積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3E31CB95-1819-475F-9402-DAF0C1D8804F}"/>
              </a:ext>
            </a:extLst>
          </p:cNvPr>
          <p:cNvGrpSpPr/>
          <p:nvPr/>
        </p:nvGrpSpPr>
        <p:grpSpPr>
          <a:xfrm>
            <a:off x="1174458" y="1812022"/>
            <a:ext cx="3263317" cy="3900882"/>
            <a:chOff x="2281806" y="1812022"/>
            <a:chExt cx="3263317" cy="3900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920D3273-8AD6-4CE4-B151-799A4B8836F8}"/>
                    </a:ext>
                  </a:extLst>
                </p:cNvPr>
                <p:cNvSpPr/>
                <p:nvPr/>
              </p:nvSpPr>
              <p:spPr>
                <a:xfrm>
                  <a:off x="2511576" y="2801125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920D3273-8AD6-4CE4-B151-799A4B8836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576" y="2801125"/>
                  <a:ext cx="720000" cy="72008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橢圓 4">
                  <a:extLst>
                    <a:ext uri="{FF2B5EF4-FFF2-40B4-BE49-F238E27FC236}">
                      <a16:creationId xmlns:a16="http://schemas.microsoft.com/office/drawing/2014/main" id="{CBFC3E21-DAC1-4375-AFEC-2D3A7F25D6F1}"/>
                    </a:ext>
                  </a:extLst>
                </p:cNvPr>
                <p:cNvSpPr/>
                <p:nvPr/>
              </p:nvSpPr>
              <p:spPr>
                <a:xfrm>
                  <a:off x="2511576" y="4094944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橢圓 4">
                  <a:extLst>
                    <a:ext uri="{FF2B5EF4-FFF2-40B4-BE49-F238E27FC236}">
                      <a16:creationId xmlns:a16="http://schemas.microsoft.com/office/drawing/2014/main" id="{CBFC3E21-DAC1-4375-AFEC-2D3A7F25D6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576" y="4094944"/>
                  <a:ext cx="720000" cy="72008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C36A4D5F-40E5-4666-AA0B-E1B811500EF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219704" y="3172981"/>
              <a:ext cx="1418064" cy="51877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E3263381-8857-48EC-A1F5-211D0B7ECAC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225897" y="3691753"/>
              <a:ext cx="1411871" cy="76828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ED98A77F-FEB1-460C-B340-4294186E2DD7}"/>
                    </a:ext>
                  </a:extLst>
                </p:cNvPr>
                <p:cNvSpPr/>
                <p:nvPr/>
              </p:nvSpPr>
              <p:spPr>
                <a:xfrm>
                  <a:off x="4637768" y="2155173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ED98A77F-FEB1-460C-B340-4294186E2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768" y="2155173"/>
                  <a:ext cx="720000" cy="72008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E1CB7CA4-EB58-464F-BD9A-172A3AE8F725}"/>
                    </a:ext>
                  </a:extLst>
                </p:cNvPr>
                <p:cNvSpPr/>
                <p:nvPr/>
              </p:nvSpPr>
              <p:spPr>
                <a:xfrm>
                  <a:off x="4637768" y="3331713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E1CB7CA4-EB58-464F-BD9A-172A3AE8F7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768" y="3331713"/>
                  <a:ext cx="720000" cy="72008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686D2C00-D92B-423F-938D-32EF878B483C}"/>
                    </a:ext>
                  </a:extLst>
                </p:cNvPr>
                <p:cNvSpPr/>
                <p:nvPr/>
              </p:nvSpPr>
              <p:spPr>
                <a:xfrm>
                  <a:off x="4637768" y="4454984"/>
                  <a:ext cx="720000" cy="7200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686D2C00-D92B-423F-938D-32EF878B48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768" y="4454984"/>
                  <a:ext cx="720000" cy="72008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E16544DB-509F-4E85-9631-D0F375FAF5F2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231576" y="4454984"/>
              <a:ext cx="1406192" cy="3600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78FE0553-27B7-46C1-A8D9-C35A440FAE6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3245587" y="2515213"/>
              <a:ext cx="1392181" cy="65098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EF16D966-B767-46FB-9275-3F3B33291FB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3264473" y="3200497"/>
              <a:ext cx="1373295" cy="161452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B8BC2FD-8B26-4FE4-A00B-8FC26B54B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4473" y="2680553"/>
              <a:ext cx="1387306" cy="168651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A91E5B48-93E9-4C7B-A6A8-C4AF9336BC4C}"/>
                    </a:ext>
                  </a:extLst>
                </p:cNvPr>
                <p:cNvSpPr txBox="1"/>
                <p:nvPr/>
              </p:nvSpPr>
              <p:spPr>
                <a:xfrm>
                  <a:off x="3561713" y="2269701"/>
                  <a:ext cx="10136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lang="en-US" altLang="zh-TW" sz="2400" dirty="0"/>
                    <a:t>=1</a:t>
                  </a:r>
                  <a:endParaRPr lang="zh-TW" altLang="en-US" sz="2400" dirty="0"/>
                </a:p>
              </p:txBody>
            </p:sp>
          </mc:Choice>
          <mc:Fallback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A91E5B48-93E9-4C7B-A6A8-C4AF9336B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713" y="2269701"/>
                  <a:ext cx="1013675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9211" r="-7831" b="-30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073EFC6-0917-4C37-BE1A-CE59DE6BA4CF}"/>
                    </a:ext>
                  </a:extLst>
                </p:cNvPr>
                <p:cNvSpPr txBox="1"/>
                <p:nvPr/>
              </p:nvSpPr>
              <p:spPr>
                <a:xfrm>
                  <a:off x="3587136" y="2843397"/>
                  <a:ext cx="11905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sz="2400" dirty="0"/>
                    <a:t>2</a:t>
                  </a:r>
                  <a:endParaRPr lang="zh-TW" altLang="en-US" sz="2400" dirty="0"/>
                </a:p>
              </p:txBody>
            </p:sp>
          </mc:Choice>
          <mc:Fallback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073EFC6-0917-4C37-BE1A-CE59DE6BA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136" y="2843397"/>
                  <a:ext cx="1190519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9211" r="-6667" b="-30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012B1D3-0EE5-4889-B711-BFA437DB179A}"/>
                </a:ext>
              </a:extLst>
            </p:cNvPr>
            <p:cNvSpPr txBox="1"/>
            <p:nvPr/>
          </p:nvSpPr>
          <p:spPr>
            <a:xfrm>
              <a:off x="4241873" y="323687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7E98DCA-B428-4A14-ADDE-FD7CEFAB3455}"/>
                </a:ext>
              </a:extLst>
            </p:cNvPr>
            <p:cNvSpPr txBox="1"/>
            <p:nvPr/>
          </p:nvSpPr>
          <p:spPr>
            <a:xfrm>
              <a:off x="4114091" y="355562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0309E4E-F552-4236-A78A-E7A4AF17AF3F}"/>
                </a:ext>
              </a:extLst>
            </p:cNvPr>
            <p:cNvSpPr txBox="1"/>
            <p:nvPr/>
          </p:nvSpPr>
          <p:spPr>
            <a:xfrm>
              <a:off x="4065184" y="425672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F044FCF-82F9-46B3-ACF8-73DBDB4F4F5F}"/>
                </a:ext>
              </a:extLst>
            </p:cNvPr>
            <p:cNvSpPr txBox="1"/>
            <p:nvPr/>
          </p:nvSpPr>
          <p:spPr>
            <a:xfrm>
              <a:off x="3922009" y="460716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3918E97-D4EC-4071-BB87-724CF8464311}"/>
                </a:ext>
              </a:extLst>
            </p:cNvPr>
            <p:cNvSpPr/>
            <p:nvPr/>
          </p:nvSpPr>
          <p:spPr>
            <a:xfrm>
              <a:off x="2281806" y="1812022"/>
              <a:ext cx="3263317" cy="3900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B975E3F-717E-4C13-AD5E-33280EA5DEAF}"/>
              </a:ext>
            </a:extLst>
          </p:cNvPr>
          <p:cNvSpPr txBox="1"/>
          <p:nvPr/>
        </p:nvSpPr>
        <p:spPr>
          <a:xfrm>
            <a:off x="5939406" y="2155173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X</a:t>
            </a:r>
            <a:r>
              <a:rPr lang="zh-TW" altLang="en-US" sz="2000" dirty="0">
                <a:solidFill>
                  <a:schemeClr val="accent1"/>
                </a:solidFill>
              </a:rPr>
              <a:t>　　   　</a:t>
            </a:r>
            <a:r>
              <a:rPr lang="en-US" altLang="zh-TW" sz="2000" dirty="0">
                <a:solidFill>
                  <a:schemeClr val="accent1"/>
                </a:solidFill>
              </a:rPr>
              <a:t>W</a:t>
            </a:r>
            <a:r>
              <a:rPr lang="zh-TW" altLang="en-US" sz="2000" dirty="0">
                <a:solidFill>
                  <a:schemeClr val="accent1"/>
                </a:solidFill>
              </a:rPr>
              <a:t>　　＝　　</a:t>
            </a:r>
            <a:r>
              <a:rPr lang="en-US" altLang="zh-TW" sz="2000" dirty="0">
                <a:solidFill>
                  <a:schemeClr val="accent1"/>
                </a:solidFill>
              </a:rPr>
              <a:t>Y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DDE8B1B-3854-4FEC-A78E-CE7C2774826A}"/>
                  </a:ext>
                </a:extLst>
              </p:cNvPr>
              <p:cNvSpPr txBox="1"/>
              <p:nvPr/>
            </p:nvSpPr>
            <p:spPr>
              <a:xfrm>
                <a:off x="6649744" y="1650184"/>
                <a:ext cx="1184170" cy="507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DDE8B1B-3854-4FEC-A78E-CE7C27748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744" y="1650184"/>
                <a:ext cx="1184170" cy="507960"/>
              </a:xfrm>
              <a:prstGeom prst="rect">
                <a:avLst/>
              </a:prstGeom>
              <a:blipFill>
                <a:blip r:embed="rId9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64BAD5C-2C28-4F77-8C9F-5E06F252D955}"/>
                  </a:ext>
                </a:extLst>
              </p:cNvPr>
              <p:cNvSpPr txBox="1"/>
              <p:nvPr/>
            </p:nvSpPr>
            <p:spPr>
              <a:xfrm>
                <a:off x="6837761" y="2519340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64BAD5C-2C28-4F77-8C9F-5E06F252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1" y="2519340"/>
                <a:ext cx="7601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66314D1-F6C2-44C0-9373-91A913259E73}"/>
                  </a:ext>
                </a:extLst>
              </p:cNvPr>
              <p:cNvSpPr txBox="1"/>
              <p:nvPr/>
            </p:nvSpPr>
            <p:spPr>
              <a:xfrm>
                <a:off x="8486819" y="251103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66314D1-F6C2-44C0-9373-91A913259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819" y="2511036"/>
                <a:ext cx="3642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14C3F2F-0691-482A-90B7-529F7E84DC95}"/>
                  </a:ext>
                </a:extLst>
              </p:cNvPr>
              <p:cNvSpPr txBox="1"/>
              <p:nvPr/>
            </p:nvSpPr>
            <p:spPr>
              <a:xfrm>
                <a:off x="5953745" y="2511036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14C3F2F-0691-482A-90B7-529F7E84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745" y="2511036"/>
                <a:ext cx="3642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9F98701-EDDE-4764-B68F-E162C6246BD0}"/>
                  </a:ext>
                </a:extLst>
              </p:cNvPr>
              <p:cNvSpPr txBox="1"/>
              <p:nvPr/>
            </p:nvSpPr>
            <p:spPr>
              <a:xfrm>
                <a:off x="5659593" y="2807940"/>
                <a:ext cx="952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9F98701-EDDE-4764-B68F-E162C624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93" y="2807940"/>
                <a:ext cx="9525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A10ABC49-A62F-4803-A625-A8DD73C62ADA}"/>
                  </a:ext>
                </a:extLst>
              </p:cNvPr>
              <p:cNvSpPr txBox="1"/>
              <p:nvPr/>
            </p:nvSpPr>
            <p:spPr>
              <a:xfrm>
                <a:off x="8054568" y="2809882"/>
                <a:ext cx="95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A10ABC49-A62F-4803-A625-A8DD73C62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68" y="2809882"/>
                <a:ext cx="95173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57E873AF-9A0F-4C66-B67E-BFB70ED3F713}"/>
                  </a:ext>
                </a:extLst>
              </p:cNvPr>
              <p:cNvSpPr txBox="1"/>
              <p:nvPr/>
            </p:nvSpPr>
            <p:spPr>
              <a:xfrm>
                <a:off x="5632790" y="1731297"/>
                <a:ext cx="10061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57E873AF-9A0F-4C66-B67E-BFB70ED3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790" y="1731297"/>
                <a:ext cx="100610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7C522BFF-D39F-44CE-9E23-D154F306F542}"/>
                  </a:ext>
                </a:extLst>
              </p:cNvPr>
              <p:cNvSpPr txBox="1"/>
              <p:nvPr/>
            </p:nvSpPr>
            <p:spPr>
              <a:xfrm>
                <a:off x="8207687" y="1731297"/>
                <a:ext cx="1010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7C522BFF-D39F-44CE-9E23-D154F306F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687" y="1731297"/>
                <a:ext cx="1010469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圖片 54">
            <a:extLst>
              <a:ext uri="{FF2B5EF4-FFF2-40B4-BE49-F238E27FC236}">
                <a16:creationId xmlns:a16="http://schemas.microsoft.com/office/drawing/2014/main" id="{33468C92-3755-469C-8808-17372FE1DDE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8407" y="3255662"/>
            <a:ext cx="3848637" cy="26102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505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3247-C1CC-4EC2-BD50-73BE394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三層神經網路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3EE2E3-CCC8-4610-8CC6-00A79E1210B2}"/>
              </a:ext>
            </a:extLst>
          </p:cNvPr>
          <p:cNvSpPr/>
          <p:nvPr/>
        </p:nvSpPr>
        <p:spPr>
          <a:xfrm>
            <a:off x="835877" y="1375794"/>
            <a:ext cx="6093430" cy="3112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0DC9BB4B-CA77-456B-AA5D-62D9EBE09460}"/>
                  </a:ext>
                </a:extLst>
              </p:cNvPr>
              <p:cNvSpPr/>
              <p:nvPr/>
            </p:nvSpPr>
            <p:spPr>
              <a:xfrm>
                <a:off x="1186115" y="2624955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0DC9BB4B-CA77-456B-AA5D-62D9EBE09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15" y="2624955"/>
                <a:ext cx="562578" cy="5101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7D4F28D-801A-4E2B-AE47-187BE7AD43F2}"/>
                  </a:ext>
                </a:extLst>
              </p:cNvPr>
              <p:cNvSpPr/>
              <p:nvPr/>
            </p:nvSpPr>
            <p:spPr>
              <a:xfrm>
                <a:off x="1186115" y="3482546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7D4F28D-801A-4E2B-AE47-187BE7AD4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15" y="3482546"/>
                <a:ext cx="562578" cy="5101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48DD33A9-100B-4CAB-9400-5D42DE982D71}"/>
              </a:ext>
            </a:extLst>
          </p:cNvPr>
          <p:cNvSpPr/>
          <p:nvPr/>
        </p:nvSpPr>
        <p:spPr>
          <a:xfrm>
            <a:off x="4678918" y="2082026"/>
            <a:ext cx="562578" cy="510171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3737D01-712F-4B03-BA6A-81B0ACAA32C5}"/>
              </a:ext>
            </a:extLst>
          </p:cNvPr>
          <p:cNvCxnSpPr>
            <a:cxnSpLocks/>
          </p:cNvCxnSpPr>
          <p:nvPr/>
        </p:nvCxnSpPr>
        <p:spPr>
          <a:xfrm>
            <a:off x="1763943" y="2891450"/>
            <a:ext cx="1202587" cy="10368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8A446B3-0A6D-4332-9249-5520A85990C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695969" y="3033124"/>
            <a:ext cx="1280778" cy="73033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E15B3A6-B82C-4115-8A1E-AE95A435B958}"/>
              </a:ext>
            </a:extLst>
          </p:cNvPr>
          <p:cNvSpPr/>
          <p:nvPr/>
        </p:nvSpPr>
        <p:spPr>
          <a:xfrm>
            <a:off x="4682045" y="3415108"/>
            <a:ext cx="562578" cy="510171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CC2306D2-7C09-4D6A-A60B-511B37614AD9}"/>
                  </a:ext>
                </a:extLst>
              </p:cNvPr>
              <p:cNvSpPr/>
              <p:nvPr/>
            </p:nvSpPr>
            <p:spPr>
              <a:xfrm>
                <a:off x="2976747" y="1601498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CC2306D2-7C09-4D6A-A60B-511B37614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47" y="1601498"/>
                <a:ext cx="562578" cy="510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3F3140A6-5D29-41C1-9213-E65B600EC9AB}"/>
                  </a:ext>
                </a:extLst>
              </p:cNvPr>
              <p:cNvSpPr/>
              <p:nvPr/>
            </p:nvSpPr>
            <p:spPr>
              <a:xfrm>
                <a:off x="2976747" y="2778038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3F3140A6-5D29-41C1-9213-E65B600E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47" y="2778038"/>
                <a:ext cx="562578" cy="5101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845AA44D-78FB-4F19-8137-2975E24BF22B}"/>
                  </a:ext>
                </a:extLst>
              </p:cNvPr>
              <p:cNvSpPr/>
              <p:nvPr/>
            </p:nvSpPr>
            <p:spPr>
              <a:xfrm>
                <a:off x="2976747" y="3901309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845AA44D-78FB-4F19-8137-2975E24BF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47" y="3901309"/>
                <a:ext cx="562578" cy="510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6FBA59B-6AAD-411E-8C0A-6AF34B979AF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748693" y="3755782"/>
            <a:ext cx="1228054" cy="40061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46B7B3-0AA9-4549-965A-D1F483D16589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757689" y="2907565"/>
            <a:ext cx="1219058" cy="124883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F8FF87F-0DE5-4B7E-844E-10D318C97AD0}"/>
              </a:ext>
            </a:extLst>
          </p:cNvPr>
          <p:cNvCxnSpPr>
            <a:cxnSpLocks/>
          </p:cNvCxnSpPr>
          <p:nvPr/>
        </p:nvCxnSpPr>
        <p:spPr>
          <a:xfrm flipV="1">
            <a:off x="1748693" y="1937113"/>
            <a:ext cx="1206796" cy="17919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C94B06B-30F5-4309-ACC8-A86A4CD54BF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572849" y="1804235"/>
            <a:ext cx="1106069" cy="53287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196EBC5-F7D8-49D8-A287-49794AA3DF93}"/>
              </a:ext>
            </a:extLst>
          </p:cNvPr>
          <p:cNvCxnSpPr>
            <a:cxnSpLocks/>
          </p:cNvCxnSpPr>
          <p:nvPr/>
        </p:nvCxnSpPr>
        <p:spPr>
          <a:xfrm>
            <a:off x="3542452" y="1811074"/>
            <a:ext cx="1136466" cy="176092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89965DC-AB7F-4082-94B5-E64E6DFC21D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520535" y="3670194"/>
            <a:ext cx="1161510" cy="50890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8F3A0D9-4377-40A8-8FD5-547396CFF02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572849" y="2337112"/>
            <a:ext cx="1106069" cy="180400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EF07331-3BD4-4A1A-BA1F-22B12603BA15}"/>
              </a:ext>
            </a:extLst>
          </p:cNvPr>
          <p:cNvCxnSpPr>
            <a:cxnSpLocks/>
          </p:cNvCxnSpPr>
          <p:nvPr/>
        </p:nvCxnSpPr>
        <p:spPr>
          <a:xfrm flipV="1">
            <a:off x="3536198" y="2310465"/>
            <a:ext cx="1142720" cy="7314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AF84646E-E7B3-4EFC-8E8C-5FA6DC9567A3}"/>
                  </a:ext>
                </a:extLst>
              </p:cNvPr>
              <p:cNvSpPr/>
              <p:nvPr/>
            </p:nvSpPr>
            <p:spPr>
              <a:xfrm>
                <a:off x="5905330" y="2090415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AF84646E-E7B3-4EFC-8E8C-5FA6DC956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30" y="2090415"/>
                <a:ext cx="562578" cy="510171"/>
              </a:xfrm>
              <a:prstGeom prst="ellipse">
                <a:avLst/>
              </a:prstGeom>
              <a:blipFill>
                <a:blip r:embed="rId7"/>
                <a:stretch>
                  <a:fillRect l="-106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44B66625-4F53-4986-B03D-03AB889ABDC8}"/>
                  </a:ext>
                </a:extLst>
              </p:cNvPr>
              <p:cNvSpPr/>
              <p:nvPr/>
            </p:nvSpPr>
            <p:spPr>
              <a:xfrm>
                <a:off x="5899002" y="3423497"/>
                <a:ext cx="562578" cy="510171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44B66625-4F53-4986-B03D-03AB889AB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02" y="3423497"/>
                <a:ext cx="562578" cy="510171"/>
              </a:xfrm>
              <a:prstGeom prst="ellipse">
                <a:avLst/>
              </a:prstGeom>
              <a:blipFill>
                <a:blip r:embed="rId8"/>
                <a:stretch>
                  <a:fillRect l="-106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3BAFE25-868A-45CA-881C-ED52DCADB7E8}"/>
              </a:ext>
            </a:extLst>
          </p:cNvPr>
          <p:cNvCxnSpPr>
            <a:cxnSpLocks/>
            <a:stCxn id="10" idx="6"/>
            <a:endCxn id="29" idx="2"/>
          </p:cNvCxnSpPr>
          <p:nvPr/>
        </p:nvCxnSpPr>
        <p:spPr>
          <a:xfrm>
            <a:off x="5244623" y="3670194"/>
            <a:ext cx="654379" cy="838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AF88882-2944-49C8-A997-B0F5C750AD6D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>
            <a:off x="5241496" y="2337112"/>
            <a:ext cx="663834" cy="838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74BD68D-6F76-46A1-958A-864D76FA591F}"/>
              </a:ext>
            </a:extLst>
          </p:cNvPr>
          <p:cNvCxnSpPr>
            <a:cxnSpLocks/>
          </p:cNvCxnSpPr>
          <p:nvPr/>
        </p:nvCxnSpPr>
        <p:spPr>
          <a:xfrm>
            <a:off x="3527202" y="3042324"/>
            <a:ext cx="1187324" cy="6051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>
            <a:extLst>
              <a:ext uri="{FF2B5EF4-FFF2-40B4-BE49-F238E27FC236}">
                <a16:creationId xmlns:a16="http://schemas.microsoft.com/office/drawing/2014/main" id="{6107936C-4D38-47CF-9741-56110051B8F0}"/>
              </a:ext>
            </a:extLst>
          </p:cNvPr>
          <p:cNvSpPr/>
          <p:nvPr/>
        </p:nvSpPr>
        <p:spPr>
          <a:xfrm>
            <a:off x="1178490" y="1601498"/>
            <a:ext cx="562578" cy="5101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896264E-B868-4118-B9C4-D83F40FE64EA}"/>
              </a:ext>
            </a:extLst>
          </p:cNvPr>
          <p:cNvCxnSpPr>
            <a:cxnSpLocks/>
          </p:cNvCxnSpPr>
          <p:nvPr/>
        </p:nvCxnSpPr>
        <p:spPr>
          <a:xfrm flipV="1">
            <a:off x="1747798" y="1829032"/>
            <a:ext cx="1193341" cy="171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35C8F0F-24B4-4FAA-BA75-B6F8588696C4}"/>
              </a:ext>
            </a:extLst>
          </p:cNvPr>
          <p:cNvCxnSpPr>
            <a:cxnSpLocks/>
          </p:cNvCxnSpPr>
          <p:nvPr/>
        </p:nvCxnSpPr>
        <p:spPr>
          <a:xfrm>
            <a:off x="1757689" y="1867024"/>
            <a:ext cx="1197800" cy="108557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0891EEB-C427-44EB-A80C-B83EDAB8E9B9}"/>
              </a:ext>
            </a:extLst>
          </p:cNvPr>
          <p:cNvCxnSpPr>
            <a:cxnSpLocks/>
            <a:stCxn id="61" idx="6"/>
            <a:endCxn id="13" idx="2"/>
          </p:cNvCxnSpPr>
          <p:nvPr/>
        </p:nvCxnSpPr>
        <p:spPr>
          <a:xfrm>
            <a:off x="1741068" y="1856584"/>
            <a:ext cx="1235679" cy="229981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96E66A4-1F54-41F3-B4DC-667555C9D25C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48693" y="1883317"/>
            <a:ext cx="1192446" cy="9967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B902A45B-CA01-4683-AC7F-2190DC30BAFA}"/>
                  </a:ext>
                </a:extLst>
              </p:cNvPr>
              <p:cNvSpPr txBox="1"/>
              <p:nvPr/>
            </p:nvSpPr>
            <p:spPr>
              <a:xfrm>
                <a:off x="2083681" y="1426059"/>
                <a:ext cx="616707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B902A45B-CA01-4683-AC7F-2190DC30B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81" y="1426059"/>
                <a:ext cx="616707" cy="4382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E8D10293-8D32-44A1-9831-C1BC475273B1}"/>
                  </a:ext>
                </a:extLst>
              </p:cNvPr>
              <p:cNvSpPr txBox="1"/>
              <p:nvPr/>
            </p:nvSpPr>
            <p:spPr>
              <a:xfrm>
                <a:off x="1913507" y="2046088"/>
                <a:ext cx="667170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E8D10293-8D32-44A1-9831-C1BC4752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507" y="2046088"/>
                <a:ext cx="667170" cy="4346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86E1960D-143F-47EA-8F36-85C8CF043C62}"/>
                  </a:ext>
                </a:extLst>
              </p:cNvPr>
              <p:cNvSpPr txBox="1"/>
              <p:nvPr/>
            </p:nvSpPr>
            <p:spPr>
              <a:xfrm>
                <a:off x="2113065" y="2800597"/>
                <a:ext cx="667170" cy="43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86E1960D-143F-47EA-8F36-85C8CF043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65" y="2800597"/>
                <a:ext cx="667170" cy="434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A4DB43E-A538-4ABA-A8A4-B8D231CD0717}"/>
                  </a:ext>
                </a:extLst>
              </p:cNvPr>
              <p:cNvSpPr txBox="1"/>
              <p:nvPr/>
            </p:nvSpPr>
            <p:spPr>
              <a:xfrm>
                <a:off x="548646" y="4564564"/>
                <a:ext cx="3396892" cy="1617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A4DB43E-A538-4ABA-A8A4-B8D231CD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6" y="4564564"/>
                <a:ext cx="3396892" cy="16178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箭號: 向下 82">
            <a:extLst>
              <a:ext uri="{FF2B5EF4-FFF2-40B4-BE49-F238E27FC236}">
                <a16:creationId xmlns:a16="http://schemas.microsoft.com/office/drawing/2014/main" id="{3631F1EF-580F-497C-A838-5C000476B887}"/>
              </a:ext>
            </a:extLst>
          </p:cNvPr>
          <p:cNvSpPr/>
          <p:nvPr/>
        </p:nvSpPr>
        <p:spPr>
          <a:xfrm rot="16200000">
            <a:off x="334727" y="6031591"/>
            <a:ext cx="427839" cy="454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3EBC0EA1-5D84-4646-886A-0EB5B5E02634}"/>
                  </a:ext>
                </a:extLst>
              </p:cNvPr>
              <p:cNvSpPr txBox="1"/>
              <p:nvPr/>
            </p:nvSpPr>
            <p:spPr>
              <a:xfrm>
                <a:off x="1209543" y="6044976"/>
                <a:ext cx="225363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3EBC0EA1-5D84-4646-886A-0EB5B5E0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43" y="6044976"/>
                <a:ext cx="2253630" cy="380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0DBE085-22B8-4C71-AD6D-E8D48D23E76D}"/>
                  </a:ext>
                </a:extLst>
              </p:cNvPr>
              <p:cNvSpPr txBox="1"/>
              <p:nvPr/>
            </p:nvSpPr>
            <p:spPr>
              <a:xfrm>
                <a:off x="4366690" y="4686906"/>
                <a:ext cx="2562617" cy="1839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7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400" b="0" dirty="0"/>
                  <a:t>,</a:t>
                </a:r>
              </a:p>
              <a:p>
                <a:endParaRPr lang="en-US" altLang="zh-TW" sz="700" b="0" dirty="0"/>
              </a:p>
              <a:p>
                <a14:m>
                  <m:oMath xmlns:m="http://schemas.openxmlformats.org/officeDocument/2006/math"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400" dirty="0"/>
                  <a:t>,</a:t>
                </a:r>
              </a:p>
              <a:p>
                <a:endParaRPr lang="en-US" altLang="zh-TW" sz="7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400" dirty="0"/>
                  <a:t>,</a:t>
                </a:r>
              </a:p>
              <a:p>
                <a:endParaRPr lang="en-US" altLang="zh-TW" sz="7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1400" dirty="0"/>
                  <a:t> </a:t>
                </a: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0DBE085-22B8-4C71-AD6D-E8D48D23E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90" y="4686906"/>
                <a:ext cx="2562617" cy="1839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圖片 86">
            <a:extLst>
              <a:ext uri="{FF2B5EF4-FFF2-40B4-BE49-F238E27FC236}">
                <a16:creationId xmlns:a16="http://schemas.microsoft.com/office/drawing/2014/main" id="{50D57595-F3EA-4E67-A6B8-01C3592B95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1222" y="2572218"/>
            <a:ext cx="4124901" cy="254353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DCBB789C-E77D-4CE2-AB59-5CD2C272251B}"/>
              </a:ext>
            </a:extLst>
          </p:cNvPr>
          <p:cNvCxnSpPr>
            <a:cxnSpLocks/>
          </p:cNvCxnSpPr>
          <p:nvPr/>
        </p:nvCxnSpPr>
        <p:spPr>
          <a:xfrm>
            <a:off x="5238294" y="2345500"/>
            <a:ext cx="660708" cy="132469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F211DAB-872E-45AD-9012-A133D7202927}"/>
              </a:ext>
            </a:extLst>
          </p:cNvPr>
          <p:cNvCxnSpPr>
            <a:cxnSpLocks/>
          </p:cNvCxnSpPr>
          <p:nvPr/>
        </p:nvCxnSpPr>
        <p:spPr>
          <a:xfrm flipV="1">
            <a:off x="5264981" y="2434817"/>
            <a:ext cx="621250" cy="122698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4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常用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常用佈景主題" id="{3A95B191-0667-4D3B-B003-B1E97784ABB7}" vid="{6C2F3073-365C-4FE3-A5D4-27D1D30E69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常用佈景主題</Template>
  <TotalTime>959</TotalTime>
  <Words>496</Words>
  <Application>Microsoft Office PowerPoint</Application>
  <PresentationFormat>寬螢幕</PresentationFormat>
  <Paragraphs>218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微軟正黑體</vt:lpstr>
      <vt:lpstr>新細明體</vt:lpstr>
      <vt:lpstr>Arial</vt:lpstr>
      <vt:lpstr>Cambria Math</vt:lpstr>
      <vt:lpstr>Franklin Gothic Book</vt:lpstr>
      <vt:lpstr>Perpetua</vt:lpstr>
      <vt:lpstr>Wingdings 2</vt:lpstr>
      <vt:lpstr>常用佈景主題</vt:lpstr>
      <vt:lpstr>Deep Learning： 用Python進行深度學習的基礎理論實作</vt:lpstr>
      <vt:lpstr>神經網路的範例</vt:lpstr>
      <vt:lpstr>感知器</vt:lpstr>
      <vt:lpstr>活化函數(activation function)</vt:lpstr>
      <vt:lpstr>Sigmoid function</vt:lpstr>
      <vt:lpstr>比較</vt:lpstr>
      <vt:lpstr> ReLU(Rectified Linear Unit)  函數</vt:lpstr>
      <vt:lpstr>神經網路的乘積</vt:lpstr>
      <vt:lpstr>三層神經網路</vt:lpstr>
      <vt:lpstr>三層神經網路</vt:lpstr>
      <vt:lpstr>三層神經網路</vt:lpstr>
      <vt:lpstr>三層神經網路</vt:lpstr>
      <vt:lpstr>三層神經網路</vt:lpstr>
      <vt:lpstr> Softmax function</vt:lpstr>
      <vt:lpstr> Softmax function(優化)</vt:lpstr>
      <vt:lpstr>輸出層的神經元數量</vt:lpstr>
      <vt:lpstr>MNIST 資料集</vt:lpstr>
      <vt:lpstr>載入MNIST資料集</vt:lpstr>
      <vt:lpstr>載入圖片</vt:lpstr>
      <vt:lpstr>推論處理</vt:lpstr>
      <vt:lpstr>批次處理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Learning： 用Python進行深度學習的基礎理論實作</dc:title>
  <dc:creator>Simon</dc:creator>
  <cp:lastModifiedBy>Simon</cp:lastModifiedBy>
  <cp:revision>45</cp:revision>
  <dcterms:created xsi:type="dcterms:W3CDTF">2020-04-02T15:49:13Z</dcterms:created>
  <dcterms:modified xsi:type="dcterms:W3CDTF">2020-04-05T07:44:49Z</dcterms:modified>
</cp:coreProperties>
</file>