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1" r:id="rId13"/>
    <p:sldId id="292" r:id="rId14"/>
    <p:sldId id="288" r:id="rId15"/>
    <p:sldId id="289" r:id="rId16"/>
    <p:sldId id="290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8" r:id="rId30"/>
    <p:sldId id="306" r:id="rId31"/>
    <p:sldId id="309" r:id="rId32"/>
    <p:sldId id="30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0810-07FC-4ECE-8801-A6E0BDBF5586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104B-6A54-4758-A514-BDB33F22A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3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5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450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79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15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66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82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49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852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307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4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60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79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2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1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54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37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99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40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11" y="1449305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11" y="1396721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11" y="2976650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935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2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9"/>
            <a:ext cx="103632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3" y="2376831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8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26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9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1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7" y="4650476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50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81" y="66677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9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1AA839-B423-4057-B91F-683D38029FFF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2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90.png"/><Relationship Id="rId5" Type="http://schemas.openxmlformats.org/officeDocument/2006/relationships/image" Target="../media/image52.png"/><Relationship Id="rId10" Type="http://schemas.openxmlformats.org/officeDocument/2006/relationships/image" Target="../media/image480.png"/><Relationship Id="rId4" Type="http://schemas.openxmlformats.org/officeDocument/2006/relationships/image" Target="../media/image51.png"/><Relationship Id="rId9" Type="http://schemas.openxmlformats.org/officeDocument/2006/relationships/image" Target="../media/image4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20ECDA1-58CE-499B-9AE6-17A118055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743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6000" dirty="0">
                <a:latin typeface="+mj-ea"/>
              </a:rPr>
              <a:t>CH4 </a:t>
            </a:r>
            <a:r>
              <a:rPr lang="zh-TW" altLang="en-US" sz="6000" dirty="0">
                <a:latin typeface="+mj-ea"/>
              </a:rPr>
              <a:t>神經網路的學習</a:t>
            </a:r>
            <a:endParaRPr lang="en-US" altLang="zh-TW" sz="6000" dirty="0">
              <a:latin typeface="+mj-ea"/>
            </a:endParaRPr>
          </a:p>
          <a:p>
            <a:endParaRPr lang="en-US" altLang="zh-TW" sz="3200" dirty="0">
              <a:latin typeface="+mj-ea"/>
            </a:endParaRPr>
          </a:p>
          <a:p>
            <a:endParaRPr lang="en-US" altLang="zh-TW" sz="3200" dirty="0">
              <a:latin typeface="+mj-ea"/>
            </a:endParaRPr>
          </a:p>
          <a:p>
            <a:r>
              <a:rPr lang="en-US" altLang="zh-TW" sz="2800" dirty="0">
                <a:latin typeface="+mj-ea"/>
              </a:rPr>
              <a:t>Professor: Lu-Hung Chen</a:t>
            </a:r>
          </a:p>
          <a:p>
            <a:r>
              <a:rPr lang="en-US" altLang="zh-TW" sz="2800" dirty="0" err="1">
                <a:latin typeface="+mj-ea"/>
              </a:rPr>
              <a:t>Presenter:Chih-Huan</a:t>
            </a:r>
            <a:r>
              <a:rPr lang="en-US" altLang="zh-TW" sz="2800" dirty="0">
                <a:latin typeface="+mj-ea"/>
              </a:rPr>
              <a:t> Wang</a:t>
            </a:r>
            <a:endParaRPr lang="zh-TW" altLang="en-US" sz="28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BD2148-76D7-4965-849C-1B4AC5AE5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進行深度學習的基礎理論實作</a:t>
            </a:r>
          </a:p>
        </p:txBody>
      </p:sp>
    </p:spTree>
    <p:extLst>
      <p:ext uri="{BB962C8B-B14F-4D97-AF65-F5344CB8AC3E}">
        <p14:creationId xmlns:p14="http://schemas.microsoft.com/office/powerpoint/2010/main" val="198245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0611-D9FD-4562-BED5-CC30F4D5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小批次學習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0B00D085-41F9-4FCD-8C19-F3E971BD9E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2980863"/>
                <a:ext cx="3201798" cy="896274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0B00D085-41F9-4FCD-8C19-F3E971BD9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980863"/>
                <a:ext cx="3201798" cy="896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7E7CC0D6-8DA9-4846-8E18-09FFFF7191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1539" y="4131077"/>
                <a:ext cx="3394744" cy="148834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神經網路的輸出</a:t>
                </a:r>
                <a:endParaRPr lang="en-US" altLang="zh-TW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訓練資料</a:t>
                </a:r>
                <a:r>
                  <a:rPr lang="en-US" altLang="zh-TW" sz="2000" dirty="0"/>
                  <a:t>(one-hot)</a:t>
                </a:r>
              </a:p>
              <a:p>
                <a:pPr marL="0" indent="0">
                  <a:buFont typeface="Wingdings 2"/>
                  <a:buNone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000" dirty="0"/>
                  <a:t>   :</a:t>
                </a:r>
                <a:r>
                  <a:rPr lang="zh-TW" altLang="en-US" sz="2000" dirty="0"/>
                  <a:t> 資料的維度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7E7CC0D6-8DA9-4846-8E18-09FFFF71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39" y="4131077"/>
                <a:ext cx="3394744" cy="1488346"/>
              </a:xfrm>
              <a:prstGeom prst="rect">
                <a:avLst/>
              </a:prstGeom>
              <a:blipFill>
                <a:blip r:embed="rId4"/>
                <a:stretch>
                  <a:fillRect t="-3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4C70C292-25C6-495C-BED4-7520F91679FB}"/>
              </a:ext>
            </a:extLst>
          </p:cNvPr>
          <p:cNvSpPr txBox="1"/>
          <p:nvPr/>
        </p:nvSpPr>
        <p:spPr>
          <a:xfrm>
            <a:off x="616510" y="1891130"/>
            <a:ext cx="4616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/>
              <a:t>以</a:t>
            </a:r>
            <a:r>
              <a:rPr lang="zh-TW" altLang="en-US" sz="2600" dirty="0">
                <a:solidFill>
                  <a:srgbClr val="FF0000"/>
                </a:solidFill>
              </a:rPr>
              <a:t>部分資料</a:t>
            </a:r>
            <a:r>
              <a:rPr lang="en-US" altLang="zh-TW" sz="2600" dirty="0"/>
              <a:t>(N</a:t>
            </a:r>
            <a:r>
              <a:rPr lang="zh-TW" altLang="en-US" sz="2600" dirty="0"/>
              <a:t>筆</a:t>
            </a:r>
            <a:r>
              <a:rPr lang="en-US" altLang="zh-TW" sz="2600" dirty="0"/>
              <a:t>)</a:t>
            </a:r>
            <a:r>
              <a:rPr lang="zh-TW" altLang="en-US" sz="2600" dirty="0"/>
              <a:t>近似整體資料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79005E4-E883-433C-A0D8-A30BDF3FD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957" y="908355"/>
            <a:ext cx="4054094" cy="2538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8563C2C-5109-4D3C-8326-ACAB52965B0B}"/>
              </a:ext>
            </a:extLst>
          </p:cNvPr>
          <p:cNvSpPr txBox="1"/>
          <p:nvPr/>
        </p:nvSpPr>
        <p:spPr>
          <a:xfrm>
            <a:off x="6705624" y="539023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載入</a:t>
            </a:r>
            <a:r>
              <a:rPr lang="en-US" altLang="zh-TW" dirty="0"/>
              <a:t>MNIST</a:t>
            </a:r>
            <a:r>
              <a:rPr lang="zh-TW" altLang="en-US" dirty="0"/>
              <a:t>資料集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721FB5-03C1-4372-B622-ADCDBEA3C28C}"/>
              </a:ext>
            </a:extLst>
          </p:cNvPr>
          <p:cNvSpPr txBox="1"/>
          <p:nvPr/>
        </p:nvSpPr>
        <p:spPr>
          <a:xfrm>
            <a:off x="6764959" y="369247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隨機取出</a:t>
            </a:r>
            <a:r>
              <a:rPr lang="en-US" altLang="zh-TW" dirty="0"/>
              <a:t>10</a:t>
            </a:r>
            <a:r>
              <a:rPr lang="zh-TW" altLang="en-US" dirty="0"/>
              <a:t>張影像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FEBFB5A-B199-4682-B8E5-5FC089D99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480" y="4080917"/>
            <a:ext cx="5029902" cy="1314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A83B1FC-7DDC-4B9A-9263-CF5701757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7788" y="5649490"/>
            <a:ext cx="6306430" cy="9621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91F160E-D6A3-41C7-9257-030A63F41B8A}"/>
              </a:ext>
            </a:extLst>
          </p:cNvPr>
          <p:cNvCxnSpPr/>
          <p:nvPr/>
        </p:nvCxnSpPr>
        <p:spPr>
          <a:xfrm>
            <a:off x="6518246" y="4858472"/>
            <a:ext cx="36240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25439D-125A-452B-9A83-6D5A399146B9}"/>
                  </a:ext>
                </a:extLst>
              </p:cNvPr>
              <p:cNvSpPr txBox="1"/>
              <p:nvPr/>
            </p:nvSpPr>
            <p:spPr>
              <a:xfrm>
                <a:off x="7962900" y="4161854"/>
                <a:ext cx="9062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=60000</m:t>
                      </m:r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25439D-125A-452B-9A83-6D5A39914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0" y="4161854"/>
                <a:ext cx="90621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03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3A330-E849-4E55-95A2-130FEF0F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</p:spPr>
        <p:txBody>
          <a:bodyPr/>
          <a:lstStyle/>
          <a:p>
            <a:r>
              <a:rPr lang="zh-TW" altLang="en-US" dirty="0"/>
              <a:t>小批次學習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09194D-685C-422D-8B62-3C5285F945D3}"/>
              </a:ext>
            </a:extLst>
          </p:cNvPr>
          <p:cNvSpPr/>
          <p:nvPr/>
        </p:nvSpPr>
        <p:spPr>
          <a:xfrm>
            <a:off x="1567650" y="141763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執行交叉熵誤差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B379E187-7A8A-49E7-9AF0-16C732927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9808" y="2332106"/>
                <a:ext cx="3201798" cy="896274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B379E187-7A8A-49E7-9AF0-16C73292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08" y="2332106"/>
                <a:ext cx="3201798" cy="896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0674FC6A-4B82-491E-B7ED-C9345136B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63" y="1695208"/>
            <a:ext cx="5068007" cy="17337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9CB5360-71AB-4BAA-B825-992D5F3E53C7}"/>
              </a:ext>
            </a:extLst>
          </p:cNvPr>
          <p:cNvSpPr/>
          <p:nvPr/>
        </p:nvSpPr>
        <p:spPr>
          <a:xfrm>
            <a:off x="7470058" y="1295098"/>
            <a:ext cx="1617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one-hot=True</a:t>
            </a:r>
            <a:endParaRPr lang="zh-TW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670511-7C89-4CCB-B032-B3F74D6F5071}"/>
              </a:ext>
            </a:extLst>
          </p:cNvPr>
          <p:cNvSpPr/>
          <p:nvPr/>
        </p:nvSpPr>
        <p:spPr>
          <a:xfrm>
            <a:off x="4545332" y="3954622"/>
            <a:ext cx="1724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one-hot=False</a:t>
            </a:r>
            <a:endParaRPr lang="zh-TW" alt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F568CB5-D135-4F1A-A8CE-F068B4FE9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968" y="4343467"/>
            <a:ext cx="7020905" cy="17718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34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BC423-352A-467A-9318-4049258E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損失函數 </a:t>
            </a:r>
            <a:r>
              <a:rPr lang="en-US" altLang="zh-TW" dirty="0"/>
              <a:t>vs. </a:t>
            </a:r>
            <a:r>
              <a:rPr lang="zh-TW" altLang="en-US" dirty="0"/>
              <a:t>辨識準確度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E8D5D-D6C9-4BD4-A663-34FFE2F358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如何提高神經網路的準確度？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損失函數？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辨識準確度？</a:t>
            </a:r>
            <a:endParaRPr lang="en-US" altLang="zh-TW" dirty="0"/>
          </a:p>
          <a:p>
            <a:pPr marL="502920" indent="-457200"/>
            <a:r>
              <a:rPr lang="zh-TW" altLang="en-US" dirty="0"/>
              <a:t>利用「微分」讓神經網路學習</a:t>
            </a:r>
            <a:r>
              <a:rPr lang="en-US" altLang="zh-TW" dirty="0"/>
              <a:t>(</a:t>
            </a:r>
            <a:r>
              <a:rPr lang="zh-TW" altLang="en-US" dirty="0"/>
              <a:t>以損失函數的權重參數為例</a:t>
            </a:r>
            <a:r>
              <a:rPr lang="en-US" altLang="zh-TW" dirty="0"/>
              <a:t>)</a:t>
            </a:r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利用微分當作線索，尋找最佳權重參數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當微分出現負值，將權重參數往正向變化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當微分後值變成</a:t>
            </a:r>
            <a:r>
              <a:rPr lang="en-US" altLang="zh-TW" dirty="0"/>
              <a:t>0</a:t>
            </a:r>
            <a:r>
              <a:rPr lang="zh-TW" altLang="en-US" dirty="0"/>
              <a:t>，權重參數的更新就會停止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98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24C8A-3E1F-4529-AB14-DE9B234C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9"/>
            <a:ext cx="2608976" cy="1143000"/>
          </a:xfrm>
        </p:spPr>
        <p:txBody>
          <a:bodyPr/>
          <a:lstStyle/>
          <a:p>
            <a:r>
              <a:rPr lang="zh-TW" altLang="en-US" dirty="0"/>
              <a:t>損失函數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C8643BC-21E9-44EE-A059-73E44BC9428D}"/>
              </a:ext>
            </a:extLst>
          </p:cNvPr>
          <p:cNvGrpSpPr/>
          <p:nvPr/>
        </p:nvGrpSpPr>
        <p:grpSpPr>
          <a:xfrm>
            <a:off x="992698" y="1778467"/>
            <a:ext cx="3617038" cy="3509485"/>
            <a:chOff x="1135311" y="2265029"/>
            <a:chExt cx="3617038" cy="3509485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E5BEAA2-A051-4B1A-ADDA-80E7EC589DE9}"/>
                </a:ext>
              </a:extLst>
            </p:cNvPr>
            <p:cNvCxnSpPr/>
            <p:nvPr/>
          </p:nvCxnSpPr>
          <p:spPr>
            <a:xfrm>
              <a:off x="1219200" y="4941117"/>
              <a:ext cx="2961314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FAD086D-C926-41FC-853D-CB3FB5BCDC39}"/>
                </a:ext>
              </a:extLst>
            </p:cNvPr>
            <p:cNvCxnSpPr/>
            <p:nvPr/>
          </p:nvCxnSpPr>
          <p:spPr>
            <a:xfrm flipH="1" flipV="1">
              <a:off x="1923875" y="2852258"/>
              <a:ext cx="0" cy="2751589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CFD5FE2D-1D08-4132-8859-57BC54BC24F9}"/>
                </a:ext>
              </a:extLst>
            </p:cNvPr>
            <p:cNvSpPr/>
            <p:nvPr/>
          </p:nvSpPr>
          <p:spPr>
            <a:xfrm>
              <a:off x="1350628" y="2265029"/>
              <a:ext cx="2608976" cy="2371582"/>
            </a:xfrm>
            <a:custGeom>
              <a:avLst/>
              <a:gdLst>
                <a:gd name="connsiteX0" fmla="*/ 0 w 2608976"/>
                <a:gd name="connsiteY0" fmla="*/ 906011 h 2371582"/>
                <a:gd name="connsiteX1" fmla="*/ 964733 w 2608976"/>
                <a:gd name="connsiteY1" fmla="*/ 2365695 h 2371582"/>
                <a:gd name="connsiteX2" fmla="*/ 1585519 w 2608976"/>
                <a:gd name="connsiteY2" fmla="*/ 419449 h 2371582"/>
                <a:gd name="connsiteX3" fmla="*/ 2080469 w 2608976"/>
                <a:gd name="connsiteY3" fmla="*/ 1392572 h 2371582"/>
                <a:gd name="connsiteX4" fmla="*/ 2608976 w 2608976"/>
                <a:gd name="connsiteY4" fmla="*/ 0 h 237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8976" h="2371582">
                  <a:moveTo>
                    <a:pt x="0" y="906011"/>
                  </a:moveTo>
                  <a:cubicBezTo>
                    <a:pt x="350240" y="1676400"/>
                    <a:pt x="700480" y="2446789"/>
                    <a:pt x="964733" y="2365695"/>
                  </a:cubicBezTo>
                  <a:cubicBezTo>
                    <a:pt x="1228986" y="2284601"/>
                    <a:pt x="1399563" y="581636"/>
                    <a:pt x="1585519" y="419449"/>
                  </a:cubicBezTo>
                  <a:cubicBezTo>
                    <a:pt x="1771475" y="257262"/>
                    <a:pt x="1909893" y="1462480"/>
                    <a:pt x="2080469" y="1392572"/>
                  </a:cubicBezTo>
                  <a:cubicBezTo>
                    <a:pt x="2251045" y="1322664"/>
                    <a:pt x="2430010" y="661332"/>
                    <a:pt x="2608976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EFDF740-7B3B-42DA-ACD7-E96F135371AB}"/>
                </a:ext>
              </a:extLst>
            </p:cNvPr>
            <p:cNvCxnSpPr/>
            <p:nvPr/>
          </p:nvCxnSpPr>
          <p:spPr>
            <a:xfrm>
              <a:off x="1219200" y="3212985"/>
              <a:ext cx="1381387" cy="21811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DA8E49F-AC26-4B99-A59E-A2B7B5A94BAA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11" y="3640823"/>
              <a:ext cx="1960227" cy="183718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D5C15CC-C6ED-48BA-90AF-3918C1BD3FB8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78" y="4089855"/>
              <a:ext cx="2169951" cy="110293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93F323B-8E56-4EEC-A31D-8704B84AAB46}"/>
                </a:ext>
              </a:extLst>
            </p:cNvPr>
            <p:cNvCxnSpPr>
              <a:cxnSpLocks/>
            </p:cNvCxnSpPr>
            <p:nvPr/>
          </p:nvCxnSpPr>
          <p:spPr>
            <a:xfrm>
              <a:off x="1185645" y="4375081"/>
              <a:ext cx="2276212" cy="54675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C697EA1-0A06-4154-99BB-D43CCAA05270}"/>
                </a:ext>
              </a:extLst>
            </p:cNvPr>
            <p:cNvCxnSpPr>
              <a:cxnSpLocks/>
            </p:cNvCxnSpPr>
            <p:nvPr/>
          </p:nvCxnSpPr>
          <p:spPr>
            <a:xfrm>
              <a:off x="1185645" y="4615933"/>
              <a:ext cx="2276212" cy="3252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837F1E64-F805-4BE8-A7F1-6AF88BC70721}"/>
                    </a:ext>
                  </a:extLst>
                </p:cNvPr>
                <p:cNvSpPr txBox="1"/>
                <p:nvPr/>
              </p:nvSpPr>
              <p:spPr>
                <a:xfrm>
                  <a:off x="1773834" y="2438487"/>
                  <a:ext cx="3641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837F1E64-F805-4BE8-A7F1-6AF88BC70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3834" y="2438487"/>
                  <a:ext cx="3641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0018E86D-10B6-440D-8546-B31F4C5ED14D}"/>
                    </a:ext>
                  </a:extLst>
                </p:cNvPr>
                <p:cNvSpPr txBox="1"/>
                <p:nvPr/>
              </p:nvSpPr>
              <p:spPr>
                <a:xfrm>
                  <a:off x="4287735" y="4756451"/>
                  <a:ext cx="464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0018E86D-10B6-440D-8546-B31F4C5ED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35" y="4756451"/>
                  <a:ext cx="46461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306A60F7-7DDF-42D2-BD5C-649DEACE56A9}"/>
                    </a:ext>
                  </a:extLst>
                </p:cNvPr>
                <p:cNvSpPr txBox="1"/>
                <p:nvPr/>
              </p:nvSpPr>
              <p:spPr>
                <a:xfrm>
                  <a:off x="2047030" y="5382847"/>
                  <a:ext cx="10571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306A60F7-7DDF-42D2-BD5C-649DEACE5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030" y="5382847"/>
                  <a:ext cx="105714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36F874DB-AE64-45AA-A855-FC53BEF38743}"/>
                    </a:ext>
                  </a:extLst>
                </p:cNvPr>
                <p:cNvSpPr txBox="1"/>
                <p:nvPr/>
              </p:nvSpPr>
              <p:spPr>
                <a:xfrm>
                  <a:off x="3032620" y="5466737"/>
                  <a:ext cx="1052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36F874DB-AE64-45AA-A855-FC53BEF38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620" y="5466737"/>
                  <a:ext cx="105298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195523CC-36CF-409B-A7DF-C44A7ACD41DD}"/>
                    </a:ext>
                  </a:extLst>
                </p:cNvPr>
                <p:cNvSpPr txBox="1"/>
                <p:nvPr/>
              </p:nvSpPr>
              <p:spPr>
                <a:xfrm>
                  <a:off x="3330429" y="5097729"/>
                  <a:ext cx="10571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195523CC-36CF-409B-A7DF-C44A7ACD4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0429" y="5097729"/>
                  <a:ext cx="1057149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8FB2C655-8855-49B9-A61C-888D4B6AC09F}"/>
                    </a:ext>
                  </a:extLst>
                </p:cNvPr>
                <p:cNvSpPr txBox="1"/>
                <p:nvPr/>
              </p:nvSpPr>
              <p:spPr>
                <a:xfrm>
                  <a:off x="3291143" y="4695063"/>
                  <a:ext cx="10571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8FB2C655-8855-49B9-A61C-888D4B6A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143" y="4695063"/>
                  <a:ext cx="1057149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9E137558-4729-4DDC-BD6F-58312BAC3D28}"/>
                    </a:ext>
                  </a:extLst>
                </p:cNvPr>
                <p:cNvSpPr txBox="1"/>
                <p:nvPr/>
              </p:nvSpPr>
              <p:spPr>
                <a:xfrm>
                  <a:off x="3484364" y="4476728"/>
                  <a:ext cx="10516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9E137558-4729-4DDC-BD6F-58312BAC3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364" y="4476728"/>
                  <a:ext cx="105169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標題 1">
            <a:extLst>
              <a:ext uri="{FF2B5EF4-FFF2-40B4-BE49-F238E27FC236}">
                <a16:creationId xmlns:a16="http://schemas.microsoft.com/office/drawing/2014/main" id="{9E28CF73-B4E0-48F0-AF11-A037238A0C57}"/>
              </a:ext>
            </a:extLst>
          </p:cNvPr>
          <p:cNvSpPr txBox="1">
            <a:spLocks/>
          </p:cNvSpPr>
          <p:nvPr/>
        </p:nvSpPr>
        <p:spPr>
          <a:xfrm>
            <a:off x="7155809" y="274639"/>
            <a:ext cx="296411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辨識準確度</a:t>
            </a: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2835FB58-B096-4A44-A827-79765A55D4DD}"/>
              </a:ext>
            </a:extLst>
          </p:cNvPr>
          <p:cNvGrpSpPr/>
          <p:nvPr/>
        </p:nvGrpSpPr>
        <p:grpSpPr>
          <a:xfrm>
            <a:off x="6447369" y="1628759"/>
            <a:ext cx="4751933" cy="3488526"/>
            <a:chOff x="6982436" y="1628759"/>
            <a:chExt cx="4751933" cy="3488526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3E55A70-CCA5-4DC7-A96D-D871773F00C5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982436" y="4454555"/>
              <a:ext cx="3290536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AC8FCEC4-A135-4822-A06A-169BAFC51199}"/>
                </a:ext>
              </a:extLst>
            </p:cNvPr>
            <p:cNvCxnSpPr/>
            <p:nvPr/>
          </p:nvCxnSpPr>
          <p:spPr>
            <a:xfrm flipH="1" flipV="1">
              <a:off x="7687111" y="2365696"/>
              <a:ext cx="0" cy="2751589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EB562880-78D7-41ED-8690-BA77F31C43D4}"/>
                    </a:ext>
                  </a:extLst>
                </p:cNvPr>
                <p:cNvSpPr txBox="1"/>
                <p:nvPr/>
              </p:nvSpPr>
              <p:spPr>
                <a:xfrm>
                  <a:off x="7070305" y="1628759"/>
                  <a:ext cx="123258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𝐴𝐶𝐶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EB562880-78D7-41ED-8690-BA77F31C4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305" y="1628759"/>
                  <a:ext cx="1232582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537F5C67-A0D0-4D19-8FA3-E788099FA1FF}"/>
                    </a:ext>
                  </a:extLst>
                </p:cNvPr>
                <p:cNvSpPr txBox="1"/>
                <p:nvPr/>
              </p:nvSpPr>
              <p:spPr>
                <a:xfrm>
                  <a:off x="10272972" y="4269889"/>
                  <a:ext cx="464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537F5C67-A0D0-4D19-8FA3-E788099FA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972" y="4269889"/>
                  <a:ext cx="4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CEF600F9-6AD8-4514-8E90-49A7679764AA}"/>
                </a:ext>
              </a:extLst>
            </p:cNvPr>
            <p:cNvCxnSpPr>
              <a:cxnSpLocks/>
            </p:cNvCxnSpPr>
            <p:nvPr/>
          </p:nvCxnSpPr>
          <p:spPr>
            <a:xfrm>
              <a:off x="7435850" y="4128019"/>
              <a:ext cx="219165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D56744D2-DED3-4420-A4EF-E1A636564ECD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7695068" y="4297943"/>
              <a:ext cx="234926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172D3A0-70C4-4CA2-B36A-F0775EA979EF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7961745" y="4189505"/>
              <a:ext cx="225079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BA76204-01BC-4E98-A7BD-5D5F7D602639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8218920" y="4036793"/>
              <a:ext cx="213002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4D9D0A4-CA75-4BF4-9F44-E18766104F39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8460220" y="3769238"/>
              <a:ext cx="215554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EFA9357-C190-4DB2-8FC0-626ABEB2736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8707870" y="3512063"/>
              <a:ext cx="240076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30A9038A-C3B0-4D07-BA69-9DF42F07CF49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8980042" y="3670813"/>
              <a:ext cx="260882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474E75E-8E89-4603-B55F-DB60D5FDCDF3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9273020" y="3921638"/>
              <a:ext cx="272704" cy="2816"/>
            </a:xfrm>
            <a:prstGeom prst="line">
              <a:avLst/>
            </a:prstGeom>
            <a:ln w="1905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99AA80D9-EE0F-4131-8DA7-4FD32355CCD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9577820" y="4161618"/>
              <a:ext cx="274634" cy="792"/>
            </a:xfrm>
            <a:prstGeom prst="line">
              <a:avLst/>
            </a:prstGeom>
            <a:ln w="1905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21B36D92-CA58-45D5-A558-7C4E4B80260C}"/>
                </a:ext>
              </a:extLst>
            </p:cNvPr>
            <p:cNvSpPr/>
            <p:nvPr/>
          </p:nvSpPr>
          <p:spPr>
            <a:xfrm>
              <a:off x="7929994" y="4265696"/>
              <a:ext cx="64191" cy="6449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0F33E264-A00A-42EA-9ECF-572EB8786161}"/>
                </a:ext>
              </a:extLst>
            </p:cNvPr>
            <p:cNvSpPr/>
            <p:nvPr/>
          </p:nvSpPr>
          <p:spPr>
            <a:xfrm>
              <a:off x="7655015" y="4098458"/>
              <a:ext cx="64191" cy="6449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C938E2F3-329C-4E95-B4C4-A6B054088973}"/>
                </a:ext>
              </a:extLst>
            </p:cNvPr>
            <p:cNvSpPr/>
            <p:nvPr/>
          </p:nvSpPr>
          <p:spPr>
            <a:xfrm>
              <a:off x="8186824" y="4157258"/>
              <a:ext cx="64191" cy="6449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04E9F336-6E78-400F-9442-278D0916FDE4}"/>
                </a:ext>
              </a:extLst>
            </p:cNvPr>
            <p:cNvSpPr/>
            <p:nvPr/>
          </p:nvSpPr>
          <p:spPr>
            <a:xfrm>
              <a:off x="8431922" y="4004546"/>
              <a:ext cx="64191" cy="6449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3D61F4F-BEA9-487E-B6DD-C6957CC23147}"/>
                </a:ext>
              </a:extLst>
            </p:cNvPr>
            <p:cNvSpPr/>
            <p:nvPr/>
          </p:nvSpPr>
          <p:spPr>
            <a:xfrm>
              <a:off x="8675774" y="3736991"/>
              <a:ext cx="64191" cy="6449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62B960B3-5E4C-4803-BFC5-67976ECDD7ED}"/>
                </a:ext>
              </a:extLst>
            </p:cNvPr>
            <p:cNvSpPr/>
            <p:nvPr/>
          </p:nvSpPr>
          <p:spPr>
            <a:xfrm>
              <a:off x="8947946" y="3479816"/>
              <a:ext cx="64191" cy="6449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F944E4CE-3095-452A-B84D-46402BF73431}"/>
                </a:ext>
              </a:extLst>
            </p:cNvPr>
            <p:cNvSpPr/>
            <p:nvPr/>
          </p:nvSpPr>
          <p:spPr>
            <a:xfrm>
              <a:off x="9240924" y="3638566"/>
              <a:ext cx="64191" cy="6449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FAAAA47D-94CA-4F82-83E5-EE865312CED2}"/>
                </a:ext>
              </a:extLst>
            </p:cNvPr>
            <p:cNvSpPr/>
            <p:nvPr/>
          </p:nvSpPr>
          <p:spPr>
            <a:xfrm>
              <a:off x="9545724" y="3892207"/>
              <a:ext cx="64191" cy="6449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4477782B-16F4-4DD9-8BDF-A87DDD6E8885}"/>
                </a:ext>
              </a:extLst>
            </p:cNvPr>
            <p:cNvSpPr/>
            <p:nvPr/>
          </p:nvSpPr>
          <p:spPr>
            <a:xfrm>
              <a:off x="9852454" y="4129371"/>
              <a:ext cx="64191" cy="6449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BDBE594-1C12-498E-BC53-082EB8508874}"/>
                </a:ext>
              </a:extLst>
            </p:cNvPr>
            <p:cNvCxnSpPr/>
            <p:nvPr/>
          </p:nvCxnSpPr>
          <p:spPr>
            <a:xfrm>
              <a:off x="7257687" y="3769237"/>
              <a:ext cx="245745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41EAC1BF-5BB8-47C0-A87C-5DB144F70166}"/>
                    </a:ext>
                  </a:extLst>
                </p:cNvPr>
                <p:cNvSpPr/>
                <p:nvPr/>
              </p:nvSpPr>
              <p:spPr>
                <a:xfrm>
                  <a:off x="9728627" y="3630737"/>
                  <a:ext cx="200574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  <m:sSup>
                          <m:sSup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</a:rPr>
                          <m:t>𝐴𝐶</m:t>
                        </m:r>
                        <m:sSup>
                          <m:sSup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41EAC1BF-5BB8-47C0-A87C-5DB144F701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8627" y="3630737"/>
                  <a:ext cx="200574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15DFF8CA-1960-4D96-B581-DBF5B3056501}"/>
                </a:ext>
              </a:extLst>
            </p:cNvPr>
            <p:cNvCxnSpPr/>
            <p:nvPr/>
          </p:nvCxnSpPr>
          <p:spPr>
            <a:xfrm>
              <a:off x="8557144" y="3765253"/>
              <a:ext cx="0" cy="68531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022858FC-F387-4DCC-893A-DE6C7DCD614B}"/>
                </a:ext>
              </a:extLst>
            </p:cNvPr>
            <p:cNvCxnSpPr/>
            <p:nvPr/>
          </p:nvCxnSpPr>
          <p:spPr>
            <a:xfrm>
              <a:off x="8631398" y="3767620"/>
              <a:ext cx="0" cy="68531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59F0A3C-0145-4EB0-A624-8A2AAB1900A0}"/>
                    </a:ext>
                  </a:extLst>
                </p:cNvPr>
                <p:cNvSpPr/>
                <p:nvPr/>
              </p:nvSpPr>
              <p:spPr>
                <a:xfrm>
                  <a:off x="8334055" y="4435946"/>
                  <a:ext cx="344325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9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9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59F0A3C-0145-4EB0-A624-8A2AAB190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055" y="4435946"/>
                  <a:ext cx="344325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4C4A693E-44C8-43F8-9131-B5B52CC9BB74}"/>
                    </a:ext>
                  </a:extLst>
                </p:cNvPr>
                <p:cNvSpPr/>
                <p:nvPr/>
              </p:nvSpPr>
              <p:spPr>
                <a:xfrm>
                  <a:off x="8525917" y="4437872"/>
                  <a:ext cx="344325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9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9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4C4A693E-44C8-43F8-9131-B5B52CC9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917" y="4437872"/>
                  <a:ext cx="344325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ADA3589D-CA0B-4810-BC04-300646D0E239}"/>
              </a:ext>
            </a:extLst>
          </p:cNvPr>
          <p:cNvSpPr txBox="1"/>
          <p:nvPr/>
        </p:nvSpPr>
        <p:spPr>
          <a:xfrm>
            <a:off x="1993175" y="5790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具連續性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125BC88C-B4FD-44FC-8606-68DC0066D7BC}"/>
              </a:ext>
            </a:extLst>
          </p:cNvPr>
          <p:cNvSpPr txBox="1"/>
          <p:nvPr/>
        </p:nvSpPr>
        <p:spPr>
          <a:xfrm>
            <a:off x="7896855" y="5790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不具連續性</a:t>
            </a:r>
          </a:p>
        </p:txBody>
      </p:sp>
    </p:spTree>
    <p:extLst>
      <p:ext uri="{BB962C8B-B14F-4D97-AF65-F5344CB8AC3E}">
        <p14:creationId xmlns:p14="http://schemas.microsoft.com/office/powerpoint/2010/main" val="231009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73AD4-B4B8-4E11-969A-C70F5440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9"/>
            <a:ext cx="3352800" cy="1143000"/>
          </a:xfrm>
        </p:spPr>
        <p:txBody>
          <a:bodyPr/>
          <a:lstStyle/>
          <a:p>
            <a:r>
              <a:rPr lang="zh-TW" altLang="en-US" dirty="0"/>
              <a:t>數值微分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FE2464-BAD9-4AFE-97DA-AC77CCF5C6EA}"/>
                  </a:ext>
                </a:extLst>
              </p:cNvPr>
              <p:cNvSpPr/>
              <p:nvPr/>
            </p:nvSpPr>
            <p:spPr>
              <a:xfrm>
                <a:off x="658908" y="1805391"/>
                <a:ext cx="3433056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FE2464-BAD9-4AFE-97DA-AC77CCF5C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8" y="1805391"/>
                <a:ext cx="3433056" cy="68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D9507AB5-1AD9-4C42-BCCD-8E867A507BD7}"/>
              </a:ext>
            </a:extLst>
          </p:cNvPr>
          <p:cNvSpPr txBox="1"/>
          <p:nvPr/>
        </p:nvSpPr>
        <p:spPr>
          <a:xfrm>
            <a:off x="1821438" y="4311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捨入誤差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D66FAC0-CEDA-42D1-9B1D-4BCBC6A6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12" y="2895929"/>
            <a:ext cx="2838846" cy="99073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A676D3F-E36F-41C5-A7FF-155B81E3C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013" y="4748130"/>
            <a:ext cx="1752845" cy="74305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標題 1">
                <a:extLst>
                  <a:ext uri="{FF2B5EF4-FFF2-40B4-BE49-F238E27FC236}">
                    <a16:creationId xmlns:a16="http://schemas.microsoft.com/office/drawing/2014/main" id="{B16BB881-5319-44FF-AFB0-091A02B22C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8939" y="297608"/>
                <a:ext cx="3352800" cy="1143000"/>
              </a:xfrm>
              <a:prstGeom prst="rect">
                <a:avLst/>
              </a:prstGeom>
            </p:spPr>
            <p:txBody>
              <a:bodyPr bIns="91440" anchor="b" anchorCtr="0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TW" altLang="en-US" dirty="0"/>
                  <a:t>調整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𝑑𝑒𝑙𝑡𝑎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標題 1">
                <a:extLst>
                  <a:ext uri="{FF2B5EF4-FFF2-40B4-BE49-F238E27FC236}">
                    <a16:creationId xmlns:a16="http://schemas.microsoft.com/office/drawing/2014/main" id="{B16BB881-5319-44FF-AFB0-091A02B22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39" y="297608"/>
                <a:ext cx="3352800" cy="1143000"/>
              </a:xfrm>
              <a:prstGeom prst="rect">
                <a:avLst/>
              </a:prstGeom>
              <a:blipFill>
                <a:blip r:embed="rId6"/>
                <a:stretch>
                  <a:fillRect l="-6545" b="-192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98F385D9-E822-4119-87BF-03D39831B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7363" y="1764137"/>
            <a:ext cx="3645913" cy="91452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69DE674-E86D-4B82-A017-109E5C80DF7F}"/>
                  </a:ext>
                </a:extLst>
              </p:cNvPr>
              <p:cNvSpPr txBox="1"/>
              <p:nvPr/>
            </p:nvSpPr>
            <p:spPr>
              <a:xfrm>
                <a:off x="7208938" y="2731857"/>
                <a:ext cx="26027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因為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TW" altLang="en-US" dirty="0"/>
                  <a:t> 無法無限趨近於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計算上會產生「誤差」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69DE674-E86D-4B82-A017-109E5C80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38" y="2731857"/>
                <a:ext cx="2602764" cy="646331"/>
              </a:xfrm>
              <a:prstGeom prst="rect">
                <a:avLst/>
              </a:prstGeom>
              <a:blipFill>
                <a:blip r:embed="rId8"/>
                <a:stretch>
                  <a:fillRect l="-2108" t="-6604" r="-1639" b="-122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9534D1FD-9315-4243-837C-E7C92913AB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886667"/>
            <a:ext cx="4856424" cy="1253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BD536D-2EFA-4441-9EB3-2B2A5DD51BDA}"/>
              </a:ext>
            </a:extLst>
          </p:cNvPr>
          <p:cNvSpPr txBox="1"/>
          <p:nvPr/>
        </p:nvSpPr>
        <p:spPr>
          <a:xfrm>
            <a:off x="7100105" y="52463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利用中央差分減少「誤差」</a:t>
            </a:r>
          </a:p>
        </p:txBody>
      </p:sp>
    </p:spTree>
    <p:extLst>
      <p:ext uri="{BB962C8B-B14F-4D97-AF65-F5344CB8AC3E}">
        <p14:creationId xmlns:p14="http://schemas.microsoft.com/office/powerpoint/2010/main" val="155544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9E17F-E3C7-4B17-AC77-4D62130A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微分的範例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F88DE2B-621F-4DCE-A1DB-3FD48E64A786}"/>
                  </a:ext>
                </a:extLst>
              </p:cNvPr>
              <p:cNvSpPr txBox="1"/>
              <p:nvPr/>
            </p:nvSpPr>
            <p:spPr>
              <a:xfrm>
                <a:off x="817908" y="1541765"/>
                <a:ext cx="36743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F88DE2B-621F-4DCE-A1DB-3FD48E64A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08" y="1541765"/>
                <a:ext cx="3674339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E49DBF1D-ED7F-4FCD-8B13-5BD74D900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01" y="2348918"/>
            <a:ext cx="3086414" cy="60858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DE51CE-9A19-4AAD-A774-E9871154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3" y="3302994"/>
            <a:ext cx="3581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0720F3-8B8A-4609-93B9-19EC43011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537" y="1374647"/>
            <a:ext cx="3775299" cy="974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2ACE18-C99C-4729-B192-614FD65C2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9150" y="3480816"/>
            <a:ext cx="6677957" cy="124794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69A31DB-15DF-41EC-A275-3C0D14CA3F22}"/>
                  </a:ext>
                </a:extLst>
              </p:cNvPr>
              <p:cNvSpPr txBox="1"/>
              <p:nvPr/>
            </p:nvSpPr>
            <p:spPr>
              <a:xfrm>
                <a:off x="7063531" y="5101390"/>
                <a:ext cx="1708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rgbClr val="002060"/>
                    </a:solidFill>
                  </a:rPr>
                  <a:t>解析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𝑎𝑛𝑎𝑙𝑦𝑡𝑖𝑐</m:t>
                    </m:r>
                    <m:r>
                      <a:rPr lang="en-US" altLang="zh-TW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69A31DB-15DF-41EC-A275-3C0D14CA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531" y="5101390"/>
                <a:ext cx="1708416" cy="369332"/>
              </a:xfrm>
              <a:prstGeom prst="rect">
                <a:avLst/>
              </a:prstGeom>
              <a:blipFill>
                <a:blip r:embed="rId8"/>
                <a:stretch>
                  <a:fillRect l="-3214" t="-13333" r="-714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8773F1-DF09-47DA-83BF-9F6B6D69ADC1}"/>
                  </a:ext>
                </a:extLst>
              </p:cNvPr>
              <p:cNvSpPr txBox="1"/>
              <p:nvPr/>
            </p:nvSpPr>
            <p:spPr>
              <a:xfrm>
                <a:off x="6004981" y="2997771"/>
                <a:ext cx="407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rgbClr val="002060"/>
                    </a:solidFill>
                  </a:rPr>
                  <a:t>數</a:t>
                </a:r>
                <a14:m>
                  <m:oMath xmlns:m="http://schemas.openxmlformats.org/officeDocument/2006/math">
                    <m:r>
                      <a:rPr lang="zh-TW" alt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值微分</m:t>
                    </m:r>
                    <m:r>
                      <a:rPr lang="en-US" altLang="zh-TW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𝑛𝑢𝑚𝑒𝑟𝑖𝑐𝑎𝑙</m:t>
                    </m:r>
                    <m:r>
                      <a:rPr lang="en-US" altLang="zh-TW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𝑑𝑖𝑓𝑓𝑒𝑟𝑒𝑛𝑡𝑖𝑎𝑡𝑖𝑜𝑛</m:t>
                    </m:r>
                    <m:r>
                      <a:rPr lang="en-US" altLang="zh-TW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8773F1-DF09-47DA-83BF-9F6B6D69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981" y="2997771"/>
                <a:ext cx="4070410" cy="369332"/>
              </a:xfrm>
              <a:prstGeom prst="rect">
                <a:avLst/>
              </a:prstGeom>
              <a:blipFill>
                <a:blip r:embed="rId9"/>
                <a:stretch>
                  <a:fillRect l="-1198" t="-13333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F080F999-5DDE-4644-A5B3-676205D28162}"/>
              </a:ext>
            </a:extLst>
          </p:cNvPr>
          <p:cNvGrpSpPr/>
          <p:nvPr/>
        </p:nvGrpSpPr>
        <p:grpSpPr>
          <a:xfrm>
            <a:off x="5117284" y="5625233"/>
            <a:ext cx="5981351" cy="647586"/>
            <a:chOff x="5117284" y="5625233"/>
            <a:chExt cx="5981351" cy="647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94DF6CA-D25C-4383-A170-F0A9FDA8F074}"/>
                    </a:ext>
                  </a:extLst>
                </p:cNvPr>
                <p:cNvSpPr/>
                <p:nvPr/>
              </p:nvSpPr>
              <p:spPr>
                <a:xfrm>
                  <a:off x="5255377" y="5764988"/>
                  <a:ext cx="24768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=0.02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+0.1⇒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94DF6CA-D25C-4383-A170-F0A9FDA8F0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377" y="5764988"/>
                  <a:ext cx="247689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20A2E5E-3761-4558-B4C3-73D19179CF32}"/>
                    </a:ext>
                  </a:extLst>
                </p:cNvPr>
                <p:cNvSpPr/>
                <p:nvPr/>
              </p:nvSpPr>
              <p:spPr>
                <a:xfrm>
                  <a:off x="7614828" y="5626488"/>
                  <a:ext cx="337964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+0.1=0.2</m:t>
                      </m:r>
                    </m:oMath>
                  </a14:m>
                  <a:r>
                    <a:rPr lang="en-US" altLang="zh-TW" dirty="0"/>
                    <a:t> 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+0.1=0.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zh-TW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20A2E5E-3761-4558-B4C3-73D19179CF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828" y="5626488"/>
                  <a:ext cx="3379643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541" b="-47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799DA8-5BDF-4E91-936A-D620303F049C}"/>
                </a:ext>
              </a:extLst>
            </p:cNvPr>
            <p:cNvSpPr/>
            <p:nvPr/>
          </p:nvSpPr>
          <p:spPr>
            <a:xfrm>
              <a:off x="5117284" y="5625233"/>
              <a:ext cx="5981351" cy="647586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2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A17F2-954F-4D6B-87F0-2F75CBBD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偏微分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E753BC2-FCBA-4EB2-9063-45406B32EBEE}"/>
                  </a:ext>
                </a:extLst>
              </p:cNvPr>
              <p:cNvSpPr/>
              <p:nvPr/>
            </p:nvSpPr>
            <p:spPr>
              <a:xfrm>
                <a:off x="665526" y="1491035"/>
                <a:ext cx="2811346" cy="46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E753BC2-FCBA-4EB2-9063-45406B32E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26" y="1491035"/>
                <a:ext cx="2811346" cy="468975"/>
              </a:xfrm>
              <a:prstGeom prst="rect">
                <a:avLst/>
              </a:prstGeom>
              <a:blipFill>
                <a:blip r:embed="rId3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D9C1D80C-94EF-4BDF-80F0-82CD19911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54" y="2975774"/>
            <a:ext cx="1886213" cy="5239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0FBB19-3FBF-4451-AFFE-6F194E880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21" y="2166666"/>
            <a:ext cx="2343477" cy="5334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A4E08AF-D4E6-4860-9F62-96B64FE8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4" y="3593023"/>
            <a:ext cx="42481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DBCF4E7-57E6-4AE4-9950-5AF244B1DC42}"/>
                  </a:ext>
                </a:extLst>
              </p:cNvPr>
              <p:cNvSpPr txBox="1"/>
              <p:nvPr/>
            </p:nvSpPr>
            <p:spPr>
              <a:xfrm>
                <a:off x="6803471" y="1153103"/>
                <a:ext cx="2534027" cy="53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 進行偏微分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DBCF4E7-57E6-4AE4-9950-5AF244B1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71" y="1153103"/>
                <a:ext cx="2534027" cy="533929"/>
              </a:xfrm>
              <a:prstGeom prst="rect">
                <a:avLst/>
              </a:prstGeom>
              <a:blipFill>
                <a:blip r:embed="rId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15D641-50FE-434C-A4CF-8016C6D92BA3}"/>
                  </a:ext>
                </a:extLst>
              </p:cNvPr>
              <p:cNvSpPr/>
              <p:nvPr/>
            </p:nvSpPr>
            <p:spPr>
              <a:xfrm>
                <a:off x="6803471" y="3593023"/>
                <a:ext cx="2528706" cy="532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TW" altLang="en-US" dirty="0">
                    <a:solidFill>
                      <a:prstClr val="black"/>
                    </a:solidFill>
                  </a:rPr>
                  <a:t>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prstClr val="black"/>
                    </a:solidFill>
                  </a:rPr>
                  <a:t> 進行偏微分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15D641-50FE-434C-A4CF-8016C6D92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71" y="3593023"/>
                <a:ext cx="2528706" cy="532390"/>
              </a:xfrm>
              <a:prstGeom prst="rect">
                <a:avLst/>
              </a:prstGeom>
              <a:blipFill>
                <a:blip r:embed="rId8"/>
                <a:stretch>
                  <a:fillRect l="-1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34B48D-1AA7-4993-9359-F4F7EFEFE164}"/>
                  </a:ext>
                </a:extLst>
              </p:cNvPr>
              <p:cNvSpPr txBox="1"/>
              <p:nvPr/>
            </p:nvSpPr>
            <p:spPr>
              <a:xfrm>
                <a:off x="5637402" y="1804261"/>
                <a:ext cx="4997042" cy="533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Q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：</a:t>
                </a:r>
                <a:r>
                  <a:rPr lang="zh-TW" altLang="en-US" dirty="0"/>
                  <a:t>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TW" altLang="en-US" dirty="0"/>
                  <a:t>時，計算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的偏微分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34B48D-1AA7-4993-9359-F4F7EFEF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402" y="1804261"/>
                <a:ext cx="4997042" cy="533929"/>
              </a:xfrm>
              <a:prstGeom prst="rect">
                <a:avLst/>
              </a:prstGeom>
              <a:blipFill>
                <a:blip r:embed="rId9"/>
                <a:stretch>
                  <a:fillRect l="-1099" b="-3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D9F50D3-ECBE-4605-92FF-19B816EBF3FB}"/>
                  </a:ext>
                </a:extLst>
              </p:cNvPr>
              <p:cNvSpPr txBox="1"/>
              <p:nvPr/>
            </p:nvSpPr>
            <p:spPr>
              <a:xfrm>
                <a:off x="5637402" y="4210051"/>
                <a:ext cx="4997042" cy="543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Q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：</a:t>
                </a:r>
                <a:r>
                  <a:rPr lang="zh-TW" altLang="en-US" dirty="0"/>
                  <a:t>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TW" altLang="en-US" dirty="0"/>
                  <a:t>時，計算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的偏微分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D9F50D3-ECBE-4605-92FF-19B816EBF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402" y="4210051"/>
                <a:ext cx="4997042" cy="543482"/>
              </a:xfrm>
              <a:prstGeom prst="rect">
                <a:avLst/>
              </a:prstGeom>
              <a:blipFill>
                <a:blip r:embed="rId10"/>
                <a:stretch>
                  <a:fillRect l="-1099" b="-22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D7D34F4A-FFD8-4945-8729-D261427722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874" y="2370852"/>
            <a:ext cx="3219899" cy="12098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2319AEF-E37A-4E5B-8B95-19C821636A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5324" y="5024958"/>
            <a:ext cx="3238952" cy="1267002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793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A984A73-4875-4469-A493-3CF3320265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altLang="zh-TW" sz="4800" dirty="0">
                    <a:latin typeface="+mj-ea"/>
                  </a:rPr>
                  <a:t>CH4 </a:t>
                </a:r>
                <a:r>
                  <a:rPr lang="zh-TW" altLang="en-US" sz="4800" dirty="0">
                    <a:latin typeface="+mj-ea"/>
                  </a:rPr>
                  <a:t>神經網路的學習</a:t>
                </a:r>
                <a:r>
                  <a:rPr lang="en-US" altLang="zh-TW" sz="4800" dirty="0">
                    <a:latin typeface="+mj-ea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TW" sz="4800" i="1" dirty="0" smtClean="0">
                        <a:latin typeface="Cambria Math" panose="02040503050406030204" pitchFamily="18" charset="0"/>
                      </a:rPr>
                      <m:t>𝑃𝑎𝑟𝑡</m:t>
                    </m:r>
                    <m:r>
                      <a:rPr lang="en-US" altLang="zh-TW" sz="4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4800" dirty="0">
                  <a:latin typeface="+mj-ea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A984A73-4875-4469-A493-3CF332026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0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8EEC64-EB82-4D08-B9F2-2F498EB5C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70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F64A7-5AA4-47E2-BC36-BB16A14B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7B95A1-30AC-4F95-A5A8-B92DCB72EA0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199" y="1447800"/>
                <a:ext cx="4627927" cy="674615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一次計算各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/>
                  <a:t>變數的偏微分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7B95A1-30AC-4F95-A5A8-B92DCB72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199" y="1447800"/>
                <a:ext cx="4627927" cy="674615"/>
              </a:xfrm>
              <a:blipFill>
                <a:blip r:embed="rId2"/>
                <a:stretch>
                  <a:fillRect l="-1318" t="-1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6B5D4F-289D-4AA2-B103-6AE465093A05}"/>
                  </a:ext>
                </a:extLst>
              </p:cNvPr>
              <p:cNvSpPr/>
              <p:nvPr/>
            </p:nvSpPr>
            <p:spPr>
              <a:xfrm>
                <a:off x="6974047" y="1213312"/>
                <a:ext cx="2811346" cy="46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6B5D4F-289D-4AA2-B103-6AE465093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47" y="1213312"/>
                <a:ext cx="2811346" cy="468975"/>
              </a:xfrm>
              <a:prstGeom prst="rect">
                <a:avLst/>
              </a:prstGeom>
              <a:blipFill>
                <a:blip r:embed="rId3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319C7F6-FE40-428B-9806-86A9CD97638A}"/>
                  </a:ext>
                </a:extLst>
              </p:cNvPr>
              <p:cNvSpPr txBox="1"/>
              <p:nvPr/>
            </p:nvSpPr>
            <p:spPr>
              <a:xfrm>
                <a:off x="6778305" y="1739163"/>
                <a:ext cx="2335448" cy="68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600" dirty="0"/>
                  <a:t>計算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319C7F6-FE40-428B-9806-86A9CD97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305" y="1739163"/>
                <a:ext cx="2335448" cy="681212"/>
              </a:xfrm>
              <a:prstGeom prst="rect">
                <a:avLst/>
              </a:prstGeom>
              <a:blipFill>
                <a:blip r:embed="rId4"/>
                <a:stretch>
                  <a:fillRect b="-4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BD7CAF1A-1854-4B95-B759-1E2D01FE9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217" y="2214045"/>
            <a:ext cx="3791479" cy="3315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68C615-28A2-4672-BBF1-25AB3F1B9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05728"/>
            <a:ext cx="5334744" cy="2172003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8223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E1A73-F9C2-46D0-91AA-40C902D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梯度圖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411E35-2CEF-4FAF-A569-892962D3053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9" y="1417639"/>
            <a:ext cx="5106563" cy="3378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5F2F82E-440F-48DC-97D4-112D752C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002" y="274639"/>
            <a:ext cx="6754168" cy="40296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5E3FCE1-469A-479D-B850-5C7BBCFC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132" y="4913568"/>
            <a:ext cx="7429923" cy="2476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66C3F3D-7FEA-4EF8-8F2A-F277DC49F7EE}"/>
              </a:ext>
            </a:extLst>
          </p:cNvPr>
          <p:cNvSpPr txBox="1"/>
          <p:nvPr/>
        </p:nvSpPr>
        <p:spPr>
          <a:xfrm>
            <a:off x="8512029" y="6614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生成網格矩陣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129C359-17E9-4583-9ABD-8967A2CC4CF0}"/>
              </a:ext>
            </a:extLst>
          </p:cNvPr>
          <p:cNvSpPr txBox="1"/>
          <p:nvPr/>
        </p:nvSpPr>
        <p:spPr>
          <a:xfrm>
            <a:off x="6990422" y="14113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將網格矩陣轉成向量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6BE11FE-CF6B-4746-88DD-79030B5D3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467" y="2223520"/>
            <a:ext cx="2788761" cy="26380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D6238A-88EC-45BF-8757-BDE02CDD813C}"/>
              </a:ext>
            </a:extLst>
          </p:cNvPr>
          <p:cNvCxnSpPr/>
          <p:nvPr/>
        </p:nvCxnSpPr>
        <p:spPr>
          <a:xfrm>
            <a:off x="2993261" y="5200988"/>
            <a:ext cx="5467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1C76CB1-F024-4874-8BFE-0F11E6FA28E2}"/>
              </a:ext>
            </a:extLst>
          </p:cNvPr>
          <p:cNvCxnSpPr/>
          <p:nvPr/>
        </p:nvCxnSpPr>
        <p:spPr>
          <a:xfrm>
            <a:off x="3686164" y="5200988"/>
            <a:ext cx="20764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EAD89F-ACA8-4E6E-9670-012DB2FEA21C}"/>
              </a:ext>
            </a:extLst>
          </p:cNvPr>
          <p:cNvSpPr txBox="1"/>
          <p:nvPr/>
        </p:nvSpPr>
        <p:spPr>
          <a:xfrm>
            <a:off x="2943494" y="52781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起點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E09322A-FD6E-4D65-9E7B-88734E8DA335}"/>
              </a:ext>
            </a:extLst>
          </p:cNvPr>
          <p:cNvSpPr txBox="1"/>
          <p:nvPr/>
        </p:nvSpPr>
        <p:spPr>
          <a:xfrm>
            <a:off x="4401232" y="52781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20504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A30A4-D3D6-4518-AED7-8B73CB88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D4E76A-085E-4E2E-8A44-4DE20D67B8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22828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由「機器」從資料中找出規則性。</a:t>
            </a:r>
            <a:endParaRPr lang="en-US" altLang="zh-TW" dirty="0"/>
          </a:p>
          <a:p>
            <a:r>
              <a:rPr lang="zh-TW" altLang="en-US" dirty="0"/>
              <a:t>如何設計分辨是否為「</a:t>
            </a:r>
            <a:r>
              <a:rPr lang="en-US" altLang="zh-TW" dirty="0"/>
              <a:t>5</a:t>
            </a:r>
            <a:r>
              <a:rPr lang="zh-TW" altLang="en-US" dirty="0"/>
              <a:t>」的程式？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7B8593-592D-45D7-94D7-A38B7FD4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76645"/>
            <a:ext cx="6208477" cy="12938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22A1C2-3CBA-4A3B-99DD-A87BD243EB84}"/>
              </a:ext>
            </a:extLst>
          </p:cNvPr>
          <p:cNvSpPr/>
          <p:nvPr/>
        </p:nvSpPr>
        <p:spPr>
          <a:xfrm>
            <a:off x="1219200" y="3660661"/>
            <a:ext cx="69249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TW" altLang="en-US" sz="2600" dirty="0"/>
              <a:t>人可以輕鬆辨識，卻難以找出「特徵量」</a:t>
            </a:r>
            <a:endParaRPr lang="en-US" altLang="zh-TW" sz="2600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TW" altLang="en-US" sz="2600" dirty="0"/>
              <a:t>特徵量：從輸入資料擷取本質的轉換器</a:t>
            </a:r>
            <a:endParaRPr lang="en-US" altLang="zh-TW" sz="2600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TW" altLang="en-US" sz="2800" dirty="0"/>
              <a:t>由「人」設計將影像轉換成向量的特徵量</a:t>
            </a:r>
            <a:endParaRPr lang="en-US" altLang="zh-TW" sz="28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9C8DE60-1BB3-4937-BFA4-CEA2A8DBFE7C}"/>
              </a:ext>
            </a:extLst>
          </p:cNvPr>
          <p:cNvGrpSpPr/>
          <p:nvPr/>
        </p:nvGrpSpPr>
        <p:grpSpPr>
          <a:xfrm>
            <a:off x="838200" y="5410200"/>
            <a:ext cx="8532681" cy="800100"/>
            <a:chOff x="838200" y="5410200"/>
            <a:chExt cx="8532681" cy="8001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78A27CB-CEC6-419A-A85F-099DD039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5410200"/>
              <a:ext cx="762000" cy="800100"/>
            </a:xfrm>
            <a:prstGeom prst="rect">
              <a:avLst/>
            </a:prstGeom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044D669-F6CE-4139-9C76-258289A8AEC2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1600200" y="5805182"/>
              <a:ext cx="941664" cy="5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A9E300-19B0-4108-8E3E-AD391E156E19}"/>
                </a:ext>
              </a:extLst>
            </p:cNvPr>
            <p:cNvSpPr txBox="1"/>
            <p:nvPr/>
          </p:nvSpPr>
          <p:spPr>
            <a:xfrm>
              <a:off x="2541864" y="5482016"/>
              <a:ext cx="226215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人類想出來的特徵量</a:t>
              </a:r>
              <a:endParaRPr lang="en-US" altLang="zh-TW" dirty="0"/>
            </a:p>
            <a:p>
              <a:pPr algn="ctr"/>
              <a:r>
                <a:rPr lang="en-US" altLang="zh-TW" dirty="0"/>
                <a:t>(SIFT</a:t>
              </a:r>
              <a:r>
                <a:rPr lang="zh-TW" altLang="en-US" dirty="0"/>
                <a:t>、</a:t>
              </a:r>
              <a:r>
                <a:rPr lang="en-US" altLang="zh-TW" dirty="0"/>
                <a:t>HOG</a:t>
              </a:r>
              <a:r>
                <a:rPr lang="zh-TW" altLang="en-US" dirty="0"/>
                <a:t>等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A3F2F741-1DFE-49F5-9C26-0F60C270B084}"/>
                </a:ext>
              </a:extLst>
            </p:cNvPr>
            <p:cNvCxnSpPr/>
            <p:nvPr/>
          </p:nvCxnSpPr>
          <p:spPr>
            <a:xfrm flipV="1">
              <a:off x="4804022" y="5805182"/>
              <a:ext cx="941664" cy="5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86269AE-7F6F-4F4C-AD1D-53F215A5F2E1}"/>
                </a:ext>
              </a:extLst>
            </p:cNvPr>
            <p:cNvSpPr txBox="1"/>
            <p:nvPr/>
          </p:nvSpPr>
          <p:spPr>
            <a:xfrm>
              <a:off x="5745686" y="5476231"/>
              <a:ext cx="226215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機器學習</a:t>
              </a:r>
              <a:endParaRPr lang="en-US" altLang="zh-TW" dirty="0"/>
            </a:p>
            <a:p>
              <a:pPr algn="ctr"/>
              <a:r>
                <a:rPr lang="en-US" altLang="zh-TW" dirty="0"/>
                <a:t>(SVM</a:t>
              </a:r>
              <a:r>
                <a:rPr lang="zh-TW" altLang="en-US" dirty="0"/>
                <a:t>、</a:t>
              </a:r>
              <a:r>
                <a:rPr lang="en-US" altLang="zh-TW" dirty="0"/>
                <a:t>KNN</a:t>
              </a:r>
              <a:r>
                <a:rPr lang="zh-TW" altLang="en-US" dirty="0"/>
                <a:t>等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4C7FDEE-0A9F-409A-B933-437180044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7844" y="5807716"/>
              <a:ext cx="716706" cy="5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F3E8A67-43B5-4244-AF9A-50B7EE219E9E}"/>
                </a:ext>
              </a:extLst>
            </p:cNvPr>
            <p:cNvSpPr txBox="1"/>
            <p:nvPr/>
          </p:nvSpPr>
          <p:spPr>
            <a:xfrm>
              <a:off x="8724550" y="56147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答案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16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A76BC-E4C3-4235-9713-C2E94395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梯度法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97FC9-00DF-4CD4-8F5D-2D6AD181F6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2394358"/>
          </a:xfrm>
        </p:spPr>
        <p:txBody>
          <a:bodyPr/>
          <a:lstStyle/>
          <a:p>
            <a:r>
              <a:rPr lang="zh-TW" altLang="en-US" dirty="0"/>
              <a:t>目標尋找最</a:t>
            </a:r>
            <a:r>
              <a:rPr lang="zh-TW" altLang="en-US" dirty="0">
                <a:highlight>
                  <a:srgbClr val="FFFF00"/>
                </a:highlight>
              </a:rPr>
              <a:t>適合的參數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zh-TW" altLang="en-US" dirty="0"/>
              <a:t>利用梯度找出函數的最小值的方法</a:t>
            </a:r>
            <a:r>
              <a:rPr lang="en-US" altLang="zh-TW" dirty="0"/>
              <a:t>(</a:t>
            </a:r>
            <a:r>
              <a:rPr lang="zh-TW" altLang="en-US" dirty="0"/>
              <a:t>決定方向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/>
              <a:t>梯度在各點指出減少最多函數的方向</a:t>
            </a:r>
            <a:endParaRPr lang="en-US" altLang="zh-TW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/>
              <a:t>不一定能指出最小值</a:t>
            </a:r>
            <a:endParaRPr lang="en-US" altLang="zh-TW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/>
              <a:t>能減少最多的函數值</a:t>
            </a:r>
            <a:endParaRPr lang="en-US" altLang="zh-TW" sz="1800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570E18B-A98E-47A3-B88B-8A0EBA8BD75E}"/>
              </a:ext>
            </a:extLst>
          </p:cNvPr>
          <p:cNvCxnSpPr>
            <a:cxnSpLocks/>
          </p:cNvCxnSpPr>
          <p:nvPr/>
        </p:nvCxnSpPr>
        <p:spPr>
          <a:xfrm flipV="1">
            <a:off x="4865615" y="1275128"/>
            <a:ext cx="1230385" cy="24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03C293-9995-4E6B-A125-B48F01E279BD}"/>
              </a:ext>
            </a:extLst>
          </p:cNvPr>
          <p:cNvSpPr txBox="1"/>
          <p:nvPr/>
        </p:nvSpPr>
        <p:spPr>
          <a:xfrm>
            <a:off x="6182686" y="102743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損失函數為最小值的參數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7792F648-517F-4241-9085-382CC0BEF36E}"/>
              </a:ext>
            </a:extLst>
          </p:cNvPr>
          <p:cNvGrpSpPr/>
          <p:nvPr/>
        </p:nvGrpSpPr>
        <p:grpSpPr>
          <a:xfrm>
            <a:off x="1219200" y="3550359"/>
            <a:ext cx="6971251" cy="2280206"/>
            <a:chOff x="1610687" y="3679372"/>
            <a:chExt cx="6971251" cy="228020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8BD52C-8943-4A0B-859D-E0AD003C5359}"/>
                </a:ext>
              </a:extLst>
            </p:cNvPr>
            <p:cNvSpPr/>
            <p:nvPr/>
          </p:nvSpPr>
          <p:spPr>
            <a:xfrm>
              <a:off x="2483141" y="4060271"/>
              <a:ext cx="1233182" cy="385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現在位置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063833-1C20-4F3E-96C8-DED2C0CE2167}"/>
                </a:ext>
              </a:extLst>
            </p:cNvPr>
            <p:cNvSpPr/>
            <p:nvPr/>
          </p:nvSpPr>
          <p:spPr>
            <a:xfrm>
              <a:off x="4479722" y="3679372"/>
              <a:ext cx="1233182" cy="385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梯度方向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51F62B6-E6EF-41EE-A253-CC03B1467882}"/>
                </a:ext>
              </a:extLst>
            </p:cNvPr>
            <p:cNvSpPr/>
            <p:nvPr/>
          </p:nvSpPr>
          <p:spPr>
            <a:xfrm>
              <a:off x="4479722" y="4446165"/>
              <a:ext cx="1233182" cy="385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學習率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61995B5-94AE-48A3-A882-3255C17BE8C6}"/>
                </a:ext>
              </a:extLst>
            </p:cNvPr>
            <p:cNvSpPr/>
            <p:nvPr/>
          </p:nvSpPr>
          <p:spPr>
            <a:xfrm>
              <a:off x="6476303" y="4060271"/>
              <a:ext cx="1233182" cy="385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更新位置</a:t>
              </a: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11210DB-2D0C-4624-A523-2BC47470BEE0}"/>
                </a:ext>
              </a:extLst>
            </p:cNvPr>
            <p:cNvCxnSpPr>
              <a:cxnSpLocks/>
            </p:cNvCxnSpPr>
            <p:nvPr/>
          </p:nvCxnSpPr>
          <p:spPr>
            <a:xfrm>
              <a:off x="7709484" y="4253218"/>
              <a:ext cx="8724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B1D07C89-FD2D-4DA5-ABE7-3277C2371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3549" y="4253218"/>
              <a:ext cx="0" cy="1513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FFF2005D-3ADE-4274-8FA3-90A791E053DD}"/>
                </a:ext>
              </a:extLst>
            </p:cNvPr>
            <p:cNvCxnSpPr/>
            <p:nvPr/>
          </p:nvCxnSpPr>
          <p:spPr>
            <a:xfrm flipH="1">
              <a:off x="5712903" y="5766631"/>
              <a:ext cx="28606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EA95DC-8C8D-4A9A-AE6F-924A8605D941}"/>
                </a:ext>
              </a:extLst>
            </p:cNvPr>
            <p:cNvSpPr/>
            <p:nvPr/>
          </p:nvSpPr>
          <p:spPr>
            <a:xfrm>
              <a:off x="4479722" y="5573684"/>
              <a:ext cx="1233182" cy="3858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重複執行</a:t>
              </a: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5CD21C79-9E4B-43BD-9664-4F6B29D64DC9}"/>
                </a:ext>
              </a:extLst>
            </p:cNvPr>
            <p:cNvCxnSpPr/>
            <p:nvPr/>
          </p:nvCxnSpPr>
          <p:spPr>
            <a:xfrm flipH="1">
              <a:off x="1619076" y="5766631"/>
              <a:ext cx="28606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40240438-6A5F-47CB-A1C1-E41DE8D40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687" y="4253218"/>
              <a:ext cx="0" cy="1513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3E0BB876-AAE8-4AC6-8376-A3A2749B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610687" y="4253218"/>
              <a:ext cx="87245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接點: 肘形 64">
              <a:extLst>
                <a:ext uri="{FF2B5EF4-FFF2-40B4-BE49-F238E27FC236}">
                  <a16:creationId xmlns:a16="http://schemas.microsoft.com/office/drawing/2014/main" id="{0EB3CDA7-F06B-4FAB-A4C4-050736882B5A}"/>
                </a:ext>
              </a:extLst>
            </p:cNvPr>
            <p:cNvCxnSpPr>
              <a:stCxn id="12" idx="3"/>
              <a:endCxn id="21" idx="1"/>
            </p:cNvCxnSpPr>
            <p:nvPr/>
          </p:nvCxnSpPr>
          <p:spPr>
            <a:xfrm>
              <a:off x="3716323" y="4253218"/>
              <a:ext cx="763399" cy="385894"/>
            </a:xfrm>
            <a:prstGeom prst="bentConnector3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接點: 肘形 65">
              <a:extLst>
                <a:ext uri="{FF2B5EF4-FFF2-40B4-BE49-F238E27FC236}">
                  <a16:creationId xmlns:a16="http://schemas.microsoft.com/office/drawing/2014/main" id="{302A16E3-4AB6-48A4-9B12-AB70855E7696}"/>
                </a:ext>
              </a:extLst>
            </p:cNvPr>
            <p:cNvCxnSpPr>
              <a:cxnSpLocks/>
              <a:stCxn id="21" idx="3"/>
              <a:endCxn id="32" idx="1"/>
            </p:cNvCxnSpPr>
            <p:nvPr/>
          </p:nvCxnSpPr>
          <p:spPr>
            <a:xfrm flipV="1">
              <a:off x="5712904" y="4253218"/>
              <a:ext cx="763399" cy="38589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8203B037-4840-4A0D-9247-57A7391E7726}"/>
                </a:ext>
              </a:extLst>
            </p:cNvPr>
            <p:cNvCxnSpPr/>
            <p:nvPr/>
          </p:nvCxnSpPr>
          <p:spPr>
            <a:xfrm>
              <a:off x="5712904" y="3867324"/>
              <a:ext cx="763399" cy="38589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接點: 肘形 71">
              <a:extLst>
                <a:ext uri="{FF2B5EF4-FFF2-40B4-BE49-F238E27FC236}">
                  <a16:creationId xmlns:a16="http://schemas.microsoft.com/office/drawing/2014/main" id="{747465D4-16D5-4ABB-B9EB-A7C12B024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2128" y="3865626"/>
              <a:ext cx="763399" cy="385894"/>
            </a:xfrm>
            <a:prstGeom prst="bentConnector3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A0E70EE-9CD6-46B5-B01C-28A3B65FBC9F}"/>
              </a:ext>
            </a:extLst>
          </p:cNvPr>
          <p:cNvSpPr txBox="1"/>
          <p:nvPr/>
        </p:nvSpPr>
        <p:spPr>
          <a:xfrm>
            <a:off x="4009939" y="47954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梯度法</a:t>
            </a:r>
          </a:p>
        </p:txBody>
      </p:sp>
    </p:spTree>
    <p:extLst>
      <p:ext uri="{BB962C8B-B14F-4D97-AF65-F5344CB8AC3E}">
        <p14:creationId xmlns:p14="http://schemas.microsoft.com/office/powerpoint/2010/main" val="402991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1DA1BDE-28B3-4C7E-B370-6FB9B14506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梯度下降法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𝑑𝑒𝑠𝑐𝑒𝑛𝑡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𝑚𝑒𝑡h𝑜𝑑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1DA1BDE-28B3-4C7E-B370-6FB9B145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71F93B8-DD58-4FBF-8475-0C02AAB3A3F4}"/>
                  </a:ext>
                </a:extLst>
              </p:cNvPr>
              <p:cNvSpPr txBox="1"/>
              <p:nvPr/>
            </p:nvSpPr>
            <p:spPr>
              <a:xfrm>
                <a:off x="808790" y="1794217"/>
                <a:ext cx="2156102" cy="583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71F93B8-DD58-4FBF-8475-0C02AAB3A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90" y="1794217"/>
                <a:ext cx="2156102" cy="583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FCC1927-9D3E-4ECB-B1AC-DFA8CCCFF44B}"/>
                  </a:ext>
                </a:extLst>
              </p:cNvPr>
              <p:cNvSpPr/>
              <p:nvPr/>
            </p:nvSpPr>
            <p:spPr>
              <a:xfrm>
                <a:off x="808790" y="2328146"/>
                <a:ext cx="2156102" cy="581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FCC1927-9D3E-4ECB-B1AC-DFA8CCCFF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90" y="2328146"/>
                <a:ext cx="2156102" cy="581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475E01-0FC4-4483-8CBC-18D883B13A16}"/>
                  </a:ext>
                </a:extLst>
              </p:cNvPr>
              <p:cNvSpPr txBox="1"/>
              <p:nvPr/>
            </p:nvSpPr>
            <p:spPr>
              <a:xfrm>
                <a:off x="3170981" y="2134020"/>
                <a:ext cx="276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dirty="0"/>
                  <a:t> : </a:t>
                </a:r>
                <a:r>
                  <a:rPr lang="zh-TW" altLang="en-US" dirty="0"/>
                  <a:t>學習率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475E01-0FC4-4483-8CBC-18D883B13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81" y="2134020"/>
                <a:ext cx="2765629" cy="369332"/>
              </a:xfrm>
              <a:prstGeom prst="rect">
                <a:avLst/>
              </a:prstGeom>
              <a:blipFill>
                <a:blip r:embed="rId5"/>
                <a:stretch>
                  <a:fillRect t="-11475" r="-220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9D09963-76EC-42AF-9215-A9D6B64E7CE5}"/>
              </a:ext>
            </a:extLst>
          </p:cNvPr>
          <p:cNvSpPr/>
          <p:nvPr/>
        </p:nvSpPr>
        <p:spPr>
          <a:xfrm>
            <a:off x="3474441" y="2433879"/>
            <a:ext cx="2041261" cy="469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FF0000"/>
                </a:solidFill>
              </a:rPr>
              <a:t>決定更新參數的量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FC2008E5-7120-420F-85B0-0DC860ECC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159" y="1463711"/>
            <a:ext cx="4715533" cy="1609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42AB0626-1923-4787-9427-5F3CA54CC8F2}"/>
              </a:ext>
            </a:extLst>
          </p:cNvPr>
          <p:cNvCxnSpPr>
            <a:endCxn id="58" idx="1"/>
          </p:cNvCxnSpPr>
          <p:nvPr/>
        </p:nvCxnSpPr>
        <p:spPr>
          <a:xfrm rot="5400000" flipH="1" flipV="1">
            <a:off x="8751859" y="4258250"/>
            <a:ext cx="804961" cy="3942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B6A8006-76EA-4C94-8332-940AABC580B0}"/>
              </a:ext>
            </a:extLst>
          </p:cNvPr>
          <p:cNvGrpSpPr/>
          <p:nvPr/>
        </p:nvGrpSpPr>
        <p:grpSpPr>
          <a:xfrm>
            <a:off x="1541915" y="3641470"/>
            <a:ext cx="9108169" cy="2549488"/>
            <a:chOff x="2228968" y="3608353"/>
            <a:chExt cx="9108169" cy="2549488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CF8622D-47B7-4359-9D4B-EB3C23EE694B}"/>
                </a:ext>
              </a:extLst>
            </p:cNvPr>
            <p:cNvGrpSpPr/>
            <p:nvPr/>
          </p:nvGrpSpPr>
          <p:grpSpPr>
            <a:xfrm>
              <a:off x="2228968" y="3608353"/>
              <a:ext cx="9108169" cy="2549488"/>
              <a:chOff x="420032" y="3347973"/>
              <a:chExt cx="9108169" cy="254948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03C26F5-0B43-40A7-B26D-4AB572FF77AA}"/>
                  </a:ext>
                </a:extLst>
              </p:cNvPr>
              <p:cNvSpPr/>
              <p:nvPr/>
            </p:nvSpPr>
            <p:spPr>
              <a:xfrm>
                <a:off x="3478372" y="3347973"/>
                <a:ext cx="1534601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起始學習率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A345F5A-FA65-41B6-A716-7CA576FF9F1F}"/>
                  </a:ext>
                </a:extLst>
              </p:cNvPr>
              <p:cNvSpPr/>
              <p:nvPr/>
            </p:nvSpPr>
            <p:spPr>
              <a:xfrm>
                <a:off x="1116318" y="4379708"/>
                <a:ext cx="153460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更新學習率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CC92AD8-59D2-487B-8E82-AC94DF26DD6D}"/>
                  </a:ext>
                </a:extLst>
              </p:cNvPr>
              <p:cNvSpPr/>
              <p:nvPr/>
            </p:nvSpPr>
            <p:spPr>
              <a:xfrm>
                <a:off x="3273395" y="4379708"/>
                <a:ext cx="194455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學習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梯度下降法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9A33F2C-F7E9-4C48-9B4B-A756EFAD706B}"/>
                  </a:ext>
                </a:extLst>
              </p:cNvPr>
              <p:cNvSpPr/>
              <p:nvPr/>
            </p:nvSpPr>
            <p:spPr>
              <a:xfrm>
                <a:off x="5840426" y="4275281"/>
                <a:ext cx="1298603" cy="578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確認是否正確學習</a:t>
                </a: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EAC9D06D-E2FF-448D-ACB4-9DB6E3B44C1B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7139029" y="4564374"/>
                <a:ext cx="696286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731E9F3-C202-4FB2-91AD-535F616BAD71}"/>
                  </a:ext>
                </a:extLst>
              </p:cNvPr>
              <p:cNvCxnSpPr/>
              <p:nvPr/>
            </p:nvCxnSpPr>
            <p:spPr>
              <a:xfrm>
                <a:off x="7835315" y="4564374"/>
                <a:ext cx="0" cy="114014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321E7EE1-B159-412B-8DC2-ED9FDD4E0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2263" y="5704514"/>
                <a:ext cx="2973052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08D96B61-5629-4CFE-B0A5-4E523525A5A9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217950" y="4564374"/>
                <a:ext cx="62247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D454950-6E68-496B-94ED-66AEF5FD374F}"/>
                  </a:ext>
                </a:extLst>
              </p:cNvPr>
              <p:cNvSpPr/>
              <p:nvPr/>
            </p:nvSpPr>
            <p:spPr>
              <a:xfrm>
                <a:off x="3629081" y="5511567"/>
                <a:ext cx="1233182" cy="3858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ysClr val="windowText" lastClr="000000"/>
                    </a:solidFill>
                  </a:rPr>
                  <a:t>重複執行</a:t>
                </a:r>
              </a:p>
            </p:txBody>
          </p: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EB1FCF7C-B4D6-489D-981A-F8C02F08F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32" y="5704752"/>
                <a:ext cx="320904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2BD00C7A-5ECD-45DA-96D8-65F2D5172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32" y="4556748"/>
                <a:ext cx="0" cy="114014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DE794335-4E83-407E-A3EE-5FCDEC490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272" y="4564374"/>
                <a:ext cx="638148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C5AD6A87-1A8A-4469-9207-227CB990CB44}"/>
                  </a:ext>
                </a:extLst>
              </p:cNvPr>
              <p:cNvCxnSpPr/>
              <p:nvPr/>
            </p:nvCxnSpPr>
            <p:spPr>
              <a:xfrm>
                <a:off x="4245672" y="3717305"/>
                <a:ext cx="0" cy="662403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C2471EEE-BBDD-4EA1-A3E1-9077C0ECC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32" y="4556748"/>
                <a:ext cx="696286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CCF77B4-FC55-4E0B-B8C0-915600031F22}"/>
                  </a:ext>
                </a:extLst>
              </p:cNvPr>
              <p:cNvSpPr/>
              <p:nvPr/>
            </p:nvSpPr>
            <p:spPr>
              <a:xfrm>
                <a:off x="8229598" y="3470320"/>
                <a:ext cx="1298603" cy="578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確認是否正確學習</a:t>
                </a:r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8132325-01F7-402A-8A7F-FC854E1CF63A}"/>
                </a:ext>
              </a:extLst>
            </p:cNvPr>
            <p:cNvSpPr txBox="1"/>
            <p:nvPr/>
          </p:nvSpPr>
          <p:spPr>
            <a:xfrm>
              <a:off x="9296108" y="39776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E48633F-E807-418F-B50B-0F3276244719}"/>
                </a:ext>
              </a:extLst>
            </p:cNvPr>
            <p:cNvSpPr txBox="1"/>
            <p:nvPr/>
          </p:nvSpPr>
          <p:spPr>
            <a:xfrm>
              <a:off x="9296108" y="52114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77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86E2E-22CA-4412-9042-A80E0188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6ED4AE-614A-48A1-9430-8BD4A76FF3D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6918121" cy="74172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利用梯度法求出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sz="2400" dirty="0">
                    <a:latin typeface="Cambria Math" panose="02040503050406030204" pitchFamily="18" charset="0"/>
                  </a:rPr>
                  <a:t> 的最小值。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algn="ctr">
                  <a:buFont typeface="Wingdings" panose="05000000000000000000" pitchFamily="2" charset="2"/>
                  <a:buChar char="Ø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6ED4AE-614A-48A1-9430-8BD4A76FF3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6918121" cy="741727"/>
              </a:xfrm>
              <a:blipFill>
                <a:blip r:embed="rId2"/>
                <a:stretch>
                  <a:fillRect l="-793" t="-82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269D03AF-14B3-48E2-AEC8-82931F83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071" y="2047596"/>
            <a:ext cx="5744377" cy="86689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F6FF75A-B7FB-4AFC-92AA-DE9FC76D3A03}"/>
                  </a:ext>
                </a:extLst>
              </p:cNvPr>
              <p:cNvSpPr txBox="1"/>
              <p:nvPr/>
            </p:nvSpPr>
            <p:spPr>
              <a:xfrm>
                <a:off x="338366" y="4182764"/>
                <a:ext cx="180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若學習率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dirty="0"/>
                  <a:t> 太大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F6FF75A-B7FB-4AFC-92AA-DE9FC76D3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6" y="4182764"/>
                <a:ext cx="1800814" cy="369332"/>
              </a:xfrm>
              <a:prstGeom prst="rect">
                <a:avLst/>
              </a:prstGeom>
              <a:blipFill>
                <a:blip r:embed="rId4"/>
                <a:stretch>
                  <a:fillRect l="-3051" t="-11475" r="-2373"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3E604EA6-462B-44D5-8CA9-BF4CA828B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33" y="3943509"/>
            <a:ext cx="5925377" cy="847843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54301B75-69E3-49C5-91FC-25D743C79BB6}"/>
              </a:ext>
            </a:extLst>
          </p:cNvPr>
          <p:cNvSpPr/>
          <p:nvPr/>
        </p:nvSpPr>
        <p:spPr>
          <a:xfrm>
            <a:off x="2353122" y="4182764"/>
            <a:ext cx="55367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90C1E6B-6E7C-4F3D-979B-A2A226669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533" y="5315824"/>
            <a:ext cx="5887272" cy="79068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C50A314-E501-458F-BC29-1D02897216BA}"/>
                  </a:ext>
                </a:extLst>
              </p:cNvPr>
              <p:cNvSpPr txBox="1"/>
              <p:nvPr/>
            </p:nvSpPr>
            <p:spPr>
              <a:xfrm>
                <a:off x="338366" y="5494951"/>
                <a:ext cx="180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若學習率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dirty="0"/>
                  <a:t> 太小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C50A314-E501-458F-BC29-1D028972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6" y="5494951"/>
                <a:ext cx="1800814" cy="369332"/>
              </a:xfrm>
              <a:prstGeom prst="rect">
                <a:avLst/>
              </a:prstGeom>
              <a:blipFill>
                <a:blip r:embed="rId7"/>
                <a:stretch>
                  <a:fillRect l="-3051" t="-11475" r="-2373"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7DF9E15-D4BF-4EA2-A530-2D838FE5212A}"/>
              </a:ext>
            </a:extLst>
          </p:cNvPr>
          <p:cNvSpPr/>
          <p:nvPr/>
        </p:nvSpPr>
        <p:spPr>
          <a:xfrm>
            <a:off x="2353122" y="5494951"/>
            <a:ext cx="55367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80E46FE8-963C-47B6-83BB-B20864617898}"/>
              </a:ext>
            </a:extLst>
          </p:cNvPr>
          <p:cNvSpPr/>
          <p:nvPr/>
        </p:nvSpPr>
        <p:spPr>
          <a:xfrm>
            <a:off x="9209703" y="4182764"/>
            <a:ext cx="55367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03156DD-32E4-46C1-BA91-B0EF2EC5EFDB}"/>
              </a:ext>
            </a:extLst>
          </p:cNvPr>
          <p:cNvSpPr/>
          <p:nvPr/>
        </p:nvSpPr>
        <p:spPr>
          <a:xfrm>
            <a:off x="9209703" y="5494951"/>
            <a:ext cx="55367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F8DCA8-D5DD-4D55-9589-8D2C614FFE20}"/>
              </a:ext>
            </a:extLst>
          </p:cNvPr>
          <p:cNvSpPr txBox="1"/>
          <p:nvPr/>
        </p:nvSpPr>
        <p:spPr>
          <a:xfrm>
            <a:off x="10103153" y="41827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往大數值擴散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6BCC2B0-A306-432D-9EA2-A31F9DC8E539}"/>
              </a:ext>
            </a:extLst>
          </p:cNvPr>
          <p:cNvSpPr txBox="1"/>
          <p:nvPr/>
        </p:nvSpPr>
        <p:spPr>
          <a:xfrm>
            <a:off x="10103153" y="53880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幾乎不會更新</a:t>
            </a:r>
            <a:endParaRPr lang="en-US" altLang="zh-TW" dirty="0"/>
          </a:p>
          <a:p>
            <a:r>
              <a:rPr lang="zh-TW" altLang="en-US" dirty="0"/>
              <a:t>就結束</a:t>
            </a:r>
          </a:p>
        </p:txBody>
      </p:sp>
    </p:spTree>
    <p:extLst>
      <p:ext uri="{BB962C8B-B14F-4D97-AF65-F5344CB8AC3E}">
        <p14:creationId xmlns:p14="http://schemas.microsoft.com/office/powerpoint/2010/main" val="360229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B79E8-4F88-4810-96FD-CE977D11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</p:spPr>
        <p:txBody>
          <a:bodyPr/>
          <a:lstStyle/>
          <a:p>
            <a:r>
              <a:rPr lang="zh-TW" altLang="en-US" dirty="0"/>
              <a:t>神經網路的梯度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E91BC2F-982F-464D-B3ED-79885DA4CC7B}"/>
                  </a:ext>
                </a:extLst>
              </p:cNvPr>
              <p:cNvSpPr txBox="1"/>
              <p:nvPr/>
            </p:nvSpPr>
            <p:spPr>
              <a:xfrm>
                <a:off x="3763103" y="1681894"/>
                <a:ext cx="2660537" cy="55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E91BC2F-982F-464D-B3ED-79885DA4C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103" y="1681894"/>
                <a:ext cx="2660537" cy="553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18F27E-0280-49CF-970B-4961D757B930}"/>
                  </a:ext>
                </a:extLst>
              </p:cNvPr>
              <p:cNvSpPr txBox="1"/>
              <p:nvPr/>
            </p:nvSpPr>
            <p:spPr>
              <a:xfrm>
                <a:off x="3704380" y="2263817"/>
                <a:ext cx="3630546" cy="13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sz="2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sz="24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dirty="0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dirty="0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18F27E-0280-49CF-970B-4961D757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380" y="2263817"/>
                <a:ext cx="3630546" cy="1322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4B4276BD-59AA-4CD7-893D-1038E26C37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886" y="1783360"/>
                <a:ext cx="1909893" cy="1488346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權重</a:t>
                </a:r>
                <a:endParaRPr lang="en-US" altLang="zh-TW" dirty="0"/>
              </a:p>
              <a:p>
                <a:pPr marL="0" indent="0">
                  <a:buFont typeface="Wingdings 2"/>
                  <a:buNone/>
                </a:pPr>
                <a:endParaRPr lang="en-US" altLang="zh-TW" sz="3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dirty="0"/>
                  <a:t> 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損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失函數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sz="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梯度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4B4276BD-59AA-4CD7-893D-1038E26C3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6" y="1783360"/>
                <a:ext cx="1909893" cy="1488346"/>
              </a:xfrm>
              <a:prstGeom prst="rect">
                <a:avLst/>
              </a:prstGeom>
              <a:blipFill>
                <a:blip r:embed="rId4"/>
                <a:stretch>
                  <a:fillRect l="-318" t="-7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>
            <a:extLst>
              <a:ext uri="{FF2B5EF4-FFF2-40B4-BE49-F238E27FC236}">
                <a16:creationId xmlns:a16="http://schemas.microsoft.com/office/drawing/2014/main" id="{C2BD5AA2-F814-492D-9DA9-8B5F7AAB36E0}"/>
              </a:ext>
            </a:extLst>
          </p:cNvPr>
          <p:cNvSpPr/>
          <p:nvPr/>
        </p:nvSpPr>
        <p:spPr>
          <a:xfrm>
            <a:off x="2434455" y="2110811"/>
            <a:ext cx="1328648" cy="606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舉例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4481A36-15B9-4312-9E9D-FA5A4DB94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832" y="3847970"/>
            <a:ext cx="3458058" cy="24673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19BA1D-490E-4060-814F-A507D5E8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1859" y="1417639"/>
            <a:ext cx="3391373" cy="100979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64FF90E-5630-4257-8F5E-E89D3E635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542" y="2978562"/>
            <a:ext cx="3258005" cy="132416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EF60D6-8B86-4579-ABA6-59477BB9D0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544" y="4853854"/>
            <a:ext cx="2124371" cy="7811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2111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6A0B2-431D-43D0-B4FB-8AC97EEE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9"/>
            <a:ext cx="4166532" cy="1143000"/>
          </a:xfrm>
        </p:spPr>
        <p:txBody>
          <a:bodyPr/>
          <a:lstStyle/>
          <a:p>
            <a:r>
              <a:rPr lang="zh-TW" altLang="en-US" dirty="0"/>
              <a:t>執行學習演算法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91F77E-DC2F-4874-A33F-C1709663E10D}"/>
              </a:ext>
            </a:extLst>
          </p:cNvPr>
          <p:cNvGrpSpPr/>
          <p:nvPr/>
        </p:nvGrpSpPr>
        <p:grpSpPr>
          <a:xfrm>
            <a:off x="446772" y="2915017"/>
            <a:ext cx="5486399" cy="1761789"/>
            <a:chOff x="609601" y="2155972"/>
            <a:chExt cx="5486399" cy="176178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1B9093-95B3-4BBE-BDF2-3652F9474DBC}"/>
                </a:ext>
              </a:extLst>
            </p:cNvPr>
            <p:cNvSpPr/>
            <p:nvPr/>
          </p:nvSpPr>
          <p:spPr>
            <a:xfrm>
              <a:off x="609601" y="2155972"/>
              <a:ext cx="1241569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小批次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011D7A-E472-41B6-AFCB-6213D8C3F9B2}"/>
                </a:ext>
              </a:extLst>
            </p:cNvPr>
            <p:cNvSpPr/>
            <p:nvPr/>
          </p:nvSpPr>
          <p:spPr>
            <a:xfrm>
              <a:off x="2732016" y="2155972"/>
              <a:ext cx="1241569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計算梯度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4E33166-2EB7-41A7-AF9C-3BFDDB451887}"/>
                </a:ext>
              </a:extLst>
            </p:cNvPr>
            <p:cNvSpPr/>
            <p:nvPr/>
          </p:nvSpPr>
          <p:spPr>
            <a:xfrm>
              <a:off x="4854431" y="2155972"/>
              <a:ext cx="1241569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更新參數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8293FE-DEDA-4878-817A-60D99A48EFBD}"/>
                </a:ext>
              </a:extLst>
            </p:cNvPr>
            <p:cNvSpPr/>
            <p:nvPr/>
          </p:nvSpPr>
          <p:spPr>
            <a:xfrm>
              <a:off x="2732015" y="3515089"/>
              <a:ext cx="1241569" cy="402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重複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7F2498ED-5AE0-4969-BCFB-13FE4FD01B99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851170" y="2357308"/>
              <a:ext cx="88084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A41F45C0-01A7-4ACF-9665-8B15F76CF465}"/>
                </a:ext>
              </a:extLst>
            </p:cNvPr>
            <p:cNvCxnSpPr/>
            <p:nvPr/>
          </p:nvCxnSpPr>
          <p:spPr>
            <a:xfrm>
              <a:off x="3973585" y="2357308"/>
              <a:ext cx="88084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C2E68138-8BA3-4EEF-B4E6-EAC2F0B4D75C}"/>
                </a:ext>
              </a:extLst>
            </p:cNvPr>
            <p:cNvCxnSpPr>
              <a:stCxn id="6" idx="2"/>
              <a:endCxn id="7" idx="3"/>
            </p:cNvCxnSpPr>
            <p:nvPr/>
          </p:nvCxnSpPr>
          <p:spPr>
            <a:xfrm rot="5400000">
              <a:off x="4145510" y="2386718"/>
              <a:ext cx="1157781" cy="1501632"/>
            </a:xfrm>
            <a:prstGeom prst="bentConnector2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278EC91A-F5C7-4032-B57A-AE4C8DBCAE77}"/>
                </a:ext>
              </a:extLst>
            </p:cNvPr>
            <p:cNvCxnSpPr>
              <a:stCxn id="7" idx="1"/>
              <a:endCxn id="4" idx="2"/>
            </p:cNvCxnSpPr>
            <p:nvPr/>
          </p:nvCxnSpPr>
          <p:spPr>
            <a:xfrm rot="10800000">
              <a:off x="1230387" y="2558645"/>
              <a:ext cx="1501629" cy="1157781"/>
            </a:xfrm>
            <a:prstGeom prst="bentConnector2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912CC0E-1961-4BD8-AD5A-F29FFE959A5E}"/>
              </a:ext>
            </a:extLst>
          </p:cNvPr>
          <p:cNvSpPr txBox="1"/>
          <p:nvPr/>
        </p:nvSpPr>
        <p:spPr>
          <a:xfrm>
            <a:off x="904729" y="189766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小批次：從訓練資料中</a:t>
            </a:r>
            <a:r>
              <a:rPr lang="zh-TW" altLang="en-US" dirty="0">
                <a:highlight>
                  <a:srgbClr val="FFFF00"/>
                </a:highlight>
              </a:rPr>
              <a:t>隨機挑選部分資料</a:t>
            </a:r>
            <a:r>
              <a:rPr lang="zh-TW" altLang="en-US" dirty="0"/>
              <a:t>。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499CAE0-0A81-462F-ADCA-18F3F34E2AE7}"/>
                  </a:ext>
                </a:extLst>
              </p:cNvPr>
              <p:cNvSpPr txBox="1"/>
              <p:nvPr/>
            </p:nvSpPr>
            <p:spPr>
              <a:xfrm>
                <a:off x="815886" y="5062582"/>
                <a:ext cx="4898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隨機梯度下降法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𝑠𝑡𝑜𝑐h𝑎𝑠𝑡𝑖𝑐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𝑑𝑒𝑠𝑐𝑒𝑛𝑡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499CAE0-0A81-462F-ADCA-18F3F34E2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86" y="5062582"/>
                <a:ext cx="4898457" cy="369332"/>
              </a:xfrm>
              <a:prstGeom prst="rect">
                <a:avLst/>
              </a:prstGeom>
              <a:blipFill>
                <a:blip r:embed="rId2"/>
                <a:stretch>
                  <a:fillRect l="-1121" t="-11475"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>
            <a:extLst>
              <a:ext uri="{FF2B5EF4-FFF2-40B4-BE49-F238E27FC236}">
                <a16:creationId xmlns:a16="http://schemas.microsoft.com/office/drawing/2014/main" id="{ED729722-6F87-4DEC-8D41-FDDEC9678FEE}"/>
              </a:ext>
            </a:extLst>
          </p:cNvPr>
          <p:cNvSpPr txBox="1">
            <a:spLocks/>
          </p:cNvSpPr>
          <p:nvPr/>
        </p:nvSpPr>
        <p:spPr>
          <a:xfrm>
            <a:off x="6923714" y="274639"/>
            <a:ext cx="4166532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MNIST</a:t>
            </a:r>
            <a:r>
              <a:rPr lang="zh-TW" altLang="en-US" dirty="0"/>
              <a:t>資料集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CB748D-0EF5-41C2-BECB-908EDD33A0A5}"/>
              </a:ext>
            </a:extLst>
          </p:cNvPr>
          <p:cNvSpPr txBox="1"/>
          <p:nvPr/>
        </p:nvSpPr>
        <p:spPr>
          <a:xfrm>
            <a:off x="6298546" y="189766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小批次：從</a:t>
            </a:r>
            <a:r>
              <a:rPr lang="en-US" altLang="zh-TW" dirty="0"/>
              <a:t>10000</a:t>
            </a:r>
            <a:r>
              <a:rPr lang="zh-TW" altLang="en-US" dirty="0"/>
              <a:t>筆訓練資料中</a:t>
            </a:r>
            <a:r>
              <a:rPr lang="zh-TW" altLang="en-US" dirty="0">
                <a:highlight>
                  <a:srgbClr val="FFFF00"/>
                </a:highlight>
              </a:rPr>
              <a:t>隨機挑選</a:t>
            </a:r>
            <a:r>
              <a:rPr lang="en-US" altLang="zh-TW" dirty="0">
                <a:highlight>
                  <a:srgbClr val="FFFF00"/>
                </a:highlight>
              </a:rPr>
              <a:t>100</a:t>
            </a:r>
            <a:r>
              <a:rPr lang="zh-TW" altLang="en-US" dirty="0">
                <a:highlight>
                  <a:srgbClr val="FFFF00"/>
                </a:highlight>
              </a:rPr>
              <a:t>筆資料</a:t>
            </a:r>
            <a:r>
              <a:rPr lang="zh-TW" altLang="en-US" dirty="0"/>
              <a:t>。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標題 1">
                <a:extLst>
                  <a:ext uri="{FF2B5EF4-FFF2-40B4-BE49-F238E27FC236}">
                    <a16:creationId xmlns:a16="http://schemas.microsoft.com/office/drawing/2014/main" id="{7711E20D-757F-4E54-824D-4BAB746D5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3714" y="2857500"/>
                <a:ext cx="4166532" cy="1143000"/>
              </a:xfrm>
              <a:prstGeom prst="rect">
                <a:avLst/>
              </a:prstGeom>
            </p:spPr>
            <p:txBody>
              <a:bodyPr bIns="91440" anchor="b" anchorCtr="0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TW" altLang="en-US" dirty="0"/>
                  <a:t>循環週期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標題 1">
                <a:extLst>
                  <a:ext uri="{FF2B5EF4-FFF2-40B4-BE49-F238E27FC236}">
                    <a16:creationId xmlns:a16="http://schemas.microsoft.com/office/drawing/2014/main" id="{7711E20D-757F-4E54-824D-4BAB746D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714" y="2857500"/>
                <a:ext cx="4166532" cy="1143000"/>
              </a:xfrm>
              <a:prstGeom prst="rect">
                <a:avLst/>
              </a:prstGeom>
              <a:blipFill>
                <a:blip r:embed="rId3"/>
                <a:stretch>
                  <a:fillRect l="-5271" b="-192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24B81AF-3F6E-4BE3-8C88-49FF96555E60}"/>
                  </a:ext>
                </a:extLst>
              </p:cNvPr>
              <p:cNvSpPr txBox="1"/>
              <p:nvPr/>
            </p:nvSpPr>
            <p:spPr>
              <a:xfrm>
                <a:off x="6382436" y="4406338"/>
                <a:ext cx="499367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𝑒𝑝𝑜𝑐h</m:t>
                    </m:r>
                  </m:oMath>
                </a14:m>
                <a:r>
                  <a:rPr lang="zh-TW" altLang="en-US" dirty="0"/>
                  <a:t>：指學習中，訓練完所有資料時的次數</a:t>
                </a:r>
                <a:endParaRPr lang="en-US" altLang="zh-TW" dirty="0"/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從</a:t>
                </a:r>
                <a:r>
                  <a:rPr lang="en-US" altLang="zh-TW" dirty="0"/>
                  <a:t>10000</a:t>
                </a:r>
                <a:r>
                  <a:rPr lang="zh-TW" altLang="en-US" dirty="0"/>
                  <a:t>筆訓練資料中</a:t>
                </a:r>
                <a:r>
                  <a:rPr lang="zh-TW" altLang="en-US" dirty="0">
                    <a:highlight>
                      <a:srgbClr val="FFFF00"/>
                    </a:highlight>
                  </a:rPr>
                  <a:t>隨機挑選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100</a:t>
                </a:r>
                <a:r>
                  <a:rPr lang="zh-TW" altLang="en-US" dirty="0">
                    <a:highlight>
                      <a:srgbClr val="FFFF00"/>
                    </a:highlight>
                  </a:rPr>
                  <a:t>筆資料</a:t>
                </a:r>
                <a:r>
                  <a:rPr lang="zh-TW" altLang="en-US" dirty="0"/>
                  <a:t>，且每次挑選皆不重複，進行</a:t>
                </a:r>
                <a:r>
                  <a:rPr lang="en-US" altLang="zh-TW" dirty="0"/>
                  <a:t>100</a:t>
                </a:r>
                <a:r>
                  <a:rPr lang="zh-TW" altLang="en-US" dirty="0"/>
                  <a:t>次後，能「看完」全部的訓練資料。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24B81AF-3F6E-4BE3-8C88-49FF96555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436" y="4406338"/>
                <a:ext cx="4993678" cy="1754326"/>
              </a:xfrm>
              <a:prstGeom prst="rect">
                <a:avLst/>
              </a:prstGeom>
              <a:blipFill>
                <a:blip r:embed="rId4"/>
                <a:stretch>
                  <a:fillRect l="-1099" t="-2778" b="-3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94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6397C-BDBF-45DF-BF6F-8ABD932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雙層神經網路的類別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9AD5CC-5033-4B69-98F3-F59F276F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1" y="1417639"/>
            <a:ext cx="5115639" cy="4753638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3BCFCAF-7297-4CE6-AFFE-3BED4BA6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38" y="1417639"/>
            <a:ext cx="6306430" cy="5229955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4676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B5110-44D8-45C4-B072-7C6C590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雙層神經網路的類別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BEF04A-1B12-42CF-A2C5-E0453A5F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1" y="1417639"/>
            <a:ext cx="5115639" cy="4753638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0D801F1-B915-48AA-A4EC-F730EBDF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76" y="1417639"/>
            <a:ext cx="6220693" cy="2133898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46599-DFCA-47BF-960C-7529D4292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432" y="4461633"/>
            <a:ext cx="2791215" cy="61921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12688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D011F-7857-42A1-80ED-46DBE498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雙層神經網路的類別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398CA4-BE50-4422-9916-E9830482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5" y="1417639"/>
            <a:ext cx="6306430" cy="5229955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925B4B9-0819-4CB1-A3A8-1D052EC7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55" y="1417639"/>
            <a:ext cx="5087060" cy="9907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0BDFA7F-560D-4876-9243-91474AFE5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71" y="3429000"/>
            <a:ext cx="4496427" cy="1971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1147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1E02-4EFE-4358-94F2-DE5337BB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執行小批次學習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7EE7A3-0425-4079-816E-BDADAB781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6" t="49052" r="12460"/>
          <a:stretch/>
        </p:blipFill>
        <p:spPr>
          <a:xfrm>
            <a:off x="6096000" y="2871232"/>
            <a:ext cx="5771626" cy="34940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8DD9EB-DA39-4149-A02B-22251847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22" y="1417639"/>
            <a:ext cx="5601482" cy="36009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9772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95827-59A2-4379-A508-27031455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執行小批次學習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D52DC6-9B12-4501-8D85-6EED3265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48" y="1909740"/>
            <a:ext cx="9133503" cy="36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8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F3A9E-BB60-4E74-85D8-B3882006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3899023-19F3-42BA-A1A2-11B62E65F50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1496736"/>
              </a:xfrm>
            </p:spPr>
            <p:txBody>
              <a:bodyPr/>
              <a:lstStyle/>
              <a:p>
                <a:r>
                  <a:rPr lang="zh-TW" altLang="en-US" sz="2400" dirty="0"/>
                  <a:t>由「機器」設計將影像轉換成向量的特徵量</a:t>
                </a:r>
                <a:endParaRPr lang="en-US" altLang="zh-TW" sz="2400" dirty="0"/>
              </a:p>
              <a:p>
                <a:r>
                  <a:rPr lang="zh-TW" altLang="en-US" sz="2400" dirty="0"/>
                  <a:t>又稱深度學習「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𝑚𝑎𝑐h𝑖𝑛𝑒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𝑙𝑒𝑎𝑟𝑛𝑖𝑛𝑔</m:t>
                    </m:r>
                  </m:oMath>
                </a14:m>
                <a:r>
                  <a:rPr lang="zh-TW" altLang="en-US" sz="2400" dirty="0"/>
                  <a:t>」</a:t>
                </a:r>
                <a:endParaRPr lang="en-US" altLang="zh-TW" sz="2400" dirty="0"/>
              </a:p>
              <a:p>
                <a:r>
                  <a:rPr lang="zh-TW" altLang="en-US" sz="2400" dirty="0"/>
                  <a:t>全部問題都可以透過相同流程來解決。</a:t>
                </a:r>
                <a:endParaRPr lang="en-US" altLang="zh-TW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3899023-19F3-42BA-A1A2-11B62E65F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1496736"/>
              </a:xfrm>
              <a:blipFill>
                <a:blip r:embed="rId3"/>
                <a:stretch>
                  <a:fillRect l="-412" t="-48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0984D5A5-86D5-4730-A728-3CEE7D51F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8" y="3429000"/>
            <a:ext cx="762000" cy="8001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F87D68B-E944-4221-BA4A-0CA7AD171DD2}"/>
              </a:ext>
            </a:extLst>
          </p:cNvPr>
          <p:cNvCxnSpPr>
            <a:stCxn id="6" idx="3"/>
          </p:cNvCxnSpPr>
          <p:nvPr/>
        </p:nvCxnSpPr>
        <p:spPr>
          <a:xfrm flipV="1">
            <a:off x="1700868" y="3823982"/>
            <a:ext cx="941664" cy="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4A59A8-C540-4B98-97C7-E05896D7C625}"/>
              </a:ext>
            </a:extLst>
          </p:cNvPr>
          <p:cNvSpPr txBox="1"/>
          <p:nvPr/>
        </p:nvSpPr>
        <p:spPr>
          <a:xfrm>
            <a:off x="2642532" y="3495031"/>
            <a:ext cx="226215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神經網路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深度學習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569DA4-74F2-4F29-8410-2F4F7072C0B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04690" y="3818197"/>
            <a:ext cx="3920528" cy="8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974347-7441-49A4-9E07-0E2DFC5B187C}"/>
              </a:ext>
            </a:extLst>
          </p:cNvPr>
          <p:cNvSpPr txBox="1"/>
          <p:nvPr/>
        </p:nvSpPr>
        <p:spPr>
          <a:xfrm>
            <a:off x="8825218" y="3633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答案：５</a:t>
            </a:r>
          </a:p>
        </p:txBody>
      </p:sp>
      <p:pic>
        <p:nvPicPr>
          <p:cNvPr id="1026" name="Picture 2" descr="貓科動物爪子介紹- 生物產業機電工程學系&amp;動物園">
            <a:extLst>
              <a:ext uri="{FF2B5EF4-FFF2-40B4-BE49-F238E27FC236}">
                <a16:creationId xmlns:a16="http://schemas.microsoft.com/office/drawing/2014/main" id="{3C38B5EF-6524-4D55-9232-19225E9A8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9" y="5108546"/>
            <a:ext cx="1116959" cy="6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10B4DA5-F1A5-44C5-ABE0-0FED744FEF88}"/>
              </a:ext>
            </a:extLst>
          </p:cNvPr>
          <p:cNvCxnSpPr/>
          <p:nvPr/>
        </p:nvCxnSpPr>
        <p:spPr>
          <a:xfrm flipV="1">
            <a:off x="1700868" y="5410200"/>
            <a:ext cx="941664" cy="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4193D7-4C95-42E3-B42B-429001251F7F}"/>
              </a:ext>
            </a:extLst>
          </p:cNvPr>
          <p:cNvSpPr txBox="1"/>
          <p:nvPr/>
        </p:nvSpPr>
        <p:spPr>
          <a:xfrm>
            <a:off x="2642532" y="5081249"/>
            <a:ext cx="226215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神經網路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深度學習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0CC2E9-C05B-4450-B52F-8593C6C0E84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904690" y="5404415"/>
            <a:ext cx="3920528" cy="8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7A64EE8-0CD9-493E-88D4-6863FA772C64}"/>
              </a:ext>
            </a:extLst>
          </p:cNvPr>
          <p:cNvSpPr txBox="1"/>
          <p:nvPr/>
        </p:nvSpPr>
        <p:spPr>
          <a:xfrm>
            <a:off x="8825218" y="52197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答案：貓</a:t>
            </a:r>
          </a:p>
        </p:txBody>
      </p:sp>
    </p:spTree>
    <p:extLst>
      <p:ext uri="{BB962C8B-B14F-4D97-AF65-F5344CB8AC3E}">
        <p14:creationId xmlns:p14="http://schemas.microsoft.com/office/powerpoint/2010/main" val="927344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AA514-FAFB-42EB-8BAC-9604D3F2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測試資料的評估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E00AB1-423D-4978-B4A5-2FDE4C1D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33" y="2167986"/>
            <a:ext cx="6506483" cy="4401164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9539472-A43F-4F78-A665-D7305D75ECAE}"/>
              </a:ext>
            </a:extLst>
          </p:cNvPr>
          <p:cNvSpPr/>
          <p:nvPr/>
        </p:nvSpPr>
        <p:spPr>
          <a:xfrm>
            <a:off x="5530492" y="5285066"/>
            <a:ext cx="6113427" cy="1241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3ACF22-84C4-4B7A-AF85-E8A0CCF3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2" y="1434661"/>
            <a:ext cx="4972744" cy="3734321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B90DF0-015B-4A8E-9271-98A7B38B1AF0}"/>
              </a:ext>
            </a:extLst>
          </p:cNvPr>
          <p:cNvSpPr/>
          <p:nvPr/>
        </p:nvSpPr>
        <p:spPr>
          <a:xfrm>
            <a:off x="200758" y="2898394"/>
            <a:ext cx="1600149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39B96B-F059-4E56-9406-F27E65ECE330}"/>
              </a:ext>
            </a:extLst>
          </p:cNvPr>
          <p:cNvSpPr/>
          <p:nvPr/>
        </p:nvSpPr>
        <p:spPr>
          <a:xfrm>
            <a:off x="200758" y="4249023"/>
            <a:ext cx="3949066" cy="3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465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3AB7A-37AA-42CE-8A59-CE9CB46F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測試資料的評估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A6680B-DC08-488D-A3A0-DB1B577F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96" y="1417639"/>
            <a:ext cx="7186212" cy="51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0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84A73-4875-4469-A493-3CF33202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Thank you for listening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0658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05430-19C7-44ED-99A8-D30A3E6E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訓練資料與測試資料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8DD4FE-B407-4979-B139-7A5AA28271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798739"/>
          </a:xfrm>
        </p:spPr>
        <p:txBody>
          <a:bodyPr/>
          <a:lstStyle/>
          <a:p>
            <a:r>
              <a:rPr lang="zh-TW" altLang="en-US" dirty="0"/>
              <a:t>一般化能力：處理未看見資料的能力</a:t>
            </a:r>
            <a:endParaRPr lang="en-US" altLang="zh-TW" dirty="0"/>
          </a:p>
          <a:p>
            <a:r>
              <a:rPr lang="zh-TW" altLang="en-US" dirty="0"/>
              <a:t>訓練資料：學習，尋找最佳參數</a:t>
            </a:r>
            <a:endParaRPr lang="en-US" altLang="zh-TW" dirty="0"/>
          </a:p>
          <a:p>
            <a:r>
              <a:rPr lang="zh-TW" altLang="en-US" dirty="0"/>
              <a:t>測試資料：評估訓練後模型的實力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9C8190-0F85-47EA-B2AA-61F99006DDC8}"/>
              </a:ext>
            </a:extLst>
          </p:cNvPr>
          <p:cNvSpPr txBox="1"/>
          <p:nvPr/>
        </p:nvSpPr>
        <p:spPr>
          <a:xfrm>
            <a:off x="1833302" y="3888462"/>
            <a:ext cx="18326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單一資料集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E2D9CD4-8205-4F69-904E-39C232C4CCB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665990" y="4119294"/>
            <a:ext cx="215597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2803B0-3848-4AE6-B628-51B8C4F9A03E}"/>
              </a:ext>
            </a:extLst>
          </p:cNvPr>
          <p:cNvSpPr txBox="1"/>
          <p:nvPr/>
        </p:nvSpPr>
        <p:spPr>
          <a:xfrm>
            <a:off x="3896081" y="3717207"/>
            <a:ext cx="169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學習與評估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51B21E-8B62-40AA-9658-02634ABB87EC}"/>
              </a:ext>
            </a:extLst>
          </p:cNvPr>
          <p:cNvSpPr txBox="1"/>
          <p:nvPr/>
        </p:nvSpPr>
        <p:spPr>
          <a:xfrm>
            <a:off x="5821960" y="3611462"/>
            <a:ext cx="43538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無法判斷出正確結果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過度擬合</a:t>
            </a:r>
            <a:r>
              <a:rPr lang="en-US" altLang="zh-TW" sz="2000" dirty="0"/>
              <a:t>(overfitting)</a:t>
            </a:r>
            <a:r>
              <a:rPr lang="zh-TW" altLang="en-US" sz="2000" dirty="0"/>
              <a:t>某個資料集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無法對應其他資料集</a:t>
            </a:r>
          </a:p>
        </p:txBody>
      </p:sp>
    </p:spTree>
    <p:extLst>
      <p:ext uri="{BB962C8B-B14F-4D97-AF65-F5344CB8AC3E}">
        <p14:creationId xmlns:p14="http://schemas.microsoft.com/office/powerpoint/2010/main" val="39669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6C3B-8BF5-41A9-AD41-191CE140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損失函數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FCDAF7-CF5C-4243-AE7F-DF86659C80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82336"/>
          </a:xfrm>
        </p:spPr>
        <p:txBody>
          <a:bodyPr/>
          <a:lstStyle/>
          <a:p>
            <a:r>
              <a:rPr lang="zh-TW" altLang="en-US" dirty="0"/>
              <a:t>代表神經網路效能「好壞」的指標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51167D-0D38-4E5F-92AF-C29E15F7B5FF}"/>
              </a:ext>
            </a:extLst>
          </p:cNvPr>
          <p:cNvSpPr txBox="1"/>
          <p:nvPr/>
        </p:nvSpPr>
        <p:spPr>
          <a:xfrm>
            <a:off x="1468073" y="2231472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神經網路</a:t>
            </a:r>
            <a:endParaRPr lang="en-US" altLang="zh-TW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684189-E4EA-495D-9A84-987C8697C6DD}"/>
              </a:ext>
            </a:extLst>
          </p:cNvPr>
          <p:cNvSpPr txBox="1"/>
          <p:nvPr/>
        </p:nvSpPr>
        <p:spPr>
          <a:xfrm>
            <a:off x="1468073" y="3000914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訓練資料</a:t>
            </a:r>
            <a:endParaRPr lang="en-US" altLang="zh-TW" sz="20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FFF698D-9F34-4D73-A51E-39DDC9C9070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78661" y="2431527"/>
            <a:ext cx="895049" cy="415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76B8792-6685-42B3-BA9F-B15684F1AF70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2678661" y="2847459"/>
            <a:ext cx="895049" cy="353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2B8092-ED16-4954-89D4-701F46D6B6EB}"/>
              </a:ext>
            </a:extLst>
          </p:cNvPr>
          <p:cNvSpPr txBox="1"/>
          <p:nvPr/>
        </p:nvSpPr>
        <p:spPr>
          <a:xfrm>
            <a:off x="3573710" y="26627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利用損失函數測一致程度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B0E92AD-A977-4E23-9216-AB55D1B3B90E}"/>
                  </a:ext>
                </a:extLst>
              </p:cNvPr>
              <p:cNvSpPr txBox="1"/>
              <p:nvPr/>
            </p:nvSpPr>
            <p:spPr>
              <a:xfrm>
                <a:off x="1541841" y="4321341"/>
                <a:ext cx="485895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/>
                  <a:t>損失函數小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效能好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效能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不差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B0E92AD-A977-4E23-9216-AB55D1B3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41" y="4321341"/>
                <a:ext cx="4858959" cy="461665"/>
              </a:xfrm>
              <a:prstGeom prst="rect">
                <a:avLst/>
              </a:prstGeom>
              <a:blipFill>
                <a:blip r:embed="rId3"/>
                <a:stretch>
                  <a:fillRect l="-2008" t="-15789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2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14135C5-0465-4CCA-AA96-0C733F07BD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均方誤差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14135C5-0465-4CCA-AA96-0C733F07B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896C572-8A75-43C9-9C28-5E401E8C3B1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749804"/>
                <a:ext cx="3201798" cy="114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896C572-8A75-43C9-9C28-5E401E8C3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749804"/>
                <a:ext cx="3201798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86344FF7-E607-4F1D-9741-BFE521343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309" y="1749804"/>
                <a:ext cx="3394744" cy="148834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神經網路的輸出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訓練資料</a:t>
                </a:r>
                <a:r>
                  <a:rPr lang="en-US" altLang="zh-TW" dirty="0"/>
                  <a:t>(one-hot)</a:t>
                </a:r>
              </a:p>
              <a:p>
                <a:pPr marL="0" indent="0">
                  <a:buFont typeface="Wingdings 2"/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  :</a:t>
                </a:r>
                <a:r>
                  <a:rPr lang="zh-TW" altLang="en-US" dirty="0"/>
                  <a:t> 資料的維度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86344FF7-E607-4F1D-9741-BFE521343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309" y="1749804"/>
                <a:ext cx="3394744" cy="1488346"/>
              </a:xfrm>
              <a:prstGeom prst="rect">
                <a:avLst/>
              </a:prstGeom>
              <a:blipFill>
                <a:blip r:embed="rId5"/>
                <a:stretch>
                  <a:fillRect l="-718" t="-5328" b="-7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2063BE70-E2B2-4DED-A52A-BD8DE9B09D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308"/>
          <a:stretch/>
        </p:blipFill>
        <p:spPr>
          <a:xfrm>
            <a:off x="1461970" y="5944289"/>
            <a:ext cx="8764210" cy="4437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4426C8-2BFE-4716-84C8-DF9EBDB614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691" r="39245"/>
          <a:stretch/>
        </p:blipFill>
        <p:spPr>
          <a:xfrm>
            <a:off x="1461970" y="3651400"/>
            <a:ext cx="5324724" cy="3530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EEB7C26-8623-40CC-A243-D3AA07EBCCFD}"/>
              </a:ext>
            </a:extLst>
          </p:cNvPr>
          <p:cNvSpPr txBox="1"/>
          <p:nvPr/>
        </p:nvSpPr>
        <p:spPr>
          <a:xfrm>
            <a:off x="512671" y="3651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標籤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B4622E-58E9-4DD8-9B43-3F18A6A5DF21}"/>
              </a:ext>
            </a:extLst>
          </p:cNvPr>
          <p:cNvSpPr txBox="1"/>
          <p:nvPr/>
        </p:nvSpPr>
        <p:spPr>
          <a:xfrm>
            <a:off x="209704" y="601867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</a:t>
            </a:r>
            <a:r>
              <a:rPr lang="en-US" altLang="zh-TW" dirty="0"/>
              <a:t>(</a:t>
            </a:r>
            <a:r>
              <a:rPr lang="zh-TW" altLang="en-US" dirty="0"/>
              <a:t>機率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7B4E10F-E409-4510-B778-78D0946425D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57306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292E97-9248-4418-9D94-DF97B44B52A8}"/>
              </a:ext>
            </a:extLst>
          </p:cNvPr>
          <p:cNvSpPr txBox="1"/>
          <p:nvPr/>
        </p:nvSpPr>
        <p:spPr>
          <a:xfrm>
            <a:off x="2181138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A9193B2-6C9C-4F19-833D-F469D25CE2BB}"/>
              </a:ext>
            </a:extLst>
          </p:cNvPr>
          <p:cNvCxnSpPr>
            <a:cxnSpLocks/>
          </p:cNvCxnSpPr>
          <p:nvPr/>
        </p:nvCxnSpPr>
        <p:spPr>
          <a:xfrm>
            <a:off x="2357306" y="5004199"/>
            <a:ext cx="131171" cy="911438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488788-1E96-4E5E-ACF5-207E8010B5C6}"/>
              </a:ext>
            </a:extLst>
          </p:cNvPr>
          <p:cNvSpPr txBox="1"/>
          <p:nvPr/>
        </p:nvSpPr>
        <p:spPr>
          <a:xfrm>
            <a:off x="2634144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570403D-AC4A-410A-80BD-2393337230BA}"/>
              </a:ext>
            </a:extLst>
          </p:cNvPr>
          <p:cNvCxnSpPr>
            <a:cxnSpLocks/>
          </p:cNvCxnSpPr>
          <p:nvPr/>
        </p:nvCxnSpPr>
        <p:spPr>
          <a:xfrm>
            <a:off x="2810312" y="5004199"/>
            <a:ext cx="561679" cy="957174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D16723E-B41C-4CC4-B7C3-6B66A103C2D6}"/>
              </a:ext>
            </a:extLst>
          </p:cNvPr>
          <p:cNvSpPr txBox="1"/>
          <p:nvPr/>
        </p:nvSpPr>
        <p:spPr>
          <a:xfrm>
            <a:off x="3132147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04647E5-BF7A-4490-85D9-2CF66D642BBB}"/>
              </a:ext>
            </a:extLst>
          </p:cNvPr>
          <p:cNvCxnSpPr>
            <a:cxnSpLocks/>
          </p:cNvCxnSpPr>
          <p:nvPr/>
        </p:nvCxnSpPr>
        <p:spPr>
          <a:xfrm>
            <a:off x="3308315" y="5004199"/>
            <a:ext cx="870929" cy="940090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22184DF-2B47-4A27-B096-2FC319912EEB}"/>
              </a:ext>
            </a:extLst>
          </p:cNvPr>
          <p:cNvSpPr txBox="1"/>
          <p:nvPr/>
        </p:nvSpPr>
        <p:spPr>
          <a:xfrm>
            <a:off x="3555407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3C22572-4E9D-4CA5-8532-D08DBEBBD255}"/>
              </a:ext>
            </a:extLst>
          </p:cNvPr>
          <p:cNvCxnSpPr>
            <a:cxnSpLocks/>
          </p:cNvCxnSpPr>
          <p:nvPr/>
        </p:nvCxnSpPr>
        <p:spPr>
          <a:xfrm>
            <a:off x="3731575" y="5004199"/>
            <a:ext cx="1227847" cy="954416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9D01814-5A3B-429C-A093-231A1B12A28F}"/>
              </a:ext>
            </a:extLst>
          </p:cNvPr>
          <p:cNvSpPr txBox="1"/>
          <p:nvPr/>
        </p:nvSpPr>
        <p:spPr>
          <a:xfrm>
            <a:off x="4025191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3C2B56D-41B2-4D37-8511-45842F66A9F9}"/>
              </a:ext>
            </a:extLst>
          </p:cNvPr>
          <p:cNvSpPr txBox="1"/>
          <p:nvPr/>
        </p:nvSpPr>
        <p:spPr>
          <a:xfrm>
            <a:off x="4489638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FB80097-84AD-442D-B937-1F6A79475854}"/>
              </a:ext>
            </a:extLst>
          </p:cNvPr>
          <p:cNvCxnSpPr>
            <a:cxnSpLocks/>
          </p:cNvCxnSpPr>
          <p:nvPr/>
        </p:nvCxnSpPr>
        <p:spPr>
          <a:xfrm>
            <a:off x="4682584" y="5004199"/>
            <a:ext cx="1943292" cy="968742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FA63C14-8606-49BD-88DE-F6AF9C1F7778}"/>
              </a:ext>
            </a:extLst>
          </p:cNvPr>
          <p:cNvSpPr txBox="1"/>
          <p:nvPr/>
        </p:nvSpPr>
        <p:spPr>
          <a:xfrm>
            <a:off x="4931969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1E16E21-70CE-489F-BD23-2CB5B84AA200}"/>
              </a:ext>
            </a:extLst>
          </p:cNvPr>
          <p:cNvCxnSpPr>
            <a:cxnSpLocks/>
          </p:cNvCxnSpPr>
          <p:nvPr/>
        </p:nvCxnSpPr>
        <p:spPr>
          <a:xfrm>
            <a:off x="5124915" y="5004199"/>
            <a:ext cx="2288191" cy="940090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8247C8D-0BBC-4F08-90B2-F7DA151972FC}"/>
              </a:ext>
            </a:extLst>
          </p:cNvPr>
          <p:cNvSpPr txBox="1"/>
          <p:nvPr/>
        </p:nvSpPr>
        <p:spPr>
          <a:xfrm>
            <a:off x="5384975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8B09E0-F688-4B3E-A608-BEE9CE449F5F}"/>
              </a:ext>
            </a:extLst>
          </p:cNvPr>
          <p:cNvCxnSpPr>
            <a:cxnSpLocks/>
          </p:cNvCxnSpPr>
          <p:nvPr/>
        </p:nvCxnSpPr>
        <p:spPr>
          <a:xfrm>
            <a:off x="5577921" y="5004199"/>
            <a:ext cx="2602115" cy="940090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59D8200-4341-4A96-A770-EE7FA851814E}"/>
              </a:ext>
            </a:extLst>
          </p:cNvPr>
          <p:cNvSpPr txBox="1"/>
          <p:nvPr/>
        </p:nvSpPr>
        <p:spPr>
          <a:xfrm>
            <a:off x="5882978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6CE7BE4-AAEF-4008-88B2-3FD7471F903C}"/>
              </a:ext>
            </a:extLst>
          </p:cNvPr>
          <p:cNvCxnSpPr>
            <a:cxnSpLocks/>
          </p:cNvCxnSpPr>
          <p:nvPr/>
        </p:nvCxnSpPr>
        <p:spPr>
          <a:xfrm>
            <a:off x="6075924" y="5004199"/>
            <a:ext cx="2875129" cy="954416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15CB44C-A7F9-43F3-950B-AA11FF255FC5}"/>
              </a:ext>
            </a:extLst>
          </p:cNvPr>
          <p:cNvSpPr txBox="1"/>
          <p:nvPr/>
        </p:nvSpPr>
        <p:spPr>
          <a:xfrm>
            <a:off x="6313484" y="4704638"/>
            <a:ext cx="3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E68075F5-E1EE-49E2-BCDA-AFD8DB3DF5C4}"/>
              </a:ext>
            </a:extLst>
          </p:cNvPr>
          <p:cNvCxnSpPr>
            <a:cxnSpLocks/>
          </p:cNvCxnSpPr>
          <p:nvPr/>
        </p:nvCxnSpPr>
        <p:spPr>
          <a:xfrm>
            <a:off x="6506430" y="5004199"/>
            <a:ext cx="3182854" cy="954416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266A05-4447-4D52-B704-DFFDBF05982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77331" y="5004199"/>
            <a:ext cx="1666744" cy="940090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4082201-6C74-4B0D-84E7-1840FE8A60C9}"/>
              </a:ext>
            </a:extLst>
          </p:cNvPr>
          <p:cNvCxnSpPr>
            <a:cxnSpLocks/>
          </p:cNvCxnSpPr>
          <p:nvPr/>
        </p:nvCxnSpPr>
        <p:spPr>
          <a:xfrm>
            <a:off x="2827090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5B24E91-1E7B-4FA4-87DC-31BF2B79F7E4}"/>
              </a:ext>
            </a:extLst>
          </p:cNvPr>
          <p:cNvCxnSpPr>
            <a:cxnSpLocks/>
          </p:cNvCxnSpPr>
          <p:nvPr/>
        </p:nvCxnSpPr>
        <p:spPr>
          <a:xfrm>
            <a:off x="3308315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CB8E7DA-3802-4874-AD42-760DEC443D54}"/>
              </a:ext>
            </a:extLst>
          </p:cNvPr>
          <p:cNvCxnSpPr>
            <a:cxnSpLocks/>
          </p:cNvCxnSpPr>
          <p:nvPr/>
        </p:nvCxnSpPr>
        <p:spPr>
          <a:xfrm>
            <a:off x="3731575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80AD256-C662-4CE1-A952-36BC65500559}"/>
              </a:ext>
            </a:extLst>
          </p:cNvPr>
          <p:cNvCxnSpPr>
            <a:cxnSpLocks/>
          </p:cNvCxnSpPr>
          <p:nvPr/>
        </p:nvCxnSpPr>
        <p:spPr>
          <a:xfrm>
            <a:off x="4192583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16B72A4-726B-42A3-821F-C52BE0D330B9}"/>
              </a:ext>
            </a:extLst>
          </p:cNvPr>
          <p:cNvCxnSpPr>
            <a:cxnSpLocks/>
          </p:cNvCxnSpPr>
          <p:nvPr/>
        </p:nvCxnSpPr>
        <p:spPr>
          <a:xfrm>
            <a:off x="4677630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F0C7F66F-500D-4F17-B259-9897E3622EC5}"/>
              </a:ext>
            </a:extLst>
          </p:cNvPr>
          <p:cNvCxnSpPr>
            <a:cxnSpLocks/>
          </p:cNvCxnSpPr>
          <p:nvPr/>
        </p:nvCxnSpPr>
        <p:spPr>
          <a:xfrm>
            <a:off x="5130636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000B6F18-0A71-4413-B38C-2994AEBD1B6B}"/>
              </a:ext>
            </a:extLst>
          </p:cNvPr>
          <p:cNvCxnSpPr>
            <a:cxnSpLocks/>
          </p:cNvCxnSpPr>
          <p:nvPr/>
        </p:nvCxnSpPr>
        <p:spPr>
          <a:xfrm>
            <a:off x="5611861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A5C597B-A6E8-4336-9B85-B0883D7DD3EF}"/>
              </a:ext>
            </a:extLst>
          </p:cNvPr>
          <p:cNvCxnSpPr>
            <a:cxnSpLocks/>
          </p:cNvCxnSpPr>
          <p:nvPr/>
        </p:nvCxnSpPr>
        <p:spPr>
          <a:xfrm>
            <a:off x="6035121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C38414C-D815-4B2D-9CB7-49B4DE0681F3}"/>
              </a:ext>
            </a:extLst>
          </p:cNvPr>
          <p:cNvCxnSpPr>
            <a:cxnSpLocks/>
          </p:cNvCxnSpPr>
          <p:nvPr/>
        </p:nvCxnSpPr>
        <p:spPr>
          <a:xfrm>
            <a:off x="6479351" y="4004425"/>
            <a:ext cx="0" cy="700213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3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E6B3764-6A02-4953-A44B-3A6A08CE59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均方誤差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E6B3764-6A02-4953-A44B-3A6A08CE5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BDD0CA-E338-4D78-8709-851C7031A8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5464027" y="2021073"/>
            <a:ext cx="3636123" cy="6004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5C5216D2-72F3-4C40-9E01-A7F47F78ED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1749804"/>
                <a:ext cx="3201798" cy="1143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5C5216D2-72F3-4C40-9E01-A7F47F78E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49804"/>
                <a:ext cx="3201798" cy="114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F43F68A7-1577-481E-BFD1-E6B3D64D7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534" y="3224968"/>
            <a:ext cx="5163271" cy="11717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1D2108-858D-4A25-A00B-E7FF6C023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477" y="4868503"/>
            <a:ext cx="5182323" cy="11812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98AD9C5-E9E2-4D5C-BFFE-3F094C8DC6E8}"/>
              </a:ext>
            </a:extLst>
          </p:cNvPr>
          <p:cNvSpPr/>
          <p:nvPr/>
        </p:nvSpPr>
        <p:spPr>
          <a:xfrm>
            <a:off x="2793534" y="3565321"/>
            <a:ext cx="318782" cy="192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7D6D4C-6F56-4FCB-BD1B-FB1FE677176A}"/>
              </a:ext>
            </a:extLst>
          </p:cNvPr>
          <p:cNvSpPr/>
          <p:nvPr/>
        </p:nvSpPr>
        <p:spPr>
          <a:xfrm>
            <a:off x="5058561" y="5201174"/>
            <a:ext cx="318782" cy="192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BCE0819-EAF3-44C4-AA6A-3AB203DD40E5}"/>
                  </a:ext>
                </a:extLst>
              </p:cNvPr>
              <p:cNvSpPr txBox="1"/>
              <p:nvPr/>
            </p:nvSpPr>
            <p:spPr>
              <a:xfrm>
                <a:off x="6870583" y="3661794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MSE</a:t>
                </a:r>
                <a:r>
                  <a:rPr lang="zh-TW" altLang="en-US" dirty="0"/>
                  <a:t>較小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⟺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效能較好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BCE0819-EAF3-44C4-AA6A-3AB203DD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83" y="3661794"/>
                <a:ext cx="2297424" cy="369332"/>
              </a:xfrm>
              <a:prstGeom prst="rect">
                <a:avLst/>
              </a:prstGeom>
              <a:blipFill>
                <a:blip r:embed="rId8"/>
                <a:stretch>
                  <a:fillRect l="-2122" t="-13333" r="-265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9F2183-B9C0-44FE-86A8-C5A97AB51522}"/>
                  </a:ext>
                </a:extLst>
              </p:cNvPr>
              <p:cNvSpPr txBox="1"/>
              <p:nvPr/>
            </p:nvSpPr>
            <p:spPr>
              <a:xfrm>
                <a:off x="6870583" y="5209455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MSE</a:t>
                </a:r>
                <a:r>
                  <a:rPr lang="zh-TW" altLang="en-US" dirty="0"/>
                  <a:t>較大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⟺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效能較</m:t>
                    </m:r>
                  </m:oMath>
                </a14:m>
                <a:r>
                  <a:rPr lang="zh-TW" altLang="en-US" dirty="0"/>
                  <a:t>差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9F2183-B9C0-44FE-86A8-C5A97A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83" y="5209455"/>
                <a:ext cx="2297424" cy="369332"/>
              </a:xfrm>
              <a:prstGeom prst="rect">
                <a:avLst/>
              </a:prstGeom>
              <a:blipFill>
                <a:blip r:embed="rId9"/>
                <a:stretch>
                  <a:fillRect l="-2122" t="-13333" r="-1857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55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3AA91B7-6DBF-4E31-B30F-56F1DF3BB9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交叉熵誤差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3AA91B7-6DBF-4E31-B30F-56F1DF3BB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2C2DDCBD-F6DC-4ECA-A129-C1964D815A3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749804"/>
                <a:ext cx="3201798" cy="114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2C2DDCBD-F6DC-4ECA-A129-C1964D815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749804"/>
                <a:ext cx="3201798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B1CB0253-4F1A-4474-8174-840DF67D8D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309" y="1749804"/>
                <a:ext cx="3394744" cy="148834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神經網路的輸出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訓練資料</a:t>
                </a:r>
                <a:r>
                  <a:rPr lang="en-US" altLang="zh-TW" dirty="0"/>
                  <a:t>(one-hot)</a:t>
                </a:r>
              </a:p>
              <a:p>
                <a:pPr marL="0" indent="0">
                  <a:buFont typeface="Wingdings 2"/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  :</a:t>
                </a:r>
                <a:r>
                  <a:rPr lang="zh-TW" altLang="en-US" dirty="0"/>
                  <a:t> 資料的維度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B1CB0253-4F1A-4474-8174-840DF67D8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309" y="1749804"/>
                <a:ext cx="3394744" cy="1488346"/>
              </a:xfrm>
              <a:prstGeom prst="rect">
                <a:avLst/>
              </a:prstGeom>
              <a:blipFill>
                <a:blip r:embed="rId5"/>
                <a:stretch>
                  <a:fillRect l="-718" t="-5328" b="-7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8F4C4023-0044-46F6-8AAC-C4700F7C84C7}"/>
              </a:ext>
            </a:extLst>
          </p:cNvPr>
          <p:cNvSpPr txBox="1"/>
          <p:nvPr/>
        </p:nvSpPr>
        <p:spPr>
          <a:xfrm>
            <a:off x="2032044" y="3384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標籤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BD5E0A-02A5-4C1A-9A70-CBA0DDE47AD5}"/>
              </a:ext>
            </a:extLst>
          </p:cNvPr>
          <p:cNvSpPr txBox="1"/>
          <p:nvPr/>
        </p:nvSpPr>
        <p:spPr>
          <a:xfrm>
            <a:off x="1426109" y="375375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</a:t>
            </a:r>
            <a:r>
              <a:rPr lang="en-US" altLang="zh-TW" dirty="0"/>
              <a:t>(</a:t>
            </a:r>
            <a:r>
              <a:rPr lang="zh-TW" altLang="en-US" dirty="0"/>
              <a:t>機率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76D0D785-4CD2-49F0-A757-1513677FD0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20" y="4023894"/>
                <a:ext cx="5980029" cy="962308"/>
              </a:xfrm>
              <a:prstGeom prst="rect">
                <a:avLst/>
              </a:prstGeom>
            </p:spPr>
            <p:txBody>
              <a:bodyPr vert="horz">
                <a:normAutofit fontScale="85000" lnSpcReduction="1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=0.51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76D0D785-4CD2-49F0-A757-1513677FD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0" y="4023894"/>
                <a:ext cx="5980029" cy="962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5DEC2DC9-5270-4865-A361-0AC5B221B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375" y="3457506"/>
            <a:ext cx="6183993" cy="56322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BC80E95-CE4A-4950-B552-BCEBE88D79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8375" y="4969769"/>
            <a:ext cx="6206980" cy="58621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93F91C-586F-46B8-94F1-4FA57AAE5283}"/>
              </a:ext>
            </a:extLst>
          </p:cNvPr>
          <p:cNvSpPr txBox="1"/>
          <p:nvPr/>
        </p:nvSpPr>
        <p:spPr>
          <a:xfrm>
            <a:off x="2032044" y="4894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標籤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506040-5F1E-4845-968A-5C5E7C26EF6F}"/>
              </a:ext>
            </a:extLst>
          </p:cNvPr>
          <p:cNvSpPr txBox="1"/>
          <p:nvPr/>
        </p:nvSpPr>
        <p:spPr>
          <a:xfrm>
            <a:off x="1426109" y="526328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</a:t>
            </a:r>
            <a:r>
              <a:rPr lang="en-US" altLang="zh-TW" dirty="0"/>
              <a:t>(</a:t>
            </a:r>
            <a:r>
              <a:rPr lang="zh-TW" altLang="en-US" dirty="0"/>
              <a:t>機率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CC25CE15-4008-42B9-A030-70B98D6DA9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20" y="5490695"/>
                <a:ext cx="5980029" cy="962308"/>
              </a:xfrm>
              <a:prstGeom prst="rect">
                <a:avLst/>
              </a:prstGeom>
            </p:spPr>
            <p:txBody>
              <a:bodyPr vert="horz">
                <a:normAutofit fontScale="85000" lnSpcReduction="1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=2.30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CC25CE15-4008-42B9-A030-70B98D6DA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0" y="5490695"/>
                <a:ext cx="5980029" cy="9623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C73A89B2-BA23-4D69-AEC5-33B6AFBCD210}"/>
              </a:ext>
            </a:extLst>
          </p:cNvPr>
          <p:cNvSpPr/>
          <p:nvPr/>
        </p:nvSpPr>
        <p:spPr>
          <a:xfrm>
            <a:off x="1426109" y="3401650"/>
            <a:ext cx="7533335" cy="6628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8BF7A4E-AC56-4A8B-9F0C-B7D2AAAD81B7}"/>
              </a:ext>
            </a:extLst>
          </p:cNvPr>
          <p:cNvSpPr/>
          <p:nvPr/>
        </p:nvSpPr>
        <p:spPr>
          <a:xfrm>
            <a:off x="1426109" y="4924137"/>
            <a:ext cx="7533335" cy="6628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38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9A01311-4D2C-44CC-BA34-FEF2D30D1D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19200" y="274639"/>
                <a:ext cx="10363200" cy="1143000"/>
              </a:xfrm>
            </p:spPr>
            <p:txBody>
              <a:bodyPr/>
              <a:lstStyle/>
              <a:p>
                <a:r>
                  <a:rPr lang="zh-TW" altLang="en-US" dirty="0"/>
                  <a:t>交叉熵誤差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9A01311-4D2C-44CC-BA34-FEF2D30D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0" y="274639"/>
                <a:ext cx="10363200" cy="1143000"/>
              </a:xfrm>
              <a:blipFill>
                <a:blip r:embed="rId3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9284D90-ED72-456D-B433-CC52F326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73" y="1843345"/>
            <a:ext cx="4718507" cy="8579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0404239-9BC5-4DB4-B969-1CE3902EFBB9}"/>
              </a:ext>
            </a:extLst>
          </p:cNvPr>
          <p:cNvSpPr/>
          <p:nvPr/>
        </p:nvSpPr>
        <p:spPr>
          <a:xfrm>
            <a:off x="8424524" y="2451457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PingFang SC"/>
              </a:rPr>
              <a:t>﹏﹏﹏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96FA5D8D-9928-4C1B-A7FF-DCFD59BB492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749804"/>
                <a:ext cx="3201798" cy="114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96FA5D8D-9928-4C1B-A7FF-DCFD59BB4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749804"/>
                <a:ext cx="3201798" cy="114300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C5E51A02-A65F-46ED-9411-F71B249BF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3429000"/>
            <a:ext cx="5201376" cy="11717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07249FB-E4DC-4E40-8F04-F8940A861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5136935"/>
            <a:ext cx="5153744" cy="11907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5941ECB-91A1-43A9-997C-B5E86B0C6D4E}"/>
                  </a:ext>
                </a:extLst>
              </p:cNvPr>
              <p:cNvSpPr txBox="1"/>
              <p:nvPr/>
            </p:nvSpPr>
            <p:spPr>
              <a:xfrm>
                <a:off x="6593746" y="3787414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MSE</a:t>
                </a:r>
                <a:r>
                  <a:rPr lang="zh-TW" altLang="en-US" dirty="0"/>
                  <a:t>較小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⟺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效能較好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5941ECB-91A1-43A9-997C-B5E86B0C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46" y="3787414"/>
                <a:ext cx="2297424" cy="369332"/>
              </a:xfrm>
              <a:prstGeom prst="rect">
                <a:avLst/>
              </a:prstGeom>
              <a:blipFill>
                <a:blip r:embed="rId8"/>
                <a:stretch>
                  <a:fillRect l="-2387" t="-11475" r="-265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C7FB07D-A728-44D0-906A-3AF302FEBB62}"/>
                  </a:ext>
                </a:extLst>
              </p:cNvPr>
              <p:cNvSpPr txBox="1"/>
              <p:nvPr/>
            </p:nvSpPr>
            <p:spPr>
              <a:xfrm>
                <a:off x="6593746" y="5335075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MSE</a:t>
                </a:r>
                <a:r>
                  <a:rPr lang="zh-TW" altLang="en-US" dirty="0"/>
                  <a:t>較大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⟺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效能較</m:t>
                    </m:r>
                  </m:oMath>
                </a14:m>
                <a:r>
                  <a:rPr lang="zh-TW" altLang="en-US" dirty="0"/>
                  <a:t>差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C7FB07D-A728-44D0-906A-3AF302FEB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46" y="5335075"/>
                <a:ext cx="2297424" cy="369332"/>
              </a:xfrm>
              <a:prstGeom prst="rect">
                <a:avLst/>
              </a:prstGeom>
              <a:blipFill>
                <a:blip r:embed="rId9"/>
                <a:stretch>
                  <a:fillRect l="-2387" t="-11475" r="-1592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18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常用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常用佈景主題" id="{3A95B191-0667-4D3B-B003-B1E97784ABB7}" vid="{6C2F3073-365C-4FE3-A5D4-27D1D30E691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常用佈景主題</Template>
  <TotalTime>4173</TotalTime>
  <Words>1130</Words>
  <Application>Microsoft Office PowerPoint</Application>
  <PresentationFormat>寬螢幕</PresentationFormat>
  <Paragraphs>230</Paragraphs>
  <Slides>32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PingFang SC</vt:lpstr>
      <vt:lpstr>微軟正黑體</vt:lpstr>
      <vt:lpstr>新細明體</vt:lpstr>
      <vt:lpstr>Calibri</vt:lpstr>
      <vt:lpstr>Cambria Math</vt:lpstr>
      <vt:lpstr>Franklin Gothic Book</vt:lpstr>
      <vt:lpstr>Perpetua</vt:lpstr>
      <vt:lpstr>Wingdings</vt:lpstr>
      <vt:lpstr>Wingdings 2</vt:lpstr>
      <vt:lpstr>常用佈景主題</vt:lpstr>
      <vt:lpstr>Deep Learning： 用Python進行深度學習的基礎理論實作</vt:lpstr>
      <vt:lpstr>機器學習</vt:lpstr>
      <vt:lpstr>神經網路</vt:lpstr>
      <vt:lpstr>訓練資料與測試資料</vt:lpstr>
      <vt:lpstr>損失函數</vt:lpstr>
      <vt:lpstr>均方誤差(mean squared error)</vt:lpstr>
      <vt:lpstr>均方誤差(mean squared error)</vt:lpstr>
      <vt:lpstr>交叉熵誤差(cross entropy error)</vt:lpstr>
      <vt:lpstr>交叉熵誤差(cross entropy error)</vt:lpstr>
      <vt:lpstr>小批次學習</vt:lpstr>
      <vt:lpstr>小批次學習</vt:lpstr>
      <vt:lpstr>損失函數 vs. 辨識準確度</vt:lpstr>
      <vt:lpstr>損失函數</vt:lpstr>
      <vt:lpstr>數值微分</vt:lpstr>
      <vt:lpstr>微分的範例</vt:lpstr>
      <vt:lpstr>偏微分</vt:lpstr>
      <vt:lpstr>CH4 神經網路的學習-Part2</vt:lpstr>
      <vt:lpstr>梯度</vt:lpstr>
      <vt:lpstr>梯度圖</vt:lpstr>
      <vt:lpstr>梯度法</vt:lpstr>
      <vt:lpstr>梯度下降法(gradient descent method)</vt:lpstr>
      <vt:lpstr>範例</vt:lpstr>
      <vt:lpstr>神經網路的梯度</vt:lpstr>
      <vt:lpstr>執行學習演算法</vt:lpstr>
      <vt:lpstr>雙層神經網路的類別</vt:lpstr>
      <vt:lpstr>雙層神經網路的類別</vt:lpstr>
      <vt:lpstr>雙層神經網路的類別</vt:lpstr>
      <vt:lpstr>執行小批次學習</vt:lpstr>
      <vt:lpstr>執行小批次學習</vt:lpstr>
      <vt:lpstr>測試資料的評估</vt:lpstr>
      <vt:lpstr>測試資料的評估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Learning： 用Python進行深度學習的基礎理論實作</dc:title>
  <dc:creator>Simon</dc:creator>
  <cp:lastModifiedBy>Simon</cp:lastModifiedBy>
  <cp:revision>135</cp:revision>
  <dcterms:created xsi:type="dcterms:W3CDTF">2020-04-02T15:49:13Z</dcterms:created>
  <dcterms:modified xsi:type="dcterms:W3CDTF">2020-07-14T10:13:40Z</dcterms:modified>
</cp:coreProperties>
</file>