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0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3" r:id="rId23"/>
    <p:sldId id="310" r:id="rId24"/>
    <p:sldId id="311" r:id="rId25"/>
    <p:sldId id="312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hyperlink" Target="https://kratzert.github.io/2016/02/12/understanding-the-gradient-flow-through-the-batch-normalization-lay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253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1" Type="http://schemas.openxmlformats.org/officeDocument/2006/relationships/image" Target="../media/image2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dirty="0">
                <a:latin typeface="+mj-ea"/>
              </a:rPr>
              <a:t>CH6 </a:t>
            </a:r>
            <a:r>
              <a:rPr lang="zh-TW" altLang="en-US" sz="6000" dirty="0">
                <a:latin typeface="+mj-ea"/>
              </a:rPr>
              <a:t>與學習有關的技巧</a:t>
            </a:r>
            <a:endParaRPr lang="en-US" altLang="zh-TW" sz="60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17E47-071B-43DF-8567-FBC28C1225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實驗六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 +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𝐻𝑒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預設值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17E47-071B-43DF-8567-FBC28C122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C14B8ABD-B7FB-48C1-8B3A-D4AE9CDC18B4}"/>
              </a:ext>
            </a:extLst>
          </p:cNvPr>
          <p:cNvGrpSpPr/>
          <p:nvPr/>
        </p:nvGrpSpPr>
        <p:grpSpPr>
          <a:xfrm>
            <a:off x="409785" y="1736033"/>
            <a:ext cx="9370322" cy="4432509"/>
            <a:chOff x="197748" y="1417639"/>
            <a:chExt cx="11045273" cy="50292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FD468A8-861D-483C-88EE-45ED71378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48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772620A8-2920-4E28-9508-2F0990AF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923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8F374E80-7F23-4D5A-A629-242FEC615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846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9D901D97-51BB-4568-B498-22E9B54F3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48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D03E4458-487B-4084-BC9A-9A51E8E61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671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9760B49-B0D9-4C13-994A-7E00AD34E785}"/>
                  </a:ext>
                </a:extLst>
              </p:cNvPr>
              <p:cNvSpPr txBox="1"/>
              <p:nvPr/>
            </p:nvSpPr>
            <p:spPr>
              <a:xfrm>
                <a:off x="7235687" y="4240696"/>
                <a:ext cx="2452531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𝑯𝒆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預設值</m:t>
                      </m:r>
                    </m:oMath>
                  </m:oMathPara>
                </a14:m>
                <a:endParaRPr lang="en-US" altLang="zh-TW" sz="2800" b="1" dirty="0">
                  <a:latin typeface="+mj-ea"/>
                  <a:ea typeface="+mj-ea"/>
                </a:endParaRPr>
              </a:p>
              <a:p>
                <a:endParaRPr lang="en-US" altLang="zh-TW" sz="2400" dirty="0"/>
              </a:p>
              <a:p>
                <a:r>
                  <a:rPr lang="zh-TW" altLang="en-US" sz="2400" dirty="0"/>
                  <a:t>適用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𝑅𝑒𝐿𝑈</m:t>
                    </m:r>
                  </m:oMath>
                </a14:m>
                <a:r>
                  <a:rPr lang="zh-TW" altLang="en-US" sz="2400" dirty="0"/>
                  <a:t>函數。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9760B49-B0D9-4C13-994A-7E00AD34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87" y="4240696"/>
                <a:ext cx="2452531" cy="1538883"/>
              </a:xfrm>
              <a:prstGeom prst="rect">
                <a:avLst/>
              </a:prstGeom>
              <a:blipFill>
                <a:blip r:embed="rId8"/>
                <a:stretch>
                  <a:fillRect l="-3980" r="-2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9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E048-FFE7-4FA5-BB64-03B80294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i="0" dirty="0">
                <a:latin typeface="+mj-lt"/>
              </a:rPr>
              <a:t>MNIST</a:t>
            </a:r>
            <a:r>
              <a:rPr lang="zh-TW" altLang="en-US" dirty="0"/>
              <a:t>資料及比較權重的預設值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4C1ECC-24E0-46EB-BA6A-9C6F9548025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4802"/>
            <a:ext cx="5685188" cy="391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4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91415A8-D929-4D4C-83C5-A393A19C79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𝐵𝑎𝑡𝑐h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𝑁𝑜𝑟𝑚𝑎𝑙𝑖𝑧𝑎𝑡𝑖𝑜𝑛</m:t>
                    </m:r>
                  </m:oMath>
                </a14:m>
                <a:r>
                  <a:rPr lang="zh-TW" altLang="en-US" dirty="0"/>
                  <a:t>的演算法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91415A8-D929-4D4C-83C5-A393A19C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E6AF97-503F-495A-88E4-EB0DB7F6104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6096000" cy="7520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b="0" dirty="0">
                    <a:latin typeface="Cambria Math" panose="02040503050406030204" pitchFamily="18" charset="0"/>
                  </a:rPr>
                  <a:t>為輸入資料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b="0" dirty="0">
                    <a:latin typeface="Cambria Math" panose="02040503050406030204" pitchFamily="18" charset="0"/>
                  </a:rPr>
                  <a:t>小批次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E6AF97-503F-495A-88E4-EB0DB7F61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6096000" cy="752061"/>
              </a:xfrm>
              <a:blipFill>
                <a:blip r:embed="rId3"/>
                <a:stretch>
                  <a:fillRect t="-8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E46D47E-3928-47CA-B0F1-EFFA0AD059E5}"/>
                  </a:ext>
                </a:extLst>
              </p:cNvPr>
              <p:cNvSpPr/>
              <p:nvPr/>
            </p:nvSpPr>
            <p:spPr>
              <a:xfrm>
                <a:off x="6400800" y="2898913"/>
                <a:ext cx="3856384" cy="22329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Batch Norm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層</a:t>
                </a:r>
                <a:endParaRPr lang="en-US" altLang="zh-TW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對資料進行轉換</a:t>
                </a:r>
                <a:endParaRPr lang="en-US" altLang="zh-TW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TW" sz="2400" dirty="0"/>
              </a:p>
              <a:p>
                <a:pPr algn="ctr"/>
                <a:endParaRPr lang="en-US" altLang="zh-TW" sz="2400" dirty="0"/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TW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開始學習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E46D47E-3928-47CA-B0F1-EFFA0AD05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98913"/>
                <a:ext cx="3856384" cy="2232991"/>
              </a:xfrm>
              <a:prstGeom prst="rect">
                <a:avLst/>
              </a:prstGeom>
              <a:blipFill>
                <a:blip r:embed="rId4"/>
                <a:stretch>
                  <a:fillRect t="-1887" b="-404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D35D3A8-EECB-4D0F-B089-24728BCA0594}"/>
                  </a:ext>
                </a:extLst>
              </p:cNvPr>
              <p:cNvSpPr/>
              <p:nvPr/>
            </p:nvSpPr>
            <p:spPr>
              <a:xfrm>
                <a:off x="2001078" y="2199861"/>
                <a:ext cx="3472070" cy="36310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dist"/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dist"/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D35D3A8-EECB-4D0F-B089-24728BCA0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78" y="2199861"/>
                <a:ext cx="3472070" cy="3631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91415A8-D929-4D4C-83C5-A393A19C79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274640"/>
                <a:ext cx="103632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𝐵𝑎𝑡𝑐h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𝑁𝑜𝑟𝑚𝑎𝑙𝑖𝑧𝑎𝑡𝑖𝑜𝑛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層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91415A8-D929-4D4C-83C5-A393A19C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274640"/>
                <a:ext cx="10363200" cy="1143000"/>
              </a:xfrm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1F0EA7-5E27-4BF7-94D6-4804481799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1" y="4409732"/>
            <a:ext cx="7779026" cy="1726025"/>
          </a:xfrm>
        </p:spPr>
        <p:txBody>
          <a:bodyPr/>
          <a:lstStyle/>
          <a:p>
            <a:r>
              <a:rPr lang="zh-TW" altLang="en-US" dirty="0"/>
              <a:t>可以快速學習</a:t>
            </a:r>
            <a:r>
              <a:rPr lang="en-US" altLang="zh-TW" dirty="0"/>
              <a:t>(</a:t>
            </a:r>
            <a:r>
              <a:rPr lang="zh-TW" altLang="en-US" dirty="0"/>
              <a:t>增加學習率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不會過度依賴預設值</a:t>
            </a:r>
            <a:r>
              <a:rPr lang="en-US" altLang="zh-TW" dirty="0"/>
              <a:t>(</a:t>
            </a:r>
            <a:r>
              <a:rPr lang="zh-TW" altLang="en-US" dirty="0"/>
              <a:t>不會對預設值產生過度反應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控制過度學習</a:t>
            </a:r>
            <a:r>
              <a:rPr lang="en-US" altLang="zh-TW" dirty="0"/>
              <a:t>(</a:t>
            </a:r>
            <a:r>
              <a:rPr lang="zh-TW" altLang="en-US" dirty="0"/>
              <a:t>減少</a:t>
            </a:r>
            <a:r>
              <a:rPr lang="en-US" altLang="zh-TW" dirty="0"/>
              <a:t>Dropout</a:t>
            </a:r>
            <a:r>
              <a:rPr lang="zh-TW" altLang="en-US" dirty="0"/>
              <a:t>等必要性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DFC5F9-6BE5-4A59-95E5-E129C940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17640"/>
            <a:ext cx="8441635" cy="25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46CA8B-C2F9-4DAC-8420-F23C276874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𝐵𝑎𝑡𝑐h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𝑁𝑜𝑟𝑚𝑎𝑙𝑖𝑧𝑎𝑡𝑖𝑜𝑛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的計算圖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46CA8B-C2F9-4DAC-8420-F23C27687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87F6BF4-D4FD-4C6C-BA5F-69AE27D0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2560639"/>
            <a:ext cx="11230447" cy="36533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54A25E-6182-48CD-97DC-82805DC10FE4}"/>
              </a:ext>
            </a:extLst>
          </p:cNvPr>
          <p:cNvSpPr/>
          <p:nvPr/>
        </p:nvSpPr>
        <p:spPr>
          <a:xfrm>
            <a:off x="647700" y="6214029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https://kratzert.github.io/2016/02/12/understanding-the-gradient-flow-through-the-batch-normalization-layer.html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17EA46-3144-4ABA-B3B9-0447AA5E275D}"/>
                  </a:ext>
                </a:extLst>
              </p:cNvPr>
              <p:cNvSpPr/>
              <p:nvPr/>
            </p:nvSpPr>
            <p:spPr>
              <a:xfrm>
                <a:off x="419099" y="1449946"/>
                <a:ext cx="7517604" cy="10146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17EA46-3144-4ABA-B3B9-0447AA5E2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1449946"/>
                <a:ext cx="7517604" cy="1014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9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AEBF3E1-FFDA-4D6E-9432-365F6A8E2C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𝐵𝑎𝑡𝑐h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𝑁𝑜𝑟𝑚𝑎𝑙𝑖𝑧𝑎𝑡𝑖𝑜𝑛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的評價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AEBF3E1-FFDA-4D6E-9432-365F6A8E2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24BC7B-711A-4CC0-8900-C24F615354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4939" y="1452244"/>
            <a:ext cx="5811061" cy="45631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3F885E-B52B-4616-B51F-EACF188AD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045" y="1352352"/>
            <a:ext cx="5281355" cy="53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7355238-E994-475E-AE27-49991B660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過度學習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𝑜𝑣𝑒𝑟𝑓𝑖𝑡𝑡𝑖𝑛𝑔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7355238-E994-475E-AE27-49991B660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29F4E8D-6AF7-4378-9633-7FDF4002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71366"/>
            <a:ext cx="8602275" cy="1857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72045DD-0E22-4C29-843F-F4274611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2727"/>
            <a:ext cx="4591050" cy="31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738E40-5050-4017-A7E1-0C07661D1FE6}"/>
              </a:ext>
            </a:extLst>
          </p:cNvPr>
          <p:cNvSpPr txBox="1"/>
          <p:nvPr/>
        </p:nvSpPr>
        <p:spPr>
          <a:xfrm>
            <a:off x="6355081" y="3922643"/>
            <a:ext cx="419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造成過度學習的主因</a:t>
            </a:r>
            <a:endParaRPr lang="en-US" altLang="zh-TW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擁有大量參數</a:t>
            </a:r>
            <a:endParaRPr lang="en-US" altLang="zh-TW" sz="24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訓練資料太少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8B2184-2C4C-4928-8D7D-5BAF33A6DBB7}"/>
              </a:ext>
            </a:extLst>
          </p:cNvPr>
          <p:cNvSpPr txBox="1"/>
          <p:nvPr/>
        </p:nvSpPr>
        <p:spPr>
          <a:xfrm>
            <a:off x="3246783" y="4562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準確度有明顯差距</a:t>
            </a:r>
          </a:p>
        </p:txBody>
      </p:sp>
    </p:spTree>
    <p:extLst>
      <p:ext uri="{BB962C8B-B14F-4D97-AF65-F5344CB8AC3E}">
        <p14:creationId xmlns:p14="http://schemas.microsoft.com/office/powerpoint/2010/main" val="250990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08F29-7981-4B5A-A71B-978BC634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 decay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2423CD-A7C5-4E05-B0F4-FB5378541D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659296"/>
          </a:xfrm>
        </p:spPr>
        <p:txBody>
          <a:bodyPr/>
          <a:lstStyle/>
          <a:p>
            <a:r>
              <a:rPr lang="zh-TW" altLang="en-US" dirty="0"/>
              <a:t>針對較大權重的部分進行懲罰，控制過度學習。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9B89A8-2B41-467D-BB71-594FECCCF24D}"/>
              </a:ext>
            </a:extLst>
          </p:cNvPr>
          <p:cNvSpPr/>
          <p:nvPr/>
        </p:nvSpPr>
        <p:spPr>
          <a:xfrm>
            <a:off x="373923" y="2166731"/>
            <a:ext cx="1127093" cy="86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權重</a:t>
            </a:r>
            <a:r>
              <a:rPr lang="en-US" altLang="zh-TW" dirty="0"/>
              <a:t>W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0BAAB1B-BA93-46CE-82E1-EEEB0D34A1F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501016" y="2597396"/>
            <a:ext cx="150826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2F8744-A803-4FFC-A980-1AA67ACBA77F}"/>
                  </a:ext>
                </a:extLst>
              </p:cNvPr>
              <p:cNvSpPr/>
              <p:nvPr/>
            </p:nvSpPr>
            <p:spPr>
              <a:xfrm>
                <a:off x="3009280" y="2166731"/>
                <a:ext cx="1311965" cy="861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2F8744-A803-4FFC-A980-1AA67ACBA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80" y="2166731"/>
                <a:ext cx="1311965" cy="86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75FF095-5C8B-461C-921F-41DB9B9DAB3D}"/>
                  </a:ext>
                </a:extLst>
              </p:cNvPr>
              <p:cNvSpPr/>
              <p:nvPr/>
            </p:nvSpPr>
            <p:spPr>
              <a:xfrm>
                <a:off x="5841102" y="2166731"/>
                <a:ext cx="1311965" cy="861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/>
                  <a:t>loss+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75FF095-5C8B-461C-921F-41DB9B9DA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02" y="2166731"/>
                <a:ext cx="1311965" cy="861330"/>
              </a:xfrm>
              <a:prstGeom prst="rect">
                <a:avLst/>
              </a:prstGeom>
              <a:blipFill>
                <a:blip r:embed="rId3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87222B-4A84-404B-907E-D86110FF989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21245" y="2597396"/>
            <a:ext cx="15198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3EFB743-0174-4814-A9F5-EFAA05C4D276}"/>
                  </a:ext>
                </a:extLst>
              </p:cNvPr>
              <p:cNvSpPr txBox="1"/>
              <p:nvPr/>
            </p:nvSpPr>
            <p:spPr>
              <a:xfrm>
                <a:off x="1644098" y="2197398"/>
                <a:ext cx="1233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𝑛𝑜𝑟𝑚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3EFB743-0174-4814-A9F5-EFAA05C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098" y="2197398"/>
                <a:ext cx="1233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3BAFA85-FB48-456A-BDBE-EE390F5EA909}"/>
                  </a:ext>
                </a:extLst>
              </p:cNvPr>
              <p:cNvSpPr txBox="1"/>
              <p:nvPr/>
            </p:nvSpPr>
            <p:spPr>
              <a:xfrm>
                <a:off x="4464326" y="2197398"/>
                <a:ext cx="1233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3BAFA85-FB48-456A-BDBE-EE390F5E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26" y="2197398"/>
                <a:ext cx="12336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A6EB6F57-3A86-47F5-85B9-9E9B318EF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23" y="3286854"/>
            <a:ext cx="6468378" cy="1228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46941562-A97F-4C57-8103-E9283E37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66" y="1956434"/>
            <a:ext cx="4361015" cy="300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78A90D-77AE-4D92-BC99-9A3C7462065D}"/>
                  </a:ext>
                </a:extLst>
              </p:cNvPr>
              <p:cNvSpPr/>
              <p:nvPr/>
            </p:nvSpPr>
            <p:spPr>
              <a:xfrm>
                <a:off x="9363809" y="1731138"/>
                <a:ext cx="20993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𝑜𝑣𝑒𝑟𝑓𝑖𝑡𝑡𝑖𝑛𝑔</m:t>
                      </m:r>
                      <m:r>
                        <a:rPr lang="zh-TW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受到控制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78A90D-77AE-4D92-BC99-9A3C74620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809" y="1731138"/>
                <a:ext cx="2099322" cy="369332"/>
              </a:xfrm>
              <a:prstGeom prst="rect">
                <a:avLst/>
              </a:prstGeom>
              <a:blipFill>
                <a:blip r:embed="rId8"/>
                <a:stretch>
                  <a:fillRect l="-872" r="-1017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圖片 27">
            <a:extLst>
              <a:ext uri="{FF2B5EF4-FFF2-40B4-BE49-F238E27FC236}">
                <a16:creationId xmlns:a16="http://schemas.microsoft.com/office/drawing/2014/main" id="{50A86BAA-8BED-43DD-9BF5-1A7419E78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60" y="4811031"/>
            <a:ext cx="8202170" cy="16290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287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3DA18E-AC9C-45E0-9E21-BA4E46C6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317010"/>
            <a:ext cx="7128326" cy="31856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D698DEB-EA2C-4E92-8977-065DC222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8E7582-D81E-4BD5-9138-A7BC5717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58" y="274639"/>
            <a:ext cx="6082644" cy="30122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38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70D11-632C-46A9-8EBE-5AAB9EF2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F6D3F93-0C58-4A46-AA9E-A1F91F5B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8588"/>
            <a:ext cx="4013200" cy="27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7994CAB-6823-454D-BF8E-26C5CBF3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1" y="2598589"/>
            <a:ext cx="4013199" cy="27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6E75D1-A014-48C8-A932-514D7A95C1AD}"/>
                  </a:ext>
                </a:extLst>
              </p:cNvPr>
              <p:cNvSpPr txBox="1"/>
              <p:nvPr/>
            </p:nvSpPr>
            <p:spPr>
              <a:xfrm>
                <a:off x="2868055" y="5364161"/>
                <a:ext cx="1751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ea"/>
                    <a:ea typeface="+mj-ea"/>
                  </a:rPr>
                  <a:t>不套用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𝐷𝑟𝑜𝑝𝑜𝑢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𝑡</m:t>
                    </m:r>
                  </m:oMath>
                </a14:m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6E75D1-A014-48C8-A932-514D7A9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055" y="5364161"/>
                <a:ext cx="1751633" cy="369332"/>
              </a:xfrm>
              <a:prstGeom prst="rect">
                <a:avLst/>
              </a:prstGeom>
              <a:blipFill>
                <a:blip r:embed="rId4"/>
                <a:stretch>
                  <a:fillRect l="-2778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7403551-1D60-4D81-988A-DFE3E83E69A5}"/>
                  </a:ext>
                </a:extLst>
              </p:cNvPr>
              <p:cNvSpPr txBox="1"/>
              <p:nvPr/>
            </p:nvSpPr>
            <p:spPr>
              <a:xfrm>
                <a:off x="7319404" y="5364161"/>
                <a:ext cx="1566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ea"/>
                    <a:ea typeface="+mj-ea"/>
                  </a:rPr>
                  <a:t>套用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𝐷𝑟𝑜𝑝𝑜𝑢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𝑡</m:t>
                    </m:r>
                  </m:oMath>
                </a14:m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7403551-1D60-4D81-988A-DFE3E83E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04" y="5364161"/>
                <a:ext cx="1566391" cy="369332"/>
              </a:xfrm>
              <a:prstGeom prst="rect">
                <a:avLst/>
              </a:prstGeom>
              <a:blipFill>
                <a:blip r:embed="rId5"/>
                <a:stretch>
                  <a:fillRect l="-3502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2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B780A-CBF0-4588-A3EE-8191F404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權重的預設值設定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6D8C47-8832-4D84-96B9-253A67C62A0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不可設定為「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/>
                  <a:t>」或者「均一值」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6D8C47-8832-4D84-96B9-253A67C62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88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848CED9B-12C2-45BF-BBB2-65E20293DBF3}"/>
              </a:ext>
            </a:extLst>
          </p:cNvPr>
          <p:cNvGrpSpPr/>
          <p:nvPr/>
        </p:nvGrpSpPr>
        <p:grpSpPr>
          <a:xfrm>
            <a:off x="7021548" y="274639"/>
            <a:ext cx="4270011" cy="2625495"/>
            <a:chOff x="4643959" y="1861434"/>
            <a:chExt cx="6624740" cy="3548766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AF12622-CA32-44B7-BF78-25E61F92B6A3}"/>
                </a:ext>
              </a:extLst>
            </p:cNvPr>
            <p:cNvSpPr/>
            <p:nvPr/>
          </p:nvSpPr>
          <p:spPr>
            <a:xfrm>
              <a:off x="4774716" y="3036261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C288DE6-DE88-4344-9191-DD475C70FEE7}"/>
                </a:ext>
              </a:extLst>
            </p:cNvPr>
            <p:cNvSpPr/>
            <p:nvPr/>
          </p:nvSpPr>
          <p:spPr>
            <a:xfrm>
              <a:off x="4774716" y="4330080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3C559BA-A8E9-4CD9-A9E2-79728ED0B1E8}"/>
                </a:ext>
              </a:extLst>
            </p:cNvPr>
            <p:cNvSpPr/>
            <p:nvPr/>
          </p:nvSpPr>
          <p:spPr>
            <a:xfrm>
              <a:off x="10415103" y="2862448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86513C93-F145-45B1-9BE5-B806A37FEEFB}"/>
                </a:ext>
              </a:extLst>
            </p:cNvPr>
            <p:cNvCxnSpPr>
              <a:cxnSpLocks/>
            </p:cNvCxnSpPr>
            <p:nvPr/>
          </p:nvCxnSpPr>
          <p:spPr>
            <a:xfrm>
              <a:off x="5482844" y="3408117"/>
              <a:ext cx="2117656" cy="4899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C55D24C-FA13-4E1E-9581-6B3885225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037" y="3934993"/>
              <a:ext cx="2099769" cy="76018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1530452-27D6-4F25-9EEA-742866B25B53}"/>
                </a:ext>
              </a:extLst>
            </p:cNvPr>
            <p:cNvSpPr/>
            <p:nvPr/>
          </p:nvSpPr>
          <p:spPr>
            <a:xfrm>
              <a:off x="10418230" y="4195530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A2B09E3-DEBD-46BD-B68B-DF155BAFABF4}"/>
                </a:ext>
              </a:extLst>
            </p:cNvPr>
            <p:cNvSpPr/>
            <p:nvPr/>
          </p:nvSpPr>
          <p:spPr>
            <a:xfrm>
              <a:off x="7588806" y="2390309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B6FBCA8-F3AA-4E72-882B-A3741B3B5D43}"/>
                </a:ext>
              </a:extLst>
            </p:cNvPr>
            <p:cNvSpPr/>
            <p:nvPr/>
          </p:nvSpPr>
          <p:spPr>
            <a:xfrm>
              <a:off x="7588806" y="3566849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A08F750-14C9-4340-96B5-D14FDD5794B4}"/>
                </a:ext>
              </a:extLst>
            </p:cNvPr>
            <p:cNvSpPr/>
            <p:nvPr/>
          </p:nvSpPr>
          <p:spPr>
            <a:xfrm>
              <a:off x="7588806" y="4690120"/>
              <a:ext cx="720000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C0D79E1-60AB-42F3-B2A5-0C74B3157CBC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527613" y="4701964"/>
              <a:ext cx="2061193" cy="34819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6645050-3EA1-4D18-9970-B65DEB545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727" y="2787739"/>
              <a:ext cx="2091773" cy="61358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E8C0A0CB-C956-4195-8867-B2913D907426}"/>
                </a:ext>
              </a:extLst>
            </p:cNvPr>
            <p:cNvCxnSpPr>
              <a:cxnSpLocks/>
            </p:cNvCxnSpPr>
            <p:nvPr/>
          </p:nvCxnSpPr>
          <p:spPr>
            <a:xfrm>
              <a:off x="5527613" y="3435633"/>
              <a:ext cx="2061193" cy="157237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BE0EF62-6F48-4E5F-87AA-D1A732C081D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5527613" y="2750349"/>
              <a:ext cx="2061193" cy="192798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D0CD9DD2-F1C5-4F0A-A9C6-02250D50452A}"/>
                </a:ext>
              </a:extLst>
            </p:cNvPr>
            <p:cNvCxnSpPr>
              <a:cxnSpLocks/>
            </p:cNvCxnSpPr>
            <p:nvPr/>
          </p:nvCxnSpPr>
          <p:spPr>
            <a:xfrm>
              <a:off x="8303127" y="2725798"/>
              <a:ext cx="2117656" cy="4899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77873D90-69D0-43A9-BA95-AB8E7071B0A0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8305444" y="2733675"/>
              <a:ext cx="2112786" cy="182189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50620A9-99E7-4A28-9D87-1F1F7630F110}"/>
                </a:ext>
              </a:extLst>
            </p:cNvPr>
            <p:cNvCxnSpPr>
              <a:cxnSpLocks/>
            </p:cNvCxnSpPr>
            <p:nvPr/>
          </p:nvCxnSpPr>
          <p:spPr>
            <a:xfrm>
              <a:off x="8322605" y="3958525"/>
              <a:ext cx="2081826" cy="59704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11696507-1489-4E1B-899F-0F5A26EA1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517" y="4552755"/>
              <a:ext cx="2060002" cy="52299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0469558-2821-41A1-851A-050678A8CA1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8359140" y="3222488"/>
              <a:ext cx="2055963" cy="182767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6554118-5D4C-4FD3-9E9A-4643D0B54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433" y="3213394"/>
              <a:ext cx="2099769" cy="76018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3B93BDB1-5802-4EC9-B415-92C9A41545E1}"/>
                    </a:ext>
                  </a:extLst>
                </p:cNvPr>
                <p:cNvSpPr txBox="1"/>
                <p:nvPr/>
              </p:nvSpPr>
              <p:spPr>
                <a:xfrm>
                  <a:off x="4744884" y="2356740"/>
                  <a:ext cx="981512" cy="499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3B93BDB1-5802-4EC9-B415-92C9A4154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884" y="2356740"/>
                  <a:ext cx="981512" cy="499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0ABE43B2-9BC1-4DB4-9E14-E43F112C9CCC}"/>
                    </a:ext>
                  </a:extLst>
                </p:cNvPr>
                <p:cNvSpPr txBox="1"/>
                <p:nvPr/>
              </p:nvSpPr>
              <p:spPr>
                <a:xfrm>
                  <a:off x="10287187" y="2356740"/>
                  <a:ext cx="981512" cy="499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0ABE43B2-9BC1-4DB4-9E14-E43F112C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187" y="2356740"/>
                  <a:ext cx="981512" cy="499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A9B379FB-5ECD-4D7F-A2ED-569A5CA98EFF}"/>
                    </a:ext>
                  </a:extLst>
                </p:cNvPr>
                <p:cNvSpPr txBox="1"/>
                <p:nvPr/>
              </p:nvSpPr>
              <p:spPr>
                <a:xfrm>
                  <a:off x="7458050" y="1880888"/>
                  <a:ext cx="981512" cy="499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A9B379FB-5ECD-4D7F-A2ED-569A5CA98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050" y="1880888"/>
                  <a:ext cx="981512" cy="4992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7614B8A-4DD2-4D70-8FFA-08603C53210F}"/>
                </a:ext>
              </a:extLst>
            </p:cNvPr>
            <p:cNvSpPr txBox="1"/>
            <p:nvPr/>
          </p:nvSpPr>
          <p:spPr>
            <a:xfrm>
              <a:off x="4643959" y="1861434"/>
              <a:ext cx="981512" cy="49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05A446D-03C3-4E55-B94E-AD8B4E65E76B}"/>
                    </a:ext>
                  </a:extLst>
                </p:cNvPr>
                <p:cNvSpPr txBox="1"/>
                <p:nvPr/>
              </p:nvSpPr>
              <p:spPr>
                <a:xfrm>
                  <a:off x="9050587" y="3631044"/>
                  <a:ext cx="981512" cy="499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05A446D-03C3-4E55-B94E-AD8B4E65E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587" y="3631044"/>
                  <a:ext cx="981512" cy="499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E0D78B6-B90A-4747-9738-D771CA41B170}"/>
                    </a:ext>
                  </a:extLst>
                </p:cNvPr>
                <p:cNvSpPr txBox="1"/>
                <p:nvPr/>
              </p:nvSpPr>
              <p:spPr>
                <a:xfrm>
                  <a:off x="6184719" y="3679467"/>
                  <a:ext cx="981512" cy="499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E0D78B6-B90A-4747-9738-D771CA41B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719" y="3679467"/>
                  <a:ext cx="981512" cy="4992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86B5D1BC-35DB-4CB7-A88D-F20441A0EC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816" y="2104499"/>
            <a:ext cx="3896269" cy="3439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8192C48-8B90-4E35-9900-58748F334D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4281" y="3824001"/>
            <a:ext cx="3943900" cy="226726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E8174005-1D28-4522-BC83-2CE270DE4D71}"/>
              </a:ext>
            </a:extLst>
          </p:cNvPr>
          <p:cNvGrpSpPr/>
          <p:nvPr/>
        </p:nvGrpSpPr>
        <p:grpSpPr>
          <a:xfrm>
            <a:off x="4182227" y="2856048"/>
            <a:ext cx="3343742" cy="3172268"/>
            <a:chOff x="3994125" y="2847532"/>
            <a:chExt cx="3343742" cy="3172268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6741B6DE-0D07-44ED-B24A-C1E04688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94125" y="2847532"/>
              <a:ext cx="3343742" cy="3172268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141EC64-0193-4BB1-A77C-AB6EC760842D}"/>
                </a:ext>
              </a:extLst>
            </p:cNvPr>
            <p:cNvSpPr/>
            <p:nvPr/>
          </p:nvSpPr>
          <p:spPr>
            <a:xfrm>
              <a:off x="3994125" y="3111500"/>
              <a:ext cx="2203475" cy="215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B0B6FD0-73E1-49F4-8BF5-1545C1F07A26}"/>
              </a:ext>
            </a:extLst>
          </p:cNvPr>
          <p:cNvSpPr/>
          <p:nvPr/>
        </p:nvSpPr>
        <p:spPr>
          <a:xfrm>
            <a:off x="7654187" y="3824001"/>
            <a:ext cx="3928213" cy="257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52E2A3-CB9B-47B6-A094-271034AED548}"/>
              </a:ext>
            </a:extLst>
          </p:cNvPr>
          <p:cNvSpPr/>
          <p:nvPr/>
        </p:nvSpPr>
        <p:spPr>
          <a:xfrm>
            <a:off x="7654187" y="4442183"/>
            <a:ext cx="2834809" cy="206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EBF8B2-12AF-4675-9963-AD79CD7307D4}"/>
              </a:ext>
            </a:extLst>
          </p:cNvPr>
          <p:cNvSpPr/>
          <p:nvPr/>
        </p:nvSpPr>
        <p:spPr>
          <a:xfrm>
            <a:off x="7654187" y="4640580"/>
            <a:ext cx="2556613" cy="807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2959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470019B-4672-490F-A7A1-58CE36395F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274639"/>
                <a:ext cx="10363200" cy="1143000"/>
              </a:xfrm>
            </p:spPr>
            <p:txBody>
              <a:bodyPr/>
              <a:lstStyle/>
              <a:p>
                <a:r>
                  <a:rPr lang="zh-TW" altLang="en-US" dirty="0"/>
                  <a:t>驗證超參數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h𝑦𝑝𝑒𝑟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470019B-4672-490F-A7A1-58CE3639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274639"/>
                <a:ext cx="10363200" cy="1143000"/>
              </a:xfrm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00BAB12-1780-4F56-9EE9-485AD3675B8F}"/>
              </a:ext>
            </a:extLst>
          </p:cNvPr>
          <p:cNvSpPr/>
          <p:nvPr/>
        </p:nvSpPr>
        <p:spPr>
          <a:xfrm>
            <a:off x="5473146" y="3640530"/>
            <a:ext cx="1470991" cy="500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超參數</a:t>
            </a: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847A26A2-EA4E-499D-B1C3-FC011C2B6161}"/>
              </a:ext>
            </a:extLst>
          </p:cNvPr>
          <p:cNvSpPr/>
          <p:nvPr/>
        </p:nvSpPr>
        <p:spPr>
          <a:xfrm>
            <a:off x="7235685" y="1472143"/>
            <a:ext cx="662609" cy="4837044"/>
          </a:xfrm>
          <a:prstGeom prst="leftBrace">
            <a:avLst>
              <a:gd name="adj1" fmla="val 106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E3D2C5-C1FF-436D-B5F8-5A01B78382F5}"/>
              </a:ext>
            </a:extLst>
          </p:cNvPr>
          <p:cNvSpPr/>
          <p:nvPr/>
        </p:nvSpPr>
        <p:spPr>
          <a:xfrm>
            <a:off x="1245705" y="3640530"/>
            <a:ext cx="1470991" cy="500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參數</a:t>
            </a: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9285E695-5701-47B3-9FA6-347A40BA7CB0}"/>
              </a:ext>
            </a:extLst>
          </p:cNvPr>
          <p:cNvSpPr/>
          <p:nvPr/>
        </p:nvSpPr>
        <p:spPr>
          <a:xfrm>
            <a:off x="2862470" y="2539446"/>
            <a:ext cx="344557" cy="2668657"/>
          </a:xfrm>
          <a:prstGeom prst="leftBrace">
            <a:avLst>
              <a:gd name="adj1" fmla="val 106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120225-DFE8-4C2E-87EA-64B551911D44}"/>
              </a:ext>
            </a:extLst>
          </p:cNvPr>
          <p:cNvSpPr/>
          <p:nvPr/>
        </p:nvSpPr>
        <p:spPr>
          <a:xfrm>
            <a:off x="3591339" y="2539446"/>
            <a:ext cx="1510748" cy="63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權重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51284F-91D1-4579-BC31-676E9A996BE4}"/>
              </a:ext>
            </a:extLst>
          </p:cNvPr>
          <p:cNvSpPr/>
          <p:nvPr/>
        </p:nvSpPr>
        <p:spPr>
          <a:xfrm>
            <a:off x="3591339" y="3533359"/>
            <a:ext cx="1510748" cy="63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偏權值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3FFFDA-FF74-41D6-98E7-2C52A2BB8C3A}"/>
              </a:ext>
            </a:extLst>
          </p:cNvPr>
          <p:cNvSpPr txBox="1"/>
          <p:nvPr/>
        </p:nvSpPr>
        <p:spPr>
          <a:xfrm>
            <a:off x="4786196" y="443947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27BB3-85D9-41F9-80C0-B9C351FD48CE}"/>
              </a:ext>
            </a:extLst>
          </p:cNvPr>
          <p:cNvSpPr txBox="1"/>
          <p:nvPr/>
        </p:nvSpPr>
        <p:spPr>
          <a:xfrm>
            <a:off x="4119728" y="443947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...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7AAEBF-631B-421B-989A-741220970A69}"/>
              </a:ext>
            </a:extLst>
          </p:cNvPr>
          <p:cNvSpPr/>
          <p:nvPr/>
        </p:nvSpPr>
        <p:spPr>
          <a:xfrm>
            <a:off x="8587408" y="1528970"/>
            <a:ext cx="1510748" cy="63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各層神經元數量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5410A5-C02C-4433-967A-354F8D6ED3B2}"/>
              </a:ext>
            </a:extLst>
          </p:cNvPr>
          <p:cNvSpPr/>
          <p:nvPr/>
        </p:nvSpPr>
        <p:spPr>
          <a:xfrm>
            <a:off x="8587408" y="2522883"/>
            <a:ext cx="1510748" cy="63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批次大小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1A8F18-F830-4638-8E02-81D229766B59}"/>
              </a:ext>
            </a:extLst>
          </p:cNvPr>
          <p:cNvSpPr/>
          <p:nvPr/>
        </p:nvSpPr>
        <p:spPr>
          <a:xfrm>
            <a:off x="8587408" y="3583056"/>
            <a:ext cx="1510748" cy="63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參數更新時</a:t>
            </a:r>
            <a:endParaRPr lang="en-US" altLang="zh-TW" dirty="0"/>
          </a:p>
          <a:p>
            <a:pPr algn="ctr"/>
            <a:r>
              <a:rPr lang="zh-TW" altLang="en-US" dirty="0"/>
              <a:t>的學習率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FD3E2F-C449-455E-8988-E18B77F6337E}"/>
                  </a:ext>
                </a:extLst>
              </p:cNvPr>
              <p:cNvSpPr/>
              <p:nvPr/>
            </p:nvSpPr>
            <p:spPr>
              <a:xfrm>
                <a:off x="8587408" y="4576969"/>
                <a:ext cx="1510748" cy="63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𝑑𝑒𝑐𝑎𝑦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FD3E2F-C449-455E-8988-E18B77F63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08" y="4576969"/>
                <a:ext cx="1510748" cy="631134"/>
              </a:xfrm>
              <a:prstGeom prst="rect">
                <a:avLst/>
              </a:prstGeom>
              <a:blipFill>
                <a:blip r:embed="rId3"/>
                <a:stretch>
                  <a:fillRect l="-5600" r="-2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D39757-B768-4162-AEBA-4F6A16999D71}"/>
              </a:ext>
            </a:extLst>
          </p:cNvPr>
          <p:cNvSpPr txBox="1"/>
          <p:nvPr/>
        </p:nvSpPr>
        <p:spPr>
          <a:xfrm>
            <a:off x="9115797" y="5681870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09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BC201-A2C1-4336-8E09-84FE2C63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</p:spPr>
        <p:txBody>
          <a:bodyPr/>
          <a:lstStyle/>
          <a:p>
            <a:r>
              <a:rPr lang="zh-TW" altLang="en-US" dirty="0"/>
              <a:t>驗證資料</a:t>
            </a:r>
          </a:p>
        </p:txBody>
      </p:sp>
      <p:sp>
        <p:nvSpPr>
          <p:cNvPr id="63" name="左大括弧 62">
            <a:extLst>
              <a:ext uri="{FF2B5EF4-FFF2-40B4-BE49-F238E27FC236}">
                <a16:creationId xmlns:a16="http://schemas.microsoft.com/office/drawing/2014/main" id="{A5D8F51F-F86D-494F-B1CA-CCC53AA92F79}"/>
              </a:ext>
            </a:extLst>
          </p:cNvPr>
          <p:cNvSpPr/>
          <p:nvPr/>
        </p:nvSpPr>
        <p:spPr>
          <a:xfrm rot="5400000">
            <a:off x="4908621" y="-2911334"/>
            <a:ext cx="183269" cy="8609438"/>
          </a:xfrm>
          <a:prstGeom prst="leftBrace">
            <a:avLst>
              <a:gd name="adj1" fmla="val 188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A7DF378-CFB5-4177-A1A4-D56929A4FCB1}"/>
              </a:ext>
            </a:extLst>
          </p:cNvPr>
          <p:cNvSpPr txBox="1"/>
          <p:nvPr/>
        </p:nvSpPr>
        <p:spPr>
          <a:xfrm>
            <a:off x="4286754" y="8558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/>
                </a:solidFill>
                <a:latin typeface="+mj-ea"/>
                <a:ea typeface="+mj-ea"/>
              </a:rPr>
              <a:t>訓練資料</a:t>
            </a:r>
            <a:endParaRPr lang="zh-TW" altLang="en-US" sz="3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7BBDC42-4107-407A-9205-819EFCB326B3}"/>
              </a:ext>
            </a:extLst>
          </p:cNvPr>
          <p:cNvSpPr txBox="1"/>
          <p:nvPr/>
        </p:nvSpPr>
        <p:spPr>
          <a:xfrm>
            <a:off x="9721596" y="826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/>
                </a:solidFill>
                <a:latin typeface="+mj-ea"/>
                <a:ea typeface="+mj-ea"/>
              </a:rPr>
              <a:t>測試資料</a:t>
            </a:r>
            <a:endParaRPr lang="zh-TW" altLang="en-US" sz="3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6" name="左大括弧 65">
            <a:extLst>
              <a:ext uri="{FF2B5EF4-FFF2-40B4-BE49-F238E27FC236}">
                <a16:creationId xmlns:a16="http://schemas.microsoft.com/office/drawing/2014/main" id="{027B28E4-F873-4E8F-B5FC-E43CEFE6335E}"/>
              </a:ext>
            </a:extLst>
          </p:cNvPr>
          <p:cNvSpPr/>
          <p:nvPr/>
        </p:nvSpPr>
        <p:spPr>
          <a:xfrm rot="5400000">
            <a:off x="10312334" y="688276"/>
            <a:ext cx="183269" cy="1410221"/>
          </a:xfrm>
          <a:prstGeom prst="leftBrace">
            <a:avLst>
              <a:gd name="adj1" fmla="val 188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左大括弧 66">
            <a:extLst>
              <a:ext uri="{FF2B5EF4-FFF2-40B4-BE49-F238E27FC236}">
                <a16:creationId xmlns:a16="http://schemas.microsoft.com/office/drawing/2014/main" id="{7D909CBC-C90D-48CF-A30A-230911E9BEE8}"/>
              </a:ext>
            </a:extLst>
          </p:cNvPr>
          <p:cNvSpPr/>
          <p:nvPr/>
        </p:nvSpPr>
        <p:spPr>
          <a:xfrm rot="16200000">
            <a:off x="4123285" y="-1167372"/>
            <a:ext cx="183269" cy="7038763"/>
          </a:xfrm>
          <a:prstGeom prst="leftBrace">
            <a:avLst>
              <a:gd name="adj1" fmla="val 188505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3B11090-CCD7-4FBF-A07D-2EB9B8EC76AC}"/>
              </a:ext>
            </a:extLst>
          </p:cNvPr>
          <p:cNvSpPr txBox="1"/>
          <p:nvPr/>
        </p:nvSpPr>
        <p:spPr>
          <a:xfrm>
            <a:off x="3385599" y="2438973"/>
            <a:ext cx="1625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訓練資料</a:t>
            </a:r>
            <a:endParaRPr lang="en-US" altLang="zh-TW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+mj-ea"/>
                <a:ea typeface="+mj-ea"/>
              </a:rPr>
              <a:t>隨機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80%)</a:t>
            </a:r>
            <a:endParaRPr lang="zh-TW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A1FB0E0-6018-4EC1-B619-E389CBD0101C}"/>
              </a:ext>
            </a:extLst>
          </p:cNvPr>
          <p:cNvSpPr txBox="1"/>
          <p:nvPr/>
        </p:nvSpPr>
        <p:spPr>
          <a:xfrm>
            <a:off x="7786864" y="2438973"/>
            <a:ext cx="1625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驗證資料</a:t>
            </a:r>
            <a:endParaRPr lang="en-US" altLang="zh-TW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隨機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20%)</a:t>
            </a:r>
            <a:endParaRPr lang="zh-TW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1" name="左大括弧 70">
            <a:extLst>
              <a:ext uri="{FF2B5EF4-FFF2-40B4-BE49-F238E27FC236}">
                <a16:creationId xmlns:a16="http://schemas.microsoft.com/office/drawing/2014/main" id="{3A33717E-5E76-414A-BBBB-C27693CF1DFA}"/>
              </a:ext>
            </a:extLst>
          </p:cNvPr>
          <p:cNvSpPr/>
          <p:nvPr/>
        </p:nvSpPr>
        <p:spPr>
          <a:xfrm rot="16200000">
            <a:off x="8510159" y="1655177"/>
            <a:ext cx="183269" cy="1406367"/>
          </a:xfrm>
          <a:prstGeom prst="leftBrace">
            <a:avLst>
              <a:gd name="adj1" fmla="val 18850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4D1380-CE8D-49B5-AD31-DE052F96B31E}"/>
              </a:ext>
            </a:extLst>
          </p:cNvPr>
          <p:cNvSpPr/>
          <p:nvPr/>
        </p:nvSpPr>
        <p:spPr>
          <a:xfrm>
            <a:off x="68414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FF667-9767-4EC1-9228-09ABDEBBBEEE}"/>
              </a:ext>
            </a:extLst>
          </p:cNvPr>
          <p:cNvSpPr/>
          <p:nvPr/>
        </p:nvSpPr>
        <p:spPr>
          <a:xfrm>
            <a:off x="77226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4BEC25-72DF-469A-9DFE-B0859E20E66E}"/>
              </a:ext>
            </a:extLst>
          </p:cNvPr>
          <p:cNvSpPr/>
          <p:nvPr/>
        </p:nvSpPr>
        <p:spPr>
          <a:xfrm>
            <a:off x="86039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A95AE9-72B9-40E0-A423-8127A6BB19B1}"/>
              </a:ext>
            </a:extLst>
          </p:cNvPr>
          <p:cNvSpPr/>
          <p:nvPr/>
        </p:nvSpPr>
        <p:spPr>
          <a:xfrm>
            <a:off x="94851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D0FB09-1478-426C-BEE2-908B58D05406}"/>
              </a:ext>
            </a:extLst>
          </p:cNvPr>
          <p:cNvSpPr/>
          <p:nvPr/>
        </p:nvSpPr>
        <p:spPr>
          <a:xfrm>
            <a:off x="103663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44D2FE-50C9-4BA3-AD07-F09156A4C868}"/>
              </a:ext>
            </a:extLst>
          </p:cNvPr>
          <p:cNvSpPr/>
          <p:nvPr/>
        </p:nvSpPr>
        <p:spPr>
          <a:xfrm>
            <a:off x="112476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412126-50CE-4DBF-A398-E2E2283354F6}"/>
              </a:ext>
            </a:extLst>
          </p:cNvPr>
          <p:cNvSpPr/>
          <p:nvPr/>
        </p:nvSpPr>
        <p:spPr>
          <a:xfrm>
            <a:off x="121288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F5B25-9302-424F-AC95-61CEBDE5D627}"/>
              </a:ext>
            </a:extLst>
          </p:cNvPr>
          <p:cNvSpPr/>
          <p:nvPr/>
        </p:nvSpPr>
        <p:spPr>
          <a:xfrm>
            <a:off x="130101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DDC544-9FEF-47BF-83AA-6542FB7D30B0}"/>
              </a:ext>
            </a:extLst>
          </p:cNvPr>
          <p:cNvSpPr/>
          <p:nvPr/>
        </p:nvSpPr>
        <p:spPr>
          <a:xfrm>
            <a:off x="138913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BA29CB-C4CF-4581-96E5-35EF42C51F80}"/>
              </a:ext>
            </a:extLst>
          </p:cNvPr>
          <p:cNvSpPr/>
          <p:nvPr/>
        </p:nvSpPr>
        <p:spPr>
          <a:xfrm>
            <a:off x="147725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DDD470-4204-4D24-BEDF-7AC162F5E78E}"/>
              </a:ext>
            </a:extLst>
          </p:cNvPr>
          <p:cNvSpPr/>
          <p:nvPr/>
        </p:nvSpPr>
        <p:spPr>
          <a:xfrm>
            <a:off x="156538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A252E8-DC17-4B8D-9207-5410189A704E}"/>
              </a:ext>
            </a:extLst>
          </p:cNvPr>
          <p:cNvSpPr/>
          <p:nvPr/>
        </p:nvSpPr>
        <p:spPr>
          <a:xfrm>
            <a:off x="165350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F40245-F125-43F5-9A5A-DC6DC7D32F4A}"/>
              </a:ext>
            </a:extLst>
          </p:cNvPr>
          <p:cNvSpPr/>
          <p:nvPr/>
        </p:nvSpPr>
        <p:spPr>
          <a:xfrm>
            <a:off x="174163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C022B-8704-442E-A66D-DF6FECA2DF01}"/>
              </a:ext>
            </a:extLst>
          </p:cNvPr>
          <p:cNvSpPr/>
          <p:nvPr/>
        </p:nvSpPr>
        <p:spPr>
          <a:xfrm>
            <a:off x="182975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DD3DCB-DB98-4EDF-87E0-A7F437B1EFC8}"/>
              </a:ext>
            </a:extLst>
          </p:cNvPr>
          <p:cNvSpPr/>
          <p:nvPr/>
        </p:nvSpPr>
        <p:spPr>
          <a:xfrm>
            <a:off x="191787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ECB8FA-A4D7-4FE2-8BA8-36684E6EBCE6}"/>
              </a:ext>
            </a:extLst>
          </p:cNvPr>
          <p:cNvSpPr/>
          <p:nvPr/>
        </p:nvSpPr>
        <p:spPr>
          <a:xfrm>
            <a:off x="200600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447DC5-655D-4A88-9F12-619B965EFD5F}"/>
              </a:ext>
            </a:extLst>
          </p:cNvPr>
          <p:cNvSpPr/>
          <p:nvPr/>
        </p:nvSpPr>
        <p:spPr>
          <a:xfrm>
            <a:off x="209412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7C6278-7B02-4C63-9F93-867672B1A4D6}"/>
              </a:ext>
            </a:extLst>
          </p:cNvPr>
          <p:cNvSpPr/>
          <p:nvPr/>
        </p:nvSpPr>
        <p:spPr>
          <a:xfrm>
            <a:off x="218225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F1F33B-7B77-40C0-B76D-1A64818765BC}"/>
              </a:ext>
            </a:extLst>
          </p:cNvPr>
          <p:cNvSpPr/>
          <p:nvPr/>
        </p:nvSpPr>
        <p:spPr>
          <a:xfrm>
            <a:off x="227037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E6C75B-E9A4-4489-9227-E29871EDAE81}"/>
              </a:ext>
            </a:extLst>
          </p:cNvPr>
          <p:cNvSpPr/>
          <p:nvPr/>
        </p:nvSpPr>
        <p:spPr>
          <a:xfrm>
            <a:off x="235849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52D3E7-6010-43AB-AB1D-CDD778521F7D}"/>
              </a:ext>
            </a:extLst>
          </p:cNvPr>
          <p:cNvSpPr/>
          <p:nvPr/>
        </p:nvSpPr>
        <p:spPr>
          <a:xfrm>
            <a:off x="244662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31D9AF-B02A-48AE-B7FB-385E03B269FE}"/>
              </a:ext>
            </a:extLst>
          </p:cNvPr>
          <p:cNvSpPr/>
          <p:nvPr/>
        </p:nvSpPr>
        <p:spPr>
          <a:xfrm>
            <a:off x="253474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923CE44-F0CB-4C98-8851-09141049E4DF}"/>
              </a:ext>
            </a:extLst>
          </p:cNvPr>
          <p:cNvSpPr/>
          <p:nvPr/>
        </p:nvSpPr>
        <p:spPr>
          <a:xfrm>
            <a:off x="262287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0B9DC2-BC4D-48F1-BB38-49037F732186}"/>
              </a:ext>
            </a:extLst>
          </p:cNvPr>
          <p:cNvSpPr/>
          <p:nvPr/>
        </p:nvSpPr>
        <p:spPr>
          <a:xfrm>
            <a:off x="271099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DA5B93-C170-4337-9BC2-0A96EF271913}"/>
              </a:ext>
            </a:extLst>
          </p:cNvPr>
          <p:cNvSpPr/>
          <p:nvPr/>
        </p:nvSpPr>
        <p:spPr>
          <a:xfrm>
            <a:off x="279911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3E7784-CDC9-4507-AAD5-AA0764304E19}"/>
              </a:ext>
            </a:extLst>
          </p:cNvPr>
          <p:cNvSpPr/>
          <p:nvPr/>
        </p:nvSpPr>
        <p:spPr>
          <a:xfrm>
            <a:off x="288724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E02AD9-3BE7-4A9B-9980-109D87AD4C5A}"/>
              </a:ext>
            </a:extLst>
          </p:cNvPr>
          <p:cNvSpPr/>
          <p:nvPr/>
        </p:nvSpPr>
        <p:spPr>
          <a:xfrm>
            <a:off x="297536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3E2FD7-5503-434D-AB7D-C300CB5E8ABD}"/>
              </a:ext>
            </a:extLst>
          </p:cNvPr>
          <p:cNvSpPr/>
          <p:nvPr/>
        </p:nvSpPr>
        <p:spPr>
          <a:xfrm>
            <a:off x="306349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664FC6-07F1-4AE5-975B-6F1FB13E418A}"/>
              </a:ext>
            </a:extLst>
          </p:cNvPr>
          <p:cNvSpPr/>
          <p:nvPr/>
        </p:nvSpPr>
        <p:spPr>
          <a:xfrm>
            <a:off x="315161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3881FD-83A9-40A1-9A5D-7138DDC7846B}"/>
              </a:ext>
            </a:extLst>
          </p:cNvPr>
          <p:cNvSpPr/>
          <p:nvPr/>
        </p:nvSpPr>
        <p:spPr>
          <a:xfrm>
            <a:off x="323973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6E0242C-5211-4E9E-8E35-DA0CB274D36E}"/>
              </a:ext>
            </a:extLst>
          </p:cNvPr>
          <p:cNvSpPr/>
          <p:nvPr/>
        </p:nvSpPr>
        <p:spPr>
          <a:xfrm>
            <a:off x="332786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193A5E-E70C-4B9E-807E-29A8995D1E93}"/>
              </a:ext>
            </a:extLst>
          </p:cNvPr>
          <p:cNvSpPr/>
          <p:nvPr/>
        </p:nvSpPr>
        <p:spPr>
          <a:xfrm>
            <a:off x="341598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1ABEB6-66AA-4559-B47B-2BC73F72A06A}"/>
              </a:ext>
            </a:extLst>
          </p:cNvPr>
          <p:cNvSpPr/>
          <p:nvPr/>
        </p:nvSpPr>
        <p:spPr>
          <a:xfrm>
            <a:off x="350411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40758A3-9DFE-46C7-AB68-74D12F54BBC8}"/>
              </a:ext>
            </a:extLst>
          </p:cNvPr>
          <p:cNvSpPr/>
          <p:nvPr/>
        </p:nvSpPr>
        <p:spPr>
          <a:xfrm>
            <a:off x="359223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DD3B99-842D-4EAF-828D-56D8432B1842}"/>
              </a:ext>
            </a:extLst>
          </p:cNvPr>
          <p:cNvSpPr/>
          <p:nvPr/>
        </p:nvSpPr>
        <p:spPr>
          <a:xfrm>
            <a:off x="368035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B2C366-53F2-4487-8F3A-53F0052B6FEA}"/>
              </a:ext>
            </a:extLst>
          </p:cNvPr>
          <p:cNvSpPr/>
          <p:nvPr/>
        </p:nvSpPr>
        <p:spPr>
          <a:xfrm>
            <a:off x="376848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C19318-4EDF-4BD7-998B-729B885BFF8D}"/>
              </a:ext>
            </a:extLst>
          </p:cNvPr>
          <p:cNvSpPr/>
          <p:nvPr/>
        </p:nvSpPr>
        <p:spPr>
          <a:xfrm>
            <a:off x="385660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970228-6C88-45C1-91B1-B110AA9E03A5}"/>
              </a:ext>
            </a:extLst>
          </p:cNvPr>
          <p:cNvSpPr/>
          <p:nvPr/>
        </p:nvSpPr>
        <p:spPr>
          <a:xfrm>
            <a:off x="394473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A7A3A5-8B2F-46B8-85C3-7206BCCF9C36}"/>
              </a:ext>
            </a:extLst>
          </p:cNvPr>
          <p:cNvSpPr/>
          <p:nvPr/>
        </p:nvSpPr>
        <p:spPr>
          <a:xfrm>
            <a:off x="403285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E14CEB-1C55-431D-9310-352A11A9C22B}"/>
              </a:ext>
            </a:extLst>
          </p:cNvPr>
          <p:cNvSpPr/>
          <p:nvPr/>
        </p:nvSpPr>
        <p:spPr>
          <a:xfrm>
            <a:off x="412097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7AF5325-FC61-424A-AFCC-EED8E8D396CF}"/>
              </a:ext>
            </a:extLst>
          </p:cNvPr>
          <p:cNvSpPr/>
          <p:nvPr/>
        </p:nvSpPr>
        <p:spPr>
          <a:xfrm>
            <a:off x="420910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A6F5872-E3CB-4024-A2BB-0E288D123672}"/>
              </a:ext>
            </a:extLst>
          </p:cNvPr>
          <p:cNvSpPr/>
          <p:nvPr/>
        </p:nvSpPr>
        <p:spPr>
          <a:xfrm>
            <a:off x="429722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947B340-B210-4AE5-8BF7-119EDA887695}"/>
              </a:ext>
            </a:extLst>
          </p:cNvPr>
          <p:cNvSpPr/>
          <p:nvPr/>
        </p:nvSpPr>
        <p:spPr>
          <a:xfrm>
            <a:off x="438535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8400AE9-6E3B-45C2-A946-CBCAA827DD6E}"/>
              </a:ext>
            </a:extLst>
          </p:cNvPr>
          <p:cNvSpPr/>
          <p:nvPr/>
        </p:nvSpPr>
        <p:spPr>
          <a:xfrm>
            <a:off x="447347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1E10BF0-2208-4C77-B92E-A9360842EDD8}"/>
              </a:ext>
            </a:extLst>
          </p:cNvPr>
          <p:cNvSpPr/>
          <p:nvPr/>
        </p:nvSpPr>
        <p:spPr>
          <a:xfrm>
            <a:off x="456159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88F76F-DA6A-4ACB-AB09-F6C8AEB9761E}"/>
              </a:ext>
            </a:extLst>
          </p:cNvPr>
          <p:cNvSpPr/>
          <p:nvPr/>
        </p:nvSpPr>
        <p:spPr>
          <a:xfrm>
            <a:off x="464972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BB5AB05-580E-46AF-A85E-0D27B8FC8ACA}"/>
              </a:ext>
            </a:extLst>
          </p:cNvPr>
          <p:cNvSpPr/>
          <p:nvPr/>
        </p:nvSpPr>
        <p:spPr>
          <a:xfrm>
            <a:off x="473784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0A8A69-1668-4859-BAE2-7C98A253E530}"/>
              </a:ext>
            </a:extLst>
          </p:cNvPr>
          <p:cNvSpPr/>
          <p:nvPr/>
        </p:nvSpPr>
        <p:spPr>
          <a:xfrm>
            <a:off x="482597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777362A-B099-4AAC-A650-2C66918D8E9C}"/>
              </a:ext>
            </a:extLst>
          </p:cNvPr>
          <p:cNvSpPr/>
          <p:nvPr/>
        </p:nvSpPr>
        <p:spPr>
          <a:xfrm>
            <a:off x="491409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4DEADAA-DAE5-4C3C-B6AC-AAD8DEBD200F}"/>
              </a:ext>
            </a:extLst>
          </p:cNvPr>
          <p:cNvSpPr/>
          <p:nvPr/>
        </p:nvSpPr>
        <p:spPr>
          <a:xfrm>
            <a:off x="500221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310882-1418-4CFC-8363-54042ED3F798}"/>
              </a:ext>
            </a:extLst>
          </p:cNvPr>
          <p:cNvSpPr/>
          <p:nvPr/>
        </p:nvSpPr>
        <p:spPr>
          <a:xfrm>
            <a:off x="509034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CC51B6D-FD5E-47C5-B03B-82B167F7ECB6}"/>
              </a:ext>
            </a:extLst>
          </p:cNvPr>
          <p:cNvSpPr/>
          <p:nvPr/>
        </p:nvSpPr>
        <p:spPr>
          <a:xfrm>
            <a:off x="517846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BB1D4A6-CCAC-45A9-953E-2A2E11497BD4}"/>
              </a:ext>
            </a:extLst>
          </p:cNvPr>
          <p:cNvSpPr/>
          <p:nvPr/>
        </p:nvSpPr>
        <p:spPr>
          <a:xfrm>
            <a:off x="526659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10E9F1B-53F8-4AA1-91A6-09F22E89D387}"/>
              </a:ext>
            </a:extLst>
          </p:cNvPr>
          <p:cNvSpPr/>
          <p:nvPr/>
        </p:nvSpPr>
        <p:spPr>
          <a:xfrm>
            <a:off x="535471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96BE10C-E105-4824-B323-C5F3C329BFA6}"/>
              </a:ext>
            </a:extLst>
          </p:cNvPr>
          <p:cNvSpPr/>
          <p:nvPr/>
        </p:nvSpPr>
        <p:spPr>
          <a:xfrm>
            <a:off x="544283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C245F0-B8C1-47EB-8536-931F4D7AE8D8}"/>
              </a:ext>
            </a:extLst>
          </p:cNvPr>
          <p:cNvSpPr/>
          <p:nvPr/>
        </p:nvSpPr>
        <p:spPr>
          <a:xfrm>
            <a:off x="553096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0B1186E-5C35-47E7-9660-FA7F2229D3E6}"/>
              </a:ext>
            </a:extLst>
          </p:cNvPr>
          <p:cNvSpPr/>
          <p:nvPr/>
        </p:nvSpPr>
        <p:spPr>
          <a:xfrm>
            <a:off x="561908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F7430EE-094B-48EB-9E9D-99F9299AD5E5}"/>
              </a:ext>
            </a:extLst>
          </p:cNvPr>
          <p:cNvSpPr/>
          <p:nvPr/>
        </p:nvSpPr>
        <p:spPr>
          <a:xfrm>
            <a:off x="570721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2AEE25-A42D-4D2F-8258-570A7C62730F}"/>
              </a:ext>
            </a:extLst>
          </p:cNvPr>
          <p:cNvSpPr/>
          <p:nvPr/>
        </p:nvSpPr>
        <p:spPr>
          <a:xfrm>
            <a:off x="579533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31E4A78-3637-4D3B-BF0F-D203C8625928}"/>
              </a:ext>
            </a:extLst>
          </p:cNvPr>
          <p:cNvSpPr/>
          <p:nvPr/>
        </p:nvSpPr>
        <p:spPr>
          <a:xfrm>
            <a:off x="588345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BFAA1C0-FC53-441E-B415-D45A4B7F44B9}"/>
              </a:ext>
            </a:extLst>
          </p:cNvPr>
          <p:cNvSpPr/>
          <p:nvPr/>
        </p:nvSpPr>
        <p:spPr>
          <a:xfrm>
            <a:off x="597158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7F216EC-F5E7-47CB-8A35-909FA2F08C8A}"/>
              </a:ext>
            </a:extLst>
          </p:cNvPr>
          <p:cNvSpPr/>
          <p:nvPr/>
        </p:nvSpPr>
        <p:spPr>
          <a:xfrm>
            <a:off x="605970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443895-5E74-4F03-9042-43D2ECB25241}"/>
              </a:ext>
            </a:extLst>
          </p:cNvPr>
          <p:cNvSpPr/>
          <p:nvPr/>
        </p:nvSpPr>
        <p:spPr>
          <a:xfrm>
            <a:off x="614783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1029560-C501-497D-A0A7-BBA15B2987DC}"/>
              </a:ext>
            </a:extLst>
          </p:cNvPr>
          <p:cNvSpPr/>
          <p:nvPr/>
        </p:nvSpPr>
        <p:spPr>
          <a:xfrm>
            <a:off x="623595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15D2B7E-5F30-4178-982A-6E3F6588BD5E}"/>
              </a:ext>
            </a:extLst>
          </p:cNvPr>
          <p:cNvSpPr/>
          <p:nvPr/>
        </p:nvSpPr>
        <p:spPr>
          <a:xfrm>
            <a:off x="632407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1D0C808-1F66-42B1-8F89-141F14F97CE7}"/>
              </a:ext>
            </a:extLst>
          </p:cNvPr>
          <p:cNvSpPr/>
          <p:nvPr/>
        </p:nvSpPr>
        <p:spPr>
          <a:xfrm>
            <a:off x="641220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6DC8AF7-E0FE-4FC1-BFEC-50B61D13DCDB}"/>
              </a:ext>
            </a:extLst>
          </p:cNvPr>
          <p:cNvSpPr/>
          <p:nvPr/>
        </p:nvSpPr>
        <p:spPr>
          <a:xfrm>
            <a:off x="650032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709C04F-C036-4023-A1AC-75DF2C1D9E15}"/>
              </a:ext>
            </a:extLst>
          </p:cNvPr>
          <p:cNvSpPr/>
          <p:nvPr/>
        </p:nvSpPr>
        <p:spPr>
          <a:xfrm>
            <a:off x="658845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5102173-D6C6-4ADA-A107-D51AEF4231E5}"/>
              </a:ext>
            </a:extLst>
          </p:cNvPr>
          <p:cNvSpPr/>
          <p:nvPr/>
        </p:nvSpPr>
        <p:spPr>
          <a:xfrm>
            <a:off x="667657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BF7E8CD-EB0C-4128-B8F8-7A0E83761210}"/>
              </a:ext>
            </a:extLst>
          </p:cNvPr>
          <p:cNvSpPr/>
          <p:nvPr/>
        </p:nvSpPr>
        <p:spPr>
          <a:xfrm>
            <a:off x="676469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5F81B22-8705-4E12-9F58-304EF0B741AB}"/>
              </a:ext>
            </a:extLst>
          </p:cNvPr>
          <p:cNvSpPr/>
          <p:nvPr/>
        </p:nvSpPr>
        <p:spPr>
          <a:xfrm>
            <a:off x="685282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61832C0-7A0E-4105-8A26-ABD53ED397C2}"/>
              </a:ext>
            </a:extLst>
          </p:cNvPr>
          <p:cNvSpPr/>
          <p:nvPr/>
        </p:nvSpPr>
        <p:spPr>
          <a:xfrm>
            <a:off x="694094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DCDF99C-4B17-43B8-AD42-636C21480593}"/>
              </a:ext>
            </a:extLst>
          </p:cNvPr>
          <p:cNvSpPr/>
          <p:nvPr/>
        </p:nvSpPr>
        <p:spPr>
          <a:xfrm>
            <a:off x="702907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F9169D2-944B-4283-AA7A-2074FD5988A9}"/>
              </a:ext>
            </a:extLst>
          </p:cNvPr>
          <p:cNvSpPr/>
          <p:nvPr/>
        </p:nvSpPr>
        <p:spPr>
          <a:xfrm>
            <a:off x="711719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BC2B7FD-91F4-4778-9018-B55656EABFB1}"/>
              </a:ext>
            </a:extLst>
          </p:cNvPr>
          <p:cNvSpPr/>
          <p:nvPr/>
        </p:nvSpPr>
        <p:spPr>
          <a:xfrm>
            <a:off x="720531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48C573-E2D2-49C7-B74E-FA2B773AC781}"/>
              </a:ext>
            </a:extLst>
          </p:cNvPr>
          <p:cNvSpPr/>
          <p:nvPr/>
        </p:nvSpPr>
        <p:spPr>
          <a:xfrm>
            <a:off x="729344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160FAFB-3B6C-4A8D-AAA4-DE70D0E3C360}"/>
              </a:ext>
            </a:extLst>
          </p:cNvPr>
          <p:cNvSpPr/>
          <p:nvPr/>
        </p:nvSpPr>
        <p:spPr>
          <a:xfrm>
            <a:off x="738156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D0CF979-6B71-42A9-B21D-0FB0DFD0EF48}"/>
              </a:ext>
            </a:extLst>
          </p:cNvPr>
          <p:cNvSpPr/>
          <p:nvPr/>
        </p:nvSpPr>
        <p:spPr>
          <a:xfrm>
            <a:off x="746969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D7C5A71-C66F-4518-9D19-9D9D2A05172B}"/>
              </a:ext>
            </a:extLst>
          </p:cNvPr>
          <p:cNvSpPr/>
          <p:nvPr/>
        </p:nvSpPr>
        <p:spPr>
          <a:xfrm>
            <a:off x="755781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4EF462F-C08F-4E8E-9294-2AB586C0EB09}"/>
              </a:ext>
            </a:extLst>
          </p:cNvPr>
          <p:cNvSpPr/>
          <p:nvPr/>
        </p:nvSpPr>
        <p:spPr>
          <a:xfrm>
            <a:off x="764595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FD7EC72-15E0-4227-BADA-F5CDD111924A}"/>
              </a:ext>
            </a:extLst>
          </p:cNvPr>
          <p:cNvSpPr/>
          <p:nvPr/>
        </p:nvSpPr>
        <p:spPr>
          <a:xfrm>
            <a:off x="789475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9AF33C5-B412-46DA-BF1E-A23B32BF9176}"/>
              </a:ext>
            </a:extLst>
          </p:cNvPr>
          <p:cNvSpPr/>
          <p:nvPr/>
        </p:nvSpPr>
        <p:spPr>
          <a:xfrm>
            <a:off x="798287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A2D2D7-F429-4DBB-AE35-A663A12A302C}"/>
              </a:ext>
            </a:extLst>
          </p:cNvPr>
          <p:cNvSpPr/>
          <p:nvPr/>
        </p:nvSpPr>
        <p:spPr>
          <a:xfrm>
            <a:off x="807100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6DF5B88-89BF-4C00-A53D-03A48930ABF2}"/>
              </a:ext>
            </a:extLst>
          </p:cNvPr>
          <p:cNvSpPr/>
          <p:nvPr/>
        </p:nvSpPr>
        <p:spPr>
          <a:xfrm>
            <a:off x="815912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B4D7DA0-8AD8-4446-80D7-706040349911}"/>
              </a:ext>
            </a:extLst>
          </p:cNvPr>
          <p:cNvSpPr/>
          <p:nvPr/>
        </p:nvSpPr>
        <p:spPr>
          <a:xfrm>
            <a:off x="824725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1DC8E21-3E5A-4589-9E2F-A1C36645651D}"/>
              </a:ext>
            </a:extLst>
          </p:cNvPr>
          <p:cNvSpPr/>
          <p:nvPr/>
        </p:nvSpPr>
        <p:spPr>
          <a:xfrm>
            <a:off x="833537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7CD0613-B1ED-46F6-94BD-BBA74AD5A60F}"/>
              </a:ext>
            </a:extLst>
          </p:cNvPr>
          <p:cNvSpPr/>
          <p:nvPr/>
        </p:nvSpPr>
        <p:spPr>
          <a:xfrm>
            <a:off x="842349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F10B0E8-31CD-45B1-A2AA-6ECEF7835E06}"/>
              </a:ext>
            </a:extLst>
          </p:cNvPr>
          <p:cNvSpPr/>
          <p:nvPr/>
        </p:nvSpPr>
        <p:spPr>
          <a:xfrm>
            <a:off x="851162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2445E4E-6B8E-4491-9B4A-D1C42DB4CA94}"/>
              </a:ext>
            </a:extLst>
          </p:cNvPr>
          <p:cNvSpPr/>
          <p:nvPr/>
        </p:nvSpPr>
        <p:spPr>
          <a:xfrm>
            <a:off x="859974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8A86851-9350-43B3-9487-288C03D2243B}"/>
              </a:ext>
            </a:extLst>
          </p:cNvPr>
          <p:cNvSpPr/>
          <p:nvPr/>
        </p:nvSpPr>
        <p:spPr>
          <a:xfrm>
            <a:off x="868787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FAAE9FD-70D7-46D8-B6E7-490F5DCC382A}"/>
              </a:ext>
            </a:extLst>
          </p:cNvPr>
          <p:cNvSpPr/>
          <p:nvPr/>
        </p:nvSpPr>
        <p:spPr>
          <a:xfrm>
            <a:off x="877599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A46A8C2-4DE3-4A3F-90B0-5ABBE2558F30}"/>
              </a:ext>
            </a:extLst>
          </p:cNvPr>
          <p:cNvSpPr/>
          <p:nvPr/>
        </p:nvSpPr>
        <p:spPr>
          <a:xfrm>
            <a:off x="886411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2E5B508-CC5C-43B9-9456-77086FCF7351}"/>
              </a:ext>
            </a:extLst>
          </p:cNvPr>
          <p:cNvSpPr/>
          <p:nvPr/>
        </p:nvSpPr>
        <p:spPr>
          <a:xfrm>
            <a:off x="895224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CB87BFD-5EDF-425D-A0C4-9A0B1944DAF8}"/>
              </a:ext>
            </a:extLst>
          </p:cNvPr>
          <p:cNvSpPr/>
          <p:nvPr/>
        </p:nvSpPr>
        <p:spPr>
          <a:xfrm>
            <a:off x="904036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662F8AF-A2DF-41B4-BBF9-2725ED1A625A}"/>
              </a:ext>
            </a:extLst>
          </p:cNvPr>
          <p:cNvSpPr/>
          <p:nvPr/>
        </p:nvSpPr>
        <p:spPr>
          <a:xfrm>
            <a:off x="912849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439771E-6206-4900-99D9-F65BF3B5269A}"/>
              </a:ext>
            </a:extLst>
          </p:cNvPr>
          <p:cNvSpPr/>
          <p:nvPr/>
        </p:nvSpPr>
        <p:spPr>
          <a:xfrm>
            <a:off x="921663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8F8AF6E-F05F-401A-81B7-4CEA67D6736C}"/>
              </a:ext>
            </a:extLst>
          </p:cNvPr>
          <p:cNvSpPr/>
          <p:nvPr/>
        </p:nvSpPr>
        <p:spPr>
          <a:xfrm>
            <a:off x="969885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E31C1CF-5897-4ADF-99F4-6544E7B63BF8}"/>
              </a:ext>
            </a:extLst>
          </p:cNvPr>
          <p:cNvSpPr/>
          <p:nvPr/>
        </p:nvSpPr>
        <p:spPr>
          <a:xfrm>
            <a:off x="978698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A491A4F-FE5D-43A6-9B01-3CE9E6D6A3A2}"/>
              </a:ext>
            </a:extLst>
          </p:cNvPr>
          <p:cNvSpPr/>
          <p:nvPr/>
        </p:nvSpPr>
        <p:spPr>
          <a:xfrm>
            <a:off x="987510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F3CF42-FB08-4549-8801-889B09776CD4}"/>
              </a:ext>
            </a:extLst>
          </p:cNvPr>
          <p:cNvSpPr/>
          <p:nvPr/>
        </p:nvSpPr>
        <p:spPr>
          <a:xfrm>
            <a:off x="996323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E2E01BF-1F4F-42FD-80E8-3E2ECA755E0F}"/>
              </a:ext>
            </a:extLst>
          </p:cNvPr>
          <p:cNvSpPr/>
          <p:nvPr/>
        </p:nvSpPr>
        <p:spPr>
          <a:xfrm>
            <a:off x="1005135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4D67560-6498-4E00-8AA4-09BA0A603526}"/>
              </a:ext>
            </a:extLst>
          </p:cNvPr>
          <p:cNvSpPr/>
          <p:nvPr/>
        </p:nvSpPr>
        <p:spPr>
          <a:xfrm>
            <a:off x="1013947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B2968AF-CEE6-45F9-99D4-2AAD149B2AD6}"/>
              </a:ext>
            </a:extLst>
          </p:cNvPr>
          <p:cNvSpPr/>
          <p:nvPr/>
        </p:nvSpPr>
        <p:spPr>
          <a:xfrm>
            <a:off x="1022760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A259119-BF97-4B16-813A-DF1919F88413}"/>
              </a:ext>
            </a:extLst>
          </p:cNvPr>
          <p:cNvSpPr/>
          <p:nvPr/>
        </p:nvSpPr>
        <p:spPr>
          <a:xfrm>
            <a:off x="1031572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207ED08-6A96-4191-A908-3A0D4FDEA02D}"/>
              </a:ext>
            </a:extLst>
          </p:cNvPr>
          <p:cNvSpPr/>
          <p:nvPr/>
        </p:nvSpPr>
        <p:spPr>
          <a:xfrm>
            <a:off x="1040385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BA995BB-F46D-4FAF-A876-7E2790F83B06}"/>
              </a:ext>
            </a:extLst>
          </p:cNvPr>
          <p:cNvSpPr/>
          <p:nvPr/>
        </p:nvSpPr>
        <p:spPr>
          <a:xfrm>
            <a:off x="1049197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6DB7DF0-62C7-437E-86BA-E00CFF20523C}"/>
              </a:ext>
            </a:extLst>
          </p:cNvPr>
          <p:cNvSpPr/>
          <p:nvPr/>
        </p:nvSpPr>
        <p:spPr>
          <a:xfrm>
            <a:off x="10580099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0D6E8E3-2702-464F-8EF1-0E8A0C416B5E}"/>
              </a:ext>
            </a:extLst>
          </p:cNvPr>
          <p:cNvSpPr/>
          <p:nvPr/>
        </p:nvSpPr>
        <p:spPr>
          <a:xfrm>
            <a:off x="10668223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A76C544-3333-4DC7-9A40-B16491C66FE4}"/>
              </a:ext>
            </a:extLst>
          </p:cNvPr>
          <p:cNvSpPr/>
          <p:nvPr/>
        </p:nvSpPr>
        <p:spPr>
          <a:xfrm>
            <a:off x="1075634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01BAE81-8B91-44EA-A537-0B74343F8EDB}"/>
              </a:ext>
            </a:extLst>
          </p:cNvPr>
          <p:cNvSpPr/>
          <p:nvPr/>
        </p:nvSpPr>
        <p:spPr>
          <a:xfrm>
            <a:off x="10844471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FEBEBD8-9331-4D4D-9A0C-5871CF151784}"/>
              </a:ext>
            </a:extLst>
          </p:cNvPr>
          <p:cNvSpPr/>
          <p:nvPr/>
        </p:nvSpPr>
        <p:spPr>
          <a:xfrm>
            <a:off x="10932595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1AF8F77-7558-4A54-A3E0-12BA1ABDB477}"/>
              </a:ext>
            </a:extLst>
          </p:cNvPr>
          <p:cNvSpPr/>
          <p:nvPr/>
        </p:nvSpPr>
        <p:spPr>
          <a:xfrm>
            <a:off x="11020737" y="1501637"/>
            <a:ext cx="88343" cy="7421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0EE0D573-1A65-414B-BAC5-3331F4A4DBBA}"/>
              </a:ext>
            </a:extLst>
          </p:cNvPr>
          <p:cNvSpPr txBox="1"/>
          <p:nvPr/>
        </p:nvSpPr>
        <p:spPr>
          <a:xfrm>
            <a:off x="9701103" y="24389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/>
                </a:solidFill>
                <a:latin typeface="+mj-ea"/>
                <a:ea typeface="+mj-ea"/>
              </a:rPr>
              <a:t>測試資料</a:t>
            </a:r>
            <a:endParaRPr lang="zh-TW" altLang="en-US" sz="3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6" name="左大括弧 145">
            <a:extLst>
              <a:ext uri="{FF2B5EF4-FFF2-40B4-BE49-F238E27FC236}">
                <a16:creationId xmlns:a16="http://schemas.microsoft.com/office/drawing/2014/main" id="{F9A4E901-3FB9-4B9A-9FE2-786C8ED53C31}"/>
              </a:ext>
            </a:extLst>
          </p:cNvPr>
          <p:cNvSpPr/>
          <p:nvPr/>
        </p:nvSpPr>
        <p:spPr>
          <a:xfrm rot="16200000">
            <a:off x="10312334" y="1630283"/>
            <a:ext cx="183269" cy="1410221"/>
          </a:xfrm>
          <a:prstGeom prst="leftBrace">
            <a:avLst>
              <a:gd name="adj1" fmla="val 188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7" name="圖片 146">
            <a:extLst>
              <a:ext uri="{FF2B5EF4-FFF2-40B4-BE49-F238E27FC236}">
                <a16:creationId xmlns:a16="http://schemas.microsoft.com/office/drawing/2014/main" id="{DF4869B0-A540-487C-B052-2CEE3B48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10" y="3588031"/>
            <a:ext cx="5896071" cy="29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A547-1FF6-4767-80E3-9F054356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超參數的最佳化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31C6C3-C734-4949-A45D-DBB409DAA011}"/>
              </a:ext>
            </a:extLst>
          </p:cNvPr>
          <p:cNvSpPr/>
          <p:nvPr/>
        </p:nvSpPr>
        <p:spPr>
          <a:xfrm>
            <a:off x="455846" y="2491475"/>
            <a:ext cx="19177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設定超參數範圍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B3903AF-1FA2-4AA0-9399-EF18354E4F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73546" y="2910575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AADCD49-172B-43DB-A1A1-C2D9307DB569}"/>
              </a:ext>
            </a:extLst>
          </p:cNvPr>
          <p:cNvSpPr/>
          <p:nvPr/>
        </p:nvSpPr>
        <p:spPr>
          <a:xfrm>
            <a:off x="3237146" y="2491475"/>
            <a:ext cx="210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從範圍中隨機取樣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8A3CE6-AE4E-4846-9D99-C6F40F8AC565}"/>
              </a:ext>
            </a:extLst>
          </p:cNvPr>
          <p:cNvCxnSpPr>
            <a:cxnSpLocks/>
          </p:cNvCxnSpPr>
          <p:nvPr/>
        </p:nvCxnSpPr>
        <p:spPr>
          <a:xfrm flipV="1">
            <a:off x="5345346" y="2910575"/>
            <a:ext cx="863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A4ED7CC-09CC-491D-B1D7-C667DFC686A4}"/>
              </a:ext>
            </a:extLst>
          </p:cNvPr>
          <p:cNvSpPr/>
          <p:nvPr/>
        </p:nvSpPr>
        <p:spPr>
          <a:xfrm>
            <a:off x="6208946" y="2491475"/>
            <a:ext cx="210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學習並評估準確度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設定較小</a:t>
            </a:r>
            <a:r>
              <a:rPr lang="en-US" altLang="zh-TW" dirty="0">
                <a:latin typeface="+mj-ea"/>
                <a:ea typeface="+mj-ea"/>
              </a:rPr>
              <a:t>epoch)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91B08-5139-4EA4-AE2C-A1634C5A41F7}"/>
              </a:ext>
            </a:extLst>
          </p:cNvPr>
          <p:cNvSpPr/>
          <p:nvPr/>
        </p:nvSpPr>
        <p:spPr>
          <a:xfrm>
            <a:off x="5218346" y="3647175"/>
            <a:ext cx="1295400" cy="444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重複多次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022BDE6E-BC63-4622-AD77-B94BA6254DEF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rot="5400000">
            <a:off x="6618521" y="3224900"/>
            <a:ext cx="539750" cy="749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74E5258-EFB9-497D-9F4A-4811444856E0}"/>
              </a:ext>
            </a:extLst>
          </p:cNvPr>
          <p:cNvCxnSpPr>
            <a:cxnSpLocks/>
            <a:stCxn id="12" idx="1"/>
            <a:endCxn id="7" idx="2"/>
          </p:cNvCxnSpPr>
          <p:nvPr/>
        </p:nvCxnSpPr>
        <p:spPr>
          <a:xfrm rot="10800000">
            <a:off x="4291246" y="3329675"/>
            <a:ext cx="927100" cy="539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2218234-E6C8-442C-82BF-C1FB1A92B3BB}"/>
              </a:ext>
            </a:extLst>
          </p:cNvPr>
          <p:cNvSpPr/>
          <p:nvPr/>
        </p:nvSpPr>
        <p:spPr>
          <a:xfrm>
            <a:off x="9366276" y="2544655"/>
            <a:ext cx="1295400" cy="7318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j-ea"/>
                <a:ea typeface="+mj-ea"/>
              </a:rPr>
              <a:t>縮小超參數範圍</a:t>
            </a:r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id="{CA0C6AA9-52D9-4BC5-BFAE-5FEB73F7497C}"/>
              </a:ext>
            </a:extLst>
          </p:cNvPr>
          <p:cNvSpPr/>
          <p:nvPr/>
        </p:nvSpPr>
        <p:spPr>
          <a:xfrm>
            <a:off x="9926180" y="340100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64370E-0AA3-49DC-AA75-AE2CBDB10CE4}"/>
              </a:ext>
            </a:extLst>
          </p:cNvPr>
          <p:cNvSpPr/>
          <p:nvPr/>
        </p:nvSpPr>
        <p:spPr>
          <a:xfrm>
            <a:off x="8973680" y="3931230"/>
            <a:ext cx="21082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2060"/>
                </a:solidFill>
                <a:latin typeface="+mj-ea"/>
                <a:ea typeface="+mj-ea"/>
              </a:rPr>
              <a:t>從範圍中隨機值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6F7637B-1A64-471A-A242-0CFCDA6F067B}"/>
              </a:ext>
            </a:extLst>
          </p:cNvPr>
          <p:cNvSpPr txBox="1"/>
          <p:nvPr/>
        </p:nvSpPr>
        <p:spPr>
          <a:xfrm>
            <a:off x="172278" y="345457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以「</a:t>
            </a:r>
            <a:r>
              <a:rPr lang="en-US" altLang="zh-TW" dirty="0">
                <a:latin typeface="+mj-ea"/>
                <a:ea typeface="+mj-ea"/>
              </a:rPr>
              <a:t>10</a:t>
            </a:r>
            <a:r>
              <a:rPr lang="zh-TW" altLang="en-US" dirty="0">
                <a:latin typeface="+mj-ea"/>
                <a:ea typeface="+mj-ea"/>
              </a:rPr>
              <a:t>的次方」概略設定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9DB15C4-9411-465A-BC04-E0DF2D08E4F9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8317146" y="2910575"/>
            <a:ext cx="1049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笑臉 23">
            <a:extLst>
              <a:ext uri="{FF2B5EF4-FFF2-40B4-BE49-F238E27FC236}">
                <a16:creationId xmlns:a16="http://schemas.microsoft.com/office/drawing/2014/main" id="{7FA7F8ED-49D3-4404-AA29-835BEE64D4C3}"/>
              </a:ext>
            </a:extLst>
          </p:cNvPr>
          <p:cNvSpPr/>
          <p:nvPr/>
        </p:nvSpPr>
        <p:spPr>
          <a:xfrm>
            <a:off x="10972800" y="205786"/>
            <a:ext cx="1007165" cy="8875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78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A547-1FF6-4767-80E3-9F054356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超參數的最佳化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4E76272-A801-43E5-95B9-5BC78837B201}"/>
              </a:ext>
            </a:extLst>
          </p:cNvPr>
          <p:cNvGrpSpPr/>
          <p:nvPr/>
        </p:nvGrpSpPr>
        <p:grpSpPr>
          <a:xfrm>
            <a:off x="1749287" y="1656588"/>
            <a:ext cx="8144868" cy="4794251"/>
            <a:chOff x="935632" y="1727200"/>
            <a:chExt cx="8144868" cy="4794251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2A953759-543F-4F95-9AA8-399D99A29BC6}"/>
                </a:ext>
              </a:extLst>
            </p:cNvPr>
            <p:cNvGrpSpPr/>
            <p:nvPr/>
          </p:nvGrpSpPr>
          <p:grpSpPr>
            <a:xfrm>
              <a:off x="1219200" y="1727200"/>
              <a:ext cx="7861300" cy="4794251"/>
              <a:chOff x="1219200" y="1727200"/>
              <a:chExt cx="7861300" cy="479425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31C6C3-C734-4949-A45D-DBB409DAA011}"/>
                  </a:ext>
                </a:extLst>
              </p:cNvPr>
              <p:cNvSpPr/>
              <p:nvPr/>
            </p:nvSpPr>
            <p:spPr>
              <a:xfrm>
                <a:off x="1219200" y="1727200"/>
                <a:ext cx="19177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+mj-ea"/>
                    <a:ea typeface="+mj-ea"/>
                  </a:rPr>
                  <a:t>設定超參數範圍</a:t>
                </a:r>
              </a:p>
            </p:txBody>
          </p: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B3903AF-1FA2-4AA0-9399-EF18354E4FAB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>
                <a:off x="3136900" y="2146300"/>
                <a:ext cx="86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AADCD49-172B-43DB-A1A1-C2D9307DB569}"/>
                  </a:ext>
                </a:extLst>
              </p:cNvPr>
              <p:cNvSpPr/>
              <p:nvPr/>
            </p:nvSpPr>
            <p:spPr>
              <a:xfrm>
                <a:off x="4000500" y="1727200"/>
                <a:ext cx="21082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+mj-ea"/>
                    <a:ea typeface="+mj-ea"/>
                  </a:rPr>
                  <a:t>從範圍中隨機取樣</a:t>
                </a:r>
              </a:p>
            </p:txBody>
          </p: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308A3CE6-AE4E-4846-9D99-C6F40F8AC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8700" y="2146300"/>
                <a:ext cx="863600" cy="12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A4ED7CC-09CC-491D-B1D7-C667DFC686A4}"/>
                  </a:ext>
                </a:extLst>
              </p:cNvPr>
              <p:cNvSpPr/>
              <p:nvPr/>
            </p:nvSpPr>
            <p:spPr>
              <a:xfrm>
                <a:off x="6972300" y="1727200"/>
                <a:ext cx="21082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+mj-ea"/>
                    <a:ea typeface="+mj-ea"/>
                  </a:rPr>
                  <a:t>學習並評估準確度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zh-TW" dirty="0">
                    <a:latin typeface="+mj-ea"/>
                    <a:ea typeface="+mj-ea"/>
                  </a:rPr>
                  <a:t>(</a:t>
                </a:r>
                <a:r>
                  <a:rPr lang="zh-TW" altLang="en-US" dirty="0">
                    <a:latin typeface="+mj-ea"/>
                    <a:ea typeface="+mj-ea"/>
                  </a:rPr>
                  <a:t>設定較小</a:t>
                </a:r>
                <a:r>
                  <a:rPr lang="en-US" altLang="zh-TW" dirty="0">
                    <a:latin typeface="+mj-ea"/>
                    <a:ea typeface="+mj-ea"/>
                  </a:rPr>
                  <a:t>epoch)</a:t>
                </a:r>
                <a:endParaRPr lang="zh-TW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691B08-5139-4EA4-AE2C-A1634C5A41F7}"/>
                  </a:ext>
                </a:extLst>
              </p:cNvPr>
              <p:cNvSpPr/>
              <p:nvPr/>
            </p:nvSpPr>
            <p:spPr>
              <a:xfrm>
                <a:off x="5981700" y="2882900"/>
                <a:ext cx="1295400" cy="4445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+mj-ea"/>
                    <a:ea typeface="+mj-ea"/>
                  </a:rPr>
                  <a:t>重複多次</a:t>
                </a:r>
              </a:p>
            </p:txBody>
          </p:sp>
          <p:cxnSp>
            <p:nvCxnSpPr>
              <p:cNvPr id="14" name="接點: 肘形 13">
                <a:extLst>
                  <a:ext uri="{FF2B5EF4-FFF2-40B4-BE49-F238E27FC236}">
                    <a16:creationId xmlns:a16="http://schemas.microsoft.com/office/drawing/2014/main" id="{022BDE6E-BC63-4622-AD77-B94BA6254DEF}"/>
                  </a:ext>
                </a:extLst>
              </p:cNvPr>
              <p:cNvCxnSpPr>
                <a:stCxn id="9" idx="2"/>
                <a:endCxn id="12" idx="3"/>
              </p:cNvCxnSpPr>
              <p:nvPr/>
            </p:nvCxnSpPr>
            <p:spPr>
              <a:xfrm rot="5400000">
                <a:off x="7381875" y="2460625"/>
                <a:ext cx="539750" cy="74930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接點: 肘形 15">
                <a:extLst>
                  <a:ext uri="{FF2B5EF4-FFF2-40B4-BE49-F238E27FC236}">
                    <a16:creationId xmlns:a16="http://schemas.microsoft.com/office/drawing/2014/main" id="{474E5258-EFB9-497D-9F4A-4811444856E0}"/>
                  </a:ext>
                </a:extLst>
              </p:cNvPr>
              <p:cNvCxnSpPr>
                <a:stCxn id="12" idx="1"/>
                <a:endCxn id="7" idx="2"/>
              </p:cNvCxnSpPr>
              <p:nvPr/>
            </p:nvCxnSpPr>
            <p:spPr>
              <a:xfrm rot="10800000">
                <a:off x="5054600" y="2565400"/>
                <a:ext cx="927100" cy="53975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2218234-E6C8-442C-82BF-C1FB1A92B3BB}"/>
                  </a:ext>
                </a:extLst>
              </p:cNvPr>
              <p:cNvSpPr/>
              <p:nvPr/>
            </p:nvSpPr>
            <p:spPr>
              <a:xfrm>
                <a:off x="5981700" y="4322760"/>
                <a:ext cx="1295400" cy="7318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+mj-ea"/>
                    <a:ea typeface="+mj-ea"/>
                  </a:rPr>
                  <a:t>縮小超參數範圍</a:t>
                </a:r>
              </a:p>
            </p:txBody>
          </p:sp>
          <p:cxnSp>
            <p:nvCxnSpPr>
              <p:cNvPr id="23" name="接點: 肘形 22">
                <a:extLst>
                  <a:ext uri="{FF2B5EF4-FFF2-40B4-BE49-F238E27FC236}">
                    <a16:creationId xmlns:a16="http://schemas.microsoft.com/office/drawing/2014/main" id="{D8B958D3-2B6C-4709-A4FE-BB117604A9C3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77100" y="2146300"/>
                <a:ext cx="1803400" cy="2362200"/>
              </a:xfrm>
              <a:prstGeom prst="bentConnector4">
                <a:avLst>
                  <a:gd name="adj1" fmla="val -12676"/>
                  <a:gd name="adj2" fmla="val 100000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69ED93D7-BE3D-4374-909F-7095CD0C0DD7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 rot="16200000" flipV="1">
                <a:off x="3810000" y="2336800"/>
                <a:ext cx="2362200" cy="1981200"/>
              </a:xfrm>
              <a:prstGeom prst="bentConnector4">
                <a:avLst>
                  <a:gd name="adj1" fmla="val 0"/>
                  <a:gd name="adj2" fmla="val 111538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8AC16ED-A342-4DE2-9BCC-85945E5863AA}"/>
                  </a:ext>
                </a:extLst>
              </p:cNvPr>
              <p:cNvSpPr/>
              <p:nvPr/>
            </p:nvSpPr>
            <p:spPr>
              <a:xfrm>
                <a:off x="5981700" y="3895720"/>
                <a:ext cx="1295400" cy="4445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+mj-ea"/>
                    <a:ea typeface="+mj-ea"/>
                  </a:rPr>
                  <a:t>重複多次</a:t>
                </a:r>
              </a:p>
            </p:txBody>
          </p:sp>
          <p:sp>
            <p:nvSpPr>
              <p:cNvPr id="49" name="箭號: 向下 48">
                <a:extLst>
                  <a:ext uri="{FF2B5EF4-FFF2-40B4-BE49-F238E27FC236}">
                    <a16:creationId xmlns:a16="http://schemas.microsoft.com/office/drawing/2014/main" id="{CA0C6AA9-52D9-4BC5-BFAE-5FEB73F7497C}"/>
                  </a:ext>
                </a:extLst>
              </p:cNvPr>
              <p:cNvSpPr/>
              <p:nvPr/>
            </p:nvSpPr>
            <p:spPr>
              <a:xfrm>
                <a:off x="6515100" y="5153025"/>
                <a:ext cx="228600" cy="457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C64370E-0AA3-49DC-AA75-AE2CBDB10CE4}"/>
                  </a:ext>
                </a:extLst>
              </p:cNvPr>
              <p:cNvSpPr/>
              <p:nvPr/>
            </p:nvSpPr>
            <p:spPr>
              <a:xfrm>
                <a:off x="5562600" y="5683251"/>
                <a:ext cx="2108200" cy="838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2060"/>
                    </a:solidFill>
                    <a:latin typeface="+mj-ea"/>
                    <a:ea typeface="+mj-ea"/>
                  </a:rPr>
                  <a:t>從範圍中隨機值</a:t>
                </a:r>
              </a:p>
            </p:txBody>
          </p: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F7637B-1A64-471A-A242-0CFCDA6F067B}"/>
                </a:ext>
              </a:extLst>
            </p:cNvPr>
            <p:cNvSpPr txBox="1"/>
            <p:nvPr/>
          </p:nvSpPr>
          <p:spPr>
            <a:xfrm>
              <a:off x="935632" y="2690295"/>
              <a:ext cx="275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以「</a:t>
              </a:r>
              <a:r>
                <a:rPr lang="en-US" altLang="zh-TW" dirty="0">
                  <a:latin typeface="+mj-ea"/>
                  <a:ea typeface="+mj-ea"/>
                </a:rPr>
                <a:t>10</a:t>
              </a:r>
              <a:r>
                <a:rPr lang="zh-TW" altLang="en-US" dirty="0">
                  <a:latin typeface="+mj-ea"/>
                  <a:ea typeface="+mj-ea"/>
                </a:rPr>
                <a:t>的次方」概略設定</a:t>
              </a:r>
            </a:p>
          </p:txBody>
        </p:sp>
      </p:grpSp>
      <p:sp>
        <p:nvSpPr>
          <p:cNvPr id="22" name="笑臉 21">
            <a:extLst>
              <a:ext uri="{FF2B5EF4-FFF2-40B4-BE49-F238E27FC236}">
                <a16:creationId xmlns:a16="http://schemas.microsoft.com/office/drawing/2014/main" id="{AE5C14CE-F985-4F3E-940E-4234EAEE9DE6}"/>
              </a:ext>
            </a:extLst>
          </p:cNvPr>
          <p:cNvSpPr/>
          <p:nvPr/>
        </p:nvSpPr>
        <p:spPr>
          <a:xfrm>
            <a:off x="10234568" y="232215"/>
            <a:ext cx="1476463" cy="1362623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6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1E47D-4C53-4254-B2A7-70F2F19B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執行超參數最佳化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36196C32-B990-483E-B82A-59042E282E29}"/>
                  </a:ext>
                </a:extLst>
              </p:cNvPr>
              <p:cNvSpPr txBox="1">
                <a:spLocks noGrp="1"/>
              </p:cNvSpPr>
              <p:nvPr>
                <p:ph sz="quarter" idx="1"/>
              </p:nvPr>
            </p:nvSpPr>
            <p:spPr>
              <a:xfrm>
                <a:off x="1219200" y="1447800"/>
                <a:ext cx="4624792" cy="137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設定學習的範圍</a:t>
                </a:r>
                <a:endParaRPr lang="en-US" altLang="zh-TW" sz="24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學習率：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𝑊𝑒𝑖𝑔h𝑡</m:t>
                    </m:r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𝑑𝑒𝑐𝑎𝑦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係數：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36196C32-B990-483E-B82A-59042E282E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800"/>
                <a:ext cx="4624792" cy="1370888"/>
              </a:xfrm>
              <a:prstGeom prst="rect">
                <a:avLst/>
              </a:prstGeom>
              <a:blipFill>
                <a:blip r:embed="rId2"/>
                <a:stretch>
                  <a:fillRect l="-1976" t="-3125"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CA86BAD0-EFA9-4F91-96BB-98A74F95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55472"/>
            <a:ext cx="7547460" cy="7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4E71BA-9D73-4D31-8A91-82CCB3CD9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63"/>
          <a:stretch/>
        </p:blipFill>
        <p:spPr>
          <a:xfrm>
            <a:off x="2531165" y="695948"/>
            <a:ext cx="9528313" cy="19206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E3CA293-A6C8-4A47-BC33-C5D5BCAF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6BACE6-EB34-451A-BCAB-D308CC76380D}"/>
                  </a:ext>
                </a:extLst>
              </p:cNvPr>
              <p:cNvSpPr txBox="1"/>
              <p:nvPr/>
            </p:nvSpPr>
            <p:spPr>
              <a:xfrm>
                <a:off x="6391691" y="4556570"/>
                <a:ext cx="46247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順利學習的範圍</a:t>
                </a:r>
                <a:endParaRPr lang="en-US" altLang="zh-TW" sz="24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學習率：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0.001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0.01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𝑊𝑒𝑖𝑔h𝑡</m:t>
                    </m:r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𝑑𝑒𝑐𝑎𝑦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係數：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+mj-ea"/>
                    <a:ea typeface="+mj-ea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e>
                      <m:sup>
                        <m: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6BACE6-EB34-451A-BCAB-D308CC76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91" y="4556570"/>
                <a:ext cx="4624792" cy="1200329"/>
              </a:xfrm>
              <a:prstGeom prst="rect">
                <a:avLst/>
              </a:prstGeom>
              <a:blipFill>
                <a:blip r:embed="rId3"/>
                <a:stretch>
                  <a:fillRect l="-2111" t="-3553" b="-111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637B-A33D-4DC4-BB89-EDB144A1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3037934"/>
            <a:ext cx="5283476" cy="359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BF6B8-0298-4818-8FAC-2CCFB623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隱藏層的活性化分布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D662F8-E359-4CFB-90B0-27F21EAB9E9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目的：權重的預設是否影響活性化</a:t>
                </a:r>
                <a:endParaRPr lang="en-US" altLang="zh-TW" dirty="0"/>
              </a:p>
              <a:p>
                <a:r>
                  <a:rPr lang="zh-TW" altLang="en-US" dirty="0"/>
                  <a:t>實驗函數：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權重預設值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常態分佈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TW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marL="777240" lvl="1" indent="-457200">
                  <a:buFont typeface="+mj-lt"/>
                  <a:buAutoNum type="arabicPeriod"/>
                </a:pPr>
                <a:endParaRPr lang="en-US" altLang="zh-TW" sz="1400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zh-TW" dirty="0"/>
              </a:p>
              <a:p>
                <a:pPr marL="777240" lvl="1" indent="-457200">
                  <a:buFont typeface="+mj-lt"/>
                  <a:buAutoNum type="arabicPeriod"/>
                </a:pPr>
                <a:endParaRPr lang="en-US" altLang="zh-TW" sz="1050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𝑋𝑎𝑣𝑖𝑒𝑟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預設值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預設值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D662F8-E359-4CFB-90B0-27F21EAB9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588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ronunciation_en_xavier">
            <a:hlinkClick r:id="" action="ppaction://media"/>
            <a:extLst>
              <a:ext uri="{FF2B5EF4-FFF2-40B4-BE49-F238E27FC236}">
                <a16:creationId xmlns:a16="http://schemas.microsoft.com/office/drawing/2014/main" id="{8D076294-6EF7-48C8-B9C0-398D425182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4400" y="41910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1EA6839-A429-450D-9D49-03393AA17BE4}"/>
                  </a:ext>
                </a:extLst>
              </p:cNvPr>
              <p:cNvSpPr txBox="1"/>
              <p:nvPr/>
            </p:nvSpPr>
            <p:spPr>
              <a:xfrm>
                <a:off x="1524000" y="5819128"/>
                <a:ext cx="3520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 表示上一層的節點個數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1EA6839-A429-450D-9D49-03393AA17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19128"/>
                <a:ext cx="3520964" cy="461665"/>
              </a:xfrm>
              <a:prstGeom prst="rect">
                <a:avLst/>
              </a:prstGeom>
              <a:blipFill>
                <a:blip r:embed="rId6"/>
                <a:stretch>
                  <a:fillRect t="-9333" r="-1557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8AD2FADB-53BF-4B69-9DF5-77D07D668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0950" y="2866819"/>
            <a:ext cx="5191850" cy="295316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7F2B520-475E-49BC-9203-ACD6A39304FA}"/>
                  </a:ext>
                </a:extLst>
              </p:cNvPr>
              <p:cNvSpPr/>
              <p:nvPr/>
            </p:nvSpPr>
            <p:spPr>
              <a:xfrm>
                <a:off x="5930900" y="2898569"/>
                <a:ext cx="723900" cy="2510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1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TW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 個節點</a:t>
                </a:r>
                <a:endParaRPr lang="zh-TW" altLang="en-US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7F2B520-475E-49BC-9203-ACD6A3930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00" y="2898569"/>
                <a:ext cx="723900" cy="251031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8060A7-4675-4D42-9A5A-2EAE14E058DF}"/>
                  </a:ext>
                </a:extLst>
              </p:cNvPr>
              <p:cNvSpPr/>
              <p:nvPr/>
            </p:nvSpPr>
            <p:spPr>
              <a:xfrm>
                <a:off x="8210550" y="3158919"/>
                <a:ext cx="2705100" cy="2510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100" dirty="0">
                    <a:solidFill>
                      <a:schemeClr val="tx1"/>
                    </a:solidFill>
                    <a:latin typeface="+mj-ea"/>
                    <a:ea typeface="+mj-ea"/>
                  </a:rPr>
                  <a:t>使用標準差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TW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zh-TW" alt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的常態</m:t>
                    </m:r>
                  </m:oMath>
                </a14:m>
                <a:r>
                  <a:rPr lang="zh-TW" altLang="en-US" sz="1100" dirty="0">
                    <a:solidFill>
                      <a:schemeClr val="tx1"/>
                    </a:solidFill>
                    <a:latin typeface="+mj-ea"/>
                    <a:ea typeface="+mj-ea"/>
                  </a:rPr>
                  <a:t>分佈進行初始化</a:t>
                </a:r>
                <a:endParaRPr lang="zh-TW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8060A7-4675-4D42-9A5A-2EAE14E05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50" y="3158919"/>
                <a:ext cx="2705100" cy="251031"/>
              </a:xfrm>
              <a:prstGeom prst="rect">
                <a:avLst/>
              </a:prstGeom>
              <a:blipFill>
                <a:blip r:embed="rId9"/>
                <a:stretch>
                  <a:fillRect t="-9756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3F9B26-00F7-4EF0-B04D-1072A1F483AF}"/>
                  </a:ext>
                </a:extLst>
              </p:cNvPr>
              <p:cNvSpPr/>
              <p:nvPr/>
            </p:nvSpPr>
            <p:spPr>
              <a:xfrm>
                <a:off x="8376875" y="4245633"/>
                <a:ext cx="1632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𝑋𝑎𝑣𝑖𝑒𝑟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預設值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3F9B26-00F7-4EF0-B04D-1072A1F48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75" y="4245633"/>
                <a:ext cx="1632435" cy="369332"/>
              </a:xfrm>
              <a:prstGeom prst="rect">
                <a:avLst/>
              </a:prstGeom>
              <a:blipFill>
                <a:blip r:embed="rId10"/>
                <a:stretch>
                  <a:fillRect t="-11475" r="-2612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01299CA-0038-4AF2-BAF3-F799220451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實驗一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 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01299CA-0038-4AF2-BAF3-F79922045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B49539B-A524-40BC-BF77-BC2C22B3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8" y="1738310"/>
            <a:ext cx="5737142" cy="357581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9D6B03C-2D54-4A21-9A5B-86406079EE25}"/>
              </a:ext>
            </a:extLst>
          </p:cNvPr>
          <p:cNvCxnSpPr/>
          <p:nvPr/>
        </p:nvCxnSpPr>
        <p:spPr>
          <a:xfrm>
            <a:off x="5247861" y="4227443"/>
            <a:ext cx="3975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5A05A93-DAC0-430C-A664-2B8E40EFD386}"/>
              </a:ext>
            </a:extLst>
          </p:cNvPr>
          <p:cNvCxnSpPr>
            <a:cxnSpLocks/>
          </p:cNvCxnSpPr>
          <p:nvPr/>
        </p:nvCxnSpPr>
        <p:spPr>
          <a:xfrm>
            <a:off x="1311966" y="4929808"/>
            <a:ext cx="11661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EC6D127-A438-44C3-A94F-924C3CF8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83" y="1738310"/>
            <a:ext cx="4210638" cy="147658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22B5A63-8FA9-48A9-ADCF-4B4AD8C9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06" y="3293378"/>
            <a:ext cx="4077528" cy="28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5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01299CA-0038-4AF2-BAF3-F799220451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實驗一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 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01299CA-0038-4AF2-BAF3-F79922045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4ED83AD4-6917-4D21-AB44-964FEFE5DD98}"/>
              </a:ext>
            </a:extLst>
          </p:cNvPr>
          <p:cNvGrpSpPr/>
          <p:nvPr/>
        </p:nvGrpSpPr>
        <p:grpSpPr>
          <a:xfrm>
            <a:off x="530086" y="1632385"/>
            <a:ext cx="9087531" cy="4433432"/>
            <a:chOff x="404812" y="2578100"/>
            <a:chExt cx="11058526" cy="49323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F159F-DFCA-4982-B724-F4C25B94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3" y="2578100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545681E-7D14-4BD9-ADB6-33365CBA5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2578100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E802E06-405C-44A5-A8E2-001FBBFA6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163" y="2578100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E7CAD8A-C770-4243-B1E7-DC64416D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" y="4995861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0BF96B5-7EDA-4A9D-BFCF-38C5231D6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240" y="4995861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8B9FFB-89EF-44C1-A7E7-CD394C78710A}"/>
              </a:ext>
            </a:extLst>
          </p:cNvPr>
          <p:cNvSpPr txBox="1"/>
          <p:nvPr/>
        </p:nvSpPr>
        <p:spPr>
          <a:xfrm>
            <a:off x="7235687" y="4240696"/>
            <a:ext cx="4544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梯度消失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/>
          </a:p>
          <a:p>
            <a:r>
              <a:rPr lang="zh-TW" altLang="en-US" sz="2000" dirty="0"/>
              <a:t>反向傳播的梯度值會逐漸變小、消失。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B661685-D32B-48CD-B24F-3EDFB1403CB5}"/>
              </a:ext>
            </a:extLst>
          </p:cNvPr>
          <p:cNvSpPr/>
          <p:nvPr/>
        </p:nvSpPr>
        <p:spPr>
          <a:xfrm>
            <a:off x="8918713" y="1272209"/>
            <a:ext cx="940904" cy="2968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1711DEB-B1D8-4E21-BAA1-6B9A48420BE8}"/>
              </a:ext>
            </a:extLst>
          </p:cNvPr>
          <p:cNvSpPr/>
          <p:nvPr/>
        </p:nvSpPr>
        <p:spPr>
          <a:xfrm>
            <a:off x="6641447" y="1272209"/>
            <a:ext cx="940904" cy="2968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6E6E7B-5288-4FF8-8F2B-4574DC005D29}"/>
              </a:ext>
            </a:extLst>
          </p:cNvPr>
          <p:cNvCxnSpPr>
            <a:stCxn id="18" idx="7"/>
          </p:cNvCxnSpPr>
          <p:nvPr/>
        </p:nvCxnSpPr>
        <p:spPr>
          <a:xfrm>
            <a:off x="7444559" y="1706934"/>
            <a:ext cx="2043998" cy="322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778DC7-4FA1-470F-92CB-20DF2B106BCE}"/>
              </a:ext>
            </a:extLst>
          </p:cNvPr>
          <p:cNvCxnSpPr>
            <a:stCxn id="8" idx="5"/>
          </p:cNvCxnSpPr>
          <p:nvPr/>
        </p:nvCxnSpPr>
        <p:spPr>
          <a:xfrm>
            <a:off x="9721825" y="3805971"/>
            <a:ext cx="137792" cy="1129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04F24F3-51DA-4D9C-B441-62F15A90C671}"/>
                  </a:ext>
                </a:extLst>
              </p:cNvPr>
              <p:cNvSpPr txBox="1"/>
              <p:nvPr/>
            </p:nvSpPr>
            <p:spPr>
              <a:xfrm>
                <a:off x="9859617" y="3707957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微分值趨近於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04F24F3-51DA-4D9C-B441-62F15A90C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617" y="3707957"/>
                <a:ext cx="1697901" cy="369332"/>
              </a:xfrm>
              <a:prstGeom prst="rect">
                <a:avLst/>
              </a:prstGeom>
              <a:blipFill>
                <a:blip r:embed="rId8"/>
                <a:stretch>
                  <a:fillRect l="-2867" t="-11475"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01299CA-0038-4AF2-BAF3-F799220451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實驗二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 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=0.01}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01299CA-0038-4AF2-BAF3-F79922045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CF3A9ED8-BEF1-453C-BC36-A74D1D342A80}"/>
              </a:ext>
            </a:extLst>
          </p:cNvPr>
          <p:cNvGrpSpPr/>
          <p:nvPr/>
        </p:nvGrpSpPr>
        <p:grpSpPr>
          <a:xfrm>
            <a:off x="371060" y="1696278"/>
            <a:ext cx="9264305" cy="4233726"/>
            <a:chOff x="171243" y="1417639"/>
            <a:chExt cx="11058526" cy="502920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26767FF-AD03-4BB3-BECB-B5F98EFAF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44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5A499CD6-8968-447C-90F3-86A630DDA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19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A746823-7420-4409-B77C-C07D594C6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594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4A3A83A3-C95B-4003-A85C-166979FB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43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7C3DCE63-D439-43B1-899E-CF13E66A4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18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0901A7-16CB-4E52-9941-71AC69412ED2}"/>
              </a:ext>
            </a:extLst>
          </p:cNvPr>
          <p:cNvSpPr txBox="1"/>
          <p:nvPr/>
        </p:nvSpPr>
        <p:spPr>
          <a:xfrm>
            <a:off x="7235687" y="4240696"/>
            <a:ext cx="30059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表現力不足</a:t>
            </a:r>
            <a:endParaRPr lang="en-US" altLang="zh-TW" sz="2800" b="1" dirty="0">
              <a:latin typeface="+mj-ea"/>
              <a:ea typeface="+mj-ea"/>
            </a:endParaRPr>
          </a:p>
          <a:p>
            <a:endParaRPr lang="en-US" altLang="zh-TW" sz="2800" b="1" dirty="0">
              <a:latin typeface="+mj-ea"/>
              <a:ea typeface="+mj-ea"/>
            </a:endParaRPr>
          </a:p>
          <a:p>
            <a:r>
              <a:rPr lang="zh-TW" altLang="en-US" sz="2000" dirty="0"/>
              <a:t>擁有大量神經元，卻出現</a:t>
            </a:r>
            <a:endParaRPr lang="en-US" altLang="zh-TW" sz="2000" dirty="0"/>
          </a:p>
          <a:p>
            <a:r>
              <a:rPr lang="zh-TW" altLang="en-US" sz="2000" dirty="0"/>
              <a:t>「表現力受限」的問題。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7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C3AD912-AF89-4B26-9DA1-5E5B146C53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實驗三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𝑋𝑎𝑣𝑖𝑒𝑟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預設值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C3AD912-AF89-4B26-9DA1-5E5B146C5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3DA37782-F4CF-4C4D-96D4-0766D34FCF90}"/>
              </a:ext>
            </a:extLst>
          </p:cNvPr>
          <p:cNvGrpSpPr/>
          <p:nvPr/>
        </p:nvGrpSpPr>
        <p:grpSpPr>
          <a:xfrm>
            <a:off x="545611" y="1669774"/>
            <a:ext cx="9817590" cy="4512022"/>
            <a:chOff x="-57151" y="1417639"/>
            <a:chExt cx="11058526" cy="50292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DFB76CDB-E3C1-4F22-9322-EFA2A605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17639"/>
              <a:ext cx="36290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F23E6ED7-F33B-4BBA-A86D-AD2F62B0F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025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9FE772C9-216B-4E3F-A981-E68B10F4C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6E93B1F2-D782-4950-823C-88CBE86F5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1" y="3932238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469CFD43-8448-4D2A-9162-950BF7BAA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025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4FAB3A6-42C8-4799-9311-9C0BBC016BCA}"/>
                  </a:ext>
                </a:extLst>
              </p:cNvPr>
              <p:cNvSpPr txBox="1"/>
              <p:nvPr/>
            </p:nvSpPr>
            <p:spPr>
              <a:xfrm>
                <a:off x="7235687" y="4240696"/>
                <a:ext cx="4137799" cy="2185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𝑿𝒂𝒗𝒊𝒆𝒓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預設值</m:t>
                      </m:r>
                    </m:oMath>
                  </m:oMathPara>
                </a14:m>
                <a:endParaRPr lang="en-US" altLang="zh-TW" sz="2800" b="1" dirty="0">
                  <a:latin typeface="+mj-ea"/>
                  <a:ea typeface="+mj-ea"/>
                </a:endParaRPr>
              </a:p>
              <a:p>
                <a:endParaRPr lang="en-US" altLang="zh-TW" sz="2400" dirty="0"/>
              </a:p>
              <a:p>
                <a:r>
                  <a:rPr lang="zh-TW" altLang="en-US" sz="2400" dirty="0"/>
                  <a:t>適用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</m:oMath>
                </a14:m>
                <a:r>
                  <a:rPr lang="zh-TW" altLang="en-US" sz="2400" dirty="0"/>
                  <a:t>函數、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TW" altLang="en-US" sz="2400" dirty="0"/>
                  <a:t>函數</a:t>
                </a:r>
                <a:endParaRPr lang="en-US" altLang="zh-TW" sz="2400" dirty="0"/>
              </a:p>
              <a:p>
                <a:r>
                  <a:rPr lang="zh-TW" altLang="en-US" sz="2400" dirty="0"/>
                  <a:t>等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400" dirty="0"/>
                  <a:t> 函數。</a:t>
                </a:r>
              </a:p>
              <a:p>
                <a:endParaRPr lang="en-US" altLang="zh-TW" dirty="0">
                  <a:latin typeface="+mj-ea"/>
                  <a:ea typeface="+mj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4FAB3A6-42C8-4799-9311-9C0BBC01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87" y="4240696"/>
                <a:ext cx="4137799" cy="2185214"/>
              </a:xfrm>
              <a:prstGeom prst="rect">
                <a:avLst/>
              </a:prstGeom>
              <a:blipFill>
                <a:blip r:embed="rId8"/>
                <a:stretch>
                  <a:fillRect l="-2356" r="-11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9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7DAF8D4-EBB1-4772-9860-4DF5BEF2E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實驗四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𝑒𝐿𝑈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=0.01}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7DAF8D4-EBB1-4772-9860-4DF5BEF2E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FC5303E3-4716-4E5F-99F6-67864A343606}"/>
              </a:ext>
            </a:extLst>
          </p:cNvPr>
          <p:cNvGrpSpPr/>
          <p:nvPr/>
        </p:nvGrpSpPr>
        <p:grpSpPr>
          <a:xfrm>
            <a:off x="432145" y="1603169"/>
            <a:ext cx="9520237" cy="4466155"/>
            <a:chOff x="180354" y="1417639"/>
            <a:chExt cx="11229975" cy="50292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69BAA4B0-526D-4A8C-B7EF-C26B2AC49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04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8DE50EC7-630F-4FB3-8B49-FA7671B76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679" y="1417639"/>
              <a:ext cx="37433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92EEC67A-CA36-44D7-8E9A-D85B0076D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004" y="1417639"/>
              <a:ext cx="37433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2B804F6A-B159-4983-93D7-021CE3E62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54" y="3932239"/>
              <a:ext cx="37433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DB0801C-E979-4F3D-AB51-1889EB5CB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678" y="3932239"/>
              <a:ext cx="374332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FEDCD4-F0EB-4516-92A0-5A9E00557213}"/>
              </a:ext>
            </a:extLst>
          </p:cNvPr>
          <p:cNvSpPr txBox="1"/>
          <p:nvPr/>
        </p:nvSpPr>
        <p:spPr>
          <a:xfrm>
            <a:off x="7235687" y="4240696"/>
            <a:ext cx="4544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梯度消失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/>
          </a:p>
          <a:p>
            <a:r>
              <a:rPr lang="zh-TW" altLang="en-US" sz="2000" dirty="0"/>
              <a:t>反向傳播的梯度值會逐漸變小、消失。</a:t>
            </a:r>
          </a:p>
        </p:txBody>
      </p:sp>
    </p:spTree>
    <p:extLst>
      <p:ext uri="{BB962C8B-B14F-4D97-AF65-F5344CB8AC3E}">
        <p14:creationId xmlns:p14="http://schemas.microsoft.com/office/powerpoint/2010/main" val="281243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086F627-BDB7-459A-B031-5E82FC2AB8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實驗五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 +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𝑋𝑎𝑣𝑖𝑒𝑟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預設值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086F627-BDB7-459A-B031-5E82FC2AB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B3923D2E-162E-4FD5-A77A-D3C6D03CBF64}"/>
              </a:ext>
            </a:extLst>
          </p:cNvPr>
          <p:cNvGrpSpPr/>
          <p:nvPr/>
        </p:nvGrpSpPr>
        <p:grpSpPr>
          <a:xfrm>
            <a:off x="264011" y="1736035"/>
            <a:ext cx="9608860" cy="4233726"/>
            <a:chOff x="118236" y="1417639"/>
            <a:chExt cx="11085029" cy="502920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D63CBD19-64B5-4940-A55F-98D030160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40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1E10FB70-3DA3-4919-9B91-7175E8C91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0915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01569B2C-62D7-44AE-860C-C094AA78D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090" y="14176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F86D65D4-0CAB-492A-A5B9-E600AB849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36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20213225-F2F5-4DCD-A818-7DCAA770D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663" y="3932239"/>
              <a:ext cx="3686175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F385A1-E865-42D3-8316-9F60243DAF29}"/>
              </a:ext>
            </a:extLst>
          </p:cNvPr>
          <p:cNvSpPr txBox="1"/>
          <p:nvPr/>
        </p:nvSpPr>
        <p:spPr>
          <a:xfrm>
            <a:off x="7235687" y="4240696"/>
            <a:ext cx="4544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梯度消失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/>
          </a:p>
          <a:p>
            <a:r>
              <a:rPr lang="zh-TW" altLang="en-US" sz="2000" dirty="0"/>
              <a:t>反向傳播的梯度值會逐漸變小、消失。</a:t>
            </a:r>
          </a:p>
        </p:txBody>
      </p:sp>
    </p:spTree>
    <p:extLst>
      <p:ext uri="{BB962C8B-B14F-4D97-AF65-F5344CB8AC3E}">
        <p14:creationId xmlns:p14="http://schemas.microsoft.com/office/powerpoint/2010/main" val="85984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7512</TotalTime>
  <Words>678</Words>
  <Application>Microsoft Office PowerPoint</Application>
  <PresentationFormat>寬螢幕</PresentationFormat>
  <Paragraphs>142</Paragraphs>
  <Slides>25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Calibri</vt:lpstr>
      <vt:lpstr>Cambria Math</vt:lpstr>
      <vt:lpstr>Franklin Gothic Book</vt:lpstr>
      <vt:lpstr>Perpetua</vt:lpstr>
      <vt:lpstr>Wingdings 2</vt:lpstr>
      <vt:lpstr>常用佈景主題</vt:lpstr>
      <vt:lpstr>Deep Learning： 用Python進行深度學習的基礎理論實作</vt:lpstr>
      <vt:lpstr>權重的預設值設定</vt:lpstr>
      <vt:lpstr>隱藏層的活性化分布</vt:lpstr>
      <vt:lpstr>實驗一 {sigmoid} + {std=1}</vt:lpstr>
      <vt:lpstr>實驗一 {sigmoid} + {std=1}</vt:lpstr>
      <vt:lpstr>實驗二 {sigmoid} + {std=0.01}</vt:lpstr>
      <vt:lpstr>實驗三 {sigmoid} +Xavier 預設值</vt:lpstr>
      <vt:lpstr>實驗四 {ReLU} +{std=0.01}</vt:lpstr>
      <vt:lpstr>實驗五 {ReLU} +Xavier 預設值</vt:lpstr>
      <vt:lpstr>實驗六 {ReLU} +He預設值</vt:lpstr>
      <vt:lpstr>利用MNIST資料及比較權重的預設值</vt:lpstr>
      <vt:lpstr>Batch Normalization的演算法</vt:lpstr>
      <vt:lpstr>Batch Normalization 層</vt:lpstr>
      <vt:lpstr>Batch Normalization 的計算圖</vt:lpstr>
      <vt:lpstr>Batch Normalization 的評價</vt:lpstr>
      <vt:lpstr>過度學習(overfitting)</vt:lpstr>
      <vt:lpstr>Weight decay</vt:lpstr>
      <vt:lpstr>Dropout</vt:lpstr>
      <vt:lpstr>Dropout</vt:lpstr>
      <vt:lpstr>驗證超參數(hyper-parameter)</vt:lpstr>
      <vt:lpstr>驗證資料</vt:lpstr>
      <vt:lpstr>超參數的最佳化</vt:lpstr>
      <vt:lpstr>超參數的最佳化</vt:lpstr>
      <vt:lpstr>執行超參數最佳化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261</cp:revision>
  <dcterms:created xsi:type="dcterms:W3CDTF">2020-04-02T15:49:13Z</dcterms:created>
  <dcterms:modified xsi:type="dcterms:W3CDTF">2020-06-03T13:23:09Z</dcterms:modified>
</cp:coreProperties>
</file>