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4" r:id="rId37"/>
    <p:sldId id="301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16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118.png"/><Relationship Id="rId7" Type="http://schemas.openxmlformats.org/officeDocument/2006/relationships/image" Target="../media/image117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119.jpeg"/><Relationship Id="rId5" Type="http://schemas.openxmlformats.org/officeDocument/2006/relationships/image" Target="../media/image830.png"/><Relationship Id="rId10" Type="http://schemas.openxmlformats.org/officeDocument/2006/relationships/image" Target="../media/image880.png"/><Relationship Id="rId4" Type="http://schemas.openxmlformats.org/officeDocument/2006/relationships/image" Target="../media/image116.jpeg"/><Relationship Id="rId9" Type="http://schemas.openxmlformats.org/officeDocument/2006/relationships/image" Target="../media/image118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910.png"/><Relationship Id="rId7" Type="http://schemas.openxmlformats.org/officeDocument/2006/relationships/image" Target="../media/image122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dirty="0">
                <a:latin typeface="+mj-ea"/>
              </a:rPr>
              <a:t>CH7 </a:t>
            </a:r>
            <a:r>
              <a:rPr lang="zh-TW" altLang="en-US" sz="6000" dirty="0">
                <a:latin typeface="+mj-ea"/>
              </a:rPr>
              <a:t>卷積神經網路</a:t>
            </a:r>
            <a:endParaRPr lang="en-US" altLang="zh-TW" sz="60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9A4B882-CD76-4278-AF94-EC31E85906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填補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9A4B882-CD76-4278-AF94-EC31E8590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D05C8C09-5F97-4D7F-B565-43B04AC8ABDC}"/>
              </a:ext>
            </a:extLst>
          </p:cNvPr>
          <p:cNvGrpSpPr/>
          <p:nvPr/>
        </p:nvGrpSpPr>
        <p:grpSpPr>
          <a:xfrm>
            <a:off x="1514475" y="2458065"/>
            <a:ext cx="8033576" cy="3413607"/>
            <a:chOff x="730229" y="1695450"/>
            <a:chExt cx="8033576" cy="341360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C67BB63-DE79-448A-B591-725202C16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29" y="1695450"/>
              <a:ext cx="8033576" cy="341360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413BF8-6CAB-496E-AA01-4F505F00C93D}"/>
                </a:ext>
              </a:extLst>
            </p:cNvPr>
            <p:cNvSpPr/>
            <p:nvPr/>
          </p:nvSpPr>
          <p:spPr>
            <a:xfrm>
              <a:off x="1347035" y="4621114"/>
              <a:ext cx="2377240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  <a:r>
                <a:rPr lang="en-US" altLang="zh-TW" sz="1600" dirty="0">
                  <a:solidFill>
                    <a:schemeClr val="tx1"/>
                  </a:solidFill>
                  <a:latin typeface="+mj-ea"/>
                  <a:ea typeface="+mj-ea"/>
                </a:rPr>
                <a:t>(padding:1)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A2B7B6-6353-49B3-B191-C16975326445}"/>
                </a:ext>
              </a:extLst>
            </p:cNvPr>
            <p:cNvSpPr/>
            <p:nvPr/>
          </p:nvSpPr>
          <p:spPr>
            <a:xfrm>
              <a:off x="4610099" y="4621113"/>
              <a:ext cx="847725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D9CAAD-DB96-42B2-B08D-6692095350DC}"/>
                </a:ext>
              </a:extLst>
            </p:cNvPr>
            <p:cNvSpPr/>
            <p:nvPr/>
          </p:nvSpPr>
          <p:spPr>
            <a:xfrm>
              <a:off x="6981823" y="4621113"/>
              <a:ext cx="1028701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9C613B-E565-4433-84A3-9EF750A62BCF}"/>
              </a:ext>
            </a:extLst>
          </p:cNvPr>
          <p:cNvSpPr txBox="1"/>
          <p:nvPr/>
        </p:nvSpPr>
        <p:spPr>
          <a:xfrm>
            <a:off x="1514475" y="1617763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ea"/>
                <a:ea typeface="+mj-ea"/>
              </a:rPr>
              <a:t>將輸入資料周圍填上固定資料，稱為「填補」</a:t>
            </a:r>
            <a:endParaRPr lang="en-US" altLang="zh-TW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ea"/>
                <a:ea typeface="+mj-ea"/>
              </a:rPr>
              <a:t>目的是調整輸出資料的大小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1D7627-0028-4AC8-A275-5F5D2365E293}"/>
              </a:ext>
            </a:extLst>
          </p:cNvPr>
          <p:cNvCxnSpPr/>
          <p:nvPr/>
        </p:nvCxnSpPr>
        <p:spPr>
          <a:xfrm>
            <a:off x="1219200" y="2895600"/>
            <a:ext cx="86445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DFF208-5FB6-4E46-929B-EA665DEC61A8}"/>
                  </a:ext>
                </a:extLst>
              </p:cNvPr>
              <p:cNvSpPr txBox="1"/>
              <p:nvPr/>
            </p:nvSpPr>
            <p:spPr>
              <a:xfrm>
                <a:off x="162500" y="2572434"/>
                <a:ext cx="1056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+mj-ea"/>
                    <a:ea typeface="+mj-ea"/>
                  </a:rPr>
                  <a:t>填補</a:t>
                </a:r>
                <a:r>
                  <a:rPr lang="en-US" altLang="zh-TW" dirty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endParaRPr lang="en-US" altLang="zh-TW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+mj-ea"/>
                    <a:ea typeface="+mj-ea"/>
                  </a:rPr>
                  <a:t>填補值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</m:oMath>
                </a14:m>
                <a:endParaRPr lang="zh-TW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DFF208-5FB6-4E46-929B-EA665DEC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0" y="2572434"/>
                <a:ext cx="1056700" cy="646331"/>
              </a:xfrm>
              <a:prstGeom prst="rect">
                <a:avLst/>
              </a:prstGeom>
              <a:blipFill>
                <a:blip r:embed="rId4"/>
                <a:stretch>
                  <a:fillRect l="-5202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9809D17A-435D-4811-A66F-7781FD4DD9B5}"/>
              </a:ext>
            </a:extLst>
          </p:cNvPr>
          <p:cNvSpPr txBox="1"/>
          <p:nvPr/>
        </p:nvSpPr>
        <p:spPr>
          <a:xfrm>
            <a:off x="1514475" y="5871672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填補設定會影響輸出大小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填補值可以設定為任意整數</a:t>
            </a:r>
            <a:endParaRPr lang="en-US" altLang="zh-TW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64FC0E-C806-4209-BA7B-6D21D8B6CEE6}"/>
                  </a:ext>
                </a:extLst>
              </p:cNvPr>
              <p:cNvSpPr txBox="1"/>
              <p:nvPr/>
            </p:nvSpPr>
            <p:spPr>
              <a:xfrm>
                <a:off x="4757671" y="5868712"/>
                <a:ext cx="4685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accent2"/>
                    </a:solidFill>
                    <a:latin typeface="+mj-ea"/>
                    <a:ea typeface="+mj-ea"/>
                  </a:rPr>
                  <a:t>若填補設定為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TW" altLang="en-US" dirty="0">
                    <a:solidFill>
                      <a:schemeClr val="accent2"/>
                    </a:solidFill>
                    <a:latin typeface="+mj-ea"/>
                    <a:ea typeface="+mj-ea"/>
                  </a:rPr>
                  <a:t> ，輸出資料的大小變成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j-ea"/>
                      </a:rPr>
                      <m:t>(8,8)</m:t>
                    </m:r>
                  </m:oMath>
                </a14:m>
                <a:endParaRPr lang="zh-TW" altLang="en-US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064FC0E-C806-4209-BA7B-6D21D8B6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671" y="5868712"/>
                <a:ext cx="4685898" cy="369332"/>
              </a:xfrm>
              <a:prstGeom prst="rect">
                <a:avLst/>
              </a:prstGeom>
              <a:blipFill>
                <a:blip r:embed="rId5"/>
                <a:stretch>
                  <a:fillRect l="-1040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7AA725-4499-4F5B-9372-BE9DE7A0A10A}"/>
              </a:ext>
            </a:extLst>
          </p:cNvPr>
          <p:cNvCxnSpPr>
            <a:endCxn id="19" idx="1"/>
          </p:cNvCxnSpPr>
          <p:nvPr/>
        </p:nvCxnSpPr>
        <p:spPr>
          <a:xfrm>
            <a:off x="4508521" y="6053378"/>
            <a:ext cx="24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F03988-E3A0-4255-A159-F1C030F613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步幅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F03988-E3A0-4255-A159-F1C030F61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55A7B8B-18E4-4135-807A-3774FBA9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14207"/>
            <a:ext cx="5868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A0B99-119E-4F25-8C2B-D10DE305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計算輸出大小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83A23D-A530-4018-AAE4-E8915273A8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3747083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假設</a:t>
                </a:r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輸入大小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濾鏡大小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𝐹𝑊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輸出大小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𝑂𝐻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𝑂𝑊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填補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步幅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83A23D-A530-4018-AAE4-E8915273A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3747083" cy="4572000"/>
              </a:xfrm>
              <a:blipFill>
                <a:blip r:embed="rId2"/>
                <a:stretch>
                  <a:fillRect l="-2927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69F0EDF-931B-4480-B45C-99520787BA19}"/>
                  </a:ext>
                </a:extLst>
              </p:cNvPr>
              <p:cNvSpPr txBox="1"/>
              <p:nvPr/>
            </p:nvSpPr>
            <p:spPr>
              <a:xfrm>
                <a:off x="5880683" y="2320462"/>
                <a:ext cx="2961067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𝐹𝐻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𝑂𝑊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𝐹𝑊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69F0EDF-931B-4480-B45C-99520787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83" y="2320462"/>
                <a:ext cx="296106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號: 向右 4">
            <a:extLst>
              <a:ext uri="{FF2B5EF4-FFF2-40B4-BE49-F238E27FC236}">
                <a16:creationId xmlns:a16="http://schemas.microsoft.com/office/drawing/2014/main" id="{FE951039-3B42-47F7-9152-A67A4FABEC05}"/>
              </a:ext>
            </a:extLst>
          </p:cNvPr>
          <p:cNvSpPr/>
          <p:nvPr/>
        </p:nvSpPr>
        <p:spPr>
          <a:xfrm>
            <a:off x="5117283" y="2877878"/>
            <a:ext cx="528507" cy="22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7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D011C-5189-4459-BD5F-BF4D873E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05368EF-73D6-47BC-ABB9-3316B8FEE158}"/>
              </a:ext>
            </a:extLst>
          </p:cNvPr>
          <p:cNvGrpSpPr/>
          <p:nvPr/>
        </p:nvGrpSpPr>
        <p:grpSpPr>
          <a:xfrm>
            <a:off x="667187" y="1774621"/>
            <a:ext cx="5070883" cy="2029323"/>
            <a:chOff x="730229" y="1695450"/>
            <a:chExt cx="8033576" cy="341360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264F3-28F0-4A47-8094-234881A63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29" y="1695450"/>
              <a:ext cx="8033576" cy="341360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F25114-11AB-4170-84AD-87474FDFF68B}"/>
                </a:ext>
              </a:extLst>
            </p:cNvPr>
            <p:cNvSpPr/>
            <p:nvPr/>
          </p:nvSpPr>
          <p:spPr>
            <a:xfrm>
              <a:off x="1347035" y="4621114"/>
              <a:ext cx="2377240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  <a:r>
                <a:rPr lang="en-US" altLang="zh-TW" sz="900" dirty="0">
                  <a:solidFill>
                    <a:schemeClr val="tx1"/>
                  </a:solidFill>
                  <a:latin typeface="+mj-ea"/>
                  <a:ea typeface="+mj-ea"/>
                </a:rPr>
                <a:t>(padding:1)</a:t>
              </a:r>
              <a:endParaRPr lang="zh-TW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3F6707-9CFA-4F0F-AC97-A9390DBDAB4C}"/>
                </a:ext>
              </a:extLst>
            </p:cNvPr>
            <p:cNvSpPr/>
            <p:nvPr/>
          </p:nvSpPr>
          <p:spPr>
            <a:xfrm>
              <a:off x="4610099" y="4621113"/>
              <a:ext cx="847725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  <a:endParaRPr lang="zh-TW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0476C8-F4A1-4D3C-A733-97408104453E}"/>
                </a:ext>
              </a:extLst>
            </p:cNvPr>
            <p:cNvSpPr/>
            <p:nvPr/>
          </p:nvSpPr>
          <p:spPr>
            <a:xfrm>
              <a:off x="6981823" y="4621113"/>
              <a:ext cx="1028701" cy="306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  <a:endParaRPr lang="zh-TW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C8C6C6-C87B-4A08-B6AA-EF4EB154102F}"/>
                  </a:ext>
                </a:extLst>
              </p:cNvPr>
              <p:cNvSpPr txBox="1"/>
              <p:nvPr/>
            </p:nvSpPr>
            <p:spPr>
              <a:xfrm>
                <a:off x="667623" y="4134866"/>
                <a:ext cx="5189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latin typeface="+mj-ea"/>
                    <a:ea typeface="+mj-ea"/>
                  </a:rPr>
                  <a:t>輸入大小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(4,4)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、填補：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、步幅：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、濾鏡大小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  <m:t>3,3</m:t>
                        </m:r>
                      </m:e>
                    </m:d>
                  </m:oMath>
                </a14:m>
                <a:endParaRPr lang="zh-TW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C8C6C6-C87B-4A08-B6AA-EF4EB154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3" y="4134866"/>
                <a:ext cx="5189626" cy="338554"/>
              </a:xfrm>
              <a:prstGeom prst="rect">
                <a:avLst/>
              </a:prstGeom>
              <a:blipFill>
                <a:blip r:embed="rId3"/>
                <a:stretch>
                  <a:fillRect l="-705"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8DC7E8-7D42-4C98-9A39-0C8446C78D32}"/>
                  </a:ext>
                </a:extLst>
              </p:cNvPr>
              <p:cNvSpPr txBox="1"/>
              <p:nvPr/>
            </p:nvSpPr>
            <p:spPr>
              <a:xfrm>
                <a:off x="1518843" y="4662873"/>
                <a:ext cx="3194721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𝑂𝑊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∙1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8DC7E8-7D42-4C98-9A39-0C8446C7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43" y="4662873"/>
                <a:ext cx="3194721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AC02ED6A-F030-4D97-B396-97A759557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977" y="216926"/>
            <a:ext cx="5154443" cy="3681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190DBA-0EDB-4241-B195-E9AB70B5F544}"/>
                  </a:ext>
                </a:extLst>
              </p:cNvPr>
              <p:cNvSpPr txBox="1"/>
              <p:nvPr/>
            </p:nvSpPr>
            <p:spPr>
              <a:xfrm>
                <a:off x="6627218" y="4134866"/>
                <a:ext cx="5303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latin typeface="+mj-ea"/>
                    <a:ea typeface="+mj-ea"/>
                  </a:rPr>
                  <a:t>輸入大小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7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7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、填補：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、步幅：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、濾鏡大小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  <m:t>3,3</m:t>
                        </m:r>
                      </m:e>
                    </m:d>
                  </m:oMath>
                </a14:m>
                <a:endParaRPr lang="zh-TW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190DBA-0EDB-4241-B195-E9AB70B5F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18" y="4134866"/>
                <a:ext cx="5303440" cy="338554"/>
              </a:xfrm>
              <a:prstGeom prst="rect">
                <a:avLst/>
              </a:prstGeom>
              <a:blipFill>
                <a:blip r:embed="rId6"/>
                <a:stretch>
                  <a:fillRect l="-575"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591FD1A-FFD5-4C59-BCB4-24B78D67A279}"/>
                  </a:ext>
                </a:extLst>
              </p:cNvPr>
              <p:cNvSpPr txBox="1"/>
              <p:nvPr/>
            </p:nvSpPr>
            <p:spPr>
              <a:xfrm>
                <a:off x="7478438" y="4662873"/>
                <a:ext cx="3194721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∙0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𝑂𝑊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∙0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591FD1A-FFD5-4C59-BCB4-24B78D6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38" y="4662873"/>
                <a:ext cx="3194721" cy="13408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9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3EDE2-EAB4-4E45-BE2B-EB259740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D3233E5-4046-4A7E-AE8F-97CF74174F62}"/>
                  </a:ext>
                </a:extLst>
              </p:cNvPr>
              <p:cNvSpPr txBox="1"/>
              <p:nvPr/>
            </p:nvSpPr>
            <p:spPr>
              <a:xfrm>
                <a:off x="1219200" y="2758560"/>
                <a:ext cx="3451201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𝑂𝑊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∙2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1=11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D3233E5-4046-4A7E-AE8F-97CF7417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58560"/>
                <a:ext cx="3451201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868486-3EEC-4EA1-A534-FF7E577FB148}"/>
                  </a:ext>
                </a:extLst>
              </p:cNvPr>
              <p:cNvSpPr txBox="1"/>
              <p:nvPr/>
            </p:nvSpPr>
            <p:spPr>
              <a:xfrm>
                <a:off x="1219200" y="1827894"/>
                <a:ext cx="541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latin typeface="+mj-ea"/>
                    <a:ea typeface="+mj-ea"/>
                  </a:rPr>
                  <a:t>輸入大小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28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 31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TW" altLang="en-US" sz="1600" dirty="0">
                    <a:latin typeface="+mj-ea"/>
                    <a:ea typeface="+mj-ea"/>
                  </a:rPr>
                  <a:t>、填補：</a:t>
                </a:r>
                <a:r>
                  <a:rPr lang="en-US" altLang="zh-TW" sz="1600" dirty="0">
                    <a:latin typeface="+mj-ea"/>
                    <a:ea typeface="+mj-ea"/>
                  </a:rPr>
                  <a:t>2</a:t>
                </a:r>
                <a:r>
                  <a:rPr lang="zh-TW" altLang="en-US" sz="1600" dirty="0">
                    <a:latin typeface="+mj-ea"/>
                    <a:ea typeface="+mj-ea"/>
                  </a:rPr>
                  <a:t>、步幅：</a:t>
                </a:r>
                <a:r>
                  <a:rPr lang="en-US" altLang="zh-TW" sz="1600" dirty="0">
                    <a:latin typeface="+mj-ea"/>
                    <a:ea typeface="+mj-ea"/>
                  </a:rPr>
                  <a:t>3</a:t>
                </a:r>
                <a:r>
                  <a:rPr lang="zh-TW" altLang="en-US" sz="1600" dirty="0">
                    <a:latin typeface="+mj-ea"/>
                    <a:ea typeface="+mj-ea"/>
                  </a:rPr>
                  <a:t>、濾鏡大小</a:t>
                </a:r>
                <a:r>
                  <a:rPr lang="zh-TW" altLang="en-US" sz="1600" dirty="0">
                    <a:latin typeface="+mj-ea"/>
                    <a:ea typeface="+mj-ea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+mj-ea"/>
                            <a:sym typeface="Wingdings" panose="05000000000000000000" pitchFamily="2" charset="2"/>
                          </a:rPr>
                          <m:t>5,5</m:t>
                        </m:r>
                      </m:e>
                    </m:d>
                  </m:oMath>
                </a14:m>
                <a:endParaRPr lang="zh-TW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868486-3EEC-4EA1-A534-FF7E577F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27894"/>
                <a:ext cx="5417252" cy="338554"/>
              </a:xfrm>
              <a:prstGeom prst="rect">
                <a:avLst/>
              </a:prstGeom>
              <a:blipFill>
                <a:blip r:embed="rId3"/>
                <a:stretch>
                  <a:fillRect l="-562" t="-7273" b="-2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CD5C-5F08-45E9-9875-E5873902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三維資料的卷積運算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8752D-3074-4516-A2A4-190229533183}"/>
              </a:ext>
            </a:extLst>
          </p:cNvPr>
          <p:cNvSpPr/>
          <p:nvPr/>
        </p:nvSpPr>
        <p:spPr>
          <a:xfrm>
            <a:off x="73157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水平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5A8994-08C3-4608-B7F4-3AA142FA361C}"/>
              </a:ext>
            </a:extLst>
          </p:cNvPr>
          <p:cNvSpPr/>
          <p:nvPr/>
        </p:nvSpPr>
        <p:spPr>
          <a:xfrm>
            <a:off x="83444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垂直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343D0D-B813-4180-AE2F-668D66F7DB21}"/>
              </a:ext>
            </a:extLst>
          </p:cNvPr>
          <p:cNvSpPr/>
          <p:nvPr/>
        </p:nvSpPr>
        <p:spPr>
          <a:xfrm>
            <a:off x="93604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色版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0A3F4C4C-B2BE-4BD9-AB8A-DE3D04B48908}"/>
              </a:ext>
            </a:extLst>
          </p:cNvPr>
          <p:cNvSpPr/>
          <p:nvPr/>
        </p:nvSpPr>
        <p:spPr>
          <a:xfrm rot="16200000">
            <a:off x="8596282" y="-480398"/>
            <a:ext cx="360000" cy="2921000"/>
          </a:xfrm>
          <a:prstGeom prst="leftBrace">
            <a:avLst>
              <a:gd name="adj1" fmla="val 3655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860411-BEE2-415E-A904-A933DCADE915}"/>
              </a:ext>
            </a:extLst>
          </p:cNvPr>
          <p:cNvSpPr/>
          <p:nvPr/>
        </p:nvSpPr>
        <p:spPr>
          <a:xfrm>
            <a:off x="7855532" y="1219200"/>
            <a:ext cx="18415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三維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影像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資料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8AAB045-A8E3-451D-A92C-84AB68AE0376}"/>
              </a:ext>
            </a:extLst>
          </p:cNvPr>
          <p:cNvGrpSpPr>
            <a:grpSpLocks noChangeAspect="1"/>
          </p:cNvGrpSpPr>
          <p:nvPr/>
        </p:nvGrpSpPr>
        <p:grpSpPr>
          <a:xfrm>
            <a:off x="1669700" y="1874839"/>
            <a:ext cx="8852600" cy="3582187"/>
            <a:chOff x="100667" y="1485902"/>
            <a:chExt cx="12192000" cy="49334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F1FD9C1-317E-414F-AECD-E7C9904CA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67" y="1485902"/>
              <a:ext cx="12192000" cy="49334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CC303F-8749-46EB-8B92-92BCCFBC6820}"/>
                </a:ext>
              </a:extLst>
            </p:cNvPr>
            <p:cNvSpPr/>
            <p:nvPr/>
          </p:nvSpPr>
          <p:spPr>
            <a:xfrm>
              <a:off x="1384183" y="5638800"/>
              <a:ext cx="1249960" cy="40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1372C10-7B01-4740-A26C-0C5B3816A809}"/>
                </a:ext>
              </a:extLst>
            </p:cNvPr>
            <p:cNvSpPr/>
            <p:nvPr/>
          </p:nvSpPr>
          <p:spPr>
            <a:xfrm>
              <a:off x="6400800" y="5638800"/>
              <a:ext cx="1249960" cy="40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0DB2CC-4C6D-41AE-8A42-4AE2FF0BADF5}"/>
                </a:ext>
              </a:extLst>
            </p:cNvPr>
            <p:cNvSpPr/>
            <p:nvPr/>
          </p:nvSpPr>
          <p:spPr>
            <a:xfrm>
              <a:off x="10469460" y="5638800"/>
              <a:ext cx="1249960" cy="40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4B2FC2-9906-401D-A0C6-A86319C633F3}"/>
              </a:ext>
            </a:extLst>
          </p:cNvPr>
          <p:cNvSpPr txBox="1"/>
          <p:nvPr/>
        </p:nvSpPr>
        <p:spPr>
          <a:xfrm>
            <a:off x="2461389" y="5607325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+mj-ea"/>
                <a:ea typeface="+mj-ea"/>
              </a:rPr>
              <a:t>濾鏡個數與輸入資料的深度方向</a:t>
            </a: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+mj-ea"/>
                <a:ea typeface="+mj-ea"/>
              </a:rPr>
              <a:t>色版方向</a:t>
            </a: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rgbClr val="0070C0"/>
                </a:solidFill>
                <a:latin typeface="+mj-ea"/>
                <a:ea typeface="+mj-ea"/>
              </a:rPr>
              <a:t>一樣</a:t>
            </a:r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8DC52D0B-8D1C-4838-87CB-120D8CAB0ABA}"/>
              </a:ext>
            </a:extLst>
          </p:cNvPr>
          <p:cNvSpPr/>
          <p:nvPr/>
        </p:nvSpPr>
        <p:spPr>
          <a:xfrm rot="1620363">
            <a:off x="1962417" y="2040966"/>
            <a:ext cx="228683" cy="1245391"/>
          </a:xfrm>
          <a:prstGeom prst="leftBrace">
            <a:avLst>
              <a:gd name="adj1" fmla="val 467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90BE6C1-372D-42E4-9F25-3E22E694CA64}"/>
                  </a:ext>
                </a:extLst>
              </p:cNvPr>
              <p:cNvSpPr txBox="1"/>
              <p:nvPr/>
            </p:nvSpPr>
            <p:spPr>
              <a:xfrm>
                <a:off x="1219200" y="2427684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+mj-ea"/>
                    <a:ea typeface="+mj-ea"/>
                  </a:rPr>
                  <a:t>色版數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</m:oMath>
                </a14:m>
                <a:endParaRPr lang="zh-TW" altLang="en-US" sz="14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90BE6C1-372D-42E4-9F25-3E22E694C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27684"/>
                <a:ext cx="822661" cy="307777"/>
              </a:xfrm>
              <a:prstGeom prst="rect">
                <a:avLst/>
              </a:prstGeom>
              <a:blipFill>
                <a:blip r:embed="rId3"/>
                <a:stretch>
                  <a:fillRect l="-2222" t="-588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弧 16">
            <a:extLst>
              <a:ext uri="{FF2B5EF4-FFF2-40B4-BE49-F238E27FC236}">
                <a16:creationId xmlns:a16="http://schemas.microsoft.com/office/drawing/2014/main" id="{06372599-8984-4759-81D2-0C08BDDD1C79}"/>
              </a:ext>
            </a:extLst>
          </p:cNvPr>
          <p:cNvSpPr/>
          <p:nvPr/>
        </p:nvSpPr>
        <p:spPr>
          <a:xfrm rot="1620363">
            <a:off x="5571650" y="2193352"/>
            <a:ext cx="228683" cy="1084218"/>
          </a:xfrm>
          <a:prstGeom prst="leftBrace">
            <a:avLst>
              <a:gd name="adj1" fmla="val 467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C8246F-E2DE-454D-B774-C8F15C827D48}"/>
                  </a:ext>
                </a:extLst>
              </p:cNvPr>
              <p:cNvSpPr txBox="1"/>
              <p:nvPr/>
            </p:nvSpPr>
            <p:spPr>
              <a:xfrm>
                <a:off x="4572816" y="2509772"/>
                <a:ext cx="100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+mj-ea"/>
                    <a:ea typeface="+mj-ea"/>
                  </a:rPr>
                  <a:t>濾鏡個數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</m:oMath>
                </a14:m>
                <a:endParaRPr lang="zh-TW" altLang="en-US" sz="14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C8246F-E2DE-454D-B774-C8F15C827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816" y="2509772"/>
                <a:ext cx="1002197" cy="307777"/>
              </a:xfrm>
              <a:prstGeom prst="rect">
                <a:avLst/>
              </a:prstGeom>
              <a:blipFill>
                <a:blip r:embed="rId4"/>
                <a:stretch>
                  <a:fillRect l="-1818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03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CD5C-5F08-45E9-9875-E5873902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三維資料的卷積運算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8752D-3074-4516-A2A4-190229533183}"/>
              </a:ext>
            </a:extLst>
          </p:cNvPr>
          <p:cNvSpPr/>
          <p:nvPr/>
        </p:nvSpPr>
        <p:spPr>
          <a:xfrm>
            <a:off x="73157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水平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5A8994-08C3-4608-B7F4-3AA142FA361C}"/>
              </a:ext>
            </a:extLst>
          </p:cNvPr>
          <p:cNvSpPr/>
          <p:nvPr/>
        </p:nvSpPr>
        <p:spPr>
          <a:xfrm>
            <a:off x="83444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垂直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343D0D-B813-4180-AE2F-668D66F7DB21}"/>
              </a:ext>
            </a:extLst>
          </p:cNvPr>
          <p:cNvSpPr/>
          <p:nvPr/>
        </p:nvSpPr>
        <p:spPr>
          <a:xfrm>
            <a:off x="9360482" y="34290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色版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0A3F4C4C-B2BE-4BD9-AB8A-DE3D04B48908}"/>
              </a:ext>
            </a:extLst>
          </p:cNvPr>
          <p:cNvSpPr/>
          <p:nvPr/>
        </p:nvSpPr>
        <p:spPr>
          <a:xfrm rot="16200000">
            <a:off x="8596282" y="-480398"/>
            <a:ext cx="360000" cy="2921000"/>
          </a:xfrm>
          <a:prstGeom prst="leftBrace">
            <a:avLst>
              <a:gd name="adj1" fmla="val 3655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860411-BEE2-415E-A904-A933DCADE915}"/>
              </a:ext>
            </a:extLst>
          </p:cNvPr>
          <p:cNvSpPr/>
          <p:nvPr/>
        </p:nvSpPr>
        <p:spPr>
          <a:xfrm>
            <a:off x="7855532" y="1219200"/>
            <a:ext cx="18415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三維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影像</a:t>
            </a:r>
            <a:r>
              <a:rPr lang="en-US" altLang="zh-TW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資料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A6594D-81D4-4198-BCCA-51989AF4A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71"/>
          <a:stretch/>
        </p:blipFill>
        <p:spPr>
          <a:xfrm>
            <a:off x="833553" y="2323323"/>
            <a:ext cx="4795898" cy="1586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17A0A63-EBA2-446F-AE15-ABBDFC66A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38" b="49533"/>
          <a:stretch/>
        </p:blipFill>
        <p:spPr>
          <a:xfrm>
            <a:off x="6096193" y="2323323"/>
            <a:ext cx="4795898" cy="1586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8ADB291-80A9-4D23-B446-D80DF9EAF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6871"/>
          <a:stretch/>
        </p:blipFill>
        <p:spPr>
          <a:xfrm>
            <a:off x="833553" y="4474029"/>
            <a:ext cx="4795898" cy="15862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890FCEA-B663-4B3C-89EC-DA858B0FB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38" b="-433"/>
          <a:stretch/>
        </p:blipFill>
        <p:spPr>
          <a:xfrm>
            <a:off x="6096000" y="4474029"/>
            <a:ext cx="4795898" cy="15838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05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E2F06-748C-4C13-A599-F318525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用區塊來思考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DF6F7A3-485A-447B-8049-2D3AE5A4C210}"/>
              </a:ext>
            </a:extLst>
          </p:cNvPr>
          <p:cNvGrpSpPr/>
          <p:nvPr/>
        </p:nvGrpSpPr>
        <p:grpSpPr>
          <a:xfrm>
            <a:off x="5158740" y="74893"/>
            <a:ext cx="2979420" cy="2218728"/>
            <a:chOff x="5158740" y="74893"/>
            <a:chExt cx="2979420" cy="221872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433F7AC-104A-4277-AA9C-4A21F9598BA0}"/>
                </a:ext>
              </a:extLst>
            </p:cNvPr>
            <p:cNvGrpSpPr/>
            <p:nvPr/>
          </p:nvGrpSpPr>
          <p:grpSpPr>
            <a:xfrm>
              <a:off x="5158740" y="444225"/>
              <a:ext cx="2979420" cy="1849396"/>
              <a:chOff x="7261860" y="115192"/>
              <a:chExt cx="3736340" cy="1546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6482FC50-90B7-440C-A910-4957520D4568}"/>
                      </a:ext>
                    </a:extLst>
                  </p:cNvPr>
                  <p:cNvSpPr/>
                  <p:nvPr/>
                </p:nvSpPr>
                <p:spPr>
                  <a:xfrm>
                    <a:off x="7261860" y="115192"/>
                    <a:ext cx="1059180" cy="6849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色版數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C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6482FC50-90B7-440C-A910-4957520D45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860" y="115192"/>
                    <a:ext cx="1059180" cy="68490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2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6B0F4E7D-D93A-4760-AA31-C494D5D266F9}"/>
                      </a:ext>
                    </a:extLst>
                  </p:cNvPr>
                  <p:cNvSpPr/>
                  <p:nvPr/>
                </p:nvSpPr>
                <p:spPr>
                  <a:xfrm>
                    <a:off x="8600440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高度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h𝑒𝑖𝑔h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6B0F4E7D-D93A-4760-AA31-C494D5D266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0440" y="115192"/>
                    <a:ext cx="1059180" cy="6849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166A8962-EAC9-4889-97DD-59BC668F022C}"/>
                      </a:ext>
                    </a:extLst>
                  </p:cNvPr>
                  <p:cNvSpPr/>
                  <p:nvPr/>
                </p:nvSpPr>
                <p:spPr>
                  <a:xfrm>
                    <a:off x="9939020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寬度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W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𝑤𝑒𝑖𝑔h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166A8962-EAC9-4889-97DD-59BC668F02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020" y="115192"/>
                    <a:ext cx="1059180" cy="6849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左大括弧 6">
                <a:extLst>
                  <a:ext uri="{FF2B5EF4-FFF2-40B4-BE49-F238E27FC236}">
                    <a16:creationId xmlns:a16="http://schemas.microsoft.com/office/drawing/2014/main" id="{F55A74E6-75FD-448C-A5C8-C12DC804E87A}"/>
                  </a:ext>
                </a:extLst>
              </p:cNvPr>
              <p:cNvSpPr/>
              <p:nvPr/>
            </p:nvSpPr>
            <p:spPr>
              <a:xfrm rot="16200000">
                <a:off x="8950030" y="-888068"/>
                <a:ext cx="360000" cy="3736340"/>
              </a:xfrm>
              <a:prstGeom prst="leftBrace">
                <a:avLst>
                  <a:gd name="adj1" fmla="val 36555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EBB8516-FB7F-42E7-9653-B503B1F34B6C}"/>
                      </a:ext>
                    </a:extLst>
                  </p:cNvPr>
                  <p:cNvSpPr/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三維資料</a:t>
                    </a:r>
                    <a:endParaRPr lang="en-US" altLang="zh-TW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EBB8516-FB7F-42E7-9653-B503B1F34B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24" b="-33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D88BD88-7884-47F9-9C5F-E9CB929BFEDD}"/>
                </a:ext>
              </a:extLst>
            </p:cNvPr>
            <p:cNvSpPr txBox="1"/>
            <p:nvPr/>
          </p:nvSpPr>
          <p:spPr>
            <a:xfrm>
              <a:off x="6094452" y="748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輸入資料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37B9D-4A7A-4DC9-BB5E-01C4613D027E}"/>
              </a:ext>
            </a:extLst>
          </p:cNvPr>
          <p:cNvGrpSpPr/>
          <p:nvPr/>
        </p:nvGrpSpPr>
        <p:grpSpPr>
          <a:xfrm>
            <a:off x="8442960" y="89973"/>
            <a:ext cx="2979420" cy="2203648"/>
            <a:chOff x="5158740" y="89973"/>
            <a:chExt cx="2979420" cy="220364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BF7B77E-0C6D-4FA7-BF48-9682D76BA65B}"/>
                </a:ext>
              </a:extLst>
            </p:cNvPr>
            <p:cNvGrpSpPr/>
            <p:nvPr/>
          </p:nvGrpSpPr>
          <p:grpSpPr>
            <a:xfrm>
              <a:off x="5158740" y="444225"/>
              <a:ext cx="2979420" cy="1849396"/>
              <a:chOff x="7261860" y="115192"/>
              <a:chExt cx="3736340" cy="1546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DE34AC08-3222-4F4B-B6B5-FC4CF9785EE2}"/>
                      </a:ext>
                    </a:extLst>
                  </p:cNvPr>
                  <p:cNvSpPr/>
                  <p:nvPr/>
                </p:nvSpPr>
                <p:spPr>
                  <a:xfrm>
                    <a:off x="7261860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色版數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C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DE34AC08-3222-4F4B-B6B5-FC4CF9785E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860" y="115192"/>
                    <a:ext cx="1059180" cy="6849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80A027E2-508C-42B8-ABE6-82302F16CD03}"/>
                      </a:ext>
                    </a:extLst>
                  </p:cNvPr>
                  <p:cNvSpPr/>
                  <p:nvPr/>
                </p:nvSpPr>
                <p:spPr>
                  <a:xfrm>
                    <a:off x="8600440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高度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𝑓𝑖𝑙𝑡𝑒𝑟</m:t>
                          </m:r>
                        </m:oMath>
                      </m:oMathPara>
                    </a14:m>
                    <a:endParaRPr lang="en-US" altLang="zh-TW" sz="1400" b="0" i="1" dirty="0">
                      <a:latin typeface="Cambria Math" panose="02040503050406030204" pitchFamily="18" charset="0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h𝑒𝑖𝑔h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80A027E2-508C-42B8-ABE6-82302F16CD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0440" y="127799"/>
                    <a:ext cx="1059180" cy="67230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EC5AD59D-C697-42B8-A42F-6299EE623494}"/>
                      </a:ext>
                    </a:extLst>
                  </p:cNvPr>
                  <p:cNvSpPr/>
                  <p:nvPr/>
                </p:nvSpPr>
                <p:spPr>
                  <a:xfrm>
                    <a:off x="9939020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寬度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FW</a:t>
                    </a:r>
                  </a:p>
                  <a:p>
                    <a:pPr algn="ctr"/>
                    <a:r>
                      <a:rPr lang="en-US" altLang="zh-TW" sz="1400" i="1" dirty="0">
                        <a:latin typeface="Cambria Math" panose="02040503050406030204" pitchFamily="18" charset="0"/>
                        <a:ea typeface="+mj-ea"/>
                      </a:rPr>
                      <a:t>filter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𝑤𝑒𝑖𝑔h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EC5AD59D-C697-42B8-A42F-6299EE6234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020" y="127799"/>
                    <a:ext cx="1059180" cy="67230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左大括弧 17">
                <a:extLst>
                  <a:ext uri="{FF2B5EF4-FFF2-40B4-BE49-F238E27FC236}">
                    <a16:creationId xmlns:a16="http://schemas.microsoft.com/office/drawing/2014/main" id="{DEB6D6E0-7CE1-4399-8607-3F7E43B278A6}"/>
                  </a:ext>
                </a:extLst>
              </p:cNvPr>
              <p:cNvSpPr/>
              <p:nvPr/>
            </p:nvSpPr>
            <p:spPr>
              <a:xfrm rot="16200000">
                <a:off x="8950030" y="-888068"/>
                <a:ext cx="360000" cy="3736340"/>
              </a:xfrm>
              <a:prstGeom prst="leftBrace">
                <a:avLst>
                  <a:gd name="adj1" fmla="val 36555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D5FDFBF6-69A4-43BD-AE59-F1E9D587E04E}"/>
                      </a:ext>
                    </a:extLst>
                  </p:cNvPr>
                  <p:cNvSpPr/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濾鏡</a:t>
                    </a:r>
                    <a:endParaRPr lang="en-US" altLang="zh-TW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D5FDFBF6-69A4-43BD-AE59-F1E9D587E0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124" b="-33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45A961-73A4-4B01-A988-F5BE3A5F4664}"/>
                </a:ext>
              </a:extLst>
            </p:cNvPr>
            <p:cNvSpPr txBox="1"/>
            <p:nvPr/>
          </p:nvSpPr>
          <p:spPr>
            <a:xfrm>
              <a:off x="6325284" y="899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濾鏡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82499D4-9976-41FF-BDCB-7B9BCD2E7F8B}"/>
              </a:ext>
            </a:extLst>
          </p:cNvPr>
          <p:cNvGrpSpPr/>
          <p:nvPr/>
        </p:nvGrpSpPr>
        <p:grpSpPr>
          <a:xfrm>
            <a:off x="1310643" y="2513343"/>
            <a:ext cx="7696193" cy="3900432"/>
            <a:chOff x="1732947" y="2513343"/>
            <a:chExt cx="7696193" cy="3900432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3968779-71EA-41CA-BFB4-AAE553DB2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32947" y="2513343"/>
              <a:ext cx="7696193" cy="390043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B735105-9570-44C7-AF43-7C884557F458}"/>
                </a:ext>
              </a:extLst>
            </p:cNvPr>
            <p:cNvSpPr/>
            <p:nvPr/>
          </p:nvSpPr>
          <p:spPr>
            <a:xfrm>
              <a:off x="2695575" y="6019800"/>
              <a:ext cx="962025" cy="2476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6D79D1E-5DA8-41D8-AF6F-FE75F3009B99}"/>
                </a:ext>
              </a:extLst>
            </p:cNvPr>
            <p:cNvSpPr/>
            <p:nvPr/>
          </p:nvSpPr>
          <p:spPr>
            <a:xfrm>
              <a:off x="5264121" y="6019800"/>
              <a:ext cx="962025" cy="2476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CD1762-3AD5-4B2A-A548-22D0B0D78A13}"/>
                </a:ext>
              </a:extLst>
            </p:cNvPr>
            <p:cNvSpPr/>
            <p:nvPr/>
          </p:nvSpPr>
          <p:spPr>
            <a:xfrm>
              <a:off x="8079451" y="6019800"/>
              <a:ext cx="962025" cy="24765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8BED9C-6FB4-427C-A46E-B9B203FDEC0F}"/>
              </a:ext>
            </a:extLst>
          </p:cNvPr>
          <p:cNvCxnSpPr>
            <a:cxnSpLocks/>
          </p:cNvCxnSpPr>
          <p:nvPr/>
        </p:nvCxnSpPr>
        <p:spPr>
          <a:xfrm>
            <a:off x="7715249" y="5414912"/>
            <a:ext cx="0" cy="357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1D25B4-7B57-4BE9-8220-69E1A439F481}"/>
              </a:ext>
            </a:extLst>
          </p:cNvPr>
          <p:cNvSpPr txBox="1"/>
          <p:nvPr/>
        </p:nvSpPr>
        <p:spPr>
          <a:xfrm>
            <a:off x="7045835" y="504525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+mj-ea"/>
                <a:ea typeface="+mj-ea"/>
              </a:rPr>
              <a:t>輸出色版數</a:t>
            </a:r>
            <a:r>
              <a:rPr lang="en-US" altLang="zh-TW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TW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62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0BF8-F215-4D2E-BB3D-0C58B697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用區塊來思考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6F83A43-4B9E-441F-95BC-B360E49C286E}"/>
              </a:ext>
            </a:extLst>
          </p:cNvPr>
          <p:cNvGrpSpPr/>
          <p:nvPr/>
        </p:nvGrpSpPr>
        <p:grpSpPr>
          <a:xfrm>
            <a:off x="4861474" y="1861581"/>
            <a:ext cx="7153524" cy="4256458"/>
            <a:chOff x="476250" y="1868117"/>
            <a:chExt cx="7153524" cy="42564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FF79748-2F6C-43A8-9000-67CAB8A82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0" y="1868117"/>
              <a:ext cx="7153524" cy="425645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7A2725-63E2-4CEB-A70C-6237A67EC7BE}"/>
                </a:ext>
              </a:extLst>
            </p:cNvPr>
            <p:cNvSpPr/>
            <p:nvPr/>
          </p:nvSpPr>
          <p:spPr>
            <a:xfrm>
              <a:off x="1260480" y="5876925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6BB8BB9-C7CA-4D3B-8409-F5AB91CEEEA1}"/>
                </a:ext>
              </a:extLst>
            </p:cNvPr>
            <p:cNvSpPr/>
            <p:nvPr/>
          </p:nvSpPr>
          <p:spPr>
            <a:xfrm>
              <a:off x="3432117" y="5876925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7810AA-406C-40B1-A3AB-F212E3C0194E}"/>
                </a:ext>
              </a:extLst>
            </p:cNvPr>
            <p:cNvSpPr/>
            <p:nvPr/>
          </p:nvSpPr>
          <p:spPr>
            <a:xfrm>
              <a:off x="5832514" y="5876925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2B6F8F-938F-4536-BDB8-9848E357278A}"/>
                </a:ext>
              </a:extLst>
            </p:cNvPr>
            <p:cNvSpPr/>
            <p:nvPr/>
          </p:nvSpPr>
          <p:spPr>
            <a:xfrm>
              <a:off x="4905375" y="2447925"/>
              <a:ext cx="165139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個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51BDB15-0351-4BE9-BD64-33C0D455245A}"/>
              </a:ext>
            </a:extLst>
          </p:cNvPr>
          <p:cNvGrpSpPr/>
          <p:nvPr/>
        </p:nvGrpSpPr>
        <p:grpSpPr>
          <a:xfrm>
            <a:off x="1070127" y="1694091"/>
            <a:ext cx="2979420" cy="2218728"/>
            <a:chOff x="5158740" y="74893"/>
            <a:chExt cx="2979420" cy="221872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C5B2126-21CF-4ECC-9BF0-5FE7DBBFE849}"/>
                </a:ext>
              </a:extLst>
            </p:cNvPr>
            <p:cNvGrpSpPr/>
            <p:nvPr/>
          </p:nvGrpSpPr>
          <p:grpSpPr>
            <a:xfrm>
              <a:off x="5158740" y="444225"/>
              <a:ext cx="2979420" cy="1849396"/>
              <a:chOff x="7261860" y="115192"/>
              <a:chExt cx="3736340" cy="1546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2BA6AD-55C9-4DA9-90E5-569E0A4FC413}"/>
                      </a:ext>
                    </a:extLst>
                  </p:cNvPr>
                  <p:cNvSpPr/>
                  <p:nvPr/>
                </p:nvSpPr>
                <p:spPr>
                  <a:xfrm>
                    <a:off x="7261860" y="115192"/>
                    <a:ext cx="1059180" cy="6849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色版數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C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2BA6AD-55C9-4DA9-90E5-569E0A4FC4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860" y="115192"/>
                    <a:ext cx="1059180" cy="6849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B07E1674-2CD2-4BB9-BAEC-EC46A6D45D79}"/>
                      </a:ext>
                    </a:extLst>
                  </p:cNvPr>
                  <p:cNvSpPr/>
                  <p:nvPr/>
                </p:nvSpPr>
                <p:spPr>
                  <a:xfrm>
                    <a:off x="8600440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高度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h𝑒𝑖𝑔h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B07E1674-2CD2-4BB9-BAEC-EC46A6D45D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0440" y="115192"/>
                    <a:ext cx="1059180" cy="6849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3B48D9B2-AC71-4A8A-8C7D-D25A38235547}"/>
                      </a:ext>
                    </a:extLst>
                  </p:cNvPr>
                  <p:cNvSpPr/>
                  <p:nvPr/>
                </p:nvSpPr>
                <p:spPr>
                  <a:xfrm>
                    <a:off x="9939020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寬度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W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𝑤𝑒𝑖𝑔h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3B48D9B2-AC71-4A8A-8C7D-D25A382355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020" y="115192"/>
                    <a:ext cx="1059180" cy="6849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左大括弧 15">
                <a:extLst>
                  <a:ext uri="{FF2B5EF4-FFF2-40B4-BE49-F238E27FC236}">
                    <a16:creationId xmlns:a16="http://schemas.microsoft.com/office/drawing/2014/main" id="{01C0E9C5-B817-42BD-826A-2E1EA129149E}"/>
                  </a:ext>
                </a:extLst>
              </p:cNvPr>
              <p:cNvSpPr/>
              <p:nvPr/>
            </p:nvSpPr>
            <p:spPr>
              <a:xfrm rot="16200000">
                <a:off x="8950030" y="-888068"/>
                <a:ext cx="360000" cy="3736340"/>
              </a:xfrm>
              <a:prstGeom prst="leftBrace">
                <a:avLst>
                  <a:gd name="adj1" fmla="val 36555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0E34B5F-3323-4F1B-B229-9B954033C141}"/>
                      </a:ext>
                    </a:extLst>
                  </p:cNvPr>
                  <p:cNvSpPr/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三維資料</a:t>
                    </a:r>
                    <a:endParaRPr lang="en-US" altLang="zh-TW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0E34B5F-3323-4F1B-B229-9B954033C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9280" y="1204120"/>
                    <a:ext cx="1841500" cy="457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DA78DC-BD63-47C7-B50B-45F627007B12}"/>
                </a:ext>
              </a:extLst>
            </p:cNvPr>
            <p:cNvSpPr txBox="1"/>
            <p:nvPr/>
          </p:nvSpPr>
          <p:spPr>
            <a:xfrm>
              <a:off x="6094452" y="748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FAF7AFE-BAFA-4674-8369-6D9AB28969D4}"/>
              </a:ext>
            </a:extLst>
          </p:cNvPr>
          <p:cNvGrpSpPr/>
          <p:nvPr/>
        </p:nvGrpSpPr>
        <p:grpSpPr>
          <a:xfrm>
            <a:off x="535062" y="3989810"/>
            <a:ext cx="4049548" cy="2203648"/>
            <a:chOff x="4088612" y="89973"/>
            <a:chExt cx="4049548" cy="2203648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4BF408A-8C2C-444B-9F9D-0F3D14D907BD}"/>
                </a:ext>
              </a:extLst>
            </p:cNvPr>
            <p:cNvGrpSpPr/>
            <p:nvPr/>
          </p:nvGrpSpPr>
          <p:grpSpPr>
            <a:xfrm>
              <a:off x="4088612" y="444225"/>
              <a:ext cx="4049548" cy="1849396"/>
              <a:chOff x="5919869" y="115192"/>
              <a:chExt cx="5078334" cy="1546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010629E2-6CF8-4691-AD84-3A357289B00B}"/>
                      </a:ext>
                    </a:extLst>
                  </p:cNvPr>
                  <p:cNvSpPr/>
                  <p:nvPr/>
                </p:nvSpPr>
                <p:spPr>
                  <a:xfrm>
                    <a:off x="7261863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色版數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C</a:t>
                    </a:r>
                    <a:endParaRPr lang="en-US" altLang="zh-TW" sz="1400" i="1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𝑖𝑛𝑝𝑢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en-US" altLang="zh-TW" sz="1400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010629E2-6CF8-4691-AD84-3A357289B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863" y="115192"/>
                    <a:ext cx="1059180" cy="6849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2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1FC5D638-2DE7-4EC3-92F2-39F56BE4356D}"/>
                      </a:ext>
                    </a:extLst>
                  </p:cNvPr>
                  <p:cNvSpPr/>
                  <p:nvPr/>
                </p:nvSpPr>
                <p:spPr>
                  <a:xfrm>
                    <a:off x="8600443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高度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𝑓𝑖𝑙𝑡𝑒𝑟</m:t>
                          </m:r>
                        </m:oMath>
                      </m:oMathPara>
                    </a14:m>
                    <a:endParaRPr lang="en-US" altLang="zh-TW" sz="1400" b="0" i="1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h𝑒𝑖𝑔h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1FC5D638-2DE7-4EC3-92F2-39F56BE435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0443" y="127799"/>
                    <a:ext cx="1059180" cy="67230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1426EB19-80D7-439B-808D-1C6D1FC5CCD0}"/>
                      </a:ext>
                    </a:extLst>
                  </p:cNvPr>
                  <p:cNvSpPr/>
                  <p:nvPr/>
                </p:nvSpPr>
                <p:spPr>
                  <a:xfrm>
                    <a:off x="9939023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寬度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FW</a:t>
                    </a:r>
                  </a:p>
                  <a:p>
                    <a:pPr algn="ctr"/>
                    <a:r>
                      <a:rPr lang="en-US" altLang="zh-TW" sz="1400" i="1" dirty="0">
                        <a:latin typeface="+mj-ea"/>
                        <a:ea typeface="+mj-ea"/>
                      </a:rPr>
                      <a:t>filter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𝑤𝑒𝑖𝑔h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1426EB19-80D7-439B-808D-1C6D1FC5CC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023" y="127799"/>
                    <a:ext cx="1059180" cy="67230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左大括弧 23">
                <a:extLst>
                  <a:ext uri="{FF2B5EF4-FFF2-40B4-BE49-F238E27FC236}">
                    <a16:creationId xmlns:a16="http://schemas.microsoft.com/office/drawing/2014/main" id="{80C7B408-09E9-442C-966D-A3A265B0917A}"/>
                  </a:ext>
                </a:extLst>
              </p:cNvPr>
              <p:cNvSpPr/>
              <p:nvPr/>
            </p:nvSpPr>
            <p:spPr>
              <a:xfrm rot="16200000">
                <a:off x="8279035" y="-1559064"/>
                <a:ext cx="360000" cy="5078331"/>
              </a:xfrm>
              <a:prstGeom prst="leftBrace">
                <a:avLst>
                  <a:gd name="adj1" fmla="val 36555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8B8EDC2-50E7-4FBF-B181-37D73D22F3F4}"/>
                      </a:ext>
                    </a:extLst>
                  </p:cNvPr>
                  <p:cNvSpPr/>
                  <p:nvPr/>
                </p:nvSpPr>
                <p:spPr>
                  <a:xfrm>
                    <a:off x="7538284" y="1204120"/>
                    <a:ext cx="1841500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濾鏡</a:t>
                    </a:r>
                    <a:endParaRPr lang="en-US" altLang="zh-TW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𝐹𝑁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 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8B8EDC2-50E7-4FBF-B181-37D73D22F3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284" y="1204120"/>
                    <a:ext cx="1841500" cy="4572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7D45895-3C55-465A-8385-EA23D960D13C}"/>
                      </a:ext>
                    </a:extLst>
                  </p:cNvPr>
                  <p:cNvSpPr/>
                  <p:nvPr/>
                </p:nvSpPr>
                <p:spPr>
                  <a:xfrm>
                    <a:off x="5923282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濾鏡數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FN</a:t>
                    </a:r>
                    <a:endParaRPr lang="en-US" altLang="zh-TW" sz="1400" b="0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𝑜𝑢𝑡𝑝𝑢𝑡</m:t>
                          </m:r>
                        </m:oMath>
                      </m:oMathPara>
                    </a14:m>
                    <a:endParaRPr lang="en-US" altLang="zh-TW" sz="1400" i="1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7D45895-3C55-465A-8385-EA23D960D1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3282" y="115192"/>
                    <a:ext cx="1059180" cy="6849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092" r="-709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2356D8-1E7C-4349-9A38-60DFEFB128EC}"/>
                </a:ext>
              </a:extLst>
            </p:cNvPr>
            <p:cNvSpPr txBox="1"/>
            <p:nvPr/>
          </p:nvSpPr>
          <p:spPr>
            <a:xfrm>
              <a:off x="5802699" y="899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濾鏡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34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30AB0-D571-4F8F-ACB3-56EA79B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用區塊來思考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F1C0327-FEDD-4C7D-8452-B3A3DF317291}"/>
              </a:ext>
            </a:extLst>
          </p:cNvPr>
          <p:cNvGrpSpPr/>
          <p:nvPr/>
        </p:nvGrpSpPr>
        <p:grpSpPr>
          <a:xfrm>
            <a:off x="1433090" y="1666159"/>
            <a:ext cx="9325819" cy="3297081"/>
            <a:chOff x="332531" y="2175329"/>
            <a:chExt cx="9325819" cy="32970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9F0FF5C-8A48-4DDA-8579-7624E8EF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31" y="2175329"/>
              <a:ext cx="9325819" cy="329708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A5818F-DAD2-414A-AD47-ECEF9FB7989A}"/>
                </a:ext>
              </a:extLst>
            </p:cNvPr>
            <p:cNvSpPr/>
            <p:nvPr/>
          </p:nvSpPr>
          <p:spPr>
            <a:xfrm>
              <a:off x="738187" y="499408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69D0D2-9482-45A2-AB7E-BB75E328C924}"/>
                </a:ext>
              </a:extLst>
            </p:cNvPr>
            <p:cNvSpPr/>
            <p:nvPr/>
          </p:nvSpPr>
          <p:spPr>
            <a:xfrm>
              <a:off x="2433637" y="499408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C455B56-3209-48FE-AFE8-0EBB9E4E1F15}"/>
                </a:ext>
              </a:extLst>
            </p:cNvPr>
            <p:cNvSpPr/>
            <p:nvPr/>
          </p:nvSpPr>
          <p:spPr>
            <a:xfrm>
              <a:off x="6172200" y="499408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偏權值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021BCF-461E-44CE-9285-9334744B9024}"/>
                </a:ext>
              </a:extLst>
            </p:cNvPr>
            <p:cNvSpPr/>
            <p:nvPr/>
          </p:nvSpPr>
          <p:spPr>
            <a:xfrm>
              <a:off x="8334375" y="499408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2A96FB-5100-47F7-9C79-1E54BAD3392B}"/>
                </a:ext>
              </a:extLst>
            </p:cNvPr>
            <p:cNvSpPr/>
            <p:nvPr/>
          </p:nvSpPr>
          <p:spPr>
            <a:xfrm>
              <a:off x="3766099" y="2631889"/>
              <a:ext cx="165139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個</a:t>
              </a: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F56BAD4-86DF-4781-BECC-31F64BB9F1CB}"/>
              </a:ext>
            </a:extLst>
          </p:cNvPr>
          <p:cNvCxnSpPr>
            <a:cxnSpLocks/>
          </p:cNvCxnSpPr>
          <p:nvPr/>
        </p:nvCxnSpPr>
        <p:spPr>
          <a:xfrm>
            <a:off x="7743825" y="4800600"/>
            <a:ext cx="0" cy="55245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5BEA02A-C51C-42C8-AE22-BFC9011F0D70}"/>
                  </a:ext>
                </a:extLst>
              </p:cNvPr>
              <p:cNvSpPr txBox="1"/>
              <p:nvPr/>
            </p:nvSpPr>
            <p:spPr>
              <a:xfrm>
                <a:off x="6667500" y="5421081"/>
                <a:ext cx="2522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002060"/>
                    </a:solidFill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𝑛𝑢𝑚𝑝𝑦</m:t>
                    </m:r>
                  </m:oMath>
                </a14:m>
                <a:r>
                  <a:rPr lang="zh-TW" altLang="en-US" dirty="0">
                    <a:solidFill>
                      <a:srgbClr val="002060"/>
                    </a:solidFill>
                  </a:rPr>
                  <a:t>廣播的功能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5BEA02A-C51C-42C8-AE22-BFC9011F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5421081"/>
                <a:ext cx="2522614" cy="369332"/>
              </a:xfrm>
              <a:prstGeom prst="rect">
                <a:avLst/>
              </a:prstGeom>
              <a:blipFill>
                <a:blip r:embed="rId3"/>
                <a:stretch>
                  <a:fillRect l="-2174" t="-11475" r="-1449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4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D97C737-C2B5-4771-849F-5688FCE1DB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𝑐𝑜𝑛𝑣𝑜𝑙𝑢𝑡𝑖𝑜𝑛𝑎𝑙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𝑛𝑒𝑢𝑟𝑎𝑙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𝑛𝑒𝑡𝑤𝑜𝑟𝑘</m:t>
                    </m:r>
                  </m:oMath>
                </a14:m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</m:oMath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D97C737-C2B5-4771-849F-5688FCE1D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4BCC34-D456-4673-BAB9-B093AD1F7A3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242391"/>
              </a:xfrm>
            </p:spPr>
            <p:txBody>
              <a:bodyPr/>
              <a:lstStyle/>
              <a:p>
                <a:r>
                  <a:rPr lang="zh-TW" altLang="en-US" dirty="0">
                    <a:latin typeface="+mj-ea"/>
                    <a:ea typeface="+mj-ea"/>
                  </a:rPr>
                  <a:t>使用於影像辨識、聲音辨識等各種情況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r>
                  <a:rPr lang="zh-TW" altLang="en-US" dirty="0">
                    <a:latin typeface="+mj-ea"/>
                    <a:ea typeface="+mj-ea"/>
                  </a:rPr>
                  <a:t>在視覺競賽中，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𝐶𝑁𝑁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為深度學習主流的使用手法</a:t>
                </a:r>
                <a:endParaRPr lang="en-US" altLang="zh-TW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4BCC34-D456-4673-BAB9-B093AD1F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242391"/>
              </a:xfrm>
              <a:blipFill>
                <a:blip r:embed="rId3"/>
                <a:stretch>
                  <a:fillRect l="-588" t="-4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8ECD24-4E4B-47C9-81F0-C9939E3894DC}"/>
              </a:ext>
            </a:extLst>
          </p:cNvPr>
          <p:cNvGrpSpPr/>
          <p:nvPr/>
        </p:nvGrpSpPr>
        <p:grpSpPr>
          <a:xfrm>
            <a:off x="1310861" y="2861660"/>
            <a:ext cx="7792278" cy="2216429"/>
            <a:chOff x="2044700" y="2963260"/>
            <a:chExt cx="7792278" cy="2216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F3663DE-0014-49EE-A6EE-AC84CDF151C9}"/>
                    </a:ext>
                  </a:extLst>
                </p:cNvPr>
                <p:cNvSpPr/>
                <p:nvPr/>
              </p:nvSpPr>
              <p:spPr>
                <a:xfrm>
                  <a:off x="2044700" y="2963260"/>
                  <a:ext cx="1961322" cy="7388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</m:oMath>
                  </a14:m>
                  <a:r>
                    <a:rPr lang="zh-TW" altLang="en-US" sz="2000" dirty="0"/>
                    <a:t>層</a:t>
                  </a:r>
                  <a:endParaRPr lang="en-US" altLang="zh-TW" sz="2000" dirty="0"/>
                </a:p>
                <a:p>
                  <a:pPr algn="ctr"/>
                  <a:r>
                    <a:rPr lang="en-US" altLang="zh-TW" sz="2000" dirty="0"/>
                    <a:t>(</a:t>
                  </a:r>
                  <a:r>
                    <a:rPr lang="zh-TW" altLang="en-US" sz="2000" dirty="0"/>
                    <a:t>卷積層</a:t>
                  </a:r>
                  <a:r>
                    <a:rPr lang="en-US" altLang="zh-TW" sz="2000" dirty="0"/>
                    <a:t>)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F3663DE-0014-49EE-A6EE-AC84CDF1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700" y="2963260"/>
                  <a:ext cx="1961322" cy="738810"/>
                </a:xfrm>
                <a:prstGeom prst="rect">
                  <a:avLst/>
                </a:prstGeom>
                <a:blipFill>
                  <a:blip r:embed="rId4"/>
                  <a:stretch>
                    <a:fillRect t="-4098" b="-139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304D6CA-19E7-4214-9A1C-FA0492DAA41D}"/>
                    </a:ext>
                  </a:extLst>
                </p:cNvPr>
                <p:cNvSpPr/>
                <p:nvPr/>
              </p:nvSpPr>
              <p:spPr>
                <a:xfrm>
                  <a:off x="4960178" y="2963260"/>
                  <a:ext cx="1961322" cy="7388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𝑜𝑜𝑙𝑖𝑛𝑔</m:t>
                      </m:r>
                    </m:oMath>
                  </a14:m>
                  <a:r>
                    <a:rPr lang="zh-TW" altLang="en-US" sz="2000" dirty="0"/>
                    <a:t>層</a:t>
                  </a:r>
                  <a:endParaRPr lang="en-US" altLang="zh-TW" sz="2000" dirty="0"/>
                </a:p>
                <a:p>
                  <a:pPr algn="ctr"/>
                  <a:r>
                    <a:rPr lang="en-US" altLang="zh-TW" sz="2000" dirty="0"/>
                    <a:t>(</a:t>
                  </a:r>
                  <a:r>
                    <a:rPr lang="zh-TW" altLang="en-US" sz="2000" dirty="0"/>
                    <a:t>池化層</a:t>
                  </a:r>
                  <a:r>
                    <a:rPr lang="en-US" altLang="zh-TW" sz="2000" dirty="0"/>
                    <a:t>)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304D6CA-19E7-4214-9A1C-FA0492DAA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178" y="2963260"/>
                  <a:ext cx="1961322" cy="738810"/>
                </a:xfrm>
                <a:prstGeom prst="rect">
                  <a:avLst/>
                </a:prstGeom>
                <a:blipFill>
                  <a:blip r:embed="rId5"/>
                  <a:stretch>
                    <a:fillRect t="-4098" b="-139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6D9B89-C4BC-4581-A20A-B8253AB948DE}"/>
                </a:ext>
              </a:extLst>
            </p:cNvPr>
            <p:cNvSpPr/>
            <p:nvPr/>
          </p:nvSpPr>
          <p:spPr>
            <a:xfrm>
              <a:off x="7875656" y="2963260"/>
              <a:ext cx="1961322" cy="7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神經網路結構</a:t>
              </a:r>
            </a:p>
          </p:txBody>
        </p: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E68E5950-CB24-4380-81DB-B4391E858E71}"/>
                </a:ext>
              </a:extLst>
            </p:cNvPr>
            <p:cNvSpPr/>
            <p:nvPr/>
          </p:nvSpPr>
          <p:spPr>
            <a:xfrm>
              <a:off x="4303100" y="3152665"/>
              <a:ext cx="360000" cy="360000"/>
            </a:xfrm>
            <a:prstGeom prst="plus">
              <a:avLst>
                <a:gd name="adj" fmla="val 434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十字形 10">
              <a:extLst>
                <a:ext uri="{FF2B5EF4-FFF2-40B4-BE49-F238E27FC236}">
                  <a16:creationId xmlns:a16="http://schemas.microsoft.com/office/drawing/2014/main" id="{349DC229-BEC5-42C2-B083-8B43C0746966}"/>
                </a:ext>
              </a:extLst>
            </p:cNvPr>
            <p:cNvSpPr/>
            <p:nvPr/>
          </p:nvSpPr>
          <p:spPr>
            <a:xfrm>
              <a:off x="7218578" y="3152665"/>
              <a:ext cx="360000" cy="360000"/>
            </a:xfrm>
            <a:prstGeom prst="plus">
              <a:avLst>
                <a:gd name="adj" fmla="val 434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左大括弧 11">
              <a:extLst>
                <a:ext uri="{FF2B5EF4-FFF2-40B4-BE49-F238E27FC236}">
                  <a16:creationId xmlns:a16="http://schemas.microsoft.com/office/drawing/2014/main" id="{017FE70B-EA35-4B3B-86BB-A2C526CC695A}"/>
                </a:ext>
              </a:extLst>
            </p:cNvPr>
            <p:cNvSpPr/>
            <p:nvPr/>
          </p:nvSpPr>
          <p:spPr>
            <a:xfrm rot="16200000">
              <a:off x="5760839" y="259552"/>
              <a:ext cx="360000" cy="7456516"/>
            </a:xfrm>
            <a:prstGeom prst="leftBrace">
              <a:avLst>
                <a:gd name="adj1" fmla="val 36555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BBC6AE-0705-4C6C-AD43-0122CC3EF011}"/>
                    </a:ext>
                  </a:extLst>
                </p:cNvPr>
                <p:cNvSpPr/>
                <p:nvPr/>
              </p:nvSpPr>
              <p:spPr>
                <a:xfrm>
                  <a:off x="4960178" y="4440879"/>
                  <a:ext cx="1961322" cy="73881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𝐶𝑁𝑁</m:t>
                      </m:r>
                    </m:oMath>
                  </a14:m>
                  <a:r>
                    <a:rPr lang="zh-TW" altLang="en-US" sz="2000" dirty="0"/>
                    <a:t>結構</a:t>
                  </a: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BBC6AE-0705-4C6C-AD43-0122CC3EF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178" y="4440879"/>
                  <a:ext cx="1961322" cy="738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02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D00D2-3766-44B6-BA5C-1C19D53C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批次處理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9C4647F-F3E3-44C7-B434-4A5962EDDB32}"/>
              </a:ext>
            </a:extLst>
          </p:cNvPr>
          <p:cNvGrpSpPr/>
          <p:nvPr/>
        </p:nvGrpSpPr>
        <p:grpSpPr>
          <a:xfrm>
            <a:off x="5202312" y="274639"/>
            <a:ext cx="4049548" cy="2203648"/>
            <a:chOff x="4088612" y="89973"/>
            <a:chExt cx="4049548" cy="220364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833ADCB-D6EF-42EE-A446-B5DD17FD3C71}"/>
                </a:ext>
              </a:extLst>
            </p:cNvPr>
            <p:cNvGrpSpPr/>
            <p:nvPr/>
          </p:nvGrpSpPr>
          <p:grpSpPr>
            <a:xfrm>
              <a:off x="4088612" y="444225"/>
              <a:ext cx="4049548" cy="1849396"/>
              <a:chOff x="5919869" y="115192"/>
              <a:chExt cx="5078334" cy="1546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129ED26-9CC8-4632-B309-53B19237DD0B}"/>
                      </a:ext>
                    </a:extLst>
                  </p:cNvPr>
                  <p:cNvSpPr/>
                  <p:nvPr/>
                </p:nvSpPr>
                <p:spPr>
                  <a:xfrm>
                    <a:off x="7261863" y="115192"/>
                    <a:ext cx="1059180" cy="68491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色版數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C</a:t>
                    </a:r>
                    <a:endParaRPr lang="en-US" altLang="zh-TW" sz="1400" i="1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𝑐h𝑎𝑛𝑛𝑒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𝑙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129ED26-9CC8-4632-B309-53B19237DD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863" y="115192"/>
                    <a:ext cx="1059180" cy="6849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874B0A42-951D-4E81-87BA-8CAEB68A5D23}"/>
                      </a:ext>
                    </a:extLst>
                  </p:cNvPr>
                  <p:cNvSpPr/>
                  <p:nvPr/>
                </p:nvSpPr>
                <p:spPr>
                  <a:xfrm>
                    <a:off x="8600443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高度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𝑓𝑖𝑙𝑡𝑒𝑟</m:t>
                          </m:r>
                        </m:oMath>
                      </m:oMathPara>
                    </a14:m>
                    <a:endParaRPr lang="en-US" altLang="zh-TW" sz="1400" b="0" i="1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h𝑒𝑖𝑔h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874B0A42-951D-4E81-87BA-8CAEB68A5D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0443" y="127799"/>
                    <a:ext cx="1059180" cy="6723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2784841-0DD0-40D8-BA17-449BEDF7CC29}"/>
                      </a:ext>
                    </a:extLst>
                  </p:cNvPr>
                  <p:cNvSpPr/>
                  <p:nvPr/>
                </p:nvSpPr>
                <p:spPr>
                  <a:xfrm>
                    <a:off x="9939023" y="127799"/>
                    <a:ext cx="1059180" cy="6723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寬度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FW</a:t>
                    </a:r>
                  </a:p>
                  <a:p>
                    <a:pPr algn="ctr"/>
                    <a:r>
                      <a:rPr lang="en-US" altLang="zh-TW" sz="1400" i="1" dirty="0">
                        <a:latin typeface="+mj-ea"/>
                        <a:ea typeface="+mj-ea"/>
                      </a:rPr>
                      <a:t>filter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𝑤𝑒𝑖𝑔h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2784841-0DD0-40D8-BA17-449BEDF7C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023" y="127799"/>
                    <a:ext cx="1059180" cy="6723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左大括弧 9">
                <a:extLst>
                  <a:ext uri="{FF2B5EF4-FFF2-40B4-BE49-F238E27FC236}">
                    <a16:creationId xmlns:a16="http://schemas.microsoft.com/office/drawing/2014/main" id="{AFEC2E87-E9A1-46CB-AE74-8D83C87D09F8}"/>
                  </a:ext>
                </a:extLst>
              </p:cNvPr>
              <p:cNvSpPr/>
              <p:nvPr/>
            </p:nvSpPr>
            <p:spPr>
              <a:xfrm rot="16200000">
                <a:off x="8279035" y="-1559064"/>
                <a:ext cx="360000" cy="5078331"/>
              </a:xfrm>
              <a:prstGeom prst="leftBrace">
                <a:avLst>
                  <a:gd name="adj1" fmla="val 36555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A17BCCE3-CD9C-4710-8A49-69BB6A84E994}"/>
                      </a:ext>
                    </a:extLst>
                  </p:cNvPr>
                  <p:cNvSpPr/>
                  <p:nvPr/>
                </p:nvSpPr>
                <p:spPr>
                  <a:xfrm>
                    <a:off x="7538284" y="1204120"/>
                    <a:ext cx="1841500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a:t>輸入資料</a:t>
                    </a:r>
                    <a:endParaRPr lang="en-US" altLang="zh-TW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 </m:t>
                          </m:r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A17BCCE3-CD9C-4710-8A49-69BB6A84E9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284" y="1204120"/>
                    <a:ext cx="18415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11" b="-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F8985FD-FAAC-4650-9461-013C8D960411}"/>
                      </a:ext>
                    </a:extLst>
                  </p:cNvPr>
                  <p:cNvSpPr/>
                  <p:nvPr/>
                </p:nvSpPr>
                <p:spPr>
                  <a:xfrm>
                    <a:off x="5923282" y="115192"/>
                    <a:ext cx="1059180" cy="68491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zh-TW" altLang="en-US" sz="1400" dirty="0">
                        <a:latin typeface="+mj-ea"/>
                        <a:ea typeface="+mj-ea"/>
                      </a:rPr>
                      <a:t>批次數量</a:t>
                    </a:r>
                    <a:r>
                      <a:rPr lang="en-US" altLang="zh-TW" sz="1400" dirty="0">
                        <a:latin typeface="+mj-ea"/>
                        <a:ea typeface="+mj-ea"/>
                      </a:rPr>
                      <a:t>N</a:t>
                    </a:r>
                    <a:endParaRPr lang="en-US" altLang="zh-TW" sz="1400" b="0" dirty="0">
                      <a:latin typeface="+mj-ea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𝑏𝑎𝑡𝑐h</m:t>
                          </m:r>
                        </m:oMath>
                      </m:oMathPara>
                    </a14:m>
                    <a:endParaRPr lang="en-US" altLang="zh-TW" sz="1400" b="0" i="1" dirty="0">
                      <a:latin typeface="Cambria Math" panose="02040503050406030204" pitchFamily="18" charset="0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𝑛𝑢𝑚𝑏𝑒𝑟</m:t>
                          </m:r>
                        </m:oMath>
                      </m:oMathPara>
                    </a14:m>
                    <a:endParaRPr lang="zh-TW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F8985FD-FAAC-4650-9461-013C8D9604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3282" y="115192"/>
                    <a:ext cx="1059180" cy="6849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376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B90C65-8142-419D-A10B-F09FF10F479A}"/>
                </a:ext>
              </a:extLst>
            </p:cNvPr>
            <p:cNvSpPr txBox="1"/>
            <p:nvPr/>
          </p:nvSpPr>
          <p:spPr>
            <a:xfrm>
              <a:off x="5586640" y="899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輸入資料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78B9132-BBAF-45C7-B355-25A9F5A96EE0}"/>
              </a:ext>
            </a:extLst>
          </p:cNvPr>
          <p:cNvGrpSpPr/>
          <p:nvPr/>
        </p:nvGrpSpPr>
        <p:grpSpPr>
          <a:xfrm>
            <a:off x="552562" y="2659262"/>
            <a:ext cx="11086877" cy="3836788"/>
            <a:chOff x="286900" y="2659262"/>
            <a:chExt cx="11086877" cy="383678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D69403F-1E1D-4EE8-8045-5D76BDFA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900" y="2659262"/>
              <a:ext cx="11086877" cy="383678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FDE7A2-7F89-40CF-976D-2FC5A1D6B196}"/>
                </a:ext>
              </a:extLst>
            </p:cNvPr>
            <p:cNvSpPr/>
            <p:nvPr/>
          </p:nvSpPr>
          <p:spPr>
            <a:xfrm>
              <a:off x="886246" y="591366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AE69FA-11DD-46DD-AB46-D1999A324110}"/>
                </a:ext>
              </a:extLst>
            </p:cNvPr>
            <p:cNvSpPr/>
            <p:nvPr/>
          </p:nvSpPr>
          <p:spPr>
            <a:xfrm>
              <a:off x="2772196" y="591366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3344F5-6454-4022-BA69-B47B20A5CB6D}"/>
                </a:ext>
              </a:extLst>
            </p:cNvPr>
            <p:cNvSpPr/>
            <p:nvPr/>
          </p:nvSpPr>
          <p:spPr>
            <a:xfrm>
              <a:off x="7072986" y="591366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偏權值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406D9F6-44BB-46FE-B59F-34BCC7D3C281}"/>
                </a:ext>
              </a:extLst>
            </p:cNvPr>
            <p:cNvSpPr/>
            <p:nvPr/>
          </p:nvSpPr>
          <p:spPr>
            <a:xfrm>
              <a:off x="9511386" y="5913669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E49F77-13B8-4B80-AFBD-885495BC5082}"/>
                </a:ext>
              </a:extLst>
            </p:cNvPr>
            <p:cNvSpPr/>
            <p:nvPr/>
          </p:nvSpPr>
          <p:spPr>
            <a:xfrm>
              <a:off x="962025" y="5257800"/>
              <a:ext cx="1048171" cy="321138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+mj-ea"/>
                  <a:ea typeface="+mj-ea"/>
                </a:rPr>
                <a:t>N</a:t>
              </a:r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個資料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19D6ED-B348-4275-902B-11894FBBEEDF}"/>
                </a:ext>
              </a:extLst>
            </p:cNvPr>
            <p:cNvSpPr/>
            <p:nvPr/>
          </p:nvSpPr>
          <p:spPr>
            <a:xfrm>
              <a:off x="5001471" y="5257800"/>
              <a:ext cx="1048171" cy="321138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+mj-ea"/>
                  <a:ea typeface="+mj-ea"/>
                </a:rPr>
                <a:t>N</a:t>
              </a:r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個資料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2C09D8-6802-4EBA-AEA6-6FC4F49D6B1B}"/>
                </a:ext>
              </a:extLst>
            </p:cNvPr>
            <p:cNvSpPr/>
            <p:nvPr/>
          </p:nvSpPr>
          <p:spPr>
            <a:xfrm>
              <a:off x="9425240" y="5257800"/>
              <a:ext cx="1048171" cy="321138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+mj-ea"/>
                  <a:ea typeface="+mj-ea"/>
                </a:rPr>
                <a:t>N</a:t>
              </a:r>
              <a:r>
                <a:rPr lang="zh-TW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個資料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0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DE42B2C-6297-4F1F-A821-68BD2B4C54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池化層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𝑃𝑜𝑜𝑙𝑖𝑛𝑔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DE42B2C-6297-4F1F-A821-68BD2B4C5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9B93A-406F-4844-A84A-7236A0F588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353050" cy="43677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縮小垂直、水平空間的運算。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66C7D8A-C071-4725-8159-43C0AE63EA88}"/>
              </a:ext>
            </a:extLst>
          </p:cNvPr>
          <p:cNvGrpSpPr>
            <a:grpSpLocks noChangeAspect="1"/>
          </p:cNvGrpSpPr>
          <p:nvPr/>
        </p:nvGrpSpPr>
        <p:grpSpPr>
          <a:xfrm>
            <a:off x="1219200" y="2186266"/>
            <a:ext cx="7333025" cy="3470211"/>
            <a:chOff x="333374" y="2219534"/>
            <a:chExt cx="9058275" cy="42866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6902DE7-A7D5-49AD-801C-5DBA130C0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374" y="2219534"/>
              <a:ext cx="9058275" cy="383042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5F80C9-B1C5-4962-8EE6-E3D701127F27}"/>
                </a:ext>
              </a:extLst>
            </p:cNvPr>
            <p:cNvSpPr txBox="1"/>
            <p:nvPr/>
          </p:nvSpPr>
          <p:spPr>
            <a:xfrm>
              <a:off x="3378848" y="6049961"/>
              <a:ext cx="2967327" cy="456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2060"/>
                  </a:solidFill>
                  <a:latin typeface="+mj-ea"/>
                  <a:ea typeface="+mj-ea"/>
                </a:rPr>
                <a:t>最大池化的處理步驟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0D2CD7-5C94-42AE-A979-9A0778D6A39B}"/>
                  </a:ext>
                </a:extLst>
              </p:cNvPr>
              <p:cNvSpPr/>
              <p:nvPr/>
            </p:nvSpPr>
            <p:spPr>
              <a:xfrm>
                <a:off x="6172200" y="234410"/>
                <a:ext cx="1895475" cy="6572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最大池化</a:t>
                </a:r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𝑝𝑜𝑜𝑙𝑖𝑛𝑔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0D2CD7-5C94-42AE-A979-9A0778D6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4410"/>
                <a:ext cx="1895475" cy="657225"/>
              </a:xfrm>
              <a:prstGeom prst="rect">
                <a:avLst/>
              </a:prstGeom>
              <a:blipFill>
                <a:blip r:embed="rId4"/>
                <a:stretch>
                  <a:fillRect t="-4545" b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700CC2-3BE7-4EA3-9DDA-865424EDDA75}"/>
                  </a:ext>
                </a:extLst>
              </p:cNvPr>
              <p:cNvSpPr/>
              <p:nvPr/>
            </p:nvSpPr>
            <p:spPr>
              <a:xfrm>
                <a:off x="6172200" y="1320261"/>
                <a:ext cx="1895475" cy="65722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平均池化</a:t>
                </a:r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𝑝𝑜𝑜𝑙𝑖𝑛𝑔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700CC2-3BE7-4EA3-9DDA-865424ED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320261"/>
                <a:ext cx="1895475" cy="657225"/>
              </a:xfrm>
              <a:prstGeom prst="rect">
                <a:avLst/>
              </a:prstGeom>
              <a:blipFill>
                <a:blip r:embed="rId5"/>
                <a:stretch>
                  <a:fillRect l="-321" t="-5505" b="-3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7C70247-6F08-4A80-A5ED-159787612860}"/>
              </a:ext>
            </a:extLst>
          </p:cNvPr>
          <p:cNvSpPr/>
          <p:nvPr/>
        </p:nvSpPr>
        <p:spPr>
          <a:xfrm>
            <a:off x="2257426" y="6055772"/>
            <a:ext cx="454342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一般而言，池化的視窗大小與步幅設定相同</a:t>
            </a: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A42DB64D-2394-4223-8530-A2B3E72EA0FF}"/>
              </a:ext>
            </a:extLst>
          </p:cNvPr>
          <p:cNvSpPr/>
          <p:nvPr/>
        </p:nvSpPr>
        <p:spPr>
          <a:xfrm>
            <a:off x="5800724" y="234410"/>
            <a:ext cx="295275" cy="1743076"/>
          </a:xfrm>
          <a:prstGeom prst="leftBrace">
            <a:avLst>
              <a:gd name="adj1" fmla="val 30914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5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B6886-2307-4FEF-BE57-1C54DFF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池化層的特色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C94D31-6E5C-4086-8D8C-A4C5229DD58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3770" y="1447800"/>
                <a:ext cx="5553075" cy="23431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en-US" sz="2400" dirty="0">
                    <a:latin typeface="+mj-ea"/>
                    <a:ea typeface="+mj-ea"/>
                  </a:rPr>
                  <a:t>沒有學習參數</a:t>
                </a:r>
                <a:r>
                  <a:rPr lang="en-US" altLang="zh-TW" sz="2400" dirty="0">
                    <a:latin typeface="+mj-ea"/>
                    <a:ea typeface="+mj-ea"/>
                  </a:rPr>
                  <a:t>(</a:t>
                </a:r>
                <a:r>
                  <a:rPr lang="zh-TW" altLang="en-US" sz="2400" dirty="0">
                    <a:latin typeface="+mj-ea"/>
                    <a:ea typeface="+mj-ea"/>
                  </a:rPr>
                  <a:t>只取最大值或平均值</a:t>
                </a:r>
                <a:r>
                  <a:rPr lang="en-US" altLang="zh-TW" sz="2400" dirty="0">
                    <a:latin typeface="+mj-ea"/>
                    <a:ea typeface="+mj-ea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+mj-ea"/>
                  <a:ea typeface="+mj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sz="2400" dirty="0">
                    <a:latin typeface="+mj-ea"/>
                    <a:ea typeface="+mj-ea"/>
                  </a:rPr>
                  <a:t>色版數量不變</a:t>
                </a:r>
                <a:endParaRPr lang="en-US" altLang="zh-TW" sz="2400" dirty="0">
                  <a:latin typeface="+mj-ea"/>
                  <a:ea typeface="+mj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+mj-ea"/>
                  <a:ea typeface="+mj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sz="2400" dirty="0">
                    <a:latin typeface="+mj-ea"/>
                    <a:ea typeface="+mj-ea"/>
                  </a:rPr>
                  <a:t>對微小位置的變化很穩健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𝑟𝑜𝑏𝑢𝑠𝑡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zh-TW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C94D31-6E5C-4086-8D8C-A4C5229DD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3770" y="1447800"/>
                <a:ext cx="5553075" cy="2343151"/>
              </a:xfrm>
              <a:blipFill>
                <a:blip r:embed="rId2"/>
                <a:stretch>
                  <a:fillRect l="-1427" t="-1823" r="-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C6F27887-87D8-4A9B-9CC2-F22DBD316022}"/>
              </a:ext>
            </a:extLst>
          </p:cNvPr>
          <p:cNvGrpSpPr/>
          <p:nvPr/>
        </p:nvGrpSpPr>
        <p:grpSpPr>
          <a:xfrm>
            <a:off x="6543676" y="274639"/>
            <a:ext cx="5486399" cy="2792411"/>
            <a:chOff x="1076326" y="3080358"/>
            <a:chExt cx="6953250" cy="350300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046DB03-65E2-48A5-B6A8-6C7595C26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326" y="3080358"/>
              <a:ext cx="6953250" cy="350300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72D810-5664-486D-B8FB-26E2ED1D9432}"/>
                </a:ext>
              </a:extLst>
            </p:cNvPr>
            <p:cNvSpPr/>
            <p:nvPr/>
          </p:nvSpPr>
          <p:spPr>
            <a:xfrm>
              <a:off x="2028208" y="6266094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54937F-0884-4C25-88E4-3F2D21883C26}"/>
                </a:ext>
              </a:extLst>
            </p:cNvPr>
            <p:cNvSpPr/>
            <p:nvPr/>
          </p:nvSpPr>
          <p:spPr>
            <a:xfrm>
              <a:off x="6533533" y="6266094"/>
              <a:ext cx="962025" cy="2476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0377C612-3B55-44DA-B4F2-D67677E1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3790951"/>
            <a:ext cx="9991725" cy="2952101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69B4E92-354B-4676-99CA-3C64308BCFAD}"/>
              </a:ext>
            </a:extLst>
          </p:cNvPr>
          <p:cNvCxnSpPr/>
          <p:nvPr/>
        </p:nvCxnSpPr>
        <p:spPr>
          <a:xfrm>
            <a:off x="3120307" y="3276600"/>
            <a:ext cx="0" cy="514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4E84DBC-763A-4A39-98E4-F77EA0238559}"/>
              </a:ext>
            </a:extLst>
          </p:cNvPr>
          <p:cNvCxnSpPr/>
          <p:nvPr/>
        </p:nvCxnSpPr>
        <p:spPr>
          <a:xfrm>
            <a:off x="2895600" y="2381250"/>
            <a:ext cx="3505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0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747E8B8A-7061-47A6-9C6C-5638606C2FA3}"/>
              </a:ext>
            </a:extLst>
          </p:cNvPr>
          <p:cNvGrpSpPr/>
          <p:nvPr/>
        </p:nvGrpSpPr>
        <p:grpSpPr>
          <a:xfrm>
            <a:off x="1444487" y="2729947"/>
            <a:ext cx="6944139" cy="3853413"/>
            <a:chOff x="1444487" y="2384445"/>
            <a:chExt cx="7331968" cy="419891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E44F719-637C-4212-AC46-97190DAC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4487" y="2384445"/>
              <a:ext cx="7106681" cy="419891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7731070-BC3A-4172-BD2D-DAB9E4A0024F}"/>
                </a:ext>
              </a:extLst>
            </p:cNvPr>
            <p:cNvSpPr/>
            <p:nvPr/>
          </p:nvSpPr>
          <p:spPr>
            <a:xfrm>
              <a:off x="1689081" y="4195313"/>
              <a:ext cx="855337" cy="28859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4205FB-3910-4861-BE35-C32EF6186472}"/>
                </a:ext>
              </a:extLst>
            </p:cNvPr>
            <p:cNvSpPr/>
            <p:nvPr/>
          </p:nvSpPr>
          <p:spPr>
            <a:xfrm>
              <a:off x="3776868" y="4659138"/>
              <a:ext cx="609601" cy="19115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濾鏡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214795-4238-45A1-B95D-8E4BC8AD6B50}"/>
                </a:ext>
              </a:extLst>
            </p:cNvPr>
            <p:cNvSpPr/>
            <p:nvPr/>
          </p:nvSpPr>
          <p:spPr>
            <a:xfrm>
              <a:off x="2762504" y="5828643"/>
              <a:ext cx="1014364" cy="22131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矩陣的乘積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606488-A93C-4FB1-9A25-B9242AED8081}"/>
                </a:ext>
              </a:extLst>
            </p:cNvPr>
            <p:cNvSpPr/>
            <p:nvPr/>
          </p:nvSpPr>
          <p:spPr>
            <a:xfrm>
              <a:off x="5383408" y="6230676"/>
              <a:ext cx="1425183" cy="22313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  <a:r>
                <a:rPr lang="en-US" altLang="zh-TW" sz="110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二維</a:t>
              </a:r>
              <a:r>
                <a:rPr lang="en-US" altLang="zh-TW" sz="1100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TW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2857B2-2F87-462C-82A6-44F02D21FCF5}"/>
                </a:ext>
              </a:extLst>
            </p:cNvPr>
            <p:cNvSpPr/>
            <p:nvPr/>
          </p:nvSpPr>
          <p:spPr>
            <a:xfrm>
              <a:off x="7351272" y="6078449"/>
              <a:ext cx="1425183" cy="22313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7BDAEB-2524-476F-BE00-BD657C83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執行卷積層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F60CF0-D3F1-4ADE-B7A8-59FA450987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4572000"/>
              </a:xfrm>
            </p:spPr>
            <p:txBody>
              <a:bodyPr/>
              <a:lstStyle/>
              <a:p>
                <a:r>
                  <a:rPr lang="zh-TW" altLang="en-US" dirty="0">
                    <a:latin typeface="+mj-ea"/>
                    <a:ea typeface="+mj-ea"/>
                  </a:rPr>
                  <a:t>生成四維陣列，利用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𝑖𝑚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𝑐𝑜𝑙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展開做計算，處理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𝑓𝑜𝑟𝑤𝑎𝑟𝑑</m:t>
                    </m:r>
                  </m:oMath>
                </a14:m>
                <a:endParaRPr lang="en-US" altLang="zh-TW" dirty="0">
                  <a:latin typeface="+mj-ea"/>
                  <a:ea typeface="+mj-ea"/>
                </a:endParaRPr>
              </a:p>
              <a:p>
                <a:r>
                  <a:rPr lang="zh-TW" altLang="en-US" dirty="0">
                    <a:latin typeface="+mj-ea"/>
                    <a:ea typeface="+mj-ea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𝑐𝑜𝑙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𝑖𝑚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處理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𝑏𝑎𝑐𝑘𝑤𝑎𝑟𝑑</m:t>
                    </m:r>
                  </m:oMath>
                </a14:m>
                <a:endParaRPr lang="zh-TW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F60CF0-D3F1-4ADE-B7A8-59FA45098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4572000"/>
              </a:xfrm>
              <a:blipFill>
                <a:blip r:embed="rId3"/>
                <a:stretch>
                  <a:fillRect l="-588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2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EBF3FAB-C608-4166-A8F6-402BFC6104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EBF3FAB-C608-4166-A8F6-402BFC610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C81AA3F-25BE-448F-831F-8ED43630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88" y="3620889"/>
            <a:ext cx="4982512" cy="22726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E8BCC2-2525-420C-B874-CCF9C2C1304E}"/>
              </a:ext>
            </a:extLst>
          </p:cNvPr>
          <p:cNvSpPr/>
          <p:nvPr/>
        </p:nvSpPr>
        <p:spPr>
          <a:xfrm>
            <a:off x="5298609" y="2041070"/>
            <a:ext cx="1782147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根據濾鏡大小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r>
              <a:rPr lang="zh-TW" altLang="en-US" dirty="0">
                <a:latin typeface="+mj-ea"/>
                <a:ea typeface="+mj-ea"/>
              </a:rPr>
              <a:t>展開輸入資料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1EF31-3587-4260-AB15-EDA1121574FB}"/>
              </a:ext>
            </a:extLst>
          </p:cNvPr>
          <p:cNvSpPr/>
          <p:nvPr/>
        </p:nvSpPr>
        <p:spPr>
          <a:xfrm>
            <a:off x="8728913" y="2041070"/>
            <a:ext cx="1782147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輸出資料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二維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E89CDA2-9E7D-44F7-83A7-A77222EF45F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080756" y="2390968"/>
            <a:ext cx="1648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FE1552B-0CE9-4B42-ADA8-7E133F31AFD6}"/>
              </a:ext>
            </a:extLst>
          </p:cNvPr>
          <p:cNvSpPr/>
          <p:nvPr/>
        </p:nvSpPr>
        <p:spPr>
          <a:xfrm>
            <a:off x="1868305" y="2041070"/>
            <a:ext cx="1782147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輸入資料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三維資料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714FD90-9941-425F-A65C-9436841E899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50452" y="2390968"/>
            <a:ext cx="1648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D385CC9D-6F7A-43B3-9850-BFCE0C6F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737" y="3179656"/>
            <a:ext cx="4331976" cy="31550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66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8A8CA3-F448-4520-ABB6-DDAB8746FA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8A8CA3-F448-4520-ABB6-DDAB8746F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449903FF-5953-479E-B66A-8B20202EAE04}"/>
              </a:ext>
            </a:extLst>
          </p:cNvPr>
          <p:cNvGrpSpPr/>
          <p:nvPr/>
        </p:nvGrpSpPr>
        <p:grpSpPr>
          <a:xfrm>
            <a:off x="313735" y="2687216"/>
            <a:ext cx="7477386" cy="3563343"/>
            <a:chOff x="780266" y="1875453"/>
            <a:chExt cx="7477386" cy="356334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1C7EC4F-2D2F-442B-A8D8-2A119242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66" y="1957373"/>
              <a:ext cx="5620534" cy="20005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7CBC5C3-6702-4F80-A703-2DF7FD7A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589" y="2352265"/>
              <a:ext cx="7440063" cy="308653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797AB75-0992-46A0-B730-C895FE540AF4}"/>
                </a:ext>
              </a:extLst>
            </p:cNvPr>
            <p:cNvSpPr/>
            <p:nvPr/>
          </p:nvSpPr>
          <p:spPr>
            <a:xfrm>
              <a:off x="780266" y="1875453"/>
              <a:ext cx="7477386" cy="35633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F93DDA14-7427-493E-B02F-E6AC19AD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568" y="198920"/>
            <a:ext cx="4982512" cy="22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A30CD-99CA-4CAE-8FC5-58A82CF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執行卷積層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909B29-36F8-494D-B864-4BFFC44B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3" y="2146991"/>
            <a:ext cx="4617885" cy="33028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32D94B-0DDA-4393-90FD-04F4AB9C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90" y="486510"/>
            <a:ext cx="6496957" cy="60968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99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87C63-8FC9-4E13-90BC-BE834628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執行池化層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7B9AFC-2FD0-4FAA-899C-A95C60A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" y="1819468"/>
            <a:ext cx="4365674" cy="36389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57E8DF-5164-423E-A0ED-4FED0D18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97" y="1957650"/>
            <a:ext cx="6752566" cy="33725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123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77890-131C-425A-B86D-98431BC0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執行池化層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F9A7B7-54AA-403C-9DFB-A023FF3B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8" y="1476102"/>
            <a:ext cx="5363323" cy="1952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340D6C-BF55-417A-9E26-BE22DECE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9" y="3529750"/>
            <a:ext cx="6224184" cy="31297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06FB87-178E-4736-BAFB-E24FCDA6F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05" y="2186950"/>
            <a:ext cx="6932111" cy="2058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4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BB583D9-BB76-4E4D-B597-EE81455023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執行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𝑆𝑖𝑚𝑝𝑙𝑒𝐶𝑜𝑛𝑣𝑁𝑒𝑡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BB583D9-BB76-4E4D-B597-EE8145502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C13B3DA-CE4A-48F0-BF22-09581890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53337"/>
            <a:ext cx="7187682" cy="24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0442159-AFB4-4961-9B74-BAA96FB5B7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結構比較</a:t>
                </a:r>
                <a:r>
                  <a:rPr lang="en-US" altLang="zh-TW" dirty="0"/>
                  <a:t> – </a:t>
                </a:r>
                <a:r>
                  <a:rPr lang="zh-TW" altLang="en-US" dirty="0"/>
                  <a:t>全連接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0442159-AFB4-4961-9B74-BAA96FB5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DBDDF164-631E-4FC2-9992-AD6320E1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2166939"/>
            <a:ext cx="1160306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68F497-6A14-4C18-98B0-667B8A67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7" y="372122"/>
            <a:ext cx="7450888" cy="61137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B9DB84-1292-4778-83E3-1D228B51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05" y="2562104"/>
            <a:ext cx="3962953" cy="1733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46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8BCE5C-88B1-4E20-9598-AD09A773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1" y="205421"/>
            <a:ext cx="8097380" cy="4086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6308E5-E292-45FB-AB0C-2EDBF5EB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1" y="4356734"/>
            <a:ext cx="4906060" cy="2295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1273A7A-F923-4ABE-9590-FD17497D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96" y="4356734"/>
            <a:ext cx="3531631" cy="24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8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CE5479-58E0-4945-8ECE-C5EB985939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</m:oMath>
                </a14:m>
                <a:r>
                  <a:rPr lang="zh-TW" altLang="en-US" dirty="0"/>
                  <a:t>的視覺化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6CE5479-58E0-4945-8ECE-C5EB98593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DA8C6D-9AEC-44BB-9A75-70A9377BD1B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>
                    <a:latin typeface="+mj-ea"/>
                    <a:ea typeface="+mj-ea"/>
                  </a:rPr>
                  <a:t>視覺化第一層權重</a:t>
                </a:r>
                <a:r>
                  <a:rPr lang="en-US" altLang="zh-TW" dirty="0"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latin typeface="+mj-ea"/>
                    <a:ea typeface="+mj-ea"/>
                  </a:rPr>
                  <a:t>卷積層的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𝑘𝑒𝑟𝑛𝑒𝑙𝑠</m:t>
                    </m:r>
                  </m:oMath>
                </a14:m>
                <a:r>
                  <a:rPr lang="en-US" altLang="zh-TW" dirty="0">
                    <a:latin typeface="+mj-ea"/>
                    <a:ea typeface="+mj-ea"/>
                  </a:rPr>
                  <a:t>)</a:t>
                </a:r>
                <a:endParaRPr lang="zh-TW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DA8C6D-9AEC-44BB-9A75-70A9377BD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05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C0FB37F-E72F-4FF2-8D19-80EE6462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5" y="2667000"/>
            <a:ext cx="4276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9ACBEC-622B-4501-88BF-7B1291A4865C}"/>
              </a:ext>
            </a:extLst>
          </p:cNvPr>
          <p:cNvSpPr/>
          <p:nvPr/>
        </p:nvSpPr>
        <p:spPr>
          <a:xfrm>
            <a:off x="2379306" y="5654351"/>
            <a:ext cx="1119674" cy="36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學習前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D1E6C12-8161-40F5-9419-D1F99F22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667000"/>
            <a:ext cx="4276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B6EC80-D65A-43E7-8188-4B5E9D4062F2}"/>
              </a:ext>
            </a:extLst>
          </p:cNvPr>
          <p:cNvSpPr/>
          <p:nvPr/>
        </p:nvSpPr>
        <p:spPr>
          <a:xfrm>
            <a:off x="8434873" y="5654351"/>
            <a:ext cx="1119674" cy="36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+mj-ea"/>
                <a:ea typeface="+mj-ea"/>
              </a:rPr>
              <a:t>學習後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86A23EE-161D-4178-A5DC-CCE3EDC8E45F}"/>
              </a:ext>
            </a:extLst>
          </p:cNvPr>
          <p:cNvSpPr/>
          <p:nvPr/>
        </p:nvSpPr>
        <p:spPr>
          <a:xfrm>
            <a:off x="8182947" y="2845837"/>
            <a:ext cx="802433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F641DC-1F48-4A9F-8C59-24D0BF2D486E}"/>
              </a:ext>
            </a:extLst>
          </p:cNvPr>
          <p:cNvCxnSpPr/>
          <p:nvPr/>
        </p:nvCxnSpPr>
        <p:spPr>
          <a:xfrm flipH="1">
            <a:off x="8658808" y="1968759"/>
            <a:ext cx="242596" cy="877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972200A-BB9B-4541-BC95-49610D5BA158}"/>
                  </a:ext>
                </a:extLst>
              </p:cNvPr>
              <p:cNvSpPr txBox="1"/>
              <p:nvPr/>
            </p:nvSpPr>
            <p:spPr>
              <a:xfrm>
                <a:off x="8434873" y="1523614"/>
                <a:ext cx="10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塊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𝑏𝑙𝑜𝑏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972200A-BB9B-4541-BC95-49610D5B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3" y="1523614"/>
                <a:ext cx="1058560" cy="369332"/>
              </a:xfrm>
              <a:prstGeom prst="rect">
                <a:avLst/>
              </a:prstGeom>
              <a:blipFill>
                <a:blip r:embed="rId6"/>
                <a:stretch>
                  <a:fillRect l="-5202" t="-13115" r="-1156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5F8D5CF-CDCC-4110-91C2-ACBE02D66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𝑒𝑟𝑛𝑒𝑙</m:t>
                    </m:r>
                  </m:oMath>
                </a14:m>
                <a:r>
                  <a:rPr lang="zh-TW" altLang="en-US" dirty="0"/>
                  <a:t> 對輸出的影響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5F8D5CF-CDCC-4110-91C2-ACBE02D66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DD933BD-6A74-4FF3-8AE8-BAC52B65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1610617"/>
            <a:ext cx="8830907" cy="49727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72D810-5664-486D-B8FB-26E2ED1D9432}"/>
              </a:ext>
            </a:extLst>
          </p:cNvPr>
          <p:cNvSpPr/>
          <p:nvPr/>
        </p:nvSpPr>
        <p:spPr>
          <a:xfrm>
            <a:off x="2098618" y="4761526"/>
            <a:ext cx="1161416" cy="48585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輸入圖像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EAAB55-2E1D-45D7-9CBB-20FF7E609941}"/>
              </a:ext>
            </a:extLst>
          </p:cNvPr>
          <p:cNvSpPr/>
          <p:nvPr/>
        </p:nvSpPr>
        <p:spPr>
          <a:xfrm>
            <a:off x="4696045" y="2849217"/>
            <a:ext cx="1161416" cy="354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濾鏡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zh-TW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175E1E-CF47-44C2-A09F-75A3069A8A57}"/>
              </a:ext>
            </a:extLst>
          </p:cNvPr>
          <p:cNvSpPr/>
          <p:nvPr/>
        </p:nvSpPr>
        <p:spPr>
          <a:xfrm>
            <a:off x="4696045" y="5632174"/>
            <a:ext cx="1161416" cy="354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濾鏡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zh-TW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68516-8EB4-4F8D-AA83-B1BB0CFCAA9C}"/>
              </a:ext>
            </a:extLst>
          </p:cNvPr>
          <p:cNvSpPr/>
          <p:nvPr/>
        </p:nvSpPr>
        <p:spPr>
          <a:xfrm>
            <a:off x="7306723" y="6135757"/>
            <a:ext cx="1161416" cy="354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輸出圖像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zh-TW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28F77C-C108-4F47-ACA4-3306BAD5C5C6}"/>
              </a:ext>
            </a:extLst>
          </p:cNvPr>
          <p:cNvSpPr/>
          <p:nvPr/>
        </p:nvSpPr>
        <p:spPr>
          <a:xfrm>
            <a:off x="7319976" y="3405810"/>
            <a:ext cx="1161416" cy="3544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輸出圖像</a:t>
            </a:r>
            <a:r>
              <a:rPr lang="en-US" altLang="zh-TW" sz="1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zh-TW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904447-B3B3-45A9-A1CC-C0502923CFD3}"/>
              </a:ext>
            </a:extLst>
          </p:cNvPr>
          <p:cNvSpPr/>
          <p:nvPr/>
        </p:nvSpPr>
        <p:spPr>
          <a:xfrm>
            <a:off x="9058490" y="2882349"/>
            <a:ext cx="1452963" cy="55659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對垂直方向上的邊緣有影響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8BEF87-4669-4149-AA26-E27F87FB7241}"/>
              </a:ext>
            </a:extLst>
          </p:cNvPr>
          <p:cNvSpPr/>
          <p:nvPr/>
        </p:nvSpPr>
        <p:spPr>
          <a:xfrm>
            <a:off x="9058490" y="5353879"/>
            <a:ext cx="1452963" cy="55659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對水平方向上的邊緣有影響</a:t>
            </a:r>
          </a:p>
        </p:txBody>
      </p:sp>
    </p:spTree>
    <p:extLst>
      <p:ext uri="{BB962C8B-B14F-4D97-AF65-F5344CB8AC3E}">
        <p14:creationId xmlns:p14="http://schemas.microsoft.com/office/powerpoint/2010/main" val="2434330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3F878-9677-46E1-8614-9DF3894B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利用階層結構擷取資料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053268-48C3-4BB1-8C95-92891F0F536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+mj-ea"/>
                    <a:ea typeface="+mj-ea"/>
                  </a:rPr>
                  <a:t>多層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+mj-ea"/>
                      </a:rPr>
                      <m:t>結構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可以擷取更多抽象化資料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r>
                  <a:rPr lang="zh-TW" altLang="en-US" dirty="0">
                    <a:latin typeface="+mj-ea"/>
                    <a:ea typeface="+mj-ea"/>
                  </a:rPr>
                  <a:t>層數增加，反應的資料越複雜，越能反應出物體的「意義」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053268-48C3-4BB1-8C95-92891F0F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F59F4BA-D3A8-4505-B135-DDCE35EC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3208"/>
            <a:ext cx="9209314" cy="42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33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C6E6FF3-C31F-40E5-81EE-FECB529C7F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代表性的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C6E6FF3-C31F-40E5-81EE-FECB529C7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F5D949-978F-4305-84D4-03E4E033D5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𝐿𝑒𝑁𝑒𝑡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1998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+mj-ea"/>
                      </a:rPr>
                      <m:t>年提出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：</a:t>
                </a:r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第一層採用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𝑠𝑖𝑔𝑚𝑜𝑖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+mj-ea"/>
                      </a:rPr>
                      <m:t>函數</m:t>
                    </m:r>
                  </m:oMath>
                </a14:m>
                <a:br>
                  <a:rPr lang="en-US" altLang="zh-TW" dirty="0">
                    <a:latin typeface="+mj-ea"/>
                    <a:ea typeface="+mj-ea"/>
                  </a:rPr>
                </a:br>
                <a:r>
                  <a:rPr lang="en-US" altLang="zh-TW" dirty="0">
                    <a:solidFill>
                      <a:schemeClr val="accent1"/>
                    </a:solidFill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「現在的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+mj-ea"/>
                      </a:rPr>
                      <m:t>𝐶𝑁𝑁</m:t>
                    </m:r>
                  </m:oMath>
                </a14:m>
                <a:r>
                  <a:rPr lang="zh-TW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」以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+mj-ea"/>
                      </a:rPr>
                      <m:t>𝑅𝑒𝐿𝑈</m:t>
                    </m:r>
                  </m:oMath>
                </a14:m>
                <a:r>
                  <a:rPr lang="zh-TW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為主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ea"/>
                    <a:ea typeface="+mj-ea"/>
                  </a:rPr>
                  <a:t>)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採用「分隔元素」的次取樣層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  <m:t>𝑠𝑢𝑏𝑠𝑎𝑚𝑝𝑙𝑖𝑛𝑔</m:t>
                        </m:r>
                      </m:e>
                    </m:d>
                  </m:oMath>
                </a14:m>
                <a:br>
                  <a:rPr lang="en-US" altLang="zh-TW" dirty="0">
                    <a:latin typeface="+mj-ea"/>
                    <a:ea typeface="+mj-ea"/>
                  </a:rPr>
                </a:br>
                <a:r>
                  <a:rPr lang="en-US" altLang="zh-TW" dirty="0">
                    <a:solidFill>
                      <a:schemeClr val="accent1"/>
                    </a:solidFill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「現在的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+mj-ea"/>
                      </a:rPr>
                      <m:t>𝐶𝑁𝑁</m:t>
                    </m:r>
                  </m:oMath>
                </a14:m>
                <a:r>
                  <a:rPr lang="zh-TW" altLang="en-US" dirty="0">
                    <a:solidFill>
                      <a:schemeClr val="accent1"/>
                    </a:solidFill>
                    <a:latin typeface="+mj-ea"/>
                    <a:ea typeface="+mj-ea"/>
                  </a:rPr>
                  <a:t>」以最大池化為主</a:t>
                </a:r>
                <a:r>
                  <a:rPr lang="en-US" altLang="zh-TW" dirty="0">
                    <a:solidFill>
                      <a:schemeClr val="accent1"/>
                    </a:solidFill>
                    <a:latin typeface="+mj-ea"/>
                    <a:ea typeface="+mj-ea"/>
                  </a:rPr>
                  <a:t>)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endParaRPr lang="en-US" altLang="zh-TW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F5D949-978F-4305-84D4-03E4E033D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8551B7F-25C7-4C17-8CAF-08D65026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26" y="3517925"/>
            <a:ext cx="10468947" cy="32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C6E6FF3-C31F-40E5-81EE-FECB529C7F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代表性的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C6E6FF3-C31F-40E5-81EE-FECB529C7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F5D949-978F-4305-84D4-03E4E033D5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𝐴𝑙𝑒𝑥𝑁𝑒𝑡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0" dirty="0">
                    <a:latin typeface="+mj-ea"/>
                    <a:ea typeface="+mj-ea"/>
                  </a:rPr>
                  <a:t>(</a:t>
                </a:r>
                <a:r>
                  <a:rPr lang="zh-TW" altLang="en-US" i="0" dirty="0">
                    <a:latin typeface="+mj-ea"/>
                    <a:ea typeface="+mj-ea"/>
                  </a:rPr>
                  <a:t>近幾年提出</a:t>
                </a:r>
                <a:r>
                  <a:rPr lang="en-US" altLang="zh-TW" i="0" dirty="0">
                    <a:latin typeface="+mj-ea"/>
                    <a:ea typeface="+mj-ea"/>
                  </a:rPr>
                  <a:t>)</a:t>
                </a:r>
                <a:r>
                  <a:rPr lang="zh-TW" altLang="en-US" dirty="0"/>
                  <a:t> ：</a:t>
                </a:r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第一層採用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+mj-ea"/>
                      </a:rPr>
                      <m:t>𝑒𝑙𝑢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+mj-ea"/>
                      </a:rPr>
                      <m:t>函數</m:t>
                    </m:r>
                  </m:oMath>
                </a14:m>
                <a:endParaRPr lang="en-US" altLang="zh-TW" dirty="0">
                  <a:latin typeface="+mj-ea"/>
                  <a:ea typeface="+mj-ea"/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使用</a:t>
                </a:r>
                <a:r>
                  <a:rPr lang="en-US" altLang="zh-TW" dirty="0">
                    <a:latin typeface="+mj-ea"/>
                    <a:ea typeface="+mj-ea"/>
                  </a:rPr>
                  <a:t>LRN(Local Response Normalization)</a:t>
                </a:r>
                <a:r>
                  <a:rPr lang="zh-TW" altLang="en-US" dirty="0">
                    <a:latin typeface="+mj-ea"/>
                    <a:ea typeface="+mj-ea"/>
                  </a:rPr>
                  <a:t>局部性正規化層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只用</a:t>
                </a:r>
                <a:r>
                  <a:rPr lang="en-US" altLang="zh-TW" dirty="0">
                    <a:latin typeface="+mj-ea"/>
                    <a:ea typeface="+mj-ea"/>
                  </a:rPr>
                  <a:t>Dropout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F5D949-978F-4305-84D4-03E4E033D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11E59C6-F35F-4EA5-8FE4-052DF8C17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18" y="3305864"/>
            <a:ext cx="8315131" cy="32774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0345E1-9151-4B47-859C-26784E4E3FAF}"/>
              </a:ext>
            </a:extLst>
          </p:cNvPr>
          <p:cNvSpPr/>
          <p:nvPr/>
        </p:nvSpPr>
        <p:spPr>
          <a:xfrm>
            <a:off x="5542384" y="1447800"/>
            <a:ext cx="3489648" cy="402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/>
                </a:solidFill>
              </a:rPr>
              <a:t>近年來的電腦技術已大幅提升</a:t>
            </a:r>
          </a:p>
        </p:txBody>
      </p:sp>
    </p:spTree>
    <p:extLst>
      <p:ext uri="{BB962C8B-B14F-4D97-AF65-F5344CB8AC3E}">
        <p14:creationId xmlns:p14="http://schemas.microsoft.com/office/powerpoint/2010/main" val="313652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74FF3-C908-4996-B4CE-83BA3512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71D373EB-11A6-47EC-972E-4F61B9DA6A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𝐶𝑜𝑛𝑣𝑜𝑙𝑢𝑡𝑖𝑜𝑛𝑠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j-ea"/>
                    <a:ea typeface="+mj-ea"/>
                  </a:rPr>
                  <a:t>對圖像的影響</a:t>
                </a: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71D373EB-11A6-47EC-972E-4F61B9DA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12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0965D27-14B0-41D6-9D7C-A142252AA5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𝐶𝑜𝑛𝑣𝑜𝑙𝑢𝑡𝑖𝑜𝑛</m:t>
                    </m:r>
                  </m:oMath>
                </a14:m>
                <a:r>
                  <a:rPr lang="zh-TW" altLang="en-US" dirty="0"/>
                  <a:t>　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0965D27-14B0-41D6-9D7C-A142252AA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0F0C2A8-C0CC-4F21-9FE9-680EC4DA6E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>
                    <a:latin typeface="+mj-ea"/>
                    <a:ea typeface="+mj-ea"/>
                  </a:rPr>
                  <a:t>利用不同的濾鏡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+mj-ea"/>
                      </a:rPr>
                      <m:t>𝑘𝑒𝑟𝑛𝑒𝑙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處理圖像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0F0C2A8-C0CC-4F21-9FE9-680EC4DA6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143000"/>
              </a:xfrm>
              <a:blipFill>
                <a:blip r:embed="rId3"/>
                <a:stretch>
                  <a:fillRect l="-1059" t="-4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ter a simple blur done with a convolution">
            <a:extLst>
              <a:ext uri="{FF2B5EF4-FFF2-40B4-BE49-F238E27FC236}">
                <a16:creationId xmlns:a16="http://schemas.microsoft.com/office/drawing/2014/main" id="{C57D5E4D-0D06-4D65-8A07-EAD5A068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1" y="2375733"/>
            <a:ext cx="4311940" cy="17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90A2BA-4FC2-445E-8893-44D4288E7A8E}"/>
                  </a:ext>
                </a:extLst>
              </p:cNvPr>
              <p:cNvSpPr/>
              <p:nvPr/>
            </p:nvSpPr>
            <p:spPr>
              <a:xfrm>
                <a:off x="1512009" y="1927263"/>
                <a:ext cx="1872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𝑏𝑜𝑥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𝑏𝑙𝑢𝑟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90A2BA-4FC2-445E-8893-44D4288E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9" y="1927263"/>
                <a:ext cx="187211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0B966A-1FED-4AC9-8714-522FE12F4704}"/>
                  </a:ext>
                </a:extLst>
              </p:cNvPr>
              <p:cNvSpPr/>
              <p:nvPr/>
            </p:nvSpPr>
            <p:spPr>
              <a:xfrm>
                <a:off x="1729163" y="4206386"/>
                <a:ext cx="1692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𝑏𝑙𝑢𝑟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0B966A-1FED-4AC9-8714-522FE12F4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63" y="4206386"/>
                <a:ext cx="16925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Result of gaussian blur with a convolution">
            <a:extLst>
              <a:ext uri="{FF2B5EF4-FFF2-40B4-BE49-F238E27FC236}">
                <a16:creationId xmlns:a16="http://schemas.microsoft.com/office/drawing/2014/main" id="{CD119896-5B6E-4064-9FD1-C81EBD55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1" y="4575718"/>
            <a:ext cx="4311940" cy="17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FD72C9-7A63-4E20-91D9-CA13DC3F899E}"/>
                  </a:ext>
                </a:extLst>
              </p:cNvPr>
              <p:cNvSpPr/>
              <p:nvPr/>
            </p:nvSpPr>
            <p:spPr>
              <a:xfrm>
                <a:off x="6813933" y="1927263"/>
                <a:ext cx="4348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𝑐𝑜𝑛𝑣𝑜𝑙𝑢𝑡𝑖𝑜𝑛𝑠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FD72C9-7A63-4E20-91D9-CA13DC3F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3" y="1927263"/>
                <a:ext cx="434805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Detecting horizontal lines with a convolution">
            <a:extLst>
              <a:ext uri="{FF2B5EF4-FFF2-40B4-BE49-F238E27FC236}">
                <a16:creationId xmlns:a16="http://schemas.microsoft.com/office/drawing/2014/main" id="{3334B843-9F2F-4841-8FAA-A6D333AC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4" y="2307593"/>
            <a:ext cx="4450790" cy="1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7A3CDC-E381-46A4-9057-D139DA213BEF}"/>
                  </a:ext>
                </a:extLst>
              </p:cNvPr>
              <p:cNvSpPr/>
              <p:nvPr/>
            </p:nvSpPr>
            <p:spPr>
              <a:xfrm>
                <a:off x="8031822" y="4110344"/>
                <a:ext cx="1809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𝑑𝑒𝑡𝑒𝑐𝑡𝑖𝑜𝑛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7A3CDC-E381-46A4-9057-D139DA213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22" y="4110344"/>
                <a:ext cx="180953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Edge detection with convolutions">
            <a:extLst>
              <a:ext uri="{FF2B5EF4-FFF2-40B4-BE49-F238E27FC236}">
                <a16:creationId xmlns:a16="http://schemas.microsoft.com/office/drawing/2014/main" id="{91364096-32B0-4DBC-9597-D4030C57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83" y="4546285"/>
            <a:ext cx="44577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2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AC66B75-BB67-4758-95E4-6CBAAA5E42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𝐶𝑜𝑛𝑣𝑜𝑙𝑢𝑡𝑖𝑜𝑛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AC66B75-BB67-4758-95E4-6CBAAA5E4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AD016B-E562-452F-BE5E-8C25759C95A4}"/>
                  </a:ext>
                </a:extLst>
              </p:cNvPr>
              <p:cNvSpPr/>
              <p:nvPr/>
            </p:nvSpPr>
            <p:spPr>
              <a:xfrm>
                <a:off x="1114373" y="2042109"/>
                <a:ext cx="2840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𝑆𝑜𝑏𝑒𝑙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𝑂𝑝𝑒𝑟𝑎𝑡𝑜𝑟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AD016B-E562-452F-BE5E-8C25759C9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3" y="2042109"/>
                <a:ext cx="284090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sult of the horizontal sobel operator">
            <a:extLst>
              <a:ext uri="{FF2B5EF4-FFF2-40B4-BE49-F238E27FC236}">
                <a16:creationId xmlns:a16="http://schemas.microsoft.com/office/drawing/2014/main" id="{EF73BAF3-2DAB-445B-9B98-EC5E11A7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6" y="2411441"/>
            <a:ext cx="4253394" cy="171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462571-2235-4DE0-875C-EED0013AA3A8}"/>
                  </a:ext>
                </a:extLst>
              </p:cNvPr>
              <p:cNvSpPr/>
              <p:nvPr/>
            </p:nvSpPr>
            <p:spPr>
              <a:xfrm>
                <a:off x="1114373" y="4381733"/>
                <a:ext cx="2702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𝑙𝑎𝑝𝑙𝑎𝑐𝑖𝑎𝑛</m:t>
                      </m:r>
                      <m:r>
                        <a:rPr lang="en-US" altLang="zh-TW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𝑜𝑝𝑒𝑟𝑎𝑡𝑜𝑟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462571-2235-4DE0-875C-EED0013AA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3" y="4381733"/>
                <a:ext cx="27026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The result of convolution with with the laplacian operator">
            <a:extLst>
              <a:ext uri="{FF2B5EF4-FFF2-40B4-BE49-F238E27FC236}">
                <a16:creationId xmlns:a16="http://schemas.microsoft.com/office/drawing/2014/main" id="{E6F7F640-B090-4D9E-A7B8-9CC52CA2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3" y="4783136"/>
            <a:ext cx="44577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result of applying the laplacian of gaussian operator">
            <a:extLst>
              <a:ext uri="{FF2B5EF4-FFF2-40B4-BE49-F238E27FC236}">
                <a16:creationId xmlns:a16="http://schemas.microsoft.com/office/drawing/2014/main" id="{C4E0E165-BD55-44E7-8B05-6043935E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27" y="2411441"/>
            <a:ext cx="44577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26F58C3-F1EC-492F-8933-071834C8C8B0}"/>
                  </a:ext>
                </a:extLst>
              </p:cNvPr>
              <p:cNvSpPr/>
              <p:nvPr/>
            </p:nvSpPr>
            <p:spPr>
              <a:xfrm>
                <a:off x="7267664" y="2042109"/>
                <a:ext cx="3019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𝐿𝑎𝑝𝑙𝑎𝑐𝑖𝑎𝑛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</m:oMath>
                  </m:oMathPara>
                </a14:m>
                <a:endParaRPr lang="en-US" altLang="zh-TW" b="0" i="0" dirty="0">
                  <a:solidFill>
                    <a:srgbClr val="333333"/>
                  </a:solidFill>
                  <a:effectLst/>
                  <a:latin typeface="Ubuntu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26F58C3-F1EC-492F-8933-071834C8C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64" y="2042109"/>
                <a:ext cx="301928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EDA8DC9B-D904-47AA-A261-0DD16B33096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>
                    <a:latin typeface="+mj-ea"/>
                    <a:ea typeface="+mj-ea"/>
                  </a:rPr>
                  <a:t>利用不同的濾鏡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+mj-ea"/>
                      </a:rPr>
                      <m:t>𝑘𝑒𝑟𝑛𝑒𝑙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處理圖像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EDA8DC9B-D904-47AA-A261-0DD16B330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10363200" cy="1143000"/>
              </a:xfrm>
              <a:blipFill>
                <a:blip r:embed="rId9"/>
                <a:stretch>
                  <a:fillRect l="-1059" t="-4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0442159-AFB4-4961-9B74-BAA96FB5B7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結構比較</a:t>
                </a:r>
                <a:r>
                  <a:rPr lang="en-US" altLang="zh-TW" dirty="0"/>
                  <a:t> –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𝐶𝑁𝑁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0442159-AFB4-4961-9B74-BAA96FB5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3DC4F9C-902A-4239-A8D4-8B128295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2081024"/>
            <a:ext cx="1157449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4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CF2A-32DF-4F8F-AAF4-9602C25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6B8421F-7D1A-41C4-B55E-1A2DD6E72F1E}"/>
              </a:ext>
            </a:extLst>
          </p:cNvPr>
          <p:cNvGrpSpPr>
            <a:grpSpLocks noChangeAspect="1"/>
          </p:cNvGrpSpPr>
          <p:nvPr/>
        </p:nvGrpSpPr>
        <p:grpSpPr>
          <a:xfrm>
            <a:off x="5328997" y="540490"/>
            <a:ext cx="5539617" cy="2211142"/>
            <a:chOff x="419451" y="2375733"/>
            <a:chExt cx="4311940" cy="1721114"/>
          </a:xfrm>
        </p:grpSpPr>
        <p:pic>
          <p:nvPicPr>
            <p:cNvPr id="4" name="Picture 2" descr="After a simple blur done with a convolution">
              <a:extLst>
                <a:ext uri="{FF2B5EF4-FFF2-40B4-BE49-F238E27FC236}">
                  <a16:creationId xmlns:a16="http://schemas.microsoft.com/office/drawing/2014/main" id="{457BD8CE-A027-4C97-9053-B7835E16D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51" y="2375733"/>
              <a:ext cx="4311940" cy="172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After a simple blur done with a convolution">
              <a:extLst>
                <a:ext uri="{FF2B5EF4-FFF2-40B4-BE49-F238E27FC236}">
                  <a16:creationId xmlns:a16="http://schemas.microsoft.com/office/drawing/2014/main" id="{9317A85D-ECED-42AD-90F6-079FA8A7B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575421" y="2375733"/>
              <a:ext cx="2155970" cy="172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3234A0B-22E8-4A28-BCAB-4932CF55B99A}"/>
              </a:ext>
            </a:extLst>
          </p:cNvPr>
          <p:cNvGrpSpPr/>
          <p:nvPr/>
        </p:nvGrpSpPr>
        <p:grpSpPr>
          <a:xfrm>
            <a:off x="5457693" y="3429000"/>
            <a:ext cx="1886213" cy="1876687"/>
            <a:chOff x="1219200" y="2891043"/>
            <a:chExt cx="1886213" cy="187668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CA066DE-4EDE-4F8B-99B1-99154A81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891043"/>
              <a:ext cx="1886213" cy="187668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5D8CC21-05AC-42B8-BE40-823C635B7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384" y="2994629"/>
              <a:ext cx="485843" cy="476316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F4543BC-705A-4B65-8DF6-AD25061B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3411" y="2994629"/>
              <a:ext cx="485843" cy="476316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8D7DB48-6DA7-49DB-9BB0-076DECD4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438" y="2994629"/>
              <a:ext cx="485843" cy="476316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39D0E5D-DAFE-4F82-8400-568F77AD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384" y="3574531"/>
              <a:ext cx="485843" cy="476316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B8AD195-035F-4EAD-ADF4-E71A71D3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438" y="3574531"/>
              <a:ext cx="485843" cy="47631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364D0C6-0EA9-482A-A3DD-6EBE099F5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384" y="4171130"/>
              <a:ext cx="485843" cy="47631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A948717-DF11-4CBE-9144-6B9C9272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438" y="4171130"/>
              <a:ext cx="485843" cy="476316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CC4902F-15F5-41E1-B2D5-47110A01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2355" y="4171130"/>
              <a:ext cx="485843" cy="47631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9552549-B00F-4CD0-9B4D-B30EFD3C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2828" y="3581742"/>
              <a:ext cx="504895" cy="495369"/>
            </a:xfrm>
            <a:prstGeom prst="rect">
              <a:avLst/>
            </a:prstGeom>
          </p:spPr>
        </p:pic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3B39D29-E73D-425E-A892-AFAAFF1FC9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1361874"/>
              </p:ext>
            </p:extLst>
          </p:nvPr>
        </p:nvGraphicFramePr>
        <p:xfrm>
          <a:off x="584881" y="2512686"/>
          <a:ext cx="3592288" cy="362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84">
                  <a:extLst>
                    <a:ext uri="{9D8B030D-6E8A-4147-A177-3AD203B41FA5}">
                      <a16:colId xmlns:a16="http://schemas.microsoft.com/office/drawing/2014/main" val="1564973208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768680482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702622349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1073843984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2198074545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4160562025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2407021243"/>
                    </a:ext>
                  </a:extLst>
                </a:gridCol>
              </a:tblGrid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60329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57291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8651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0694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3264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0177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339181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1593EC-901B-4EA0-837E-2C1BB02A8DB8}"/>
              </a:ext>
            </a:extLst>
          </p:cNvPr>
          <p:cNvSpPr txBox="1"/>
          <p:nvPr/>
        </p:nvSpPr>
        <p:spPr>
          <a:xfrm>
            <a:off x="4625887" y="4096606"/>
            <a:ext cx="5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＊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8390B83-E46B-461A-A0AB-9E4253C9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9742"/>
              </p:ext>
            </p:extLst>
          </p:nvPr>
        </p:nvGraphicFramePr>
        <p:xfrm>
          <a:off x="8621321" y="3075275"/>
          <a:ext cx="2565920" cy="25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84">
                  <a:extLst>
                    <a:ext uri="{9D8B030D-6E8A-4147-A177-3AD203B41FA5}">
                      <a16:colId xmlns:a16="http://schemas.microsoft.com/office/drawing/2014/main" val="1267133203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4020802510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3057491362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1561289799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2100551983"/>
                    </a:ext>
                  </a:extLst>
                </a:gridCol>
              </a:tblGrid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93601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2468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52372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38947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64645"/>
                  </a:ext>
                </a:extLst>
              </a:tr>
            </a:tbl>
          </a:graphicData>
        </a:graphic>
      </p:graphicFrame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E0164775-469C-42AC-AB5F-F77590D9E572}"/>
              </a:ext>
            </a:extLst>
          </p:cNvPr>
          <p:cNvSpPr/>
          <p:nvPr/>
        </p:nvSpPr>
        <p:spPr>
          <a:xfrm>
            <a:off x="7613780" y="4119699"/>
            <a:ext cx="424337" cy="34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7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E7A91-977A-4122-803D-5DD3DE48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Simple box blur</a:t>
            </a:r>
            <a:endParaRPr lang="zh-TW" altLang="en-US" dirty="0"/>
          </a:p>
        </p:txBody>
      </p:sp>
      <p:pic>
        <p:nvPicPr>
          <p:cNvPr id="1026" name="Picture 2" descr="The convolution kernel for a simple blur">
            <a:extLst>
              <a:ext uri="{FF2B5EF4-FFF2-40B4-BE49-F238E27FC236}">
                <a16:creationId xmlns:a16="http://schemas.microsoft.com/office/drawing/2014/main" id="{F40A71A0-5B2D-4B87-9787-392D37E6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71" y="3346429"/>
            <a:ext cx="1738325" cy="17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ter a simple blur done with a convolution">
            <a:extLst>
              <a:ext uri="{FF2B5EF4-FFF2-40B4-BE49-F238E27FC236}">
                <a16:creationId xmlns:a16="http://schemas.microsoft.com/office/drawing/2014/main" id="{C6BBB4B6-0F81-4D5B-B2EA-28A66323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4924"/>
            <a:ext cx="4311940" cy="17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E79D85-EA60-4C62-871F-562D7CAB938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6456191"/>
              </p:ext>
            </p:extLst>
          </p:nvPr>
        </p:nvGraphicFramePr>
        <p:xfrm>
          <a:off x="584881" y="2512686"/>
          <a:ext cx="3592288" cy="362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184">
                  <a:extLst>
                    <a:ext uri="{9D8B030D-6E8A-4147-A177-3AD203B41FA5}">
                      <a16:colId xmlns:a16="http://schemas.microsoft.com/office/drawing/2014/main" val="1564973208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768680482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702622349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1073843984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2198074545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4160562025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2407021243"/>
                    </a:ext>
                  </a:extLst>
                </a:gridCol>
              </a:tblGrid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60329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572914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8651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06940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3264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01773"/>
                  </a:ext>
                </a:extLst>
              </a:tr>
              <a:tr h="517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33918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613EEA5-05B2-4345-A053-30A8D7C67B25}"/>
              </a:ext>
            </a:extLst>
          </p:cNvPr>
          <p:cNvSpPr txBox="1"/>
          <p:nvPr/>
        </p:nvSpPr>
        <p:spPr>
          <a:xfrm>
            <a:off x="4625887" y="4096606"/>
            <a:ext cx="5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68FAC-9FA0-4B34-BB27-A00A86A73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919395"/>
                  </p:ext>
                </p:extLst>
              </p:nvPr>
            </p:nvGraphicFramePr>
            <p:xfrm>
              <a:off x="8555480" y="2941411"/>
              <a:ext cx="2565920" cy="276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184">
                      <a:extLst>
                        <a:ext uri="{9D8B030D-6E8A-4147-A177-3AD203B41FA5}">
                          <a16:colId xmlns:a16="http://schemas.microsoft.com/office/drawing/2014/main" val="1267133203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4020802510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3057491362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1561289799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100551983"/>
                        </a:ext>
                      </a:extLst>
                    </a:gridCol>
                  </a:tblGrid>
                  <a:tr h="517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TW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493601"/>
                      </a:ext>
                    </a:extLst>
                  </a:tr>
                  <a:tr h="517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52468"/>
                      </a:ext>
                    </a:extLst>
                  </a:tr>
                  <a:tr h="517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752372"/>
                      </a:ext>
                    </a:extLst>
                  </a:tr>
                  <a:tr h="517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338947"/>
                      </a:ext>
                    </a:extLst>
                  </a:tr>
                  <a:tr h="517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064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68FAC-9FA0-4B34-BB27-A00A86A73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919395"/>
                  </p:ext>
                </p:extLst>
              </p:nvPr>
            </p:nvGraphicFramePr>
            <p:xfrm>
              <a:off x="8555480" y="2941411"/>
              <a:ext cx="2565920" cy="276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184">
                      <a:extLst>
                        <a:ext uri="{9D8B030D-6E8A-4147-A177-3AD203B41FA5}">
                          <a16:colId xmlns:a16="http://schemas.microsoft.com/office/drawing/2014/main" val="1267133203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4020802510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3057491362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1561289799"/>
                        </a:ext>
                      </a:extLst>
                    </a:gridCol>
                    <a:gridCol w="513184">
                      <a:extLst>
                        <a:ext uri="{9D8B030D-6E8A-4147-A177-3AD203B41FA5}">
                          <a16:colId xmlns:a16="http://schemas.microsoft.com/office/drawing/2014/main" val="2100551983"/>
                        </a:ext>
                      </a:extLst>
                    </a:gridCol>
                  </a:tblGrid>
                  <a:tr h="554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2198" r="-303529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2198" r="-207143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98" r="-104706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2" t="-2198" r="-5952" b="-4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493601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1" t="-102198" r="-408333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102198" r="-303529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102198" r="-207143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98" r="-104706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52468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1" t="-202198" r="-408333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202198" r="-303529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202198" r="-207143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02198" r="-104706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2" t="-202198" r="-5952" b="-2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752372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81" t="-302198" r="-408333" b="-1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302198" r="-303529" b="-1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302198" r="-207143" b="-1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302198" r="-104706" b="-1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2" t="-302198" r="-5952" b="-1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338947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406667" r="-20714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406667" r="-10470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4762" t="-406667" r="-5952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0646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13DC0C4-4DC1-4043-A7A1-4BB140009A9A}"/>
              </a:ext>
            </a:extLst>
          </p:cNvPr>
          <p:cNvSpPr/>
          <p:nvPr/>
        </p:nvSpPr>
        <p:spPr>
          <a:xfrm>
            <a:off x="7613780" y="4119699"/>
            <a:ext cx="424337" cy="34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050603-EB32-4E67-B1E7-6706BDBD741D}"/>
              </a:ext>
            </a:extLst>
          </p:cNvPr>
          <p:cNvSpPr/>
          <p:nvPr/>
        </p:nvSpPr>
        <p:spPr>
          <a:xfrm>
            <a:off x="5495987" y="3415026"/>
            <a:ext cx="1600430" cy="15839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9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14A81F2-5CB5-4C0D-98D7-CBCF8539BD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𝑏𝑙𝑢𝑟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14A81F2-5CB5-4C0D-98D7-CBCF8539B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aishack.in/static/img/tut/conv-gaussian-blur.jpg">
            <a:extLst>
              <a:ext uri="{FF2B5EF4-FFF2-40B4-BE49-F238E27FC236}">
                <a16:creationId xmlns:a16="http://schemas.microsoft.com/office/drawing/2014/main" id="{D4AC3A45-BA08-456B-B979-99C17AB1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2306217"/>
            <a:ext cx="3573625" cy="36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 of gaussian blur with a convolution">
            <a:extLst>
              <a:ext uri="{FF2B5EF4-FFF2-40B4-BE49-F238E27FC236}">
                <a16:creationId xmlns:a16="http://schemas.microsoft.com/office/drawing/2014/main" id="{11B5C93C-27ED-47AE-AE49-87FFF280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54" y="3180964"/>
            <a:ext cx="5294733" cy="21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49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08B7A-EE62-4871-BDC7-1A8F8569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𝐿𝑖𝑛𝑒 𝑑𝑒𝑡𝑒𝑐𝑡𝑖𝑜𝑛</a:t>
            </a:r>
          </a:p>
        </p:txBody>
      </p:sp>
      <p:pic>
        <p:nvPicPr>
          <p:cNvPr id="3074" name="Picture 2" descr="Convolution kernels for line detection">
            <a:extLst>
              <a:ext uri="{FF2B5EF4-FFF2-40B4-BE49-F238E27FC236}">
                <a16:creationId xmlns:a16="http://schemas.microsoft.com/office/drawing/2014/main" id="{4A757FD0-8EBD-4A9F-BFD8-6CE1A6C8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4" y="1807223"/>
            <a:ext cx="4404048" cy="43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etecting horizontal lines with a convolution">
            <a:extLst>
              <a:ext uri="{FF2B5EF4-FFF2-40B4-BE49-F238E27FC236}">
                <a16:creationId xmlns:a16="http://schemas.microsoft.com/office/drawing/2014/main" id="{3F2D6183-4F46-4387-961F-8DDA8D58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97" y="2739782"/>
            <a:ext cx="6186591" cy="249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37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E1FE0AA-9029-41E3-A9A8-06C7F9D78D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𝑑𝑒𝑡𝑒𝑐𝑡𝑖𝑜𝑛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E1FE0AA-9029-41E3-A9A8-06C7F9D7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The edge detection convolution kernel">
            <a:extLst>
              <a:ext uri="{FF2B5EF4-FFF2-40B4-BE49-F238E27FC236}">
                <a16:creationId xmlns:a16="http://schemas.microsoft.com/office/drawing/2014/main" id="{16809344-1808-4A31-9ED5-BD1104D5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3031963"/>
            <a:ext cx="1701476" cy="175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dge detection with convolutions">
            <a:extLst>
              <a:ext uri="{FF2B5EF4-FFF2-40B4-BE49-F238E27FC236}">
                <a16:creationId xmlns:a16="http://schemas.microsoft.com/office/drawing/2014/main" id="{DE0E2D8A-8EDC-46F5-AC45-0430372F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37" y="2537290"/>
            <a:ext cx="6791963" cy="27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89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DFCD3C-694B-4516-8A8C-E020EAADFC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𝑆𝑜𝑏𝑒𝑙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𝑂𝑝𝑒𝑟𝑎𝑡𝑜𝑟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DFCD3C-694B-4516-8A8C-E020EAADF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sobel operator's convolution kernel">
            <a:extLst>
              <a:ext uri="{FF2B5EF4-FFF2-40B4-BE49-F238E27FC236}">
                <a16:creationId xmlns:a16="http://schemas.microsoft.com/office/drawing/2014/main" id="{C6A93FDE-7C6D-4744-88FC-7AA83381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4" y="2711551"/>
            <a:ext cx="4157531" cy="227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 of the horizontal sobel operator">
            <a:extLst>
              <a:ext uri="{FF2B5EF4-FFF2-40B4-BE49-F238E27FC236}">
                <a16:creationId xmlns:a16="http://schemas.microsoft.com/office/drawing/2014/main" id="{7280AAA7-3C83-4B52-9C43-E3BBE747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38" y="2585771"/>
            <a:ext cx="6260562" cy="25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7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0C18647-C495-428E-8C4F-CCAC47E1C0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𝑙𝑎𝑝𝑙𝑎𝑥𝑖𝑎𝑛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𝑜𝑝𝑒𝑟𝑎𝑡𝑜𝑟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0C18647-C495-428E-8C4F-CCAC47E1C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The result of convolution with with the laplacian operator">
            <a:extLst>
              <a:ext uri="{FF2B5EF4-FFF2-40B4-BE49-F238E27FC236}">
                <a16:creationId xmlns:a16="http://schemas.microsoft.com/office/drawing/2014/main" id="{0C49F86A-EE6F-4198-B88A-FC22C397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64" y="2519558"/>
            <a:ext cx="6121936" cy="24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kernel for the laplacian operator">
            <a:extLst>
              <a:ext uri="{FF2B5EF4-FFF2-40B4-BE49-F238E27FC236}">
                <a16:creationId xmlns:a16="http://schemas.microsoft.com/office/drawing/2014/main" id="{274C53DD-7C75-4501-931C-2B1DA6EC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8" y="2378002"/>
            <a:ext cx="4943076" cy="27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69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00B76F7-BA90-4001-BA31-79DDC0FB8F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𝐿𝑎𝑝𝑙𝑎𝑐𝑖𝑎𝑛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𝐺𝑎𝑢𝑠𝑠𝑖𝑎𝑛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00B76F7-BA90-4001-BA31-79DDC0FB8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The kernel for the laplacial of gaussian operation">
            <a:extLst>
              <a:ext uri="{FF2B5EF4-FFF2-40B4-BE49-F238E27FC236}">
                <a16:creationId xmlns:a16="http://schemas.microsoft.com/office/drawing/2014/main" id="{547786C2-5DE1-4B02-8E95-A5D2D2A3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1500"/>
            <a:ext cx="3900390" cy="39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result of applying the laplacian of gaussian operator">
            <a:extLst>
              <a:ext uri="{FF2B5EF4-FFF2-40B4-BE49-F238E27FC236}">
                <a16:creationId xmlns:a16="http://schemas.microsoft.com/office/drawing/2014/main" id="{960C0744-773C-48DF-8150-097F9A99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49" y="2636046"/>
            <a:ext cx="6630165" cy="26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0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7DBF861-FED3-4502-BAF3-E3247C5241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全連接層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𝐴𝑓𝑓𝑖𝑛𝑒</m:t>
                    </m:r>
                  </m:oMath>
                </a14:m>
                <a:r>
                  <a:rPr lang="zh-TW" altLang="en-US" dirty="0"/>
                  <a:t>層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的問題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7DBF861-FED3-4502-BAF3-E3247C524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3E89E2BE-56A6-4B9A-9342-CB8D00F007C9}"/>
              </a:ext>
            </a:extLst>
          </p:cNvPr>
          <p:cNvGrpSpPr/>
          <p:nvPr/>
        </p:nvGrpSpPr>
        <p:grpSpPr>
          <a:xfrm>
            <a:off x="1435100" y="1726170"/>
            <a:ext cx="9140823" cy="1702830"/>
            <a:chOff x="1041400" y="1981200"/>
            <a:chExt cx="9140823" cy="17028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9FEA63-4890-4E0A-99D3-587E593C55AE}"/>
                </a:ext>
              </a:extLst>
            </p:cNvPr>
            <p:cNvSpPr/>
            <p:nvPr/>
          </p:nvSpPr>
          <p:spPr>
            <a:xfrm>
              <a:off x="10414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水平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AA5426-078C-43EF-86C7-48CB8482D2A9}"/>
                </a:ext>
              </a:extLst>
            </p:cNvPr>
            <p:cNvSpPr/>
            <p:nvPr/>
          </p:nvSpPr>
          <p:spPr>
            <a:xfrm>
              <a:off x="20701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垂直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E58304-F8D0-41C4-97B2-43EDEAE9867C}"/>
                </a:ext>
              </a:extLst>
            </p:cNvPr>
            <p:cNvSpPr/>
            <p:nvPr/>
          </p:nvSpPr>
          <p:spPr>
            <a:xfrm>
              <a:off x="30861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色版</a:t>
              </a: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74E8F9B3-5ACD-48F6-96F2-8DB283014EAC}"/>
                </a:ext>
              </a:extLst>
            </p:cNvPr>
            <p:cNvSpPr/>
            <p:nvPr/>
          </p:nvSpPr>
          <p:spPr>
            <a:xfrm rot="16200000">
              <a:off x="2321900" y="1157900"/>
              <a:ext cx="360000" cy="2921000"/>
            </a:xfrm>
            <a:prstGeom prst="leftBrace">
              <a:avLst>
                <a:gd name="adj1" fmla="val 36555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D7CA23-6D4E-45EE-878B-91809D138AB0}"/>
                </a:ext>
              </a:extLst>
            </p:cNvPr>
            <p:cNvSpPr/>
            <p:nvPr/>
          </p:nvSpPr>
          <p:spPr>
            <a:xfrm>
              <a:off x="1581150" y="2857498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三維影像資料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46B531-6A51-47F1-B81C-B46178DF6F17}"/>
                </a:ext>
              </a:extLst>
            </p:cNvPr>
            <p:cNvSpPr/>
            <p:nvPr/>
          </p:nvSpPr>
          <p:spPr>
            <a:xfrm>
              <a:off x="4960936" y="2857498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一維平面資料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B07EB4D-6CAF-4997-9341-E8C4DBA4A2D0}"/>
                </a:ext>
              </a:extLst>
            </p:cNvPr>
            <p:cNvSpPr/>
            <p:nvPr/>
          </p:nvSpPr>
          <p:spPr>
            <a:xfrm>
              <a:off x="8340723" y="2857498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神經網路</a:t>
              </a:r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EC028337-16C5-4A5C-9CBD-78688773ECD0}"/>
                </a:ext>
              </a:extLst>
            </p:cNvPr>
            <p:cNvSpPr/>
            <p:nvPr/>
          </p:nvSpPr>
          <p:spPr>
            <a:xfrm>
              <a:off x="3898106" y="2927349"/>
              <a:ext cx="587373" cy="317498"/>
            </a:xfrm>
            <a:prstGeom prst="rightArrow">
              <a:avLst>
                <a:gd name="adj1" fmla="val 50000"/>
                <a:gd name="adj2" fmla="val 94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28" name="箭號: 向右 27">
              <a:extLst>
                <a:ext uri="{FF2B5EF4-FFF2-40B4-BE49-F238E27FC236}">
                  <a16:creationId xmlns:a16="http://schemas.microsoft.com/office/drawing/2014/main" id="{6C6B3BDA-48AD-46BA-8F51-F0A0CFB85228}"/>
                </a:ext>
              </a:extLst>
            </p:cNvPr>
            <p:cNvSpPr/>
            <p:nvPr/>
          </p:nvSpPr>
          <p:spPr>
            <a:xfrm>
              <a:off x="7277893" y="2927349"/>
              <a:ext cx="587373" cy="317498"/>
            </a:xfrm>
            <a:prstGeom prst="rightArrow">
              <a:avLst>
                <a:gd name="adj1" fmla="val 50000"/>
                <a:gd name="adj2" fmla="val 94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E517B6F-13A2-44EF-A5A7-947A126CCD5B}"/>
                </a:ext>
              </a:extLst>
            </p:cNvPr>
            <p:cNvSpPr txBox="1"/>
            <p:nvPr/>
          </p:nvSpPr>
          <p:spPr>
            <a:xfrm>
              <a:off x="3615212" y="3314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轉變形狀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EA19B72-05B7-4DEF-9A33-75FA44290BA1}"/>
                </a:ext>
              </a:extLst>
            </p:cNvPr>
            <p:cNvSpPr txBox="1"/>
            <p:nvPr/>
          </p:nvSpPr>
          <p:spPr>
            <a:xfrm>
              <a:off x="7040164" y="3314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輸入資料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16BA3F8-BEAA-45AF-A55F-410E8AE9ADFB}"/>
              </a:ext>
            </a:extLst>
          </p:cNvPr>
          <p:cNvGrpSpPr/>
          <p:nvPr/>
        </p:nvGrpSpPr>
        <p:grpSpPr>
          <a:xfrm>
            <a:off x="1238677" y="4314348"/>
            <a:ext cx="3358721" cy="1287959"/>
            <a:chOff x="2146533" y="4623547"/>
            <a:chExt cx="3358721" cy="128795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325A33F-2E7A-4F5C-812F-354150DC7EEC}"/>
                </a:ext>
              </a:extLst>
            </p:cNvPr>
            <p:cNvSpPr/>
            <p:nvPr/>
          </p:nvSpPr>
          <p:spPr>
            <a:xfrm>
              <a:off x="2838335" y="4623547"/>
              <a:ext cx="184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MNIST</a:t>
              </a:r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資料集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79F7ECD-FBAF-49F0-AAEF-A4FF8B2E637E}"/>
                </a:ext>
              </a:extLst>
            </p:cNvPr>
            <p:cNvSpPr/>
            <p:nvPr/>
          </p:nvSpPr>
          <p:spPr>
            <a:xfrm>
              <a:off x="2146533" y="5454306"/>
              <a:ext cx="1188531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(1, 28, 28)</a:t>
              </a:r>
              <a:endParaRPr lang="zh-TW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4BB21AFB-9DCC-406F-A27E-A91F21C49BF5}"/>
                </a:ext>
              </a:extLst>
            </p:cNvPr>
            <p:cNvSpPr/>
            <p:nvPr/>
          </p:nvSpPr>
          <p:spPr>
            <a:xfrm>
              <a:off x="3559773" y="5524157"/>
              <a:ext cx="587373" cy="317498"/>
            </a:xfrm>
            <a:prstGeom prst="rightArrow">
              <a:avLst>
                <a:gd name="adj1" fmla="val 50000"/>
                <a:gd name="adj2" fmla="val 94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748884A-2F03-447A-9791-8C449CB22529}"/>
                </a:ext>
              </a:extLst>
            </p:cNvPr>
            <p:cNvSpPr/>
            <p:nvPr/>
          </p:nvSpPr>
          <p:spPr>
            <a:xfrm>
              <a:off x="4397258" y="5430013"/>
              <a:ext cx="11079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728</a:t>
              </a:r>
              <a:endParaRPr lang="zh-TW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45ED8ED-E911-420A-AC23-3E29C1D79E8A}"/>
                    </a:ext>
                  </a:extLst>
                </p:cNvPr>
                <p:cNvSpPr txBox="1"/>
                <p:nvPr/>
              </p:nvSpPr>
              <p:spPr>
                <a:xfrm>
                  <a:off x="2146533" y="4631846"/>
                  <a:ext cx="640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  <m:t>.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+mj-ea"/>
                          </a:rPr>
                          <m:t>.</m:t>
                        </m:r>
                      </m:oMath>
                    </m:oMathPara>
                  </a14:m>
                  <a:endParaRPr lang="zh-TW" altLang="en-US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45ED8ED-E911-420A-AC23-3E29C1D79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533" y="4631846"/>
                  <a:ext cx="64094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47503C5-387F-4CC0-8BCB-19A6A21703CD}"/>
              </a:ext>
            </a:extLst>
          </p:cNvPr>
          <p:cNvSpPr txBox="1"/>
          <p:nvPr/>
        </p:nvSpPr>
        <p:spPr>
          <a:xfrm>
            <a:off x="5659592" y="4542710"/>
            <a:ext cx="4782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忽略了「形狀」</a:t>
            </a:r>
            <a:endParaRPr lang="en-US" altLang="zh-TW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無法發揮與「形狀」有關的資料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3" name="笑臉 2">
            <a:extLst>
              <a:ext uri="{FF2B5EF4-FFF2-40B4-BE49-F238E27FC236}">
                <a16:creationId xmlns:a16="http://schemas.microsoft.com/office/drawing/2014/main" id="{2FCBAAF5-5494-4D08-B3F6-AAFB3AB90DF3}"/>
              </a:ext>
            </a:extLst>
          </p:cNvPr>
          <p:cNvSpPr/>
          <p:nvPr/>
        </p:nvSpPr>
        <p:spPr>
          <a:xfrm>
            <a:off x="10575923" y="3922643"/>
            <a:ext cx="47639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6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0283CA1-38E2-4A8F-8A6F-D60791BDB2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卷積層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𝐶𝑜𝑛𝑣𝑜𝑙𝑢𝑡𝑖𝑜𝑛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0283CA1-38E2-4A8F-8A6F-D60791BDB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5104F9E5-380A-4E18-BEB9-5B6E85DB2920}"/>
              </a:ext>
            </a:extLst>
          </p:cNvPr>
          <p:cNvGrpSpPr/>
          <p:nvPr/>
        </p:nvGrpSpPr>
        <p:grpSpPr>
          <a:xfrm>
            <a:off x="1435100" y="1726170"/>
            <a:ext cx="4118589" cy="4530644"/>
            <a:chOff x="1041400" y="1981200"/>
            <a:chExt cx="4118589" cy="453064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118DCC-0A2A-4C5F-AB55-DA4C66FC91A5}"/>
                </a:ext>
              </a:extLst>
            </p:cNvPr>
            <p:cNvSpPr/>
            <p:nvPr/>
          </p:nvSpPr>
          <p:spPr>
            <a:xfrm>
              <a:off x="10414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水平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3F7E1B9-50F1-46FB-9666-B560FA9412DC}"/>
                </a:ext>
              </a:extLst>
            </p:cNvPr>
            <p:cNvSpPr/>
            <p:nvPr/>
          </p:nvSpPr>
          <p:spPr>
            <a:xfrm>
              <a:off x="20701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垂直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0BD8F0-0851-4D66-87EB-AC6ACD274874}"/>
                </a:ext>
              </a:extLst>
            </p:cNvPr>
            <p:cNvSpPr/>
            <p:nvPr/>
          </p:nvSpPr>
          <p:spPr>
            <a:xfrm>
              <a:off x="3086100" y="1981200"/>
              <a:ext cx="876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色版</a:t>
              </a:r>
            </a:p>
          </p:txBody>
        </p:sp>
        <p:sp>
          <p:nvSpPr>
            <p:cNvPr id="21" name="左大括弧 20">
              <a:extLst>
                <a:ext uri="{FF2B5EF4-FFF2-40B4-BE49-F238E27FC236}">
                  <a16:creationId xmlns:a16="http://schemas.microsoft.com/office/drawing/2014/main" id="{36DDCC04-30E6-4747-B8D5-6B0E6BF77EF1}"/>
                </a:ext>
              </a:extLst>
            </p:cNvPr>
            <p:cNvSpPr/>
            <p:nvPr/>
          </p:nvSpPr>
          <p:spPr>
            <a:xfrm rot="16200000">
              <a:off x="2321900" y="1157900"/>
              <a:ext cx="360000" cy="2921000"/>
            </a:xfrm>
            <a:prstGeom prst="leftBrace">
              <a:avLst>
                <a:gd name="adj1" fmla="val 36555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EA5D1D-646A-4463-AA52-E1D5BE0515DE}"/>
                </a:ext>
              </a:extLst>
            </p:cNvPr>
            <p:cNvSpPr/>
            <p:nvPr/>
          </p:nvSpPr>
          <p:spPr>
            <a:xfrm>
              <a:off x="1581150" y="2857498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三維</a:t>
              </a:r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影像</a:t>
              </a:r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資料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FF7FB9-839B-4F07-A00E-86B2358608FC}"/>
                </a:ext>
              </a:extLst>
            </p:cNvPr>
            <p:cNvSpPr/>
            <p:nvPr/>
          </p:nvSpPr>
          <p:spPr>
            <a:xfrm>
              <a:off x="1581150" y="4456071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卷積層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4BF706-99EB-4D61-AF8D-E05FD95F698B}"/>
                </a:ext>
              </a:extLst>
            </p:cNvPr>
            <p:cNvSpPr/>
            <p:nvPr/>
          </p:nvSpPr>
          <p:spPr>
            <a:xfrm>
              <a:off x="1581149" y="6054644"/>
              <a:ext cx="1841500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三維資料</a:t>
              </a:r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2C946360-6D89-454C-92E6-B8A512F8037F}"/>
                </a:ext>
              </a:extLst>
            </p:cNvPr>
            <p:cNvSpPr/>
            <p:nvPr/>
          </p:nvSpPr>
          <p:spPr>
            <a:xfrm rot="5400000">
              <a:off x="2214563" y="3726636"/>
              <a:ext cx="587373" cy="317498"/>
            </a:xfrm>
            <a:prstGeom prst="rightArrow">
              <a:avLst>
                <a:gd name="adj1" fmla="val 50000"/>
                <a:gd name="adj2" fmla="val 94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00D30EDC-9F42-455D-9C2D-7A43F9B25989}"/>
                </a:ext>
              </a:extLst>
            </p:cNvPr>
            <p:cNvSpPr/>
            <p:nvPr/>
          </p:nvSpPr>
          <p:spPr>
            <a:xfrm rot="5400000">
              <a:off x="2208213" y="5325209"/>
              <a:ext cx="587373" cy="317498"/>
            </a:xfrm>
            <a:prstGeom prst="rightArrow">
              <a:avLst>
                <a:gd name="adj1" fmla="val 50000"/>
                <a:gd name="adj2" fmla="val 94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EB2AC8-1EE3-424B-86FA-B5D0FD129ADE}"/>
                </a:ext>
              </a:extLst>
            </p:cNvPr>
            <p:cNvSpPr txBox="1"/>
            <p:nvPr/>
          </p:nvSpPr>
          <p:spPr>
            <a:xfrm>
              <a:off x="2660649" y="529929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輸出資料：</a:t>
              </a:r>
              <a:r>
                <a:rPr lang="zh-TW" altLang="en-US" b="1" dirty="0">
                  <a:solidFill>
                    <a:srgbClr val="FF0000"/>
                  </a:solidFill>
                  <a:latin typeface="+mj-ea"/>
                  <a:ea typeface="+mj-ea"/>
                </a:rPr>
                <a:t>輸出特徵圖</a:t>
              </a:r>
              <a:endParaRPr lang="zh-TW" altLang="en-US" b="1" dirty="0">
                <a:latin typeface="+mj-ea"/>
                <a:ea typeface="+mj-ea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DD19916-6D24-4520-B049-512CB3E1D188}"/>
                </a:ext>
              </a:extLst>
            </p:cNvPr>
            <p:cNvSpPr txBox="1"/>
            <p:nvPr/>
          </p:nvSpPr>
          <p:spPr>
            <a:xfrm>
              <a:off x="2666999" y="368916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輸入資料：</a:t>
              </a:r>
              <a:r>
                <a:rPr lang="zh-TW" altLang="en-US" b="1" dirty="0">
                  <a:solidFill>
                    <a:srgbClr val="FF0000"/>
                  </a:solidFill>
                  <a:latin typeface="+mj-ea"/>
                  <a:ea typeface="+mj-ea"/>
                </a:rPr>
                <a:t>輸入特徵圖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B31D06E-866B-4E55-86E0-88912A67ED11}"/>
                  </a:ext>
                </a:extLst>
              </p:cNvPr>
              <p:cNvSpPr txBox="1"/>
              <p:nvPr/>
            </p:nvSpPr>
            <p:spPr>
              <a:xfrm>
                <a:off x="3950573" y="3722689"/>
                <a:ext cx="17436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zh-TW" alt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zh-TW" alt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altLang="zh-TW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B31D06E-866B-4E55-86E0-88912A67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3" y="3722689"/>
                <a:ext cx="1743682" cy="307777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1360455-A2F8-4B49-A457-2A2BFE6FF8E4}"/>
                  </a:ext>
                </a:extLst>
              </p:cNvPr>
              <p:cNvSpPr txBox="1"/>
              <p:nvPr/>
            </p:nvSpPr>
            <p:spPr>
              <a:xfrm>
                <a:off x="3950573" y="5337947"/>
                <a:ext cx="1843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zh-TW" alt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zh-TW" alt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altLang="zh-TW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1360455-A2F8-4B49-A457-2A2BFE6F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3" y="5337947"/>
                <a:ext cx="1843069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>
            <a:extLst>
              <a:ext uri="{FF2B5EF4-FFF2-40B4-BE49-F238E27FC236}">
                <a16:creationId xmlns:a16="http://schemas.microsoft.com/office/drawing/2014/main" id="{39564987-0FA3-4789-8EDD-309D4F11E026}"/>
              </a:ext>
            </a:extLst>
          </p:cNvPr>
          <p:cNvSpPr/>
          <p:nvPr/>
        </p:nvSpPr>
        <p:spPr>
          <a:xfrm rot="10800000">
            <a:off x="5655599" y="3589130"/>
            <a:ext cx="276086" cy="1681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83D6031-AF01-4382-B4BB-2D0F47C4770B}"/>
              </a:ext>
            </a:extLst>
          </p:cNvPr>
          <p:cNvSpPr/>
          <p:nvPr/>
        </p:nvSpPr>
        <p:spPr>
          <a:xfrm>
            <a:off x="5979017" y="42449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特徵圖</a:t>
            </a:r>
            <a:endParaRPr lang="zh-TW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62C0096-9005-48E3-92D0-094FB882A105}"/>
                  </a:ext>
                </a:extLst>
              </p:cNvPr>
              <p:cNvSpPr/>
              <p:nvPr/>
            </p:nvSpPr>
            <p:spPr>
              <a:xfrm>
                <a:off x="5793641" y="4494316"/>
                <a:ext cx="12568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zh-TW" alt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𝑚𝑎𝑝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62C0096-9005-48E3-92D0-094FB882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41" y="4494316"/>
                <a:ext cx="1256819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92852EFB-B403-4F0B-B98C-BCCF8F14356D}"/>
              </a:ext>
            </a:extLst>
          </p:cNvPr>
          <p:cNvSpPr txBox="1"/>
          <p:nvPr/>
        </p:nvSpPr>
        <p:spPr>
          <a:xfrm>
            <a:off x="7197774" y="2972467"/>
            <a:ext cx="416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保留「形狀」</a:t>
            </a:r>
            <a:endParaRPr lang="en-US" altLang="zh-TW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發揮與「形狀」有關的資料</a:t>
            </a:r>
            <a:endParaRPr lang="en-US" altLang="zh-TW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4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D4784-8B35-45D7-BC61-D5FE5636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卷積運算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E07ED0F-F101-4BBE-9B18-4BF667DF2D37}"/>
                  </a:ext>
                </a:extLst>
              </p:cNvPr>
              <p:cNvSpPr txBox="1"/>
              <p:nvPr/>
            </p:nvSpPr>
            <p:spPr>
              <a:xfrm>
                <a:off x="890978" y="1596594"/>
                <a:ext cx="47820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+mj-ea"/>
                    <a:ea typeface="+mj-ea"/>
                  </a:rPr>
                  <a:t>在影像處理中又稱「濾鏡運算」</a:t>
                </a:r>
                <a:endParaRPr lang="en-US" altLang="zh-TW" sz="2400" dirty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+mj-ea"/>
                    <a:ea typeface="+mj-ea"/>
                  </a:rPr>
                  <a:t>「濾鏡」又稱作「核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𝑘𝑒𝑟𝑛𝑒𝑙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+mj-ea"/>
                    <a:ea typeface="+mj-ea"/>
                  </a:rPr>
                  <a:t>」</a:t>
                </a:r>
                <a:endParaRPr lang="en-US" altLang="zh-TW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E07ED0F-F101-4BBE-9B18-4BF667DF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8" y="1596594"/>
                <a:ext cx="4782078" cy="830997"/>
              </a:xfrm>
              <a:prstGeom prst="rect">
                <a:avLst/>
              </a:prstGeom>
              <a:blipFill>
                <a:blip r:embed="rId2"/>
                <a:stretch>
                  <a:fillRect l="-1656" t="-5147" r="-1019" b="-169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94A91F27-5929-471F-A696-7A9F4174FFC4}"/>
              </a:ext>
            </a:extLst>
          </p:cNvPr>
          <p:cNvGrpSpPr/>
          <p:nvPr/>
        </p:nvGrpSpPr>
        <p:grpSpPr>
          <a:xfrm>
            <a:off x="890978" y="2786515"/>
            <a:ext cx="7839427" cy="2975331"/>
            <a:chOff x="890978" y="2427591"/>
            <a:chExt cx="7839427" cy="297533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203E4070-CF40-4E0E-9254-D6DA544DF7A6}"/>
                </a:ext>
              </a:extLst>
            </p:cNvPr>
            <p:cNvGrpSpPr/>
            <p:nvPr/>
          </p:nvGrpSpPr>
          <p:grpSpPr>
            <a:xfrm>
              <a:off x="890978" y="2427591"/>
              <a:ext cx="7839427" cy="2913257"/>
              <a:chOff x="890978" y="2237214"/>
              <a:chExt cx="7839427" cy="291325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F8ADCA40-FC3A-4FF5-8E1E-63BD55C4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78" y="2237214"/>
                <a:ext cx="7839427" cy="2913257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6EA7149-55C7-419B-8212-AE2F0678C98F}"/>
                  </a:ext>
                </a:extLst>
              </p:cNvPr>
              <p:cNvSpPr/>
              <p:nvPr/>
            </p:nvSpPr>
            <p:spPr>
              <a:xfrm>
                <a:off x="1717705" y="4657458"/>
                <a:ext cx="905854" cy="2478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輸入資料</a:t>
                </a:r>
                <a:endParaRPr lang="zh-TW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FDF6E8-1644-4FD1-91BD-13741A15A51A}"/>
                  </a:ext>
                </a:extLst>
              </p:cNvPr>
              <p:cNvSpPr/>
              <p:nvPr/>
            </p:nvSpPr>
            <p:spPr>
              <a:xfrm>
                <a:off x="4767202" y="4657458"/>
                <a:ext cx="905854" cy="2478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濾鏡</a:t>
                </a:r>
                <a:endParaRPr lang="zh-TW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592D9E0-AF22-4C7E-9A5C-1A9ACC9903C9}"/>
                    </a:ext>
                  </a:extLst>
                </p:cNvPr>
                <p:cNvSpPr txBox="1"/>
                <p:nvPr/>
              </p:nvSpPr>
              <p:spPr>
                <a:xfrm>
                  <a:off x="1790560" y="5033590"/>
                  <a:ext cx="760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4×4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592D9E0-AF22-4C7E-9A5C-1A9ACC990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560" y="5033590"/>
                  <a:ext cx="7601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58B65E1-B74E-4CC8-8638-AA9BCE06976D}"/>
                    </a:ext>
                  </a:extLst>
                </p:cNvPr>
                <p:cNvSpPr txBox="1"/>
                <p:nvPr/>
              </p:nvSpPr>
              <p:spPr>
                <a:xfrm>
                  <a:off x="4840057" y="5033590"/>
                  <a:ext cx="760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58B65E1-B74E-4CC8-8638-AA9BCE069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57" y="5033590"/>
                  <a:ext cx="7601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9716A75-01A9-4C77-AC76-369AF929613D}"/>
                    </a:ext>
                  </a:extLst>
                </p:cNvPr>
                <p:cNvSpPr txBox="1"/>
                <p:nvPr/>
              </p:nvSpPr>
              <p:spPr>
                <a:xfrm>
                  <a:off x="7582337" y="5033590"/>
                  <a:ext cx="760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9716A75-01A9-4C77-AC76-369AF9296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337" y="5033590"/>
                  <a:ext cx="7601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02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7763E-6CAC-4DD0-A56A-8637844C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卷積運算的計算步驟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B51122-AA0B-477A-B3A1-176231BA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40"/>
          <a:stretch/>
        </p:blipFill>
        <p:spPr>
          <a:xfrm>
            <a:off x="760751" y="2324458"/>
            <a:ext cx="5389090" cy="1574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D13B3B-F21F-4358-A79D-640744C3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6" b="25514"/>
          <a:stretch/>
        </p:blipFill>
        <p:spPr>
          <a:xfrm>
            <a:off x="760751" y="4589281"/>
            <a:ext cx="5389090" cy="1574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BFEC7E-11F6-4644-9522-72D173DE9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5" b="51406"/>
          <a:stretch/>
        </p:blipFill>
        <p:spPr>
          <a:xfrm>
            <a:off x="6341093" y="2324458"/>
            <a:ext cx="5389090" cy="1574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28868A-8B81-45C7-B3B8-A233E72AD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64" b="-24"/>
          <a:stretch/>
        </p:blipFill>
        <p:spPr>
          <a:xfrm>
            <a:off x="6341093" y="4589281"/>
            <a:ext cx="5389090" cy="1574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4B10EAA-49AB-4098-9FA6-CBA9A05EB4D4}"/>
              </a:ext>
            </a:extLst>
          </p:cNvPr>
          <p:cNvSpPr/>
          <p:nvPr/>
        </p:nvSpPr>
        <p:spPr>
          <a:xfrm>
            <a:off x="820228" y="2375731"/>
            <a:ext cx="1076770" cy="1085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E635B0-7DF3-43E7-AAEC-1FE3E56E3CD2}"/>
              </a:ext>
            </a:extLst>
          </p:cNvPr>
          <p:cNvSpPr/>
          <p:nvPr/>
        </p:nvSpPr>
        <p:spPr>
          <a:xfrm>
            <a:off x="6756993" y="2375731"/>
            <a:ext cx="1076770" cy="1085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7F40EA56-F768-46FC-BDD7-2B10FE520E2B}"/>
              </a:ext>
            </a:extLst>
          </p:cNvPr>
          <p:cNvSpPr/>
          <p:nvPr/>
        </p:nvSpPr>
        <p:spPr>
          <a:xfrm>
            <a:off x="6400800" y="2006721"/>
            <a:ext cx="343492" cy="738020"/>
          </a:xfrm>
          <a:prstGeom prst="arc">
            <a:avLst>
              <a:gd name="adj1" fmla="val 10716096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ACF9F4B9-31CC-42AB-86FF-8B1735E7A6FE}"/>
                  </a:ext>
                </a:extLst>
              </p:cNvPr>
              <p:cNvSpPr txBox="1"/>
              <p:nvPr/>
            </p:nvSpPr>
            <p:spPr>
              <a:xfrm>
                <a:off x="6161215" y="1691562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+mj-ea"/>
                    <a:ea typeface="+mj-ea"/>
                  </a:rPr>
                  <a:t>步輻：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endParaRPr lang="zh-TW" altLang="en-US" sz="14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ACF9F4B9-31CC-42AB-86FF-8B1735E7A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15" y="1691562"/>
                <a:ext cx="822661" cy="307777"/>
              </a:xfrm>
              <a:prstGeom prst="rect">
                <a:avLst/>
              </a:prstGeom>
              <a:blipFill>
                <a:blip r:embed="rId3"/>
                <a:stretch>
                  <a:fillRect l="-2222" t="-3922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3F4A91CD-69BB-4FCF-B5D6-62FBF698EFDA}"/>
              </a:ext>
            </a:extLst>
          </p:cNvPr>
          <p:cNvSpPr/>
          <p:nvPr/>
        </p:nvSpPr>
        <p:spPr>
          <a:xfrm>
            <a:off x="6756993" y="5011650"/>
            <a:ext cx="1076770" cy="1085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0DAA37-F052-4F66-AEC4-FAEE9C8A0694}"/>
              </a:ext>
            </a:extLst>
          </p:cNvPr>
          <p:cNvSpPr/>
          <p:nvPr/>
        </p:nvSpPr>
        <p:spPr>
          <a:xfrm>
            <a:off x="820227" y="5011650"/>
            <a:ext cx="1076770" cy="1085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CE55233D-A839-4088-9312-F94C815B0D42}"/>
              </a:ext>
            </a:extLst>
          </p:cNvPr>
          <p:cNvSpPr/>
          <p:nvPr/>
        </p:nvSpPr>
        <p:spPr>
          <a:xfrm rot="16200000">
            <a:off x="648481" y="4470167"/>
            <a:ext cx="343492" cy="738020"/>
          </a:xfrm>
          <a:prstGeom prst="arc">
            <a:avLst>
              <a:gd name="adj1" fmla="val 10716096"/>
              <a:gd name="adj2" fmla="val 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B1A62B2-8954-4E8C-8158-B5ACB63B1950}"/>
                  </a:ext>
                </a:extLst>
              </p:cNvPr>
              <p:cNvSpPr txBox="1"/>
              <p:nvPr/>
            </p:nvSpPr>
            <p:spPr>
              <a:xfrm>
                <a:off x="158168" y="4276557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+mj-ea"/>
                    <a:ea typeface="+mj-ea"/>
                  </a:rPr>
                  <a:t>步輻：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endParaRPr lang="zh-TW" altLang="en-US" sz="14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B1A62B2-8954-4E8C-8158-B5ACB63B1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8" y="4276557"/>
                <a:ext cx="822661" cy="307777"/>
              </a:xfrm>
              <a:prstGeom prst="rect">
                <a:avLst/>
              </a:prstGeom>
              <a:blipFill>
                <a:blip r:embed="rId3"/>
                <a:stretch>
                  <a:fillRect l="-2222" t="-6000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12DE360D-1482-44FF-B097-1B7894200B7C}"/>
              </a:ext>
            </a:extLst>
          </p:cNvPr>
          <p:cNvSpPr/>
          <p:nvPr/>
        </p:nvSpPr>
        <p:spPr>
          <a:xfrm>
            <a:off x="3176567" y="2569081"/>
            <a:ext cx="1076770" cy="108531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D0EE5F4-EBB5-494B-BCBB-19C55997F7D6}"/>
              </a:ext>
            </a:extLst>
          </p:cNvPr>
          <p:cNvSpPr/>
          <p:nvPr/>
        </p:nvSpPr>
        <p:spPr>
          <a:xfrm>
            <a:off x="2900744" y="1566405"/>
            <a:ext cx="1628416" cy="40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積和運算</a:t>
            </a:r>
          </a:p>
        </p:txBody>
      </p:sp>
      <p:sp>
        <p:nvSpPr>
          <p:cNvPr id="37" name="圖說文字: 向下箭號 36">
            <a:extLst>
              <a:ext uri="{FF2B5EF4-FFF2-40B4-BE49-F238E27FC236}">
                <a16:creationId xmlns:a16="http://schemas.microsoft.com/office/drawing/2014/main" id="{E2A8234C-F64B-4D99-9195-090486137D50}"/>
              </a:ext>
            </a:extLst>
          </p:cNvPr>
          <p:cNvSpPr/>
          <p:nvPr/>
        </p:nvSpPr>
        <p:spPr>
          <a:xfrm>
            <a:off x="665893" y="1960922"/>
            <a:ext cx="559945" cy="412336"/>
          </a:xfrm>
          <a:prstGeom prst="downArrowCallout">
            <a:avLst>
              <a:gd name="adj1" fmla="val 7002"/>
              <a:gd name="adj2" fmla="val 16600"/>
              <a:gd name="adj3" fmla="val 14767"/>
              <a:gd name="adj4" fmla="val 705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F0"/>
                </a:solidFill>
                <a:latin typeface="+mj-ea"/>
                <a:ea typeface="+mj-ea"/>
              </a:rPr>
              <a:t>視窗</a:t>
            </a:r>
            <a:endParaRPr lang="zh-TW" altLang="en-US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04277212-D4E0-4914-AA7D-BF5BB03DFC55}"/>
              </a:ext>
            </a:extLst>
          </p:cNvPr>
          <p:cNvCxnSpPr>
            <a:stCxn id="19" idx="0"/>
            <a:endCxn id="34" idx="2"/>
          </p:cNvCxnSpPr>
          <p:nvPr/>
        </p:nvCxnSpPr>
        <p:spPr>
          <a:xfrm rot="5400000" flipH="1" flipV="1">
            <a:off x="1827399" y="1302387"/>
            <a:ext cx="604559" cy="1542131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396B00B-141B-4A7D-B717-AEEBAA937437}"/>
              </a:ext>
            </a:extLst>
          </p:cNvPr>
          <p:cNvCxnSpPr>
            <a:stCxn id="30" idx="0"/>
            <a:endCxn id="34" idx="4"/>
          </p:cNvCxnSpPr>
          <p:nvPr/>
        </p:nvCxnSpPr>
        <p:spPr>
          <a:xfrm flipV="1">
            <a:off x="3714952" y="1975939"/>
            <a:ext cx="0" cy="5931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50533EED-70C0-4771-91E1-C72FA5BF81B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529160" y="1771172"/>
            <a:ext cx="954065" cy="973569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D58FD16-ED29-445F-99E5-A810CF911F84}"/>
              </a:ext>
            </a:extLst>
          </p:cNvPr>
          <p:cNvSpPr/>
          <p:nvPr/>
        </p:nvSpPr>
        <p:spPr>
          <a:xfrm>
            <a:off x="5319712" y="2776537"/>
            <a:ext cx="352425" cy="352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72F06-D808-4923-837A-8476DE5E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卷積運算的計算步驟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2A8BB41-2C89-4D9E-8851-B02BFE42CA4D}"/>
              </a:ext>
            </a:extLst>
          </p:cNvPr>
          <p:cNvGrpSpPr>
            <a:grpSpLocks noChangeAspect="1"/>
          </p:cNvGrpSpPr>
          <p:nvPr/>
        </p:nvGrpSpPr>
        <p:grpSpPr>
          <a:xfrm>
            <a:off x="794936" y="2681097"/>
            <a:ext cx="10602128" cy="2843618"/>
            <a:chOff x="342097" y="1885734"/>
            <a:chExt cx="11507806" cy="308653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CC787BB-C0EE-4AF2-8D7B-D1C88D395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97" y="1885734"/>
              <a:ext cx="11507806" cy="308653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EDCD2D-A121-47CB-9F0C-E8534E7726BC}"/>
                </a:ext>
              </a:extLst>
            </p:cNvPr>
            <p:cNvSpPr/>
            <p:nvPr/>
          </p:nvSpPr>
          <p:spPr>
            <a:xfrm>
              <a:off x="951697" y="4239603"/>
              <a:ext cx="1427284" cy="33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輸入資料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89368CD-6C03-43CB-A558-72C2B3FBD0D5}"/>
                </a:ext>
              </a:extLst>
            </p:cNvPr>
            <p:cNvSpPr/>
            <p:nvPr/>
          </p:nvSpPr>
          <p:spPr>
            <a:xfrm>
              <a:off x="3510257" y="4239603"/>
              <a:ext cx="1940974" cy="33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濾波器</a:t>
              </a:r>
              <a:r>
                <a:rPr lang="en-US" altLang="zh-TW" sz="160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權重</a:t>
              </a:r>
              <a:r>
                <a:rPr lang="en-US" altLang="zh-TW" sz="1600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4B8A4C-6B24-417A-8EF9-37CFCEFC6D7E}"/>
                </a:ext>
              </a:extLst>
            </p:cNvPr>
            <p:cNvSpPr/>
            <p:nvPr/>
          </p:nvSpPr>
          <p:spPr>
            <a:xfrm>
              <a:off x="7774526" y="4239603"/>
              <a:ext cx="1940974" cy="33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偏權值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6F7136-0F8A-470E-AB69-5D3556C9720C}"/>
                </a:ext>
              </a:extLst>
            </p:cNvPr>
            <p:cNvSpPr/>
            <p:nvPr/>
          </p:nvSpPr>
          <p:spPr>
            <a:xfrm>
              <a:off x="10278208" y="4239603"/>
              <a:ext cx="1151792" cy="33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輸出資料</a:t>
              </a:r>
              <a:endParaRPr lang="zh-TW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8640FC44-69A4-46B2-BA98-900E24D846DE}"/>
                    </a:ext>
                  </a:extLst>
                </p:cNvPr>
                <p:cNvSpPr txBox="1"/>
                <p:nvPr/>
              </p:nvSpPr>
              <p:spPr>
                <a:xfrm>
                  <a:off x="1253111" y="4572000"/>
                  <a:ext cx="815554" cy="396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4×4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8640FC44-69A4-46B2-BA98-900E24D84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11" y="4572000"/>
                  <a:ext cx="815554" cy="3962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2836CBB5-6541-4F57-829B-81994F09E238}"/>
                    </a:ext>
                  </a:extLst>
                </p:cNvPr>
                <p:cNvSpPr txBox="1"/>
                <p:nvPr/>
              </p:nvSpPr>
              <p:spPr>
                <a:xfrm>
                  <a:off x="4076557" y="4563208"/>
                  <a:ext cx="815554" cy="396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2836CBB5-6541-4F57-829B-81994F09E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57" y="4563208"/>
                  <a:ext cx="815554" cy="396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26E78DC-D9D6-4E20-B369-DE34D7646DE3}"/>
                    </a:ext>
                  </a:extLst>
                </p:cNvPr>
                <p:cNvSpPr txBox="1"/>
                <p:nvPr/>
              </p:nvSpPr>
              <p:spPr>
                <a:xfrm>
                  <a:off x="6625765" y="4563208"/>
                  <a:ext cx="815554" cy="396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26E78DC-D9D6-4E20-B369-DE34D7646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765" y="4563208"/>
                  <a:ext cx="815554" cy="3962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D6328AA-0554-47EC-964A-7476CE1A2526}"/>
                    </a:ext>
                  </a:extLst>
                </p:cNvPr>
                <p:cNvSpPr txBox="1"/>
                <p:nvPr/>
              </p:nvSpPr>
              <p:spPr>
                <a:xfrm>
                  <a:off x="10479468" y="4563208"/>
                  <a:ext cx="815554" cy="396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D6328AA-0554-47EC-964A-7476CE1A2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9468" y="4563208"/>
                  <a:ext cx="815554" cy="3962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7EEC462-09E6-40D7-B259-4377A8E2CD09}"/>
                    </a:ext>
                  </a:extLst>
                </p:cNvPr>
                <p:cNvSpPr txBox="1"/>
                <p:nvPr/>
              </p:nvSpPr>
              <p:spPr>
                <a:xfrm>
                  <a:off x="8332785" y="4563208"/>
                  <a:ext cx="815554" cy="396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7EEC462-09E6-40D7-B259-4377A8E2C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785" y="4563208"/>
                  <a:ext cx="815554" cy="396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D805AF-D9C5-4CB0-9328-355685FFDACA}"/>
              </a:ext>
            </a:extLst>
          </p:cNvPr>
          <p:cNvCxnSpPr/>
          <p:nvPr/>
        </p:nvCxnSpPr>
        <p:spPr>
          <a:xfrm>
            <a:off x="4733925" y="5119276"/>
            <a:ext cx="333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3E9047-E515-452F-8FFC-A3C94785B3AB}"/>
              </a:ext>
            </a:extLst>
          </p:cNvPr>
          <p:cNvSpPr txBox="1"/>
          <p:nvPr/>
        </p:nvSpPr>
        <p:spPr>
          <a:xfrm>
            <a:off x="925081" y="1604447"/>
            <a:ext cx="457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ea"/>
                <a:ea typeface="+mj-ea"/>
              </a:rPr>
              <a:t>濾鏡參數相當於神經網路的「權重」</a:t>
            </a:r>
            <a:endParaRPr lang="en-US" altLang="zh-TW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ea"/>
                <a:ea typeface="+mj-ea"/>
              </a:rPr>
              <a:t>卷積運算也需要加上「偏權值」</a:t>
            </a:r>
          </a:p>
        </p:txBody>
      </p:sp>
    </p:spTree>
    <p:extLst>
      <p:ext uri="{BB962C8B-B14F-4D97-AF65-F5344CB8AC3E}">
        <p14:creationId xmlns:p14="http://schemas.microsoft.com/office/powerpoint/2010/main" val="121355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9648</TotalTime>
  <Words>1353</Words>
  <Application>Microsoft Office PowerPoint</Application>
  <PresentationFormat>寬螢幕</PresentationFormat>
  <Paragraphs>436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Ubuntu</vt:lpstr>
      <vt:lpstr>微軟正黑體</vt:lpstr>
      <vt:lpstr>新細明體</vt:lpstr>
      <vt:lpstr>Arial</vt:lpstr>
      <vt:lpstr>Calibri</vt:lpstr>
      <vt:lpstr>Cambria Math</vt:lpstr>
      <vt:lpstr>Franklin Gothic Book</vt:lpstr>
      <vt:lpstr>Perpetua</vt:lpstr>
      <vt:lpstr>Wingdings</vt:lpstr>
      <vt:lpstr>Wingdings 2</vt:lpstr>
      <vt:lpstr>常用佈景主題</vt:lpstr>
      <vt:lpstr>Deep Learning： 用Python進行深度學習的基礎理論實作</vt:lpstr>
      <vt:lpstr>convolutional neural network：CNN</vt:lpstr>
      <vt:lpstr>結構比較 – 全連接(fully-connected)</vt:lpstr>
      <vt:lpstr>結構比較 – CNN</vt:lpstr>
      <vt:lpstr>全連接層(Affine層)的問題</vt:lpstr>
      <vt:lpstr>卷積層(Convolution層)</vt:lpstr>
      <vt:lpstr>卷積運算</vt:lpstr>
      <vt:lpstr>卷積運算的計算步驟</vt:lpstr>
      <vt:lpstr>卷積運算的計算步驟</vt:lpstr>
      <vt:lpstr>填補(padding)</vt:lpstr>
      <vt:lpstr>步幅(stride)</vt:lpstr>
      <vt:lpstr>計算輸出大小</vt:lpstr>
      <vt:lpstr>範例</vt:lpstr>
      <vt:lpstr>範例</vt:lpstr>
      <vt:lpstr>三維資料的卷積運算</vt:lpstr>
      <vt:lpstr>三維資料的卷積運算</vt:lpstr>
      <vt:lpstr>用區塊來思考</vt:lpstr>
      <vt:lpstr>用區塊來思考</vt:lpstr>
      <vt:lpstr>用區塊來思考</vt:lpstr>
      <vt:lpstr>批次處理</vt:lpstr>
      <vt:lpstr>池化層(Pooling)</vt:lpstr>
      <vt:lpstr>池化層的特色</vt:lpstr>
      <vt:lpstr>執行卷積層</vt:lpstr>
      <vt:lpstr>im2col function </vt:lpstr>
      <vt:lpstr>im2col function </vt:lpstr>
      <vt:lpstr>執行卷積層</vt:lpstr>
      <vt:lpstr>執行池化層</vt:lpstr>
      <vt:lpstr>執行池化層</vt:lpstr>
      <vt:lpstr>執行CNN-SimpleConvNet</vt:lpstr>
      <vt:lpstr>PowerPoint 簡報</vt:lpstr>
      <vt:lpstr>PowerPoint 簡報</vt:lpstr>
      <vt:lpstr>CNN的視覺化</vt:lpstr>
      <vt:lpstr>Kernel 對輸出的影響</vt:lpstr>
      <vt:lpstr>利用階層結構擷取資料</vt:lpstr>
      <vt:lpstr>代表性的CNN</vt:lpstr>
      <vt:lpstr>代表性的CNN</vt:lpstr>
      <vt:lpstr>補充</vt:lpstr>
      <vt:lpstr>Convolution　</vt:lpstr>
      <vt:lpstr>Convolution </vt:lpstr>
      <vt:lpstr>Original</vt:lpstr>
      <vt:lpstr>Simple box blur</vt:lpstr>
      <vt:lpstr>Gaussian blur </vt:lpstr>
      <vt:lpstr>𝐿𝑖𝑛𝑒 𝑑𝑒𝑡𝑒𝑐𝑡𝑖𝑜𝑛</vt:lpstr>
      <vt:lpstr>Edge detection </vt:lpstr>
      <vt:lpstr>The Sobel Edge Operator </vt:lpstr>
      <vt:lpstr>The laplaxian operator </vt:lpstr>
      <vt:lpstr>The Laplacian of Gaussian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330</cp:revision>
  <dcterms:created xsi:type="dcterms:W3CDTF">2020-04-02T15:49:13Z</dcterms:created>
  <dcterms:modified xsi:type="dcterms:W3CDTF">2020-06-11T04:17:05Z</dcterms:modified>
</cp:coreProperties>
</file>