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71" r:id="rId14"/>
    <p:sldId id="274" r:id="rId15"/>
    <p:sldId id="272" r:id="rId16"/>
    <p:sldId id="273" r:id="rId17"/>
    <p:sldId id="266" r:id="rId18"/>
    <p:sldId id="267" r:id="rId19"/>
    <p:sldId id="275" r:id="rId20"/>
    <p:sldId id="26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F7A6-87F0-491D-985D-C7023BEF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A8957-746B-43F5-A4FC-1808B5584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3163F-EDAC-4C0A-AC15-00245953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586-856C-4085-B25A-30B2D56F490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B2D58-3E5D-41D5-B2EF-2FC2EF2F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6332-17E8-4B50-8D32-F98AB922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48FE-BC04-4690-8EAB-FCA5539C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5FBC-8F23-4A59-9FA5-D58FA146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F685E-5BCD-4060-BD0D-F38BBD631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3020-E379-497B-9366-DBFAE4F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586-856C-4085-B25A-30B2D56F490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1BBFC-F23E-4E71-B221-105F8C30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03CD-A356-4B01-B2EE-82FA398E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48FE-BC04-4690-8EAB-FCA5539C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E44B2-433D-4F2E-B85A-3EEC41B74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4334B-C075-454E-BD66-A1A636907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73E2-3E58-4DDB-915B-7BE1B7A1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586-856C-4085-B25A-30B2D56F490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BC93-96C1-441E-AFBE-B46A3EF9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06FC-2551-498E-BD78-103D0142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48FE-BC04-4690-8EAB-FCA5539C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1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7955-1829-45D7-A0E8-B78E852E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3FAF-E68D-400B-A5D0-C2604AE2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EF51-326D-47EF-A1FB-249610F3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586-856C-4085-B25A-30B2D56F490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12EB-F9E1-4358-B830-FE50AE1B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E879-A4AA-4320-BB53-6C3C9B9F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48FE-BC04-4690-8EAB-FCA5539C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4E5A-4543-40E9-9FFA-C8313C14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978D-2E1F-44A0-BBF8-ECA41019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92B79-16F8-4389-8374-08A63A73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586-856C-4085-B25A-30B2D56F490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F77D-53A2-44DD-B7E6-8FFDDE44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BB4CA-F505-4B08-B4FC-655F643E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48FE-BC04-4690-8EAB-FCA5539C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3DA8-5F30-4B61-A031-2A5E87E4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210E-996E-40BD-892B-2AA574712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24807-2C01-4107-BDEC-72A50044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2BDB-DE0B-4E5A-98AC-6E807FF3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586-856C-4085-B25A-30B2D56F490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E463C-817F-499D-BE06-06B93969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0362D-4FB3-437D-A69F-342F6812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48FE-BC04-4690-8EAB-FCA5539C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1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4C37-769E-4E5C-B461-34A17D9B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2837-C90B-4FC6-B0C1-AAC434F3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54A2E-8073-4823-833A-B679197E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A46E9-B0C9-4964-A2FA-475D39225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C6F4A-5442-47A7-B32F-118F53DD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43860-F93A-4F63-B249-4ABE3464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586-856C-4085-B25A-30B2D56F490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B07CD-EF1D-4EE6-9DA0-0FFAF181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99E1A-8F25-4BF2-8A76-73561FC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48FE-BC04-4690-8EAB-FCA5539C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4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616-7C0A-49A3-A585-F0AAFAD2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BC64A-5EDB-4BF5-B1AF-CA25FD11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586-856C-4085-B25A-30B2D56F490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F6C22-9921-43E2-B9DF-62B5A98A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DD71C-E26E-4C77-BDAF-E816997C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48FE-BC04-4690-8EAB-FCA5539C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4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5A9E5-DC45-4898-93EC-2BCCAA6C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586-856C-4085-B25A-30B2D56F490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408FE-6A2A-4F72-AE2B-777AC838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4819E-51F0-4223-8CFC-4B09B305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48FE-BC04-4690-8EAB-FCA5539C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922C-D821-4FC9-A140-D156DF6A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360EF-1CA8-49C4-B8FE-5C8897B94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6C259-380C-4EB4-A80F-8C933FE1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3EDB1-73F3-4B3D-B849-60B3D206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586-856C-4085-B25A-30B2D56F490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E7418-4ECE-4791-8A80-3DC14B3B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60128-B102-4022-9F85-C444587D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48FE-BC04-4690-8EAB-FCA5539C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3EB1-9F0B-4FBD-8214-3EA6909D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D8AC7-1D8A-419F-A07F-AB5DE5A03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D02FB-9460-44DF-BDBD-B01CB2A3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FFB30-C82E-406C-93A7-E94CF3A4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586-856C-4085-B25A-30B2D56F490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99E75-8BB2-4147-8CB4-00B7EEBE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14145-147F-4724-850F-D92AF82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48FE-BC04-4690-8EAB-FCA5539C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EFE8C-24DD-4D6C-A42A-74D37885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C8F6-0B2C-4F63-8B7F-C90C73FF5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1DD3-794D-422F-A3F0-1201DBC4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B586-856C-4085-B25A-30B2D56F490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C336-CB5E-4CA9-B187-6BE65F3F7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575E2-A7A2-47AE-90C6-EF738F224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48FE-BC04-4690-8EAB-FCA5539C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06F8-5D39-45F5-AB02-BCA3D0C9E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1224E-723F-4010-AC12-01352287C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DFE4-5FC3-4814-99C0-6F545B7B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(Body)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3C7C-E8A1-496C-8327-4292684F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average for overall estimated readmission rate is 0.0819;</a:t>
            </a:r>
          </a:p>
          <a:p>
            <a:r>
              <a:rPr lang="en-US" sz="3200" dirty="0"/>
              <a:t>The O/E ratio is 0.7392 with 95% CI (0.5137, 0.9119) (too far away from the observed data)</a:t>
            </a:r>
          </a:p>
        </p:txBody>
      </p:sp>
    </p:spTree>
    <p:extLst>
      <p:ext uri="{BB962C8B-B14F-4D97-AF65-F5344CB8AC3E}">
        <p14:creationId xmlns:p14="http://schemas.microsoft.com/office/powerpoint/2010/main" val="120014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B6ED-218B-490C-9D06-3117E316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0FDA3-322A-496D-AB22-8DCE796968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833038"/>
            <a:ext cx="5469993" cy="4343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7EF7D1-3336-4324-AF41-6180434527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1687" y="1825625"/>
            <a:ext cx="5472113" cy="43439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C9B7F3-4724-4E61-B717-E207A26F0F6B}"/>
              </a:ext>
            </a:extLst>
          </p:cNvPr>
          <p:cNvSpPr txBox="1">
            <a:spLocks/>
          </p:cNvSpPr>
          <p:nvPr/>
        </p:nvSpPr>
        <p:spPr>
          <a:xfrm>
            <a:off x="843119" y="4732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(Body)"/>
              </a:rPr>
              <a:t>Result</a:t>
            </a:r>
            <a:endParaRPr lang="en-US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5038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CED86D-129E-42FC-8F72-446A10A579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60" y="1690688"/>
            <a:ext cx="543483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F91B27-FF1F-4377-A96C-A71C1CB3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094" y="1690686"/>
            <a:ext cx="5465706" cy="43513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454933-0725-46EA-BC9C-83A36A4E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 (Body)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71363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B566-1CEE-4547-B245-02D8BACA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2-level model has O/E ratio 1.0027. That the predictions are close to data. But the estimations from NPEB are far away.</a:t>
            </a:r>
          </a:p>
          <a:p>
            <a:r>
              <a:rPr lang="en-US" dirty="0"/>
              <a:t>Comparing to PEB, the Poisson-gamma model generated by MCMC has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BA90F9-21C5-4563-8F6B-D7380FBA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 (Body)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07895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7AB496-F021-41D9-83DE-3293CC7C8F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6593" y="1179871"/>
            <a:ext cx="7978878" cy="5519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271FD01-95F5-442C-82A9-8A2D6C69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 (Body)"/>
              </a:rPr>
              <a:t>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969D2-F5A7-463E-973C-64E362DB5ECB}"/>
              </a:ext>
            </a:extLst>
          </p:cNvPr>
          <p:cNvSpPr txBox="1"/>
          <p:nvPr/>
        </p:nvSpPr>
        <p:spPr>
          <a:xfrm>
            <a:off x="707923" y="1932039"/>
            <a:ext cx="311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Recall the MCMC:</a:t>
            </a:r>
          </a:p>
        </p:txBody>
      </p:sp>
    </p:spTree>
    <p:extLst>
      <p:ext uri="{BB962C8B-B14F-4D97-AF65-F5344CB8AC3E}">
        <p14:creationId xmlns:p14="http://schemas.microsoft.com/office/powerpoint/2010/main" val="329535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4180B-4D73-4C15-BCDE-1A99E9C4CD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578" y="1943613"/>
            <a:ext cx="5230222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F4035-A38D-4746-BBF1-80CFBC2F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3612"/>
            <a:ext cx="5465706" cy="43513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AC86FDA-923D-4145-884C-55092D61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 (Body)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44815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96826E-DD63-4A5D-B36C-E6C345FC10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67400" y="1690688"/>
            <a:ext cx="5486400" cy="436626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2D5A473-5D7D-4B7D-9C4A-1F0F74AD2A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561" y="1705610"/>
            <a:ext cx="5434839" cy="43513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603BC0-2727-48D0-82CC-77DE20E5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 (Body)"/>
              </a:rPr>
              <a:t>Discussion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5B4AB-0D34-49BA-8B54-CDFF4E02AD3C}"/>
              </a:ext>
            </a:extLst>
          </p:cNvPr>
          <p:cNvSpPr txBox="1"/>
          <p:nvPr/>
        </p:nvSpPr>
        <p:spPr>
          <a:xfrm>
            <a:off x="1700916" y="6056948"/>
            <a:ext cx="3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deviation= 0.0367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C9F82-2847-44E8-BEA1-B70871C1DAD3}"/>
              </a:ext>
            </a:extLst>
          </p:cNvPr>
          <p:cNvSpPr txBox="1"/>
          <p:nvPr/>
        </p:nvSpPr>
        <p:spPr>
          <a:xfrm>
            <a:off x="7501957" y="6061868"/>
            <a:ext cx="3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deviation= 0.0006</a:t>
            </a:r>
          </a:p>
        </p:txBody>
      </p:sp>
    </p:spTree>
    <p:extLst>
      <p:ext uri="{BB962C8B-B14F-4D97-AF65-F5344CB8AC3E}">
        <p14:creationId xmlns:p14="http://schemas.microsoft.com/office/powerpoint/2010/main" val="66313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2C90-02E6-4973-B27F-28B2F06A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(body)"/>
              </a:rPr>
              <a:t>James-Stein Estimator</a:t>
            </a:r>
            <a:endParaRPr lang="en-US" b="1" dirty="0">
              <a:latin typeface="Calibri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49E3B-F0F9-47B6-AC4E-2CB9221E1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James–Stein estimator is a biased estimator of the mean of Gaussian random vectors.</a:t>
                </a:r>
              </a:p>
              <a:p>
                <a:r>
                  <a:rPr lang="en-US" dirty="0"/>
                  <a:t>It has lower mean squared error</a:t>
                </a:r>
              </a:p>
              <a:p>
                <a:r>
                  <a:rPr lang="en-US" dirty="0" err="1"/>
                  <a:t>Efron</a:t>
                </a:r>
                <a:r>
                  <a:rPr lang="en-US" dirty="0"/>
                  <a:t> and Morris investigated the performance of baseball player by using the James-Stein’ estimator: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𝑧</m:t>
                      </m:r>
                      <m:r>
                        <a:rPr lang="en-US" i="1"/>
                        <m:t>=</m:t>
                      </m:r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𝑦</m:t>
                          </m:r>
                        </m:e>
                      </m:acc>
                      <m:r>
                        <a:rPr lang="en-US" i="1"/>
                        <m:t>+</m:t>
                      </m:r>
                      <m:r>
                        <a:rPr lang="en-US" i="1"/>
                        <m:t>𝑐</m:t>
                      </m:r>
                      <m:r>
                        <a:rPr lang="en-US" i="1"/>
                        <m:t>∗(</m:t>
                      </m:r>
                      <m:r>
                        <a:rPr lang="en-US" i="1"/>
                        <m:t>𝑦𝑖</m:t>
                      </m:r>
                      <m:r>
                        <a:rPr lang="en-US" i="1"/>
                        <m:t>−</m:t>
                      </m:r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𝑦</m:t>
                          </m:r>
                        </m:e>
                      </m:acc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where, </a:t>
                </a:r>
                <a14:m>
                  <m:oMath xmlns:m="http://schemas.openxmlformats.org/officeDocument/2006/math">
                    <m:r>
                      <a:rPr lang="en-US" i="1"/>
                      <m:t>𝑐</m:t>
                    </m:r>
                    <m:r>
                      <a:rPr lang="en-US" i="1"/>
                      <m:t>=1−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𝑁</m:t>
                            </m:r>
                            <m:r>
                              <a:rPr lang="en-US" i="1"/>
                              <m:t>−3</m:t>
                            </m:r>
                          </m:e>
                        </m:d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𝜎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/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𝑦𝑖</m:t>
                                    </m:r>
                                    <m:r>
                                      <a:rPr lang="en-US" i="1"/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/>
                                        </m:ctrlPr>
                                      </m:accPr>
                                      <m:e>
                                        <m:r>
                                          <a:rPr lang="en-US" i="1"/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49E3B-F0F9-47B6-AC4E-2CB9221E1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50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CC73-14BE-46F4-93E2-719CD1F7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O/E ratio is 0.9770</a:t>
            </a:r>
          </a:p>
          <a:p>
            <a:r>
              <a:rPr lang="en-US" dirty="0"/>
              <a:t>With 95% CI (0.3447,1.799)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A1B188-02FD-4722-BB96-C46025C271E7}"/>
              </a:ext>
            </a:extLst>
          </p:cNvPr>
          <p:cNvSpPr txBox="1">
            <a:spLocks/>
          </p:cNvSpPr>
          <p:nvPr/>
        </p:nvSpPr>
        <p:spPr>
          <a:xfrm>
            <a:off x="843117" y="458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 (Body)"/>
              </a:rPr>
              <a:t>Result</a:t>
            </a:r>
            <a:endParaRPr lang="en-US" b="1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4245E4-8C6A-4EA1-B7EF-2DDC34F8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508" y="1741742"/>
            <a:ext cx="60483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1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71DE-AE19-47C8-9869-29B5AD2C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estimated average of</a:t>
            </a:r>
          </a:p>
          <a:p>
            <a:pPr marL="0" indent="0">
              <a:buNone/>
            </a:pPr>
            <a:r>
              <a:rPr lang="en-US" dirty="0"/>
              <a:t>Readmission rate is 0.0717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F6320-FC03-4A0D-9253-A984CCE0B93D}"/>
              </a:ext>
            </a:extLst>
          </p:cNvPr>
          <p:cNvSpPr txBox="1">
            <a:spLocks/>
          </p:cNvSpPr>
          <p:nvPr/>
        </p:nvSpPr>
        <p:spPr>
          <a:xfrm>
            <a:off x="843117" y="458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 (Body)"/>
              </a:rPr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922ED-CB56-49EE-A1DA-28309C24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39" y="1741742"/>
            <a:ext cx="57816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6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AC24-AB0D-4493-BCB9-1D882B4C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1C56-4AEA-4679-A9E3-E44A6A8E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9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D02D-D32A-4C33-9F2B-2DAFCC00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deviation = 0.0108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37BBF5-9EC0-4B64-B730-69DDD8E5DE87}"/>
              </a:ext>
            </a:extLst>
          </p:cNvPr>
          <p:cNvSpPr txBox="1">
            <a:spLocks/>
          </p:cNvSpPr>
          <p:nvPr/>
        </p:nvSpPr>
        <p:spPr>
          <a:xfrm>
            <a:off x="843117" y="458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 (Body)"/>
              </a:rPr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78FFC7-3EBA-47BD-AC5C-72703200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362" y="1722692"/>
            <a:ext cx="6048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5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8341-4B90-471E-AAC3-5ADB73ED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O/E ratio is approximately 1, which shows good fitness for the data.</a:t>
            </a:r>
          </a:p>
          <a:p>
            <a:r>
              <a:rPr lang="en-US" dirty="0"/>
              <a:t>MSE(JS)/MSE(Logit)= 0.1360, means the MSE has been reduced dramatically.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48577E-0C9C-4D23-9EF7-749E2E17054C}"/>
              </a:ext>
            </a:extLst>
          </p:cNvPr>
          <p:cNvSpPr txBox="1">
            <a:spLocks/>
          </p:cNvSpPr>
          <p:nvPr/>
        </p:nvSpPr>
        <p:spPr>
          <a:xfrm>
            <a:off x="843117" y="458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 (Body)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25655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BF7-BF38-4463-9365-6197C06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962-C25A-4577-85C1-D581F6F5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B1D6D-D80F-499B-9910-CF133C22F4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52859" y="1339492"/>
            <a:ext cx="6300941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5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AFE5-3447-4A4F-8A4B-F3E6C916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3A6D-BDFD-49C6-8236-F8CBD9BB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8C35D-2790-4AAA-8F72-6CE3208416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66913"/>
            <a:ext cx="5409565" cy="421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8C27A-F448-4F6B-92A3-2D14DD21B4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7765" y="1896269"/>
            <a:ext cx="5300222" cy="42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7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C87-C690-475F-901E-E20A2021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Parametric Empirical Bayes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D4CA-222B-4646-984B-BEEE7F1F4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0A41-A09B-48B3-A7E6-FFF4B6A6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35E9-0EC3-467B-BE4B-9F9A3685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F34ED-C708-4DD5-9C8A-7589E15B70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97972" y="1801845"/>
            <a:ext cx="5455828" cy="43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8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A567-B45A-410B-9A94-D082B0A1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38AF-67C9-40FE-BF10-5DBAE023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57CB8-69D8-4DA4-9CD8-3B80B71F4F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093" y="1825624"/>
            <a:ext cx="5406922" cy="4351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5B2B6-8375-49AF-BC58-357EDD05D3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1825626"/>
            <a:ext cx="56188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0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D8AF-A024-4435-8C19-52C2F3DB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 (Body)"/>
              </a:rPr>
              <a:t>Nonparametric Empirical Bayes</a:t>
            </a:r>
            <a:endParaRPr lang="en-US" b="1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6BFC-A200-4D68-BAEF-012C98A1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9787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Robbins (1956) considered a case of sampling from a mixed distribution, where probability is specified as Poisson distribution.</a:t>
            </a:r>
          </a:p>
          <a:p>
            <a:r>
              <a:rPr lang="en-US" sz="3600" dirty="0" err="1"/>
              <a:t>yi</a:t>
            </a:r>
            <a:r>
              <a:rPr lang="en-US" sz="3600" dirty="0"/>
              <a:t>|</a:t>
            </a:r>
            <a:r>
              <a:rPr lang="el-GR" sz="3600" dirty="0"/>
              <a:t>θ</a:t>
            </a:r>
            <a:r>
              <a:rPr lang="en-US" sz="3600" dirty="0" err="1"/>
              <a:t>i</a:t>
            </a:r>
            <a:r>
              <a:rPr lang="en-US" sz="3600" dirty="0"/>
              <a:t> ∼f(</a:t>
            </a:r>
            <a:r>
              <a:rPr lang="en-US" sz="3600" dirty="0" err="1"/>
              <a:t>yi</a:t>
            </a:r>
            <a:r>
              <a:rPr lang="en-US" sz="3600" dirty="0"/>
              <a:t>|</a:t>
            </a:r>
            <a:r>
              <a:rPr lang="el-GR" sz="3600" dirty="0"/>
              <a:t>θ</a:t>
            </a:r>
            <a:r>
              <a:rPr lang="en-US" sz="3600" dirty="0" err="1"/>
              <a:t>i</a:t>
            </a:r>
            <a:r>
              <a:rPr lang="en-US" sz="3600" dirty="0"/>
              <a:t>)=Poisson(</a:t>
            </a:r>
            <a:r>
              <a:rPr lang="el-GR" sz="3600" dirty="0"/>
              <a:t>θ</a:t>
            </a:r>
            <a:r>
              <a:rPr lang="en-US" sz="3600" dirty="0" err="1"/>
              <a:t>i</a:t>
            </a:r>
            <a:r>
              <a:rPr lang="en-US" sz="3600" dirty="0"/>
              <a:t>)</a:t>
            </a:r>
          </a:p>
          <a:p>
            <a:r>
              <a:rPr lang="el-GR" sz="3600" dirty="0"/>
              <a:t>θ</a:t>
            </a:r>
            <a:r>
              <a:rPr lang="en-US" sz="3600" dirty="0" err="1"/>
              <a:t>i</a:t>
            </a:r>
            <a:r>
              <a:rPr lang="en-US" sz="3600" dirty="0"/>
              <a:t> ∼p(·),</a:t>
            </a:r>
          </a:p>
          <a:p>
            <a:pPr marL="0" indent="0">
              <a:buNone/>
            </a:pPr>
            <a:r>
              <a:rPr lang="en-US" sz="3600" dirty="0"/>
              <a:t>   where </a:t>
            </a:r>
            <a:r>
              <a:rPr lang="en-US" sz="3600" dirty="0" err="1"/>
              <a:t>i</a:t>
            </a:r>
            <a:r>
              <a:rPr lang="en-US" sz="3600" dirty="0"/>
              <a:t>=1,...,k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026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E57F2-EE80-453D-B6FA-AFBAAEE03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5970" y="1813771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/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i="1"/>
                        </m:ctrlPr>
                      </m:dPr>
                      <m:e>
                        <m:r>
                          <a:rPr lang="en-US" sz="3600" i="1"/>
                          <m:t>𝜃</m:t>
                        </m:r>
                        <m:r>
                          <a:rPr lang="en-US" sz="3600" i="1"/>
                          <m:t>𝑖</m:t>
                        </m:r>
                      </m:e>
                      <m:e>
                        <m:acc>
                          <m:accPr>
                            <m:chr m:val="⃗"/>
                            <m:ctrlPr>
                              <a:rPr lang="en-US" sz="3600" i="1"/>
                            </m:ctrlPr>
                          </m:accPr>
                          <m:e>
                            <m:r>
                              <a:rPr lang="en-US" sz="3600" i="1"/>
                              <m:t>𝑦</m:t>
                            </m:r>
                          </m:e>
                        </m:acc>
                      </m:e>
                    </m:d>
                    <m:r>
                      <a:rPr lang="en-US" sz="3600" i="1"/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600" i="1"/>
                        </m:ctrlPr>
                      </m:naryPr>
                      <m:sub/>
                      <m:sup/>
                      <m:e>
                        <m:r>
                          <a:rPr lang="en-US" sz="3600" i="1"/>
                          <m:t>𝜃</m:t>
                        </m:r>
                        <m:r>
                          <a:rPr lang="en-US" sz="3600" i="1"/>
                          <m:t>𝑖</m:t>
                        </m:r>
                        <m:r>
                          <a:rPr lang="en-US" sz="3600" i="1"/>
                          <m:t>∗</m:t>
                        </m:r>
                        <m:r>
                          <a:rPr lang="en-US" sz="3600" i="1"/>
                          <m:t>𝑝</m:t>
                        </m:r>
                        <m:d>
                          <m:dPr>
                            <m:ctrlPr>
                              <a:rPr lang="en-US" sz="3600" i="1"/>
                            </m:ctrlPr>
                          </m:dPr>
                          <m:e>
                            <m:r>
                              <a:rPr lang="en-US" sz="3600" i="1"/>
                              <m:t>𝜃</m:t>
                            </m:r>
                            <m:r>
                              <a:rPr lang="en-US" sz="3600" i="1"/>
                              <m:t>𝑖</m:t>
                            </m:r>
                          </m:e>
                          <m:e>
                            <m:r>
                              <a:rPr lang="en-US" sz="3600" i="1"/>
                              <m:t>𝑦𝑖</m:t>
                            </m:r>
                          </m:e>
                        </m:d>
                        <m:r>
                          <a:rPr lang="en-US" sz="3600" i="1"/>
                          <m:t>𝑑</m:t>
                        </m:r>
                        <m:r>
                          <a:rPr lang="en-US" sz="3600" i="1"/>
                          <m:t>𝜃</m:t>
                        </m:r>
                        <m:r>
                          <a:rPr lang="en-US" sz="3600" i="1"/>
                          <m:t>𝑖</m:t>
                        </m:r>
                      </m:e>
                    </m:nary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3600" i="1"/>
                      <m:t>=</m:t>
                    </m:r>
                    <m:f>
                      <m:fPr>
                        <m:ctrlPr>
                          <a:rPr lang="en-US" sz="3600" i="1"/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3600" i="1"/>
                            </m:ctrlPr>
                          </m:naryPr>
                          <m:sub/>
                          <m:sup/>
                          <m:e>
                            <m:r>
                              <a:rPr lang="en-US" sz="3600" i="1"/>
                              <m:t>𝜃</m:t>
                            </m:r>
                            <m:r>
                              <a:rPr lang="en-US" sz="3600" i="1"/>
                              <m:t>𝑖</m:t>
                            </m:r>
                            <m:r>
                              <a:rPr lang="en-US" sz="3600" i="1"/>
                              <m:t>∗</m:t>
                            </m:r>
                            <m:sSup>
                              <m:sSupPr>
                                <m:ctrlPr>
                                  <a:rPr lang="en-US" sz="3600" i="1"/>
                                </m:ctrlPr>
                              </m:sSupPr>
                              <m:e>
                                <m:r>
                                  <a:rPr lang="en-US" sz="3600" i="1"/>
                                  <m:t>𝜃</m:t>
                                </m:r>
                                <m:r>
                                  <a:rPr lang="en-US" sz="3600" i="1"/>
                                  <m:t>𝑖</m:t>
                                </m:r>
                              </m:e>
                              <m:sup>
                                <m:r>
                                  <a:rPr lang="en-US" sz="3600" i="1"/>
                                  <m:t>𝑦𝑖</m:t>
                                </m:r>
                              </m:sup>
                            </m:sSup>
                            <m:r>
                              <a:rPr lang="en-US" sz="3600" i="1"/>
                              <m:t>∗</m:t>
                            </m:r>
                            <m:sSup>
                              <m:sSupPr>
                                <m:ctrlPr>
                                  <a:rPr lang="en-US" sz="3600" i="1"/>
                                </m:ctrlPr>
                              </m:sSupPr>
                              <m:e>
                                <m:r>
                                  <a:rPr lang="en-US" sz="3600" i="1"/>
                                  <m:t>𝑒</m:t>
                                </m:r>
                              </m:e>
                              <m:sup>
                                <m:r>
                                  <a:rPr lang="en-US" sz="3600" i="1"/>
                                  <m:t>−</m:t>
                                </m:r>
                                <m:r>
                                  <a:rPr lang="en-US" sz="3600" i="1"/>
                                  <m:t>𝜃</m:t>
                                </m:r>
                                <m:r>
                                  <a:rPr lang="en-US" sz="3600" i="1"/>
                                  <m:t>𝑖</m:t>
                                </m:r>
                              </m:sup>
                            </m:sSup>
                            <m:r>
                              <a:rPr lang="en-US" sz="3600" i="1"/>
                              <m:t>∗</m:t>
                            </m:r>
                            <m:r>
                              <a:rPr lang="en-US" sz="3600" i="1"/>
                              <m:t>𝑝</m:t>
                            </m:r>
                            <m:d>
                              <m:dPr>
                                <m:ctrlPr>
                                  <a:rPr lang="en-US" sz="3600" i="1"/>
                                </m:ctrlPr>
                              </m:dPr>
                              <m:e>
                                <m:r>
                                  <a:rPr lang="en-US" sz="3600" i="1"/>
                                  <m:t>𝜃</m:t>
                                </m:r>
                                <m:r>
                                  <a:rPr lang="en-US" sz="3600" i="1"/>
                                  <m:t>𝑖</m:t>
                                </m:r>
                              </m:e>
                            </m:d>
                            <m:box>
                              <m:boxPr>
                                <m:diff m:val="on"/>
                                <m:ctrlPr>
                                  <a:rPr lang="en-US" sz="3600" i="1"/>
                                </m:ctrlPr>
                              </m:boxPr>
                              <m:e>
                                <m:r>
                                  <a:rPr lang="en-US" sz="3600" i="1"/>
                                  <m:t>𝑑</m:t>
                                </m:r>
                                <m:r>
                                  <a:rPr lang="en-US" sz="3600" i="1"/>
                                  <m:t>𝜃</m:t>
                                </m:r>
                              </m:e>
                            </m:box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3600" i="1"/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600" i="1"/>
                                </m:ctrlPr>
                              </m:sSupPr>
                              <m:e>
                                <m:r>
                                  <a:rPr lang="en-US" sz="3600" i="1"/>
                                  <m:t>𝜃</m:t>
                                </m:r>
                                <m:r>
                                  <a:rPr lang="en-US" sz="3600" i="1"/>
                                  <m:t>𝑖</m:t>
                                </m:r>
                              </m:e>
                              <m:sup>
                                <m:r>
                                  <a:rPr lang="en-US" sz="3600" i="1"/>
                                  <m:t>𝑦𝑖</m:t>
                                </m:r>
                              </m:sup>
                            </m:sSup>
                            <m:r>
                              <a:rPr lang="en-US" sz="3600" i="1"/>
                              <m:t>∗</m:t>
                            </m:r>
                            <m:sSup>
                              <m:sSupPr>
                                <m:ctrlPr>
                                  <a:rPr lang="en-US" sz="3600" i="1"/>
                                </m:ctrlPr>
                              </m:sSupPr>
                              <m:e>
                                <m:r>
                                  <a:rPr lang="en-US" sz="3600" i="1"/>
                                  <m:t>𝑒</m:t>
                                </m:r>
                              </m:e>
                              <m:sup>
                                <m:r>
                                  <a:rPr lang="en-US" sz="3600" i="1"/>
                                  <m:t>−</m:t>
                                </m:r>
                                <m:r>
                                  <a:rPr lang="en-US" sz="3600" i="1"/>
                                  <m:t>𝜃</m:t>
                                </m:r>
                                <m:r>
                                  <a:rPr lang="en-US" sz="3600" i="1"/>
                                  <m:t>𝑖</m:t>
                                </m:r>
                              </m:sup>
                            </m:sSup>
                            <m:r>
                              <a:rPr lang="en-US" sz="3600" i="1"/>
                              <m:t>∗</m:t>
                            </m:r>
                            <m:r>
                              <a:rPr lang="en-US" sz="3600" i="1"/>
                              <m:t>𝑝</m:t>
                            </m:r>
                            <m:d>
                              <m:dPr>
                                <m:ctrlPr>
                                  <a:rPr lang="en-US" sz="3600" i="1"/>
                                </m:ctrlPr>
                              </m:dPr>
                              <m:e>
                                <m:r>
                                  <a:rPr lang="en-US" sz="3600" i="1"/>
                                  <m:t>𝜃</m:t>
                                </m:r>
                                <m:r>
                                  <a:rPr lang="en-US" sz="3600" i="1"/>
                                  <m:t>𝑖</m:t>
                                </m:r>
                              </m:e>
                            </m:d>
                            <m:box>
                              <m:boxPr>
                                <m:diff m:val="on"/>
                                <m:ctrlPr>
                                  <a:rPr lang="en-US" sz="3600" i="1"/>
                                </m:ctrlPr>
                              </m:boxPr>
                              <m:e>
                                <m:r>
                                  <a:rPr lang="en-US" sz="3600" i="1"/>
                                  <m:t>𝑑</m:t>
                                </m:r>
                                <m:r>
                                  <a:rPr lang="en-US" sz="3600" i="1"/>
                                  <m:t>𝜃</m:t>
                                </m:r>
                              </m:e>
                            </m:box>
                          </m:e>
                        </m:nary>
                      </m:den>
                    </m:f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3600" i="1"/>
                        </m:ctrlPr>
                      </m:dPr>
                      <m:e>
                        <m:r>
                          <a:rPr lang="en-US" sz="3600" i="1"/>
                          <m:t>𝑦𝑖</m:t>
                        </m:r>
                        <m:r>
                          <a:rPr lang="en-US" sz="3600" i="1"/>
                          <m:t>+1</m:t>
                        </m:r>
                      </m:e>
                    </m:d>
                    <m:r>
                      <a:rPr lang="en-US" sz="3600" i="1"/>
                      <m:t>∗</m:t>
                    </m:r>
                    <m:f>
                      <m:fPr>
                        <m:ctrlPr>
                          <a:rPr lang="en-US" sz="3600" i="1"/>
                        </m:ctrlPr>
                      </m:fPr>
                      <m:num>
                        <m:r>
                          <a:rPr lang="en-US" sz="3600" i="1"/>
                          <m:t>𝑚</m:t>
                        </m:r>
                        <m:d>
                          <m:dPr>
                            <m:ctrlPr>
                              <a:rPr lang="en-US" sz="3600" i="1"/>
                            </m:ctrlPr>
                          </m:dPr>
                          <m:e>
                            <m:r>
                              <a:rPr lang="en-US" sz="3600" i="1"/>
                              <m:t>𝑦𝑖</m:t>
                            </m:r>
                            <m:r>
                              <a:rPr lang="en-US" sz="3600" i="1"/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3600" i="1"/>
                          <m:t>𝑚</m:t>
                        </m:r>
                        <m:r>
                          <a:rPr lang="en-US" sz="3600" i="1"/>
                          <m:t>(</m:t>
                        </m:r>
                        <m:r>
                          <a:rPr lang="en-US" sz="3600" i="1"/>
                          <m:t>𝑦𝑖</m:t>
                        </m:r>
                        <m:r>
                          <a:rPr lang="en-US" sz="3600" i="1"/>
                          <m:t>)</m:t>
                        </m:r>
                      </m:den>
                    </m:f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E57F2-EE80-453D-B6FA-AFBAAEE03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970" y="181377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62FF465-66D9-47BB-B031-49C2AC3429B2}"/>
              </a:ext>
            </a:extLst>
          </p:cNvPr>
          <p:cNvSpPr txBox="1"/>
          <p:nvPr/>
        </p:nvSpPr>
        <p:spPr>
          <a:xfrm>
            <a:off x="589934" y="678428"/>
            <a:ext cx="3480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97928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287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 (Body)</vt:lpstr>
      <vt:lpstr>Calibri(body)</vt:lpstr>
      <vt:lpstr>等线 Light</vt:lpstr>
      <vt:lpstr>Arial</vt:lpstr>
      <vt:lpstr>Calibri</vt:lpstr>
      <vt:lpstr>Calibri Light</vt:lpstr>
      <vt:lpstr>Cambria Math</vt:lpstr>
      <vt:lpstr>Office Theme</vt:lpstr>
      <vt:lpstr>PowerPoint Presentation</vt:lpstr>
      <vt:lpstr>Logistic Regression</vt:lpstr>
      <vt:lpstr>PowerPoint Presentation</vt:lpstr>
      <vt:lpstr>PowerPoint Presentation</vt:lpstr>
      <vt:lpstr>Parametric Empirical Bayes </vt:lpstr>
      <vt:lpstr>PowerPoint Presentation</vt:lpstr>
      <vt:lpstr>PowerPoint Presentation</vt:lpstr>
      <vt:lpstr>Nonparametric Empirical Bayes</vt:lpstr>
      <vt:lpstr>PowerPoint Presentation</vt:lpstr>
      <vt:lpstr>Result</vt:lpstr>
      <vt:lpstr>PowerPoint Presentation</vt:lpstr>
      <vt:lpstr>Result</vt:lpstr>
      <vt:lpstr>Discussion</vt:lpstr>
      <vt:lpstr>Discussion</vt:lpstr>
      <vt:lpstr>Discussion</vt:lpstr>
      <vt:lpstr>Discussion</vt:lpstr>
      <vt:lpstr>James-Stein Estimator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17</cp:revision>
  <dcterms:created xsi:type="dcterms:W3CDTF">2017-12-10T00:17:51Z</dcterms:created>
  <dcterms:modified xsi:type="dcterms:W3CDTF">2017-12-13T19:50:25Z</dcterms:modified>
</cp:coreProperties>
</file>